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8" r:id="rId5"/>
    <p:sldId id="339" r:id="rId6"/>
    <p:sldId id="340" r:id="rId7"/>
    <p:sldId id="341" r:id="rId8"/>
    <p:sldId id="342" r:id="rId9"/>
    <p:sldId id="343" r:id="rId10"/>
    <p:sldId id="348" r:id="rId11"/>
    <p:sldId id="344" r:id="rId12"/>
    <p:sldId id="345" r:id="rId13"/>
    <p:sldId id="347" r:id="rId14"/>
    <p:sldId id="346" r:id="rId15"/>
    <p:sldId id="352" r:id="rId16"/>
    <p:sldId id="349" r:id="rId17"/>
    <p:sldId id="351" r:id="rId18"/>
    <p:sldId id="353" r:id="rId19"/>
    <p:sldId id="358" r:id="rId20"/>
    <p:sldId id="321" r:id="rId21"/>
    <p:sldId id="326" r:id="rId22"/>
    <p:sldId id="338" r:id="rId23"/>
    <p:sldId id="327" r:id="rId24"/>
    <p:sldId id="331" r:id="rId25"/>
    <p:sldId id="279" r:id="rId26"/>
    <p:sldId id="281" r:id="rId27"/>
    <p:sldId id="283" r:id="rId28"/>
    <p:sldId id="328" r:id="rId29"/>
    <p:sldId id="333" r:id="rId30"/>
    <p:sldId id="334" r:id="rId31"/>
    <p:sldId id="354" r:id="rId32"/>
    <p:sldId id="336" r:id="rId33"/>
    <p:sldId id="355" r:id="rId34"/>
    <p:sldId id="356" r:id="rId35"/>
    <p:sldId id="335" r:id="rId36"/>
  </p:sldIdLst>
  <p:sldSz cx="9144000" cy="6858000" type="screen4x3"/>
  <p:notesSz cx="6735763" cy="9866313"/>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 CONINCK Sophie (DEVCO)" initials="DCS(" lastIdx="13" clrIdx="0"/>
  <p:cmAuthor id="1" name="Juan Palerm"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F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2778" autoAdjust="0"/>
  </p:normalViewPr>
  <p:slideViewPr>
    <p:cSldViewPr>
      <p:cViewPr varScale="1">
        <p:scale>
          <a:sx n="74" d="100"/>
          <a:sy n="74" d="100"/>
        </p:scale>
        <p:origin x="-1904" y="-104"/>
      </p:cViewPr>
      <p:guideLst>
        <p:guide orient="horz" pos="2400"/>
        <p:guide pos="40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848" y="1782"/>
      </p:cViewPr>
      <p:guideLst>
        <p:guide orient="horz" pos="3107"/>
        <p:guide pos="2121"/>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commentAuthors" Target="commentAuthors.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pPr>
              <a:defRPr/>
            </a:pPr>
            <a:fld id="{D2BA5794-645D-4ECE-A735-B4524B811440}" type="datetimeFigureOut">
              <a:rPr lang="en-GB"/>
              <a:pPr>
                <a:defRPr/>
              </a:pPr>
              <a:t>12/06/13</a:t>
            </a:fld>
            <a:endParaRPr lang="en-GB"/>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pPr>
              <a:defRPr/>
            </a:pPr>
            <a:fld id="{3F014C14-C49D-481B-B039-88F395D0295E}" type="slidenum">
              <a:rPr lang="en-GB"/>
              <a:pPr>
                <a:defRPr/>
              </a:pPr>
              <a:t>‹#›</a:t>
            </a:fld>
            <a:endParaRPr lang="en-GB"/>
          </a:p>
        </p:txBody>
      </p:sp>
    </p:spTree>
    <p:extLst>
      <p:ext uri="{BB962C8B-B14F-4D97-AF65-F5344CB8AC3E}">
        <p14:creationId xmlns:p14="http://schemas.microsoft.com/office/powerpoint/2010/main" val="14675734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D44F8E-689C-4A0A-9782-7DCEE93A5657}" type="slidenum">
              <a:rPr lang="en-GB" smtClean="0"/>
              <a:pPr/>
              <a:t>1</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Land</a:t>
            </a:r>
            <a:r>
              <a:rPr lang="en-US" baseline="0" dirty="0" smtClean="0"/>
              <a:t> use change:</a:t>
            </a:r>
          </a:p>
          <a:p>
            <a:endParaRPr lang="en-US" dirty="0" smtClean="0"/>
          </a:p>
          <a:p>
            <a:r>
              <a:rPr lang="en-US" dirty="0" smtClean="0"/>
              <a:t>As a</a:t>
            </a:r>
            <a:r>
              <a:rPr lang="en-US" baseline="0" dirty="0" smtClean="0"/>
              <a:t> planetary boundary </a:t>
            </a:r>
            <a:r>
              <a:rPr lang="en-US" baseline="0" dirty="0" err="1" smtClean="0"/>
              <a:t>Rockströem</a:t>
            </a:r>
            <a:r>
              <a:rPr lang="en-US" baseline="0" dirty="0" smtClean="0"/>
              <a:t> et al (2009a) propose that no more than 15% of the global ice-free land surface should be converted to cropland.</a:t>
            </a:r>
          </a:p>
          <a:p>
            <a:r>
              <a:rPr lang="en-US" baseline="0" dirty="0" smtClean="0"/>
              <a:t>Although effects of land-system change act as a slow variable that influences other boundaries (e.g. water, biodiversity, climate), they can also trigger rapid changes at the continental scale when land-cover thresholds are crossed. For ex. Conversion of the Amazon rainforest into cultivated or grazing systems may reach a level where an additional small amount of conversion could tip the basin into an irreversible transformation to a semi-arid savanna.</a:t>
            </a:r>
          </a:p>
          <a:p>
            <a:endParaRPr lang="en-US" baseline="0" dirty="0" smtClean="0"/>
          </a:p>
          <a:p>
            <a:r>
              <a:rPr lang="en-US" baseline="0" dirty="0" smtClean="0"/>
              <a:t>Aerosol loading:</a:t>
            </a:r>
          </a:p>
          <a:p>
            <a:r>
              <a:rPr lang="en-US" baseline="0" dirty="0" smtClean="0"/>
              <a:t>Influence on radiation balance directly by scattering incoming radiation back to space, and indirectly by influencing cloud reflectivity and persistence</a:t>
            </a:r>
          </a:p>
          <a:p>
            <a:r>
              <a:rPr lang="en-US" baseline="0" dirty="0" smtClean="0"/>
              <a:t>Aerosols can also influence hydrological cycle by altering mechanisms that form precipitation in clouds</a:t>
            </a:r>
          </a:p>
          <a:p>
            <a:r>
              <a:rPr lang="en-US" baseline="0" dirty="0" smtClean="0"/>
              <a:t>Human-health perspective: PM2.5 is responsible for 3% adult cardiopulmonary disease mortality, about 5% tracheal, bronchial and lung cancer mortality and about 1% mortality from acute respiratory infection in children un urban areas</a:t>
            </a:r>
          </a:p>
          <a:p>
            <a:r>
              <a:rPr lang="en-US" baseline="0" dirty="0" smtClean="0"/>
              <a:t>Other effects of aerosol components (e.g. particulates, O3, Sox, </a:t>
            </a:r>
            <a:r>
              <a:rPr lang="en-US" baseline="0" dirty="0" err="1" smtClean="0"/>
              <a:t>NOx</a:t>
            </a:r>
            <a:r>
              <a:rPr lang="en-US" baseline="0" dirty="0" smtClean="0"/>
              <a:t>): crop damage from exposure to ozone, forest degradation and loss of freshwater fish due to acidic precipitation…</a:t>
            </a:r>
            <a:endParaRPr lang="en-US" dirty="0"/>
          </a:p>
        </p:txBody>
      </p:sp>
      <p:sp>
        <p:nvSpPr>
          <p:cNvPr id="4" name="Slide Number Placeholder 3"/>
          <p:cNvSpPr>
            <a:spLocks noGrp="1"/>
          </p:cNvSpPr>
          <p:nvPr>
            <p:ph type="sldNum" sz="quarter" idx="10"/>
          </p:nvPr>
        </p:nvSpPr>
        <p:spPr/>
        <p:txBody>
          <a:bodyPr/>
          <a:lstStyle/>
          <a:p>
            <a:pPr>
              <a:defRPr/>
            </a:pPr>
            <a:fld id="{3F014C14-C49D-481B-B039-88F395D0295E}" type="slidenum">
              <a:rPr lang="en-GB" smtClean="0"/>
              <a:pPr>
                <a:defRPr/>
              </a:pPr>
              <a:t>13</a:t>
            </a:fld>
            <a:endParaRPr lang="en-GB"/>
          </a:p>
        </p:txBody>
      </p:sp>
    </p:spTree>
    <p:extLst>
      <p:ext uri="{BB962C8B-B14F-4D97-AF65-F5344CB8AC3E}">
        <p14:creationId xmlns:p14="http://schemas.microsoft.com/office/powerpoint/2010/main" val="442616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threshold value has been</a:t>
            </a:r>
            <a:r>
              <a:rPr lang="en-US" baseline="0" dirty="0" smtClean="0"/>
              <a:t> defined</a:t>
            </a:r>
          </a:p>
          <a:p>
            <a:endParaRPr lang="en-US" baseline="0" dirty="0" smtClean="0"/>
          </a:p>
          <a:p>
            <a:r>
              <a:rPr lang="en-US" baseline="0" dirty="0" smtClean="0"/>
              <a:t>Chemical pollution may influence the biodiversity boundary by reducing abundance of species and potentially increasing organism vulnerability to other stresses (e.g. climate change).</a:t>
            </a:r>
          </a:p>
          <a:p>
            <a:r>
              <a:rPr lang="en-US" baseline="0" dirty="0" smtClean="0"/>
              <a:t>Interaction with climate change boundary through release and global spread of Hg from coal burning, and fact that most industrial chemicals are produced from petroleum, releasing CO2 when degraded or incinerated…</a:t>
            </a:r>
          </a:p>
          <a:p>
            <a:endParaRPr lang="en-US" baseline="0" dirty="0" smtClean="0"/>
          </a:p>
          <a:p>
            <a:r>
              <a:rPr lang="en-US" baseline="0" dirty="0" smtClean="0"/>
              <a:t>Toxicity of few chemicals is known, as well as synergistic effects</a:t>
            </a:r>
          </a:p>
          <a:p>
            <a:r>
              <a:rPr lang="en-US" baseline="0" dirty="0" smtClean="0"/>
              <a:t>Persistent Organic Pollutants (POPs) are a particular concern, as they don’t degrade, get transported to remote regions of the planet and </a:t>
            </a:r>
            <a:r>
              <a:rPr lang="en-US" baseline="0" dirty="0" err="1" smtClean="0"/>
              <a:t>bioaccumulate</a:t>
            </a:r>
            <a:r>
              <a:rPr lang="en-US" baseline="0" dirty="0" smtClean="0"/>
              <a:t>. Pesticides are a particular concern due to their large (and often inadequate) use, leading not only to soil and water pollution but also to health effects on community members.</a:t>
            </a:r>
          </a:p>
          <a:p>
            <a:endParaRPr lang="en-US" dirty="0"/>
          </a:p>
        </p:txBody>
      </p:sp>
      <p:sp>
        <p:nvSpPr>
          <p:cNvPr id="4" name="Slide Number Placeholder 3"/>
          <p:cNvSpPr>
            <a:spLocks noGrp="1"/>
          </p:cNvSpPr>
          <p:nvPr>
            <p:ph type="sldNum" sz="quarter" idx="10"/>
          </p:nvPr>
        </p:nvSpPr>
        <p:spPr/>
        <p:txBody>
          <a:bodyPr/>
          <a:lstStyle/>
          <a:p>
            <a:pPr>
              <a:defRPr/>
            </a:pPr>
            <a:fld id="{3F014C14-C49D-481B-B039-88F395D0295E}" type="slidenum">
              <a:rPr lang="en-GB" smtClean="0"/>
              <a:pPr>
                <a:defRPr/>
              </a:pPr>
              <a:t>15</a:t>
            </a:fld>
            <a:endParaRPr lang="en-GB"/>
          </a:p>
        </p:txBody>
      </p:sp>
    </p:spTree>
    <p:extLst>
      <p:ext uri="{BB962C8B-B14F-4D97-AF65-F5344CB8AC3E}">
        <p14:creationId xmlns:p14="http://schemas.microsoft.com/office/powerpoint/2010/main" val="3812419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eaLnBrk="1" fontAlgn="auto" hangingPunct="1">
              <a:spcBef>
                <a:spcPts val="0"/>
              </a:spcBef>
              <a:spcAft>
                <a:spcPts val="0"/>
              </a:spcAft>
              <a:defRPr/>
            </a:pPr>
            <a:r>
              <a:rPr lang="en-GB" dirty="0" smtClean="0"/>
              <a:t>Instrumental records started in 1850. GHG emissions have grown by &gt; 2%/year since 2000 and are expected to continue to grow over the coming decades.</a:t>
            </a:r>
          </a:p>
          <a:p>
            <a:pPr eaLnBrk="1" fontAlgn="auto" hangingPunct="1">
              <a:spcBef>
                <a:spcPts val="400"/>
              </a:spcBef>
              <a:spcAft>
                <a:spcPts val="0"/>
              </a:spcAft>
              <a:defRPr/>
            </a:pPr>
            <a:r>
              <a:rPr lang="en-GB" u="sng" dirty="0" smtClean="0"/>
              <a:t>Physical manifestations of climate change</a:t>
            </a:r>
            <a:r>
              <a:rPr lang="en-GB" dirty="0" smtClean="0"/>
              <a:t>:</a:t>
            </a:r>
          </a:p>
          <a:p>
            <a:pPr eaLnBrk="1" fontAlgn="auto" hangingPunct="1">
              <a:spcBef>
                <a:spcPts val="0"/>
              </a:spcBef>
              <a:spcAft>
                <a:spcPts val="0"/>
              </a:spcAft>
              <a:defRPr/>
            </a:pPr>
            <a:r>
              <a:rPr lang="en-GB" dirty="0" smtClean="0"/>
              <a:t>* Increased average global surface temperature: +0.74°C over the past century (accelerating trend) – more in high-latitude regions.</a:t>
            </a:r>
          </a:p>
          <a:p>
            <a:pPr eaLnBrk="1" fontAlgn="auto" hangingPunct="1">
              <a:spcBef>
                <a:spcPts val="0"/>
              </a:spcBef>
              <a:spcAft>
                <a:spcPts val="0"/>
              </a:spcAft>
              <a:defRPr/>
            </a:pPr>
            <a:r>
              <a:rPr lang="en-GB" dirty="0" smtClean="0"/>
              <a:t>* Increased average ocean temperatures.</a:t>
            </a:r>
          </a:p>
          <a:p>
            <a:pPr eaLnBrk="1" fontAlgn="auto" hangingPunct="1">
              <a:spcBef>
                <a:spcPts val="0"/>
              </a:spcBef>
              <a:spcAft>
                <a:spcPts val="0"/>
              </a:spcAft>
              <a:defRPr/>
            </a:pPr>
            <a:r>
              <a:rPr lang="en-GB" dirty="0" smtClean="0"/>
              <a:t>* Widespread melting of snow and ice in mountain glaciers and polar/sub-polar regions.</a:t>
            </a:r>
          </a:p>
          <a:p>
            <a:pPr eaLnBrk="1" fontAlgn="auto" hangingPunct="1">
              <a:spcBef>
                <a:spcPts val="0"/>
              </a:spcBef>
              <a:spcAft>
                <a:spcPts val="0"/>
              </a:spcAft>
              <a:defRPr/>
            </a:pPr>
            <a:r>
              <a:rPr lang="en-GB" dirty="0" smtClean="0"/>
              <a:t>* Average global sea level rise: +1.8 mm/year (1961-2003), +3.1 mm/year (1993-2003).</a:t>
            </a:r>
          </a:p>
          <a:p>
            <a:pPr eaLnBrk="1" fontAlgn="auto" hangingPunct="1">
              <a:spcBef>
                <a:spcPts val="0"/>
              </a:spcBef>
              <a:spcAft>
                <a:spcPts val="0"/>
              </a:spcAft>
              <a:defRPr/>
            </a:pPr>
            <a:r>
              <a:rPr lang="en-GB" dirty="0" smtClean="0"/>
              <a:t>* More unpredictable rainfall patterns, more frequent and severe extreme weather events, shifts in seasons.</a:t>
            </a:r>
          </a:p>
          <a:p>
            <a:pPr eaLnBrk="1" fontAlgn="auto" hangingPunct="1">
              <a:spcBef>
                <a:spcPts val="400"/>
              </a:spcBef>
              <a:spcAft>
                <a:spcPts val="0"/>
              </a:spcAft>
              <a:defRPr/>
            </a:pPr>
            <a:r>
              <a:rPr lang="en-GB" u="sng" dirty="0" smtClean="0"/>
              <a:t>Resulting changes in physical systems</a:t>
            </a:r>
            <a:r>
              <a:rPr lang="en-GB" dirty="0" smtClean="0"/>
              <a:t>:</a:t>
            </a:r>
          </a:p>
          <a:p>
            <a:pPr eaLnBrk="1" fontAlgn="auto" hangingPunct="1">
              <a:spcBef>
                <a:spcPts val="0"/>
              </a:spcBef>
              <a:spcAft>
                <a:spcPts val="0"/>
              </a:spcAft>
              <a:defRPr/>
            </a:pPr>
            <a:r>
              <a:rPr lang="en-GB" dirty="0" smtClean="0"/>
              <a:t>* Changes in snow and ice cover.</a:t>
            </a:r>
          </a:p>
          <a:p>
            <a:pPr eaLnBrk="1" fontAlgn="auto" hangingPunct="1">
              <a:spcBef>
                <a:spcPts val="0"/>
              </a:spcBef>
              <a:spcAft>
                <a:spcPts val="0"/>
              </a:spcAft>
              <a:defRPr/>
            </a:pPr>
            <a:r>
              <a:rPr lang="en-GB" dirty="0" smtClean="0"/>
              <a:t>* Melting of the permafrost =&gt; ground instability.</a:t>
            </a:r>
          </a:p>
          <a:p>
            <a:pPr eaLnBrk="1" fontAlgn="auto" hangingPunct="1">
              <a:spcBef>
                <a:spcPts val="0"/>
              </a:spcBef>
              <a:spcAft>
                <a:spcPts val="0"/>
              </a:spcAft>
              <a:defRPr/>
            </a:pPr>
            <a:r>
              <a:rPr lang="en-GB" dirty="0" smtClean="0"/>
              <a:t>* Alterations in hydrological patterns and flows (e.g. increased number/size of glacial lakes, earlier and higher spring peak flows in glacier- and snow-fed rivers, changes in water temperature, salinity, oxygen levels)</a:t>
            </a:r>
          </a:p>
          <a:p>
            <a:pPr eaLnBrk="1" fontAlgn="auto" hangingPunct="1">
              <a:spcBef>
                <a:spcPts val="0"/>
              </a:spcBef>
              <a:spcAft>
                <a:spcPts val="0"/>
              </a:spcAft>
              <a:defRPr/>
            </a:pPr>
            <a:r>
              <a:rPr lang="en-GB" dirty="0" smtClean="0"/>
              <a:t>* Changes in coastal processes (e.g. water circulation and related erosion pattern)</a:t>
            </a:r>
          </a:p>
          <a:p>
            <a:pPr marL="0" lvl="1" eaLnBrk="1" fontAlgn="auto" hangingPunct="1">
              <a:spcBef>
                <a:spcPts val="400"/>
              </a:spcBef>
              <a:spcAft>
                <a:spcPts val="0"/>
              </a:spcAft>
              <a:defRPr/>
            </a:pPr>
            <a:r>
              <a:rPr lang="en-GB" u="sng" dirty="0" smtClean="0"/>
              <a:t>Resulting changes in biological systems</a:t>
            </a:r>
            <a:r>
              <a:rPr lang="en-GB" dirty="0" smtClean="0"/>
              <a:t>:</a:t>
            </a:r>
          </a:p>
          <a:p>
            <a:pPr eaLnBrk="1" fontAlgn="auto" hangingPunct="1">
              <a:spcBef>
                <a:spcPts val="0"/>
              </a:spcBef>
              <a:spcAft>
                <a:spcPts val="0"/>
              </a:spcAft>
              <a:defRPr/>
            </a:pPr>
            <a:r>
              <a:rPr lang="en-GB" dirty="0" smtClean="0"/>
              <a:t>Changes in terrestrial ecosystems (e.g. shifts in the range of some species, changes in the timing of lifecycle events, asynchrony in long-established predator-prey relationships)</a:t>
            </a:r>
          </a:p>
          <a:p>
            <a:pPr eaLnBrk="1" fontAlgn="auto" hangingPunct="1">
              <a:spcBef>
                <a:spcPts val="0"/>
              </a:spcBef>
              <a:spcAft>
                <a:spcPts val="0"/>
              </a:spcAft>
              <a:defRPr/>
            </a:pPr>
            <a:r>
              <a:rPr lang="en-GB" dirty="0" smtClean="0"/>
              <a:t>Changes in marine and freshwater ecosystems (e.g. shifts in the range and abundance of plankton and fish, earlier fish migration in rivers).</a:t>
            </a:r>
          </a:p>
          <a:p>
            <a:pPr eaLnBrk="1" fontAlgn="auto" hangingPunct="1">
              <a:spcBef>
                <a:spcPts val="0"/>
              </a:spcBef>
              <a:spcAft>
                <a:spcPts val="0"/>
              </a:spcAft>
              <a:defRPr/>
            </a:pPr>
            <a:r>
              <a:rPr lang="en-GB" dirty="0" smtClean="0"/>
              <a:t>Many other changes have been documented but may be attributable at least in part to other causes (e.g. losses of coastal wetlands, mangroves, coral reefs; alterations in wildfire patterns)</a:t>
            </a:r>
            <a:endParaRPr lang="en-GB"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F4213F-102B-4927-8739-6EAB16E407A7}" type="slidenum">
              <a:rPr lang="en-GB" smtClean="0"/>
              <a:pPr/>
              <a:t>17</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IPCC 4AR, WG I report, p. 253 – Legend:</a:t>
            </a:r>
          </a:p>
          <a:p>
            <a:pPr eaLnBrk="1" hangingPunct="1">
              <a:spcBef>
                <a:spcPct val="0"/>
              </a:spcBef>
            </a:pPr>
            <a:r>
              <a:rPr lang="en-GB" sz="1100" b="1" dirty="0" smtClean="0"/>
              <a:t>FAQ 3.1, Figure 1. </a:t>
            </a:r>
            <a:r>
              <a:rPr lang="en-GB" sz="1100" b="1" i="1" dirty="0" smtClean="0"/>
              <a:t>(Top) Annual global mean observed temperatures1 (black dots) along with simple fits to the data. </a:t>
            </a:r>
          </a:p>
          <a:p>
            <a:pPr eaLnBrk="1" hangingPunct="1">
              <a:spcBef>
                <a:spcPct val="0"/>
              </a:spcBef>
            </a:pPr>
            <a:r>
              <a:rPr lang="en-GB" i="1" dirty="0" smtClean="0"/>
              <a:t>The left hand axis shows anomalies relative to the 1961 to 1990 average and the right hand axis shows the estimated actual temperature (°C). </a:t>
            </a:r>
          </a:p>
          <a:p>
            <a:pPr eaLnBrk="1" hangingPunct="1">
              <a:spcBef>
                <a:spcPct val="0"/>
              </a:spcBef>
            </a:pPr>
            <a:r>
              <a:rPr lang="en-GB" i="1" dirty="0" smtClean="0"/>
              <a:t>Linear trend fits to the last 25 (yellow), 50 (orange), 100 (purple) and 150 years (red) are shown, and correspond to 1981 to 2005, 1956 to 2005, 1906 to 2005, and 1856 to 2005, respectively. Note that for shorter recent periods, the slope is greater, indicating accelerated warming. </a:t>
            </a:r>
          </a:p>
          <a:p>
            <a:pPr eaLnBrk="1" hangingPunct="1">
              <a:spcBef>
                <a:spcPct val="0"/>
              </a:spcBef>
            </a:pPr>
            <a:r>
              <a:rPr lang="en-GB" i="1" dirty="0" smtClean="0"/>
              <a:t>The blue curve is a smoothed depiction to capture the decadal variations. To give an idea of whether the fluctuations are meaningful, decadal 5% to 95% (light grey) error ranges about that line are given (accordingly, annual values do exceed those limits). </a:t>
            </a:r>
          </a:p>
          <a:p>
            <a:pPr eaLnBrk="1" hangingPunct="1">
              <a:spcBef>
                <a:spcPct val="0"/>
              </a:spcBef>
            </a:pPr>
            <a:r>
              <a:rPr lang="en-GB" i="1" dirty="0" smtClean="0"/>
              <a:t>Results from climate models driven by estimated radiative </a:t>
            </a:r>
            <a:r>
              <a:rPr lang="en-GB" i="1" dirty="0" err="1" smtClean="0"/>
              <a:t>forcings</a:t>
            </a:r>
            <a:r>
              <a:rPr lang="en-GB" i="1" dirty="0" smtClean="0"/>
              <a:t> for the 20</a:t>
            </a:r>
            <a:r>
              <a:rPr lang="en-GB" i="1" baseline="30000" dirty="0" smtClean="0"/>
              <a:t>th</a:t>
            </a:r>
            <a:r>
              <a:rPr lang="en-GB" i="1" dirty="0" smtClean="0"/>
              <a:t> century (Chapter 9) suggest that there was little change prior to about 1915, and that a substantial fraction of the early 20th-century change was contributed by naturally occurring influences including solar radiation changes, volcanism and natural variability. </a:t>
            </a:r>
          </a:p>
          <a:p>
            <a:pPr eaLnBrk="1" hangingPunct="1">
              <a:spcBef>
                <a:spcPct val="0"/>
              </a:spcBef>
            </a:pPr>
            <a:r>
              <a:rPr lang="en-GB" i="1" dirty="0" smtClean="0"/>
              <a:t>From about 1940 to 1970 the increasing industrialisation following World War II increased pollution in the Northern Hemisphere, contributing to cooling, and increases in carbon dioxide and other greenhouse gases dominate the observed warming after the mid-1970s.</a:t>
            </a:r>
            <a:endParaRPr lang="en-GB" dirty="0"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36D404-26F8-4C16-BC36-383769C57187}" type="slidenum">
              <a:rPr lang="en-GB" smtClean="0"/>
              <a:pPr/>
              <a:t>18</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IPCC 4AR, WG I report, p. 409 – Legend:</a:t>
            </a:r>
          </a:p>
          <a:p>
            <a:pPr eaLnBrk="1" hangingPunct="1">
              <a:spcBef>
                <a:spcPct val="0"/>
              </a:spcBef>
            </a:pPr>
            <a:r>
              <a:rPr lang="en-GB" sz="1100" b="1" dirty="0" smtClean="0"/>
              <a:t>FAQ 5.1, Figure 1. </a:t>
            </a:r>
            <a:r>
              <a:rPr lang="en-GB" sz="1100" b="1" i="1" dirty="0" smtClean="0"/>
              <a:t>Time series of global mean sea level (deviation from the</a:t>
            </a:r>
          </a:p>
          <a:p>
            <a:pPr eaLnBrk="1" hangingPunct="1">
              <a:spcBef>
                <a:spcPct val="0"/>
              </a:spcBef>
            </a:pPr>
            <a:r>
              <a:rPr lang="en-GB" sz="1100" b="1" i="1" dirty="0" smtClean="0"/>
              <a:t>1980-1999 mean) in the past and as projected for the future. </a:t>
            </a:r>
          </a:p>
          <a:p>
            <a:pPr eaLnBrk="1" hangingPunct="1">
              <a:spcBef>
                <a:spcPct val="0"/>
              </a:spcBef>
            </a:pPr>
            <a:r>
              <a:rPr lang="en-GB" i="1" dirty="0" smtClean="0"/>
              <a:t>For the period before 1870, global measurements of sea level are not available. </a:t>
            </a:r>
          </a:p>
          <a:p>
            <a:pPr eaLnBrk="1" hangingPunct="1">
              <a:spcBef>
                <a:spcPct val="0"/>
              </a:spcBef>
            </a:pPr>
            <a:r>
              <a:rPr lang="en-GB" i="1" dirty="0" smtClean="0"/>
              <a:t>The grey shading shows the uncertainty in the estimated long-term rate of sea level change (Section 6.4.3).</a:t>
            </a:r>
          </a:p>
          <a:p>
            <a:pPr eaLnBrk="1" hangingPunct="1">
              <a:spcBef>
                <a:spcPct val="0"/>
              </a:spcBef>
            </a:pPr>
            <a:r>
              <a:rPr lang="en-GB" i="1" dirty="0" smtClean="0"/>
              <a:t>The red line is a reconstruction of global mean sea level from tide gauges (Section</a:t>
            </a:r>
          </a:p>
          <a:p>
            <a:pPr eaLnBrk="1" hangingPunct="1">
              <a:spcBef>
                <a:spcPct val="0"/>
              </a:spcBef>
            </a:pPr>
            <a:r>
              <a:rPr lang="en-GB" i="1" dirty="0" smtClean="0"/>
              <a:t>5.5.2.1), and the red shading denotes the range of variations from a smooth curve.</a:t>
            </a:r>
          </a:p>
          <a:p>
            <a:pPr eaLnBrk="1" hangingPunct="1">
              <a:spcBef>
                <a:spcPct val="0"/>
              </a:spcBef>
            </a:pPr>
            <a:r>
              <a:rPr lang="en-GB" i="1" dirty="0" smtClean="0"/>
              <a:t>The green line shows global mean sea level observed from satellite altimetry. </a:t>
            </a:r>
          </a:p>
          <a:p>
            <a:pPr eaLnBrk="1" hangingPunct="1">
              <a:spcBef>
                <a:spcPct val="0"/>
              </a:spcBef>
            </a:pPr>
            <a:r>
              <a:rPr lang="en-GB" i="1" dirty="0" smtClean="0"/>
              <a:t>The blue shading represents the range of model projections for the SRES A1B scenario for the 21st century, relative to the 1980 to 1999 mean, and has been calculated independently from the observations. </a:t>
            </a:r>
          </a:p>
          <a:p>
            <a:pPr eaLnBrk="1" hangingPunct="1">
              <a:spcBef>
                <a:spcPct val="0"/>
              </a:spcBef>
            </a:pPr>
            <a:r>
              <a:rPr lang="en-GB" i="1" dirty="0" smtClean="0"/>
              <a:t>Beyond 2100, the projections are increasingly dependent on the emissions scenario (see Chapter 10 for a discussion of sea level rise projections for other scenarios considered in this report). Over many centuries or millennia, sea level could rise by several metres (Section 10.7.4).</a:t>
            </a:r>
            <a:endParaRPr lang="en-GB"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BD2232-47C7-42C5-9F8C-F4BD6D2524CB}" type="slidenum">
              <a:rPr lang="en-GB" smtClean="0"/>
              <a:pPr/>
              <a:t>20</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44F841-B467-4A73-9927-0281BF2C07C6}" type="slidenum">
              <a:rPr lang="en-GB" smtClean="0"/>
              <a:pPr/>
              <a:t>21</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Significant emissions started with the industrial revolution </a:t>
            </a:r>
            <a:r>
              <a:rPr lang="en-GB" sz="1100" smtClean="0"/>
              <a:t>(fossil fuel use, 18</a:t>
            </a:r>
            <a:r>
              <a:rPr lang="en-GB" sz="1100" baseline="30000" smtClean="0"/>
              <a:t>th</a:t>
            </a:r>
            <a:r>
              <a:rPr lang="en-GB" sz="1100" smtClean="0"/>
              <a:t> century)</a:t>
            </a:r>
            <a:r>
              <a:rPr lang="en-GB" smtClean="0"/>
              <a:t> but considerably accelerated as from the 1970s </a:t>
            </a:r>
            <a:r>
              <a:rPr lang="en-GB" sz="1100" smtClean="0"/>
              <a:t>(fossil fuel use, agriculture &amp; land use changes). </a:t>
            </a:r>
            <a:r>
              <a:rPr lang="en-GB" smtClean="0"/>
              <a:t>Atmospheric concentrations of the main GHGs now far exceed the natural range over the past 650,000 years.</a:t>
            </a:r>
          </a:p>
          <a:p>
            <a:pPr eaLnBrk="1" hangingPunct="1">
              <a:spcBef>
                <a:spcPts val="600"/>
              </a:spcBef>
            </a:pPr>
            <a:r>
              <a:rPr lang="en-GB" smtClean="0"/>
              <a:t>e.g. CO2 atmospheric concentration: grew from 280 ppm (pre-industrial level) to 379 ppm (2005), with an acceleration in the accumulation rate</a:t>
            </a:r>
          </a:p>
          <a:p>
            <a:pPr eaLnBrk="1" hangingPunct="1">
              <a:spcBef>
                <a:spcPts val="600"/>
              </a:spcBef>
            </a:pPr>
            <a:r>
              <a:rPr lang="en-GB" smtClean="0"/>
              <a:t>e.g. CH4 atmospheric concentration: grew from 715 ppb (pre-industrial level) to 1774 (2005), with a deceleration in the accumulation rate over the past few decades</a:t>
            </a:r>
          </a:p>
          <a:p>
            <a:pPr eaLnBrk="1" hangingPunct="1">
              <a:spcBef>
                <a:spcPts val="600"/>
              </a:spcBef>
            </a:pPr>
            <a:r>
              <a:rPr lang="en-GB" smtClean="0"/>
              <a:t>e.g. N2O atmospheric concentration: grew from 270 ppb (pre-industrial level) to 319 ppb (2005).</a:t>
            </a:r>
          </a:p>
          <a:p>
            <a:pPr eaLnBrk="1" hangingPunct="1">
              <a:spcBef>
                <a:spcPct val="0"/>
              </a:spcBef>
            </a:pPr>
            <a:endParaRPr lang="en-GB" smtClean="0"/>
          </a:p>
          <a:p>
            <a:pPr eaLnBrk="1" hangingPunct="1">
              <a:spcBef>
                <a:spcPct val="0"/>
              </a:spcBef>
            </a:pPr>
            <a:r>
              <a:rPr lang="en-GB" smtClean="0"/>
              <a:t>OECD (2009a), Section 2: Natural causes of change include ‘the chaotic dynamics inherent to the climate system as well as changes in solar radiation, ocean circulation and reflectance of the earth’s surface.’ Natural shifts in the climate system include ‘phenomena as diverse as the last ice age (...) and fluctuations caused by the El Nino Southern Oscillation (...)’.</a:t>
            </a:r>
          </a:p>
          <a:p>
            <a:pPr eaLnBrk="1" hangingPunct="1">
              <a:spcBef>
                <a:spcPct val="0"/>
              </a:spcBef>
            </a:pPr>
            <a:endParaRPr lang="en-GB" smtClean="0"/>
          </a:p>
          <a:p>
            <a:pPr eaLnBrk="1" hangingPunct="1">
              <a:spcBef>
                <a:spcPct val="0"/>
              </a:spcBef>
            </a:pPr>
            <a:r>
              <a:rPr lang="en-GB" smtClean="0"/>
              <a:t>Dervis et al. (2009): carbon emissions have increased 145-fold globally since the industrial revolution – and are projected to increase another 54% by 2030.</a:t>
            </a:r>
          </a:p>
          <a:p>
            <a:pPr eaLnBrk="1" hangingPunct="1">
              <a:spcBef>
                <a:spcPct val="0"/>
              </a:spcBef>
            </a:pPr>
            <a:endParaRPr lang="en-GB" smtClean="0"/>
          </a:p>
          <a:p>
            <a:pPr eaLnBrk="1" hangingPunct="1">
              <a:spcBef>
                <a:spcPct val="0"/>
              </a:spcBef>
            </a:pPr>
            <a:endParaRPr lang="en-GB"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E46205-90A4-41BB-ADCB-450A735F68D6}" type="slidenum">
              <a:rPr lang="en-GB" smtClean="0"/>
              <a:pPr/>
              <a:t>22</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BE" smtClean="0"/>
              <a:t>WDR 2010: «</a:t>
            </a:r>
            <a:r>
              <a:rPr lang="en-GB" smtClean="0"/>
              <a:t>The climate of Earth is determined by the incoming energy from the Sun, the outgoing energy radiated from Earth, and exchanges of energy among the atmosphere, land, oceans, ice, and living things. The composition of the atmosphere is particularly important because some gases and aerosols (very small particles) affect the flow of incoming solar radiation and outgoing infrared radiation.</a:t>
            </a:r>
            <a:r>
              <a:rPr lang="fr-BE" smtClean="0"/>
              <a:t>»</a:t>
            </a:r>
          </a:p>
          <a:p>
            <a:pPr eaLnBrk="1" hangingPunct="1">
              <a:spcBef>
                <a:spcPct val="0"/>
              </a:spcBef>
            </a:pPr>
            <a:endParaRPr lang="en-GB" smtClean="0"/>
          </a:p>
          <a:p>
            <a:pPr eaLnBrk="1" hangingPunct="1">
              <a:spcBef>
                <a:spcPct val="0"/>
              </a:spcBef>
            </a:pPr>
            <a:r>
              <a:rPr lang="en-GB" smtClean="0"/>
              <a:t>* The earth receives a continuous flow of energy from the sun; some of it passes through the earth’s atmosphere and warms the earth’s surface</a:t>
            </a:r>
          </a:p>
          <a:p>
            <a:pPr eaLnBrk="1" hangingPunct="1">
              <a:spcBef>
                <a:spcPct val="0"/>
              </a:spcBef>
            </a:pPr>
            <a:r>
              <a:rPr lang="en-GB" smtClean="0"/>
              <a:t>* Some of this energy is reflected or radiated (in the form of infrared radiation) back to the atmosphere and the space</a:t>
            </a:r>
          </a:p>
          <a:p>
            <a:pPr eaLnBrk="1" hangingPunct="1">
              <a:spcBef>
                <a:spcPct val="0"/>
              </a:spcBef>
            </a:pPr>
            <a:r>
              <a:rPr lang="en-GB" smtClean="0"/>
              <a:t>* Greenhouse gases in the atmosphere act as a ‘blanket’: they trap part of the reflected heat and re-emit it to the earth</a:t>
            </a:r>
          </a:p>
          <a:p>
            <a:pPr marL="0" lvl="1" eaLnBrk="1" hangingPunct="1">
              <a:spcBef>
                <a:spcPct val="0"/>
              </a:spcBef>
              <a:buFont typeface="Wingdings" pitchFamily="2" charset="2"/>
              <a:buChar char="Ø"/>
            </a:pPr>
            <a:r>
              <a:rPr lang="en-GB" smtClean="0"/>
              <a:t>average global temperature of about 15°C, rather than minus 18°C otherwise</a:t>
            </a:r>
          </a:p>
          <a:p>
            <a:pPr marL="0" lvl="1" eaLnBrk="1" hangingPunct="1">
              <a:spcBef>
                <a:spcPct val="0"/>
              </a:spcBef>
            </a:pPr>
            <a:endParaRPr lang="en-GB" sz="1300"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A3642C-7CFF-4D06-A6C0-5DBF2C02A91B}" type="slidenum">
              <a:rPr lang="en-GB" smtClean="0"/>
              <a:pPr/>
              <a:t>23</a:t>
            </a:fld>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GB" dirty="0" smtClean="0"/>
              <a:t>With the exception of CFC and other halogenated compounds, all these gases are naturally present in the atmosphere. WDR 2010: «The warming effect created by the natural levels of these gases is “the natural greenhouse effect.” (...) Gases released from human activities have greatly amplified the natural greenhouse effect. »</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dirty="0" smtClean="0"/>
              <a:t>Note</a:t>
            </a:r>
            <a:r>
              <a:rPr lang="en-GB" baseline="0" dirty="0" smtClean="0"/>
              <a:t> that ozone and CFCs form in the atmosphere as a result of chemical reactions; their emissions are no tracked as such in the context of the UNFCCC and Kyoto Protocol. Emissions subject to tracking/reporting under the UNFCCC are those of carbon dioxide, methane, nitrous oxide, hydrofluorocarbons (HFC), </a:t>
            </a:r>
            <a:r>
              <a:rPr lang="en-GB" baseline="0" dirty="0" err="1" smtClean="0"/>
              <a:t>perfluorocarbons</a:t>
            </a:r>
            <a:r>
              <a:rPr lang="en-GB" baseline="0" dirty="0" smtClean="0"/>
              <a:t> (PFC) and </a:t>
            </a:r>
            <a:r>
              <a:rPr lang="en-GB" baseline="0" smtClean="0"/>
              <a:t>sulphur hexafluoride (IPCC 4AR).</a:t>
            </a:r>
            <a:endParaRPr lang="en-GB" dirty="0" smtClean="0"/>
          </a:p>
          <a:p>
            <a:pPr marL="0" lvl="1" eaLnBrk="1" fontAlgn="auto" hangingPunct="1">
              <a:spcBef>
                <a:spcPts val="0"/>
              </a:spcBef>
              <a:spcAft>
                <a:spcPts val="0"/>
              </a:spcAft>
              <a:defRPr/>
            </a:pPr>
            <a:endParaRPr lang="en-GB" dirty="0" smtClean="0"/>
          </a:p>
          <a:p>
            <a:pPr marL="0" lvl="1" eaLnBrk="1" fontAlgn="auto" hangingPunct="1">
              <a:spcBef>
                <a:spcPts val="0"/>
              </a:spcBef>
              <a:spcAft>
                <a:spcPts val="0"/>
              </a:spcAft>
              <a:defRPr/>
            </a:pPr>
            <a:r>
              <a:rPr lang="en-GB" u="sng" dirty="0" smtClean="0"/>
              <a:t>Global warming potential</a:t>
            </a:r>
            <a:r>
              <a:rPr lang="en-GB" dirty="0" smtClean="0"/>
              <a:t>:</a:t>
            </a:r>
          </a:p>
          <a:p>
            <a:pPr marL="0" lvl="1" eaLnBrk="1" fontAlgn="auto" hangingPunct="1">
              <a:spcBef>
                <a:spcPts val="0"/>
              </a:spcBef>
              <a:spcAft>
                <a:spcPts val="0"/>
              </a:spcAft>
              <a:defRPr/>
            </a:pPr>
            <a:r>
              <a:rPr lang="en-GB" dirty="0" smtClean="0"/>
              <a:t>GWP, expressed in tonnes of CO</a:t>
            </a:r>
            <a:r>
              <a:rPr lang="en-GB" baseline="-25000" dirty="0" smtClean="0"/>
              <a:t>2</a:t>
            </a:r>
            <a:r>
              <a:rPr lang="en-GB" dirty="0" smtClean="0"/>
              <a:t> equivalent or t CO</a:t>
            </a:r>
            <a:r>
              <a:rPr lang="en-GB" baseline="-25000" dirty="0" smtClean="0"/>
              <a:t>2</a:t>
            </a:r>
            <a:r>
              <a:rPr lang="en-GB" dirty="0" smtClean="0"/>
              <a:t>e, is a measure of how much a given mass of a GHG is estimated to contribute to global warming, compared with the same mass of CO</a:t>
            </a:r>
            <a:r>
              <a:rPr lang="en-GB" baseline="-25000" dirty="0" smtClean="0"/>
              <a:t>2</a:t>
            </a:r>
            <a:r>
              <a:rPr lang="en-GB" dirty="0" smtClean="0"/>
              <a:t> (by convention, GWP of CO</a:t>
            </a:r>
            <a:r>
              <a:rPr lang="en-GB" baseline="-25000" dirty="0" smtClean="0"/>
              <a:t>2</a:t>
            </a:r>
            <a:r>
              <a:rPr lang="en-GB" dirty="0" smtClean="0"/>
              <a:t> = 1). It is used (notably in the context of the Kyoto Protocol) to estimate the potential future impacts of emissions of different gases upon climate, in a relative manner. The GWP depends on the time span over which the potential is calculated.</a:t>
            </a:r>
          </a:p>
          <a:p>
            <a:pPr marL="0" lvl="1" eaLnBrk="1" fontAlgn="auto" hangingPunct="1">
              <a:spcBef>
                <a:spcPts val="0"/>
              </a:spcBef>
              <a:spcAft>
                <a:spcPts val="0"/>
              </a:spcAft>
              <a:defRPr/>
            </a:pPr>
            <a:endParaRPr lang="en-GB" dirty="0" smtClean="0"/>
          </a:p>
          <a:p>
            <a:pPr marL="0" lvl="1" eaLnBrk="1" fontAlgn="auto" hangingPunct="1">
              <a:spcBef>
                <a:spcPts val="0"/>
              </a:spcBef>
              <a:spcAft>
                <a:spcPts val="0"/>
              </a:spcAft>
              <a:defRPr/>
            </a:pPr>
            <a:r>
              <a:rPr lang="en-GB" u="sng" dirty="0" smtClean="0"/>
              <a:t>Radiative forcing</a:t>
            </a:r>
            <a:r>
              <a:rPr lang="en-GB" dirty="0" smtClean="0"/>
              <a:t>:</a:t>
            </a:r>
          </a:p>
          <a:p>
            <a:pPr eaLnBrk="1" fontAlgn="auto" hangingPunct="1">
              <a:spcBef>
                <a:spcPts val="0"/>
              </a:spcBef>
              <a:spcAft>
                <a:spcPts val="0"/>
              </a:spcAft>
              <a:defRPr/>
            </a:pPr>
            <a:r>
              <a:rPr lang="en-GB" dirty="0" smtClean="0"/>
              <a:t>Many factors influence the balance of incoming and outgoing energy in the earth-atmosphere system</a:t>
            </a:r>
          </a:p>
          <a:p>
            <a:pPr lvl="1" eaLnBrk="1" fontAlgn="auto" hangingPunct="1">
              <a:spcBef>
                <a:spcPts val="0"/>
              </a:spcBef>
              <a:spcAft>
                <a:spcPts val="0"/>
              </a:spcAft>
              <a:defRPr/>
            </a:pPr>
            <a:r>
              <a:rPr lang="en-GB" dirty="0" smtClean="0"/>
              <a:t>Positive forcing tends to warm the surface (e.g. GHGs)</a:t>
            </a:r>
          </a:p>
          <a:p>
            <a:pPr lvl="1" eaLnBrk="1" fontAlgn="auto" hangingPunct="1">
              <a:spcBef>
                <a:spcPts val="0"/>
              </a:spcBef>
              <a:spcAft>
                <a:spcPts val="0"/>
              </a:spcAft>
              <a:defRPr/>
            </a:pPr>
            <a:r>
              <a:rPr lang="en-GB" dirty="0" smtClean="0"/>
              <a:t>Negative forcing tends to cool it (e.g. some aerosols)</a:t>
            </a:r>
          </a:p>
          <a:p>
            <a:pPr eaLnBrk="1" fontAlgn="auto" hangingPunct="1">
              <a:spcBef>
                <a:spcPts val="0"/>
              </a:spcBef>
              <a:spcAft>
                <a:spcPts val="0"/>
              </a:spcAft>
              <a:defRPr/>
            </a:pPr>
            <a:r>
              <a:rPr lang="en-GB" dirty="0" smtClean="0"/>
              <a:t>Radiative forcing (expressed in W/m²) is used to quantify and rank the anthropogenic and natural drivers of climate change. F</a:t>
            </a:r>
            <a:r>
              <a:rPr lang="fr-BE" dirty="0" smtClean="0"/>
              <a:t>or instance, in 2005:</a:t>
            </a:r>
          </a:p>
          <a:p>
            <a:pPr lvl="1" eaLnBrk="1" fontAlgn="auto" hangingPunct="1">
              <a:spcBef>
                <a:spcPts val="0"/>
              </a:spcBef>
              <a:spcAft>
                <a:spcPts val="0"/>
              </a:spcAft>
              <a:defRPr/>
            </a:pPr>
            <a:r>
              <a:rPr lang="fr-BE" dirty="0" smtClean="0"/>
              <a:t>RF of CO</a:t>
            </a:r>
            <a:r>
              <a:rPr lang="fr-BE" baseline="-25000" dirty="0" smtClean="0"/>
              <a:t>2</a:t>
            </a:r>
            <a:r>
              <a:rPr lang="fr-BE" dirty="0" smtClean="0"/>
              <a:t> = 1.66 W/m²</a:t>
            </a:r>
          </a:p>
          <a:p>
            <a:pPr lvl="1" eaLnBrk="1" fontAlgn="auto" hangingPunct="1">
              <a:spcBef>
                <a:spcPts val="0"/>
              </a:spcBef>
              <a:spcAft>
                <a:spcPts val="0"/>
              </a:spcAft>
              <a:defRPr/>
            </a:pPr>
            <a:r>
              <a:rPr lang="fr-BE" dirty="0" smtClean="0"/>
              <a:t>RF of CH</a:t>
            </a:r>
            <a:r>
              <a:rPr lang="fr-BE" baseline="-25000" dirty="0" smtClean="0"/>
              <a:t>4</a:t>
            </a:r>
            <a:r>
              <a:rPr lang="fr-BE" dirty="0" smtClean="0"/>
              <a:t> = 0.48 W/m²</a:t>
            </a:r>
          </a:p>
          <a:p>
            <a:pPr lvl="1" eaLnBrk="1" fontAlgn="auto" hangingPunct="1">
              <a:spcBef>
                <a:spcPts val="0"/>
              </a:spcBef>
              <a:spcAft>
                <a:spcPts val="0"/>
              </a:spcAft>
              <a:defRPr/>
            </a:pPr>
            <a:r>
              <a:rPr lang="fr-BE" dirty="0" smtClean="0"/>
              <a:t>RF of N</a:t>
            </a:r>
            <a:r>
              <a:rPr lang="fr-BE" baseline="-25000" dirty="0" smtClean="0"/>
              <a:t>2</a:t>
            </a:r>
            <a:r>
              <a:rPr lang="fr-BE" dirty="0" smtClean="0"/>
              <a:t>O = 0.16 W/m²</a:t>
            </a:r>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3886A5-24DE-4BF7-A6DF-781306C0C567}" type="slidenum">
              <a:rPr lang="en-GB" smtClean="0"/>
              <a:pPr/>
              <a:t>24</a:t>
            </a:fld>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IPCC 4AR, WG I report, p. 135 – Legend:</a:t>
            </a:r>
          </a:p>
          <a:p>
            <a:pPr eaLnBrk="1" hangingPunct="1">
              <a:spcBef>
                <a:spcPct val="0"/>
              </a:spcBef>
            </a:pPr>
            <a:r>
              <a:rPr lang="en-GB" sz="1100" b="1" dirty="0" smtClean="0"/>
              <a:t>FAQ 2.1, Figure 1. </a:t>
            </a:r>
            <a:r>
              <a:rPr lang="en-GB" sz="1100" b="1" i="1" dirty="0" smtClean="0"/>
              <a:t>Atmospheric concentrations of important long-lived greenhouse</a:t>
            </a:r>
          </a:p>
          <a:p>
            <a:pPr eaLnBrk="1" hangingPunct="1">
              <a:spcBef>
                <a:spcPct val="0"/>
              </a:spcBef>
            </a:pPr>
            <a:r>
              <a:rPr lang="en-GB" sz="1100" b="1" i="1" dirty="0" smtClean="0"/>
              <a:t>gases over the last 2,000 years. </a:t>
            </a:r>
          </a:p>
          <a:p>
            <a:pPr eaLnBrk="1" hangingPunct="1">
              <a:spcBef>
                <a:spcPct val="0"/>
              </a:spcBef>
            </a:pPr>
            <a:r>
              <a:rPr lang="en-GB" i="1" dirty="0" smtClean="0"/>
              <a:t>Increases since about 1750 are attributed to human activities in the industrial era. Concentration units are parts per million (</a:t>
            </a:r>
            <a:r>
              <a:rPr lang="en-GB" i="1" dirty="0" err="1" smtClean="0"/>
              <a:t>ppm</a:t>
            </a:r>
            <a:r>
              <a:rPr lang="en-GB" i="1" dirty="0" smtClean="0"/>
              <a:t>) or parts per billion (ppb), indicating the number of molecules of the greenhouse gas per million or billion air molecules, respectively, in an atmospheric sample. (Data combined and simplified from Chapters 6 and 2 of this report.)</a:t>
            </a:r>
            <a:endParaRPr lang="en-GB" dirty="0"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3C2FFE-4DA6-433C-BEF8-D4BD665A45D3}" type="slidenum">
              <a:rPr lang="en-GB" smtClean="0"/>
              <a:pPr/>
              <a:t>25</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concept of ‘</a:t>
            </a:r>
            <a:r>
              <a:rPr lang="en-US" dirty="0" err="1" smtClean="0"/>
              <a:t>Anthropocene</a:t>
            </a:r>
            <a:r>
              <a:rPr lang="en-US" dirty="0" smtClean="0"/>
              <a:t>’ was coined</a:t>
            </a:r>
            <a:r>
              <a:rPr lang="en-US" baseline="0" dirty="0" smtClean="0"/>
              <a:t> by the ecologist Eugene </a:t>
            </a:r>
            <a:r>
              <a:rPr lang="en-US" baseline="0" dirty="0" err="1" smtClean="0"/>
              <a:t>Stoermer</a:t>
            </a:r>
            <a:r>
              <a:rPr lang="en-US" baseline="0" dirty="0" smtClean="0"/>
              <a:t>, but </a:t>
            </a:r>
            <a:r>
              <a:rPr lang="en-US" baseline="0" dirty="0" err="1" smtClean="0"/>
              <a:t>popularised</a:t>
            </a:r>
            <a:r>
              <a:rPr lang="en-US" baseline="0" dirty="0" smtClean="0"/>
              <a:t> by atmospheric chemist Paul </a:t>
            </a:r>
            <a:r>
              <a:rPr lang="en-US" baseline="0" dirty="0" err="1" smtClean="0"/>
              <a:t>Crutzen</a:t>
            </a:r>
            <a:r>
              <a:rPr lang="en-US" baseline="0" dirty="0" smtClean="0"/>
              <a:t> (chemistry Nobel-prize winner in 1995).</a:t>
            </a:r>
          </a:p>
          <a:p>
            <a:r>
              <a:rPr lang="en-US" baseline="0" dirty="0" smtClean="0"/>
              <a:t>The concept of “Planetary Boundaries” was proposed by scientists from the Stockholm Resilience Centre and the Australian National University. It was disseminated through a publication in Nature (2009).</a:t>
            </a:r>
          </a:p>
          <a:p>
            <a:endParaRPr lang="en-US" baseline="0" dirty="0" smtClean="0"/>
          </a:p>
          <a:p>
            <a:r>
              <a:rPr lang="en-US" baseline="0" dirty="0" smtClean="0"/>
              <a:t>The concept of carrying capacity can be useful to understand the perils of population growth and unsustainable resources use. In ecology, when population of a species grows beyond its carrying capacity, its population crashes; ecosystems can sometimes recover but may also be permanently altered.</a:t>
            </a:r>
            <a:endParaRPr lang="en-US" dirty="0"/>
          </a:p>
        </p:txBody>
      </p:sp>
      <p:sp>
        <p:nvSpPr>
          <p:cNvPr id="4" name="Slide Number Placeholder 3"/>
          <p:cNvSpPr>
            <a:spLocks noGrp="1"/>
          </p:cNvSpPr>
          <p:nvPr>
            <p:ph type="sldNum" sz="quarter" idx="10"/>
          </p:nvPr>
        </p:nvSpPr>
        <p:spPr/>
        <p:txBody>
          <a:bodyPr/>
          <a:lstStyle/>
          <a:p>
            <a:pPr>
              <a:defRPr/>
            </a:pPr>
            <a:fld id="{3F014C14-C49D-481B-B039-88F395D0295E}" type="slidenum">
              <a:rPr lang="en-GB" smtClean="0"/>
              <a:pPr>
                <a:defRPr/>
              </a:pPr>
              <a:t>2</a:t>
            </a:fld>
            <a:endParaRPr lang="en-GB"/>
          </a:p>
        </p:txBody>
      </p:sp>
    </p:spTree>
    <p:extLst>
      <p:ext uri="{BB962C8B-B14F-4D97-AF65-F5344CB8AC3E}">
        <p14:creationId xmlns:p14="http://schemas.microsoft.com/office/powerpoint/2010/main" val="16700577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IPCC 4</a:t>
            </a:r>
            <a:r>
              <a:rPr lang="en-GB" baseline="30000" dirty="0" smtClean="0"/>
              <a:t>th</a:t>
            </a:r>
            <a:r>
              <a:rPr lang="en-GB" dirty="0" smtClean="0"/>
              <a:t> assessment report:</a:t>
            </a:r>
          </a:p>
          <a:p>
            <a:pPr>
              <a:buFontTx/>
              <a:buChar char="-"/>
            </a:pPr>
            <a:r>
              <a:rPr lang="en-GB" dirty="0" smtClean="0"/>
              <a:t>Energy supply </a:t>
            </a:r>
            <a:r>
              <a:rPr lang="en-GB" baseline="0" dirty="0" smtClean="0"/>
              <a:t>= 25.9% (vs. 24.9% here)</a:t>
            </a:r>
          </a:p>
          <a:p>
            <a:pPr>
              <a:buFontTx/>
              <a:buChar char="-"/>
            </a:pPr>
            <a:r>
              <a:rPr lang="en-GB" baseline="0" dirty="0" smtClean="0"/>
              <a:t>Industry = 19.4% (vs. 14.7% + 4.3% = 19.0% here)</a:t>
            </a:r>
          </a:p>
          <a:p>
            <a:pPr>
              <a:buFontTx/>
              <a:buChar char="-"/>
            </a:pPr>
            <a:r>
              <a:rPr lang="en-GB" baseline="0" dirty="0" smtClean="0"/>
              <a:t>Forestry = 17.4% (vs. 12.2% for ‘land use change’ here – </a:t>
            </a:r>
            <a:r>
              <a:rPr lang="en-GB" b="1" baseline="0" dirty="0" smtClean="0"/>
              <a:t>difference explained by the fact that the WRI accounts for the net balance of emissions and absorptions, whereas the IPCC report accounts for emissions only</a:t>
            </a:r>
            <a:r>
              <a:rPr lang="en-GB" baseline="0" dirty="0" smtClean="0"/>
              <a:t>)</a:t>
            </a:r>
          </a:p>
          <a:p>
            <a:pPr>
              <a:buFontTx/>
              <a:buChar char="-"/>
            </a:pPr>
            <a:r>
              <a:rPr lang="en-GB" baseline="0" dirty="0" smtClean="0"/>
              <a:t>Agriculture = 13.5% (vs. 13.8% here)</a:t>
            </a:r>
          </a:p>
          <a:p>
            <a:pPr>
              <a:buFontTx/>
              <a:buChar char="-"/>
            </a:pPr>
            <a:r>
              <a:rPr lang="en-GB" baseline="0" dirty="0" smtClean="0"/>
              <a:t>Transport = 13.1% (vs. 14.3% here)</a:t>
            </a:r>
            <a:endParaRPr lang="en-GB" dirty="0"/>
          </a:p>
        </p:txBody>
      </p:sp>
      <p:sp>
        <p:nvSpPr>
          <p:cNvPr id="4" name="Slide Number Placeholder 3"/>
          <p:cNvSpPr>
            <a:spLocks noGrp="1"/>
          </p:cNvSpPr>
          <p:nvPr>
            <p:ph type="sldNum" sz="quarter" idx="10"/>
          </p:nvPr>
        </p:nvSpPr>
        <p:spPr/>
        <p:txBody>
          <a:bodyPr/>
          <a:lstStyle/>
          <a:p>
            <a:pPr>
              <a:defRPr/>
            </a:pPr>
            <a:fld id="{3F014C14-C49D-481B-B039-88F395D0295E}" type="slidenum">
              <a:rPr lang="en-GB" smtClean="0"/>
              <a:pPr>
                <a:defRPr/>
              </a:pPr>
              <a:t>26</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3F014C14-C49D-481B-B039-88F395D0295E}" type="slidenum">
              <a:rPr lang="en-GB" smtClean="0"/>
              <a:pPr>
                <a:defRPr/>
              </a:pPr>
              <a:t>28</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3F014C14-C49D-481B-B039-88F395D0295E}" type="slidenum">
              <a:rPr lang="en-GB" smtClean="0"/>
              <a:pPr>
                <a:defRPr/>
              </a:pPr>
              <a:t>29</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F014C14-C49D-481B-B039-88F395D0295E}" type="slidenum">
              <a:rPr lang="en-GB" smtClean="0"/>
              <a:pPr>
                <a:defRPr/>
              </a:pPr>
              <a:t>32</a:t>
            </a:fld>
            <a:endParaRPr lang="en-GB"/>
          </a:p>
        </p:txBody>
      </p:sp>
    </p:spTree>
    <p:extLst>
      <p:ext uri="{BB962C8B-B14F-4D97-AF65-F5344CB8AC3E}">
        <p14:creationId xmlns:p14="http://schemas.microsoft.com/office/powerpoint/2010/main" val="3343905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Y-axis units are an indicator of temperature</a:t>
            </a:r>
            <a:endParaRPr lang="en-US" dirty="0"/>
          </a:p>
        </p:txBody>
      </p:sp>
      <p:sp>
        <p:nvSpPr>
          <p:cNvPr id="4" name="Slide Number Placeholder 3"/>
          <p:cNvSpPr>
            <a:spLocks noGrp="1"/>
          </p:cNvSpPr>
          <p:nvPr>
            <p:ph type="sldNum" sz="quarter" idx="10"/>
          </p:nvPr>
        </p:nvSpPr>
        <p:spPr/>
        <p:txBody>
          <a:bodyPr/>
          <a:lstStyle/>
          <a:p>
            <a:pPr>
              <a:defRPr/>
            </a:pPr>
            <a:fld id="{3F014C14-C49D-481B-B039-88F395D0295E}" type="slidenum">
              <a:rPr lang="en-GB" smtClean="0"/>
              <a:pPr>
                <a:defRPr/>
              </a:pPr>
              <a:t>3</a:t>
            </a:fld>
            <a:endParaRPr lang="en-GB"/>
          </a:p>
        </p:txBody>
      </p:sp>
    </p:spTree>
    <p:extLst>
      <p:ext uri="{BB962C8B-B14F-4D97-AF65-F5344CB8AC3E}">
        <p14:creationId xmlns:p14="http://schemas.microsoft.com/office/powerpoint/2010/main" val="3553040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Earth subsystems</a:t>
            </a:r>
            <a:r>
              <a:rPr lang="en-US" baseline="0" dirty="0" smtClean="0"/>
              <a:t> can react in a non-lineal fashion, particularly around threshold levels.</a:t>
            </a:r>
          </a:p>
          <a:p>
            <a:r>
              <a:rPr lang="en-US" baseline="0" dirty="0" smtClean="0"/>
              <a:t>Changes can then be abrupt and if thresholds are crossed then important subsystems (e.g. monsoon system) can shift into new states with potentially significant adverse consequences.</a:t>
            </a:r>
          </a:p>
          <a:p>
            <a:endParaRPr lang="en-US" baseline="0" dirty="0" smtClean="0"/>
          </a:p>
          <a:p>
            <a:r>
              <a:rPr lang="en-US" baseline="0" dirty="0" smtClean="0"/>
              <a:t>The parameters proposed by </a:t>
            </a:r>
            <a:r>
              <a:rPr lang="en-US" baseline="0" dirty="0" err="1" smtClean="0"/>
              <a:t>Rockström</a:t>
            </a:r>
            <a:r>
              <a:rPr lang="en-US" baseline="0" dirty="0" smtClean="0"/>
              <a:t> et al (2009) are as follows:</a:t>
            </a:r>
          </a:p>
          <a:p>
            <a:pPr marL="0" indent="0">
              <a:buNone/>
            </a:pPr>
            <a:r>
              <a:rPr lang="en-US" dirty="0" smtClean="0"/>
              <a:t>1. Climate change:</a:t>
            </a:r>
            <a:r>
              <a:rPr lang="en-US" baseline="0" dirty="0" smtClean="0"/>
              <a:t> (i) atmospheric CO2 concentration; (ii) change in </a:t>
            </a:r>
            <a:r>
              <a:rPr lang="en-US" baseline="0" dirty="0" err="1" smtClean="0"/>
              <a:t>radiative</a:t>
            </a:r>
            <a:r>
              <a:rPr lang="en-US" baseline="0" dirty="0" smtClean="0"/>
              <a:t> forcing (W/m2)</a:t>
            </a:r>
          </a:p>
          <a:p>
            <a:pPr marL="0" indent="0">
              <a:buNone/>
            </a:pPr>
            <a:r>
              <a:rPr lang="en-US" baseline="0" dirty="0" smtClean="0"/>
              <a:t>2. Rate of biodiversity loss: extinction rate (no. species per million species per year)</a:t>
            </a:r>
          </a:p>
          <a:p>
            <a:pPr marL="0" indent="0">
              <a:buNone/>
            </a:pPr>
            <a:r>
              <a:rPr lang="en-US" baseline="0" dirty="0" smtClean="0"/>
              <a:t>3a. Nitrogen cycle (part of a boundary with the P cycle): amount N2 removed from atmosphere for human use (million T/</a:t>
            </a:r>
            <a:r>
              <a:rPr lang="en-US" baseline="0" dirty="0" err="1" smtClean="0"/>
              <a:t>yr</a:t>
            </a:r>
            <a:r>
              <a:rPr lang="en-US" baseline="0" dirty="0" smtClean="0"/>
              <a:t>)</a:t>
            </a:r>
          </a:p>
          <a:p>
            <a:pPr marL="0" indent="0">
              <a:buNone/>
            </a:pPr>
            <a:r>
              <a:rPr lang="en-US" baseline="0" dirty="0" smtClean="0"/>
              <a:t>3b. P cycle (part of boundary with the N cycle): quantity of P flowing into the oceans (million T/</a:t>
            </a:r>
            <a:r>
              <a:rPr lang="en-US" baseline="0" dirty="0" err="1" smtClean="0"/>
              <a:t>yr</a:t>
            </a:r>
            <a:r>
              <a:rPr lang="en-US" baseline="0" dirty="0" smtClean="0"/>
              <a:t>)</a:t>
            </a:r>
          </a:p>
          <a:p>
            <a:pPr marL="0" indent="0">
              <a:buNone/>
            </a:pPr>
            <a:r>
              <a:rPr lang="en-US" baseline="0" dirty="0" smtClean="0"/>
              <a:t>4. Stratospheric ozone depletion: O3 concentration (Dobson unit)</a:t>
            </a:r>
          </a:p>
          <a:p>
            <a:pPr marL="0" indent="0">
              <a:buNone/>
            </a:pPr>
            <a:r>
              <a:rPr lang="en-US" baseline="0" dirty="0" smtClean="0"/>
              <a:t>5. Ocean acidification: global mean saturation state of aragonite in surface sea water</a:t>
            </a:r>
          </a:p>
          <a:p>
            <a:pPr marL="0" indent="0">
              <a:buNone/>
            </a:pPr>
            <a:r>
              <a:rPr lang="en-US" baseline="0" dirty="0" smtClean="0"/>
              <a:t>6. Global freshwater use: consumption of freshwater by humans (km3/</a:t>
            </a:r>
            <a:r>
              <a:rPr lang="en-US" baseline="0" dirty="0" err="1" smtClean="0"/>
              <a:t>yr</a:t>
            </a:r>
            <a:r>
              <a:rPr lang="en-US" baseline="0" dirty="0" smtClean="0"/>
              <a:t>)</a:t>
            </a:r>
          </a:p>
          <a:p>
            <a:pPr marL="0" indent="0">
              <a:buNone/>
            </a:pPr>
            <a:r>
              <a:rPr lang="en-US" baseline="0" dirty="0" smtClean="0"/>
              <a:t>7. Change in land use: % of global land cover converted to cropland</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8. Atmospheric aerosol loading: overall particulate concentration in the atmosphere, on a regional basis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9. Chemical pollution: e.g. amount emitted to, or concentration of POPs, plastics, endocrine disrupters, heavy metals and nuclear waste in, the global environment, or the effects on ecosystem and functioning of Earth system thereof</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indent="0">
              <a:buNone/>
            </a:pPr>
            <a:r>
              <a:rPr lang="en-US" baseline="0" dirty="0" smtClean="0"/>
              <a:t>The boundaries for the last 2 parameters have not yet been determined, nor their pre-industrial baseline.</a:t>
            </a:r>
          </a:p>
          <a:p>
            <a:pPr marL="228600" indent="-228600">
              <a:buAutoNum type="arabicPeriod"/>
            </a:pPr>
            <a:endParaRPr lang="en-US" dirty="0" smtClean="0"/>
          </a:p>
        </p:txBody>
      </p:sp>
      <p:sp>
        <p:nvSpPr>
          <p:cNvPr id="4" name="Slide Number Placeholder 3"/>
          <p:cNvSpPr>
            <a:spLocks noGrp="1"/>
          </p:cNvSpPr>
          <p:nvPr>
            <p:ph type="sldNum" sz="quarter" idx="10"/>
          </p:nvPr>
        </p:nvSpPr>
        <p:spPr/>
        <p:txBody>
          <a:bodyPr/>
          <a:lstStyle/>
          <a:p>
            <a:pPr>
              <a:defRPr/>
            </a:pPr>
            <a:fld id="{3F014C14-C49D-481B-B039-88F395D0295E}" type="slidenum">
              <a:rPr lang="en-GB" smtClean="0"/>
              <a:pPr>
                <a:defRPr/>
              </a:pPr>
              <a:t>4</a:t>
            </a:fld>
            <a:endParaRPr lang="en-GB"/>
          </a:p>
        </p:txBody>
      </p:sp>
    </p:spTree>
    <p:extLst>
      <p:ext uri="{BB962C8B-B14F-4D97-AF65-F5344CB8AC3E}">
        <p14:creationId xmlns:p14="http://schemas.microsoft.com/office/powerpoint/2010/main" val="3946949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green inner shading represents</a:t>
            </a:r>
            <a:r>
              <a:rPr lang="en-US" baseline="0" dirty="0" smtClean="0"/>
              <a:t> proposed safe operating space.</a:t>
            </a:r>
          </a:p>
          <a:p>
            <a:r>
              <a:rPr lang="en-US" baseline="0" dirty="0" smtClean="0"/>
              <a:t>Red wedges represent an estimate of the current position for each variable.</a:t>
            </a:r>
          </a:p>
          <a:p>
            <a:r>
              <a:rPr lang="en-US" baseline="0" dirty="0" smtClean="0"/>
              <a:t>Boundaries in 3 systems: rate of biodiversity loss, climate change and human interference with the nitrogen cycle have already been exceeded.</a:t>
            </a:r>
          </a:p>
        </p:txBody>
      </p:sp>
      <p:sp>
        <p:nvSpPr>
          <p:cNvPr id="4" name="Slide Number Placeholder 3"/>
          <p:cNvSpPr>
            <a:spLocks noGrp="1"/>
          </p:cNvSpPr>
          <p:nvPr>
            <p:ph type="sldNum" sz="quarter" idx="10"/>
          </p:nvPr>
        </p:nvSpPr>
        <p:spPr/>
        <p:txBody>
          <a:bodyPr/>
          <a:lstStyle/>
          <a:p>
            <a:pPr>
              <a:defRPr/>
            </a:pPr>
            <a:fld id="{3F014C14-C49D-481B-B039-88F395D0295E}" type="slidenum">
              <a:rPr lang="en-GB" smtClean="0"/>
              <a:pPr>
                <a:defRPr/>
              </a:pPr>
              <a:t>5</a:t>
            </a:fld>
            <a:endParaRPr lang="en-GB"/>
          </a:p>
        </p:txBody>
      </p:sp>
    </p:spTree>
    <p:extLst>
      <p:ext uri="{BB962C8B-B14F-4D97-AF65-F5344CB8AC3E}">
        <p14:creationId xmlns:p14="http://schemas.microsoft.com/office/powerpoint/2010/main" val="3751280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Rationale</a:t>
            </a:r>
            <a:r>
              <a:rPr lang="en-US" baseline="0" dirty="0" smtClean="0"/>
              <a:t> (from </a:t>
            </a:r>
            <a:r>
              <a:rPr lang="en-US" baseline="0" dirty="0" err="1" smtClean="0"/>
              <a:t>Rockström</a:t>
            </a:r>
            <a:r>
              <a:rPr lang="en-US" baseline="0" dirty="0" smtClean="0"/>
              <a:t> et al, 2009b):</a:t>
            </a:r>
            <a:endParaRPr lang="en-US" dirty="0" smtClean="0"/>
          </a:p>
          <a:p>
            <a:r>
              <a:rPr lang="en-US" dirty="0" smtClean="0"/>
              <a:t>Climate change:</a:t>
            </a:r>
          </a:p>
          <a:p>
            <a:pPr marL="171450" indent="-171450">
              <a:buFontTx/>
              <a:buChar char="-"/>
            </a:pPr>
            <a:r>
              <a:rPr lang="en-US" dirty="0" smtClean="0"/>
              <a:t>Current climatic models may significantly underestimate</a:t>
            </a:r>
            <a:r>
              <a:rPr lang="en-US" baseline="0" dirty="0" smtClean="0"/>
              <a:t> severity of long-term CC for a given GHG concentration. Most models suggest a doubling in atmospheric CO2 concentration will lead to global temperature rise of about 3ºC (2-4.5ºC uncertainty range) once the climate has regained equilibrium. These models don’t include long-term reinforcing feedback processes that further warm the climate, such as decreases in distribution of vegetation. If these slow feedbacks are included, doubling CO2 levels gives an increase of 6ºC (4-8ºC uncertainty range), threatening ecological life-support systems and severely challenging viability of contemporary human societies.</a:t>
            </a:r>
          </a:p>
          <a:p>
            <a:pPr marL="171450" indent="-171450">
              <a:buFontTx/>
              <a:buChar char="-"/>
            </a:pPr>
            <a:r>
              <a:rPr lang="en-US" baseline="0" dirty="0" smtClean="0"/>
              <a:t>CO2 concentrations were major factor in long-term cooling over past 50 million years, and the planet was largely ice-free until CO2 concentrations fell below 450 ppm (per volume), so there is a critical threshold around 350-550 ppm. The 350 ppm threshold aims at ensuring continued existence of large ice sheets.</a:t>
            </a:r>
          </a:p>
          <a:p>
            <a:pPr marL="171450" indent="-171450">
              <a:buFontTx/>
              <a:buChar char="-"/>
            </a:pPr>
            <a:r>
              <a:rPr lang="en-US" baseline="0" dirty="0" smtClean="0"/>
              <a:t>There is evidence some Earth subsystems are being altered beyond stability, e.g. retreat of summer sea ice in Arctic ocean, retreat of mountain glaciers, loss of mass from Greenland and West Antarctic ice sheets, accelerating rates of sea level rise in past 10-15 years.</a:t>
            </a:r>
          </a:p>
          <a:p>
            <a:pPr marL="171450" indent="-171450">
              <a:buFontTx/>
              <a:buChar char="-"/>
            </a:pPr>
            <a:endParaRPr lang="en-US" baseline="0" dirty="0" smtClean="0"/>
          </a:p>
          <a:p>
            <a:pPr marL="0" indent="0">
              <a:buFontTx/>
              <a:buNone/>
            </a:pPr>
            <a:r>
              <a:rPr lang="en-US" baseline="0" dirty="0" smtClean="0"/>
              <a:t>Rate of biodiversity loss:</a:t>
            </a:r>
          </a:p>
          <a:p>
            <a:pPr marL="171450" indent="-171450">
              <a:buFontTx/>
              <a:buChar char="-"/>
            </a:pPr>
            <a:r>
              <a:rPr lang="en-US" dirty="0" smtClean="0"/>
              <a:t>Main cause is land use change (into agriculture and urban areas); changes in frequency</a:t>
            </a:r>
            <a:r>
              <a:rPr lang="en-US" baseline="0" dirty="0" smtClean="0"/>
              <a:t>, duration or magnitude of wildfires; introduction of new species.</a:t>
            </a:r>
          </a:p>
          <a:p>
            <a:pPr marL="171450" indent="-171450">
              <a:buFontTx/>
              <a:buChar char="-"/>
            </a:pPr>
            <a:r>
              <a:rPr lang="en-US" baseline="0" dirty="0" smtClean="0"/>
              <a:t>Up to 30% of all mammal, bird and amphibian species will become threatened with extinction this century.</a:t>
            </a:r>
          </a:p>
          <a:p>
            <a:pPr marL="171450" indent="-171450">
              <a:buFontTx/>
              <a:buChar char="-"/>
            </a:pPr>
            <a:r>
              <a:rPr lang="en-US" baseline="0" dirty="0" smtClean="0"/>
              <a:t>More research needed to pin down the boundary.</a:t>
            </a:r>
          </a:p>
          <a:p>
            <a:pPr marL="0" indent="0">
              <a:buFontTx/>
              <a:buNone/>
            </a:pPr>
            <a:endParaRPr lang="en-US" baseline="0" dirty="0" smtClean="0"/>
          </a:p>
          <a:p>
            <a:pPr marL="0" indent="0">
              <a:buFontTx/>
              <a:buNone/>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3F014C14-C49D-481B-B039-88F395D0295E}" type="slidenum">
              <a:rPr lang="en-GB" smtClean="0"/>
              <a:pPr>
                <a:defRPr/>
              </a:pPr>
              <a:t>6</a:t>
            </a:fld>
            <a:endParaRPr lang="en-GB"/>
          </a:p>
        </p:txBody>
      </p:sp>
    </p:spTree>
    <p:extLst>
      <p:ext uri="{BB962C8B-B14F-4D97-AF65-F5344CB8AC3E}">
        <p14:creationId xmlns:p14="http://schemas.microsoft.com/office/powerpoint/2010/main" val="1928669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Nitrogen and Phosphorous cycles:</a:t>
            </a:r>
          </a:p>
          <a:p>
            <a:pPr marL="171450" indent="-171450">
              <a:buFontTx/>
              <a:buChar char="-"/>
            </a:pPr>
            <a:r>
              <a:rPr lang="en-US" baseline="0" dirty="0" smtClean="0"/>
              <a:t>Human processes (mainly manufacture of </a:t>
            </a:r>
            <a:r>
              <a:rPr lang="en-US" baseline="0" dirty="0" err="1" smtClean="0"/>
              <a:t>fertilisers</a:t>
            </a:r>
            <a:r>
              <a:rPr lang="en-US" baseline="0" dirty="0" smtClean="0"/>
              <a:t> and cultivation of leguminous crops) convert around 120 million T N2 from atmosphere per year into reactive forms, which is more than the combined effects from all Earth’s terrestrial processes. Most ends of pollution waterways and coastal waters, plus adding GHGs (e.g. N2O has large greenhouse gas effect).</a:t>
            </a:r>
          </a:p>
          <a:p>
            <a:pPr marL="171450" indent="-171450">
              <a:buFontTx/>
              <a:buChar char="-"/>
            </a:pPr>
            <a:r>
              <a:rPr lang="en-US" baseline="0" dirty="0" smtClean="0"/>
              <a:t>P is a fossil mineral that accumulates as a result of geological processes.</a:t>
            </a:r>
          </a:p>
          <a:p>
            <a:pPr marL="171450" indent="-171450">
              <a:buFontTx/>
              <a:buChar char="-"/>
            </a:pPr>
            <a:r>
              <a:rPr lang="en-US" baseline="0" dirty="0" smtClean="0"/>
              <a:t>Records of Earth history show that large-scale ocean anoxic events occur when critical thresholds of P inflow to oceans are crossed; this potentially explains past mass extinctions of marine life.</a:t>
            </a:r>
          </a:p>
          <a:p>
            <a:pPr marL="171450" indent="-171450">
              <a:buFontTx/>
              <a:buChar char="-"/>
            </a:pPr>
            <a:r>
              <a:rPr lang="en-US" baseline="0" dirty="0" smtClean="0"/>
              <a:t>Tentative </a:t>
            </a:r>
            <a:r>
              <a:rPr lang="en-US" baseline="0" dirty="0" err="1" smtClean="0"/>
              <a:t>modelings</a:t>
            </a:r>
            <a:r>
              <a:rPr lang="en-US" baseline="0" dirty="0" smtClean="0"/>
              <a:t> suggest that if there is a greater than 10x increase in P flowing into oceans (compared to pre-industrial levels), then anoxic ocean events become more likely within 1,000 years.</a:t>
            </a:r>
          </a:p>
          <a:p>
            <a:pPr marL="171450" indent="-171450">
              <a:buFontTx/>
              <a:buChar char="-"/>
            </a:pPr>
            <a:endParaRPr lang="en-US" baseline="0" dirty="0" smtClean="0"/>
          </a:p>
          <a:p>
            <a:pPr marL="171450" indent="-171450">
              <a:buFontTx/>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3F014C14-C49D-481B-B039-88F395D0295E}" type="slidenum">
              <a:rPr lang="en-GB" smtClean="0"/>
              <a:pPr>
                <a:defRPr/>
              </a:pPr>
              <a:t>8</a:t>
            </a:fld>
            <a:endParaRPr lang="en-GB"/>
          </a:p>
        </p:txBody>
      </p:sp>
    </p:spTree>
    <p:extLst>
      <p:ext uri="{BB962C8B-B14F-4D97-AF65-F5344CB8AC3E}">
        <p14:creationId xmlns:p14="http://schemas.microsoft.com/office/powerpoint/2010/main" val="2732022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Oceans currently remove about 25% of CO2 emissions: CO2 dissolution</a:t>
            </a:r>
            <a:r>
              <a:rPr lang="en-US" baseline="0" dirty="0" smtClean="0"/>
              <a:t> into seawater and uptake by marine organisms</a:t>
            </a:r>
          </a:p>
          <a:p>
            <a:r>
              <a:rPr lang="en-US" dirty="0" smtClean="0"/>
              <a:t>- Many</a:t>
            </a:r>
            <a:r>
              <a:rPr lang="en-US" baseline="0" dirty="0" smtClean="0"/>
              <a:t> marine organisms are vey sensitive to changes in CO2 chemistry, especially those that grow ‘shells’ or skeletal structures</a:t>
            </a:r>
            <a:endParaRPr lang="en-US" dirty="0" smtClean="0"/>
          </a:p>
          <a:p>
            <a:endParaRPr lang="en-US" dirty="0" smtClean="0"/>
          </a:p>
          <a:p>
            <a:r>
              <a:rPr lang="en-US" dirty="0" smtClean="0"/>
              <a:t>Stratospheric ozone depletion</a:t>
            </a:r>
          </a:p>
          <a:p>
            <a:r>
              <a:rPr lang="en-US" dirty="0" smtClean="0"/>
              <a:t>-</a:t>
            </a:r>
            <a:r>
              <a:rPr lang="en-US" baseline="0" dirty="0" smtClean="0"/>
              <a:t> Possibility that global warming (which leads to a cooler stratosphere) could cause an increase in formation of polar stratospheric clouds. If this happens in the Arctic region, it could trigger ozone holes over the N hemisphere continents.</a:t>
            </a:r>
            <a:endParaRPr lang="en-US" dirty="0"/>
          </a:p>
        </p:txBody>
      </p:sp>
      <p:sp>
        <p:nvSpPr>
          <p:cNvPr id="4" name="Slide Number Placeholder 3"/>
          <p:cNvSpPr>
            <a:spLocks noGrp="1"/>
          </p:cNvSpPr>
          <p:nvPr>
            <p:ph type="sldNum" sz="quarter" idx="10"/>
          </p:nvPr>
        </p:nvSpPr>
        <p:spPr/>
        <p:txBody>
          <a:bodyPr/>
          <a:lstStyle/>
          <a:p>
            <a:pPr>
              <a:defRPr/>
            </a:pPr>
            <a:fld id="{3F014C14-C49D-481B-B039-88F395D0295E}" type="slidenum">
              <a:rPr lang="en-GB" smtClean="0"/>
              <a:pPr>
                <a:defRPr/>
              </a:pPr>
              <a:t>9</a:t>
            </a:fld>
            <a:endParaRPr lang="en-GB"/>
          </a:p>
        </p:txBody>
      </p:sp>
    </p:spTree>
    <p:extLst>
      <p:ext uri="{BB962C8B-B14F-4D97-AF65-F5344CB8AC3E}">
        <p14:creationId xmlns:p14="http://schemas.microsoft.com/office/powerpoint/2010/main" val="3342876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Threats</a:t>
            </a:r>
            <a:r>
              <a:rPr lang="en-US" baseline="0" dirty="0" smtClean="0"/>
              <a:t> to human livelihoods include:</a:t>
            </a:r>
          </a:p>
          <a:p>
            <a:pPr marL="171450" indent="-171450">
              <a:buFontTx/>
              <a:buChar char="-"/>
            </a:pPr>
            <a:r>
              <a:rPr lang="en-US" baseline="0" dirty="0" smtClean="0"/>
              <a:t>Loss of soil moisture resources (green water) due to land degradation and deforestation, threatening terrestrial biomass production and carbon sequestration</a:t>
            </a:r>
          </a:p>
          <a:p>
            <a:pPr marL="171450" indent="-171450">
              <a:buFontTx/>
              <a:buChar char="-"/>
            </a:pPr>
            <a:r>
              <a:rPr lang="en-US" baseline="0" dirty="0" smtClean="0"/>
              <a:t>Use and shifts in runoff (blue water) volumes and patterns threatening human water supply and aquatic water needs</a:t>
            </a:r>
          </a:p>
          <a:p>
            <a:pPr marL="171450" indent="-171450">
              <a:buFontTx/>
              <a:buChar char="-"/>
            </a:pPr>
            <a:r>
              <a:rPr lang="en-US" baseline="0" dirty="0" smtClean="0"/>
              <a:t>Impacts on climate regulation</a:t>
            </a:r>
          </a:p>
          <a:p>
            <a:pPr marL="171450" indent="-171450">
              <a:buFontTx/>
              <a:buChar char="-"/>
            </a:pPr>
            <a:endParaRPr lang="en-US" baseline="0" dirty="0" smtClean="0"/>
          </a:p>
          <a:p>
            <a:pPr marL="0" indent="0">
              <a:buFontTx/>
              <a:buNone/>
            </a:pPr>
            <a:r>
              <a:rPr lang="en-US" baseline="0" dirty="0" smtClean="0"/>
              <a:t>Estimates indicate 90% of global green water are required to sustain critical ecosystem services, whereas 20-50% of mean annual blue water flows in river basins are required to sustain aquatic ecosystems</a:t>
            </a:r>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pPr>
              <a:defRPr/>
            </a:pPr>
            <a:fld id="{3F014C14-C49D-481B-B039-88F395D0295E}" type="slidenum">
              <a:rPr lang="en-GB" smtClean="0"/>
              <a:pPr>
                <a:defRPr/>
              </a:pPr>
              <a:t>11</a:t>
            </a:fld>
            <a:endParaRPr lang="en-GB"/>
          </a:p>
        </p:txBody>
      </p:sp>
    </p:spTree>
    <p:extLst>
      <p:ext uri="{BB962C8B-B14F-4D97-AF65-F5344CB8AC3E}">
        <p14:creationId xmlns:p14="http://schemas.microsoft.com/office/powerpoint/2010/main" val="3805102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Freeform 7"/>
          <p:cNvSpPr>
            <a:spLocks/>
          </p:cNvSpPr>
          <p:nvPr/>
        </p:nvSpPr>
        <p:spPr bwMode="auto">
          <a:xfrm>
            <a:off x="0" y="3733800"/>
            <a:ext cx="9144000" cy="2536825"/>
          </a:xfrm>
          <a:custGeom>
            <a:avLst/>
            <a:gdLst/>
            <a:ahLst/>
            <a:cxnLst>
              <a:cxn ang="0">
                <a:pos x="2880" y="799"/>
              </a:cxn>
              <a:cxn ang="0">
                <a:pos x="1442" y="406"/>
              </a:cxn>
              <a:cxn ang="0">
                <a:pos x="0" y="440"/>
              </a:cxn>
              <a:cxn ang="0">
                <a:pos x="0" y="0"/>
              </a:cxn>
              <a:cxn ang="0">
                <a:pos x="2880" y="0"/>
              </a:cxn>
              <a:cxn ang="0">
                <a:pos x="2880" y="799"/>
              </a:cxn>
            </a:cxnLst>
            <a:rect l="0" t="0" r="r" b="b"/>
            <a:pathLst>
              <a:path w="2880" h="799">
                <a:moveTo>
                  <a:pt x="2880" y="799"/>
                </a:moveTo>
                <a:cubicBezTo>
                  <a:pt x="2880" y="799"/>
                  <a:pt x="2460" y="484"/>
                  <a:pt x="1442" y="406"/>
                </a:cubicBezTo>
                <a:cubicBezTo>
                  <a:pt x="423" y="327"/>
                  <a:pt x="0" y="440"/>
                  <a:pt x="0" y="440"/>
                </a:cubicBezTo>
                <a:cubicBezTo>
                  <a:pt x="0" y="0"/>
                  <a:pt x="0" y="0"/>
                  <a:pt x="0" y="0"/>
                </a:cubicBezTo>
                <a:cubicBezTo>
                  <a:pt x="2880" y="0"/>
                  <a:pt x="2880" y="0"/>
                  <a:pt x="2880" y="0"/>
                </a:cubicBezTo>
                <a:lnTo>
                  <a:pt x="2880" y="799"/>
                </a:lnTo>
                <a:close/>
              </a:path>
            </a:pathLst>
          </a:custGeom>
          <a:solidFill>
            <a:schemeClr val="folHlink"/>
          </a:solidFill>
          <a:ln w="9525">
            <a:noFill/>
            <a:round/>
            <a:headEnd/>
            <a:tailEnd/>
          </a:ln>
        </p:spPr>
        <p:txBody>
          <a:bodyPr/>
          <a:lstStyle/>
          <a:p>
            <a:pPr>
              <a:defRPr/>
            </a:pPr>
            <a:endParaRPr lang="en-US"/>
          </a:p>
        </p:txBody>
      </p:sp>
      <p:grpSp>
        <p:nvGrpSpPr>
          <p:cNvPr id="5" name="Group 24"/>
          <p:cNvGrpSpPr>
            <a:grpSpLocks/>
          </p:cNvGrpSpPr>
          <p:nvPr/>
        </p:nvGrpSpPr>
        <p:grpSpPr bwMode="auto">
          <a:xfrm>
            <a:off x="0" y="0"/>
            <a:ext cx="9144000" cy="6118225"/>
            <a:chOff x="0" y="0"/>
            <a:chExt cx="5760" cy="3854"/>
          </a:xfrm>
        </p:grpSpPr>
        <p:sp>
          <p:nvSpPr>
            <p:cNvPr id="6" name="Freeform 8"/>
            <p:cNvSpPr>
              <a:spLocks/>
            </p:cNvSpPr>
            <p:nvPr/>
          </p:nvSpPr>
          <p:spPr bwMode="auto">
            <a:xfrm>
              <a:off x="0" y="2352"/>
              <a:ext cx="5760" cy="1502"/>
            </a:xfrm>
            <a:custGeom>
              <a:avLst/>
              <a:gdLst/>
              <a:ahLst/>
              <a:cxnLst>
                <a:cxn ang="0">
                  <a:pos x="5766" y="1502"/>
                </a:cxn>
                <a:cxn ang="0">
                  <a:pos x="2887" y="748"/>
                </a:cxn>
                <a:cxn ang="0">
                  <a:pos x="0" y="848"/>
                </a:cxn>
                <a:cxn ang="0">
                  <a:pos x="0" y="0"/>
                </a:cxn>
                <a:cxn ang="0">
                  <a:pos x="5766" y="0"/>
                </a:cxn>
                <a:cxn ang="0">
                  <a:pos x="5766" y="1502"/>
                </a:cxn>
              </a:cxnLst>
              <a:rect l="0" t="0" r="r" b="b"/>
              <a:pathLst>
                <a:path w="5766" h="1502">
                  <a:moveTo>
                    <a:pt x="5766" y="1502"/>
                  </a:moveTo>
                  <a:cubicBezTo>
                    <a:pt x="5766" y="1502"/>
                    <a:pt x="4765" y="856"/>
                    <a:pt x="2887" y="748"/>
                  </a:cubicBezTo>
                  <a:cubicBezTo>
                    <a:pt x="1007" y="638"/>
                    <a:pt x="0" y="848"/>
                    <a:pt x="0" y="848"/>
                  </a:cubicBezTo>
                  <a:cubicBezTo>
                    <a:pt x="0" y="0"/>
                    <a:pt x="0" y="0"/>
                    <a:pt x="0" y="0"/>
                  </a:cubicBezTo>
                  <a:cubicBezTo>
                    <a:pt x="0" y="0"/>
                    <a:pt x="5766" y="0"/>
                    <a:pt x="5766" y="0"/>
                  </a:cubicBezTo>
                  <a:cubicBezTo>
                    <a:pt x="5766" y="751"/>
                    <a:pt x="5766" y="1502"/>
                    <a:pt x="5766" y="1502"/>
                  </a:cubicBezTo>
                  <a:close/>
                </a:path>
              </a:pathLst>
            </a:custGeom>
            <a:gradFill rotWithShape="1">
              <a:gsLst>
                <a:gs pos="0">
                  <a:schemeClr val="accent1"/>
                </a:gs>
                <a:gs pos="100000">
                  <a:schemeClr val="accent1">
                    <a:gamma/>
                    <a:shade val="66667"/>
                    <a:invGamma/>
                  </a:schemeClr>
                </a:gs>
              </a:gsLst>
              <a:lin ang="5400000" scaled="1"/>
            </a:gradFill>
            <a:ln w="9525">
              <a:noFill/>
              <a:round/>
              <a:headEnd/>
              <a:tailEnd/>
            </a:ln>
          </p:spPr>
          <p:txBody>
            <a:bodyPr/>
            <a:lstStyle/>
            <a:p>
              <a:pPr>
                <a:defRPr/>
              </a:pPr>
              <a:endParaRPr lang="en-US"/>
            </a:p>
          </p:txBody>
        </p:sp>
        <p:sp>
          <p:nvSpPr>
            <p:cNvPr id="7" name="Rectangle 9"/>
            <p:cNvSpPr>
              <a:spLocks noChangeArrowheads="1"/>
            </p:cNvSpPr>
            <p:nvPr/>
          </p:nvSpPr>
          <p:spPr bwMode="auto">
            <a:xfrm>
              <a:off x="0" y="0"/>
              <a:ext cx="5760" cy="2352"/>
            </a:xfrm>
            <a:prstGeom prst="rect">
              <a:avLst/>
            </a:prstGeom>
            <a:solidFill>
              <a:schemeClr val="accent1"/>
            </a:solidFill>
            <a:ln w="9525">
              <a:noFill/>
              <a:miter lim="800000"/>
              <a:headEnd/>
              <a:tailEnd/>
            </a:ln>
            <a:effectLst/>
          </p:spPr>
          <p:txBody>
            <a:bodyPr wrap="none" anchor="ctr"/>
            <a:lstStyle/>
            <a:p>
              <a:pPr>
                <a:defRPr/>
              </a:pPr>
              <a:endParaRPr lang="en-US"/>
            </a:p>
          </p:txBody>
        </p:sp>
      </p:grpSp>
      <p:grpSp>
        <p:nvGrpSpPr>
          <p:cNvPr id="8" name="Group 14"/>
          <p:cNvGrpSpPr>
            <a:grpSpLocks/>
          </p:cNvGrpSpPr>
          <p:nvPr/>
        </p:nvGrpSpPr>
        <p:grpSpPr bwMode="auto">
          <a:xfrm flipV="1">
            <a:off x="0" y="0"/>
            <a:ext cx="9147175" cy="2057400"/>
            <a:chOff x="0" y="3321"/>
            <a:chExt cx="5762" cy="999"/>
          </a:xfrm>
        </p:grpSpPr>
        <p:sp>
          <p:nvSpPr>
            <p:cNvPr id="9" name="Freeform 15"/>
            <p:cNvSpPr>
              <a:spLocks/>
            </p:cNvSpPr>
            <p:nvPr/>
          </p:nvSpPr>
          <p:spPr bwMode="auto">
            <a:xfrm>
              <a:off x="519" y="3492"/>
              <a:ext cx="5241" cy="828"/>
            </a:xfrm>
            <a:custGeom>
              <a:avLst/>
              <a:gdLst/>
              <a:ahLst/>
              <a:cxnLst>
                <a:cxn ang="0">
                  <a:pos x="2419" y="216"/>
                </a:cxn>
                <a:cxn ang="0">
                  <a:pos x="0" y="378"/>
                </a:cxn>
              </a:cxnLst>
              <a:rect l="0" t="0" r="r" b="b"/>
              <a:pathLst>
                <a:path w="2419" h="378">
                  <a:moveTo>
                    <a:pt x="2419" y="216"/>
                  </a:moveTo>
                  <a:cubicBezTo>
                    <a:pt x="2419" y="216"/>
                    <a:pt x="1051" y="0"/>
                    <a:pt x="0" y="378"/>
                  </a:cubicBezTo>
                </a:path>
              </a:pathLst>
            </a:custGeom>
            <a:noFill/>
            <a:ln w="12700" cap="flat">
              <a:solidFill>
                <a:schemeClr val="bg1"/>
              </a:solidFill>
              <a:prstDash val="solid"/>
              <a:miter lim="800000"/>
              <a:headEnd/>
              <a:tailEnd/>
            </a:ln>
          </p:spPr>
          <p:txBody>
            <a:bodyPr/>
            <a:lstStyle/>
            <a:p>
              <a:pPr>
                <a:defRPr/>
              </a:pPr>
              <a:endParaRPr lang="en-US"/>
            </a:p>
          </p:txBody>
        </p:sp>
        <p:sp>
          <p:nvSpPr>
            <p:cNvPr id="10" name="Freeform 16"/>
            <p:cNvSpPr>
              <a:spLocks/>
            </p:cNvSpPr>
            <p:nvPr/>
          </p:nvSpPr>
          <p:spPr bwMode="auto">
            <a:xfrm>
              <a:off x="0" y="3321"/>
              <a:ext cx="5762" cy="992"/>
            </a:xfrm>
            <a:custGeom>
              <a:avLst/>
              <a:gdLst/>
              <a:ahLst/>
              <a:cxnLst>
                <a:cxn ang="0">
                  <a:pos x="2665" y="334"/>
                </a:cxn>
                <a:cxn ang="0">
                  <a:pos x="0" y="454"/>
                </a:cxn>
              </a:cxnLst>
              <a:rect l="0" t="0" r="r" b="b"/>
              <a:pathLst>
                <a:path w="2665" h="454">
                  <a:moveTo>
                    <a:pt x="2665" y="334"/>
                  </a:moveTo>
                  <a:cubicBezTo>
                    <a:pt x="2665" y="334"/>
                    <a:pt x="1093" y="0"/>
                    <a:pt x="0" y="454"/>
                  </a:cubicBezTo>
                </a:path>
              </a:pathLst>
            </a:custGeom>
            <a:noFill/>
            <a:ln w="12700" cap="flat">
              <a:solidFill>
                <a:schemeClr val="bg1"/>
              </a:solidFill>
              <a:prstDash val="solid"/>
              <a:miter lim="800000"/>
              <a:headEnd/>
              <a:tailEnd/>
            </a:ln>
          </p:spPr>
          <p:txBody>
            <a:bodyPr/>
            <a:lstStyle/>
            <a:p>
              <a:pPr>
                <a:defRPr/>
              </a:pPr>
              <a:endParaRPr lang="en-US"/>
            </a:p>
          </p:txBody>
        </p:sp>
      </p:grpSp>
      <p:sp>
        <p:nvSpPr>
          <p:cNvPr id="13" name="Line 23"/>
          <p:cNvSpPr>
            <a:spLocks noChangeShapeType="1"/>
          </p:cNvSpPr>
          <p:nvPr/>
        </p:nvSpPr>
        <p:spPr bwMode="auto">
          <a:xfrm flipH="1">
            <a:off x="0" y="6477000"/>
            <a:ext cx="914400" cy="0"/>
          </a:xfrm>
          <a:prstGeom prst="line">
            <a:avLst/>
          </a:prstGeom>
          <a:noFill/>
          <a:ln w="9525">
            <a:solidFill>
              <a:schemeClr val="accent1"/>
            </a:solidFill>
            <a:round/>
            <a:headEnd/>
            <a:tailEnd/>
          </a:ln>
          <a:effectLst/>
        </p:spPr>
        <p:txBody>
          <a:bodyPr/>
          <a:lstStyle/>
          <a:p>
            <a:pPr>
              <a:defRPr/>
            </a:pPr>
            <a:endParaRPr lang="en-US"/>
          </a:p>
        </p:txBody>
      </p:sp>
      <p:sp>
        <p:nvSpPr>
          <p:cNvPr id="4098" name="Rectangle 2"/>
          <p:cNvSpPr>
            <a:spLocks noGrp="1" noChangeArrowheads="1"/>
          </p:cNvSpPr>
          <p:nvPr>
            <p:ph type="ctrTitle"/>
          </p:nvPr>
        </p:nvSpPr>
        <p:spPr>
          <a:xfrm>
            <a:off x="15875" y="1143000"/>
            <a:ext cx="6384925" cy="2286000"/>
          </a:xfrm>
        </p:spPr>
        <p:txBody>
          <a:bodyPr anchor="b"/>
          <a:lstStyle>
            <a:lvl1pPr algn="r">
              <a:defRPr sz="2800" b="0"/>
            </a:lvl1pPr>
          </a:lstStyle>
          <a:p>
            <a:r>
              <a:rPr lang="en-US"/>
              <a:t>Click to edit Master title style</a:t>
            </a:r>
          </a:p>
        </p:txBody>
      </p:sp>
      <p:pic>
        <p:nvPicPr>
          <p:cNvPr id="17" name="Picture 16" descr="C:\Users\catherine\Pictures\European Commission\logo_ce-en-rvb-lr_2012-01.jpg"/>
          <p:cNvPicPr>
            <a:picLocks noChangeAspect="1" noChangeArrowheads="1"/>
          </p:cNvPicPr>
          <p:nvPr userDrawn="1"/>
        </p:nvPicPr>
        <p:blipFill>
          <a:blip r:embed="rId2" cstate="print"/>
          <a:srcRect/>
          <a:stretch>
            <a:fillRect/>
          </a:stretch>
        </p:blipFill>
        <p:spPr bwMode="auto">
          <a:xfrm>
            <a:off x="0" y="0"/>
            <a:ext cx="1655318" cy="1151255"/>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7534FB-D47C-4F44-940E-67499C089CA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13360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24840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1659FD-38BC-4C1E-B242-1BBFEE71E35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34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52600"/>
            <a:ext cx="4191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752600"/>
            <a:ext cx="4191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E2C442-4D4C-4364-A886-6670ECC1D2D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7051D0-18F5-43BA-989F-574843469CC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64F1E7-19AC-4201-94AF-52B9122AACB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191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752600"/>
            <a:ext cx="4191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9E49BE-96BD-420E-B16E-5DB50118901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A4B9758-CA5A-4A9A-BE1E-3BA347DB550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1328F14-E9ED-44C7-8988-4C43947A013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551D8BC-E4BB-4EEC-9A0A-720F570C9D0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C1B164-E26D-43E2-B05B-F894839AC17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6621E9-3B3B-4219-89F9-44648155F9F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0"/>
          <p:cNvGrpSpPr>
            <a:grpSpLocks/>
          </p:cNvGrpSpPr>
          <p:nvPr/>
        </p:nvGrpSpPr>
        <p:grpSpPr bwMode="auto">
          <a:xfrm>
            <a:off x="0" y="5791200"/>
            <a:ext cx="9147175" cy="1066800"/>
            <a:chOff x="0" y="3321"/>
            <a:chExt cx="5762" cy="999"/>
          </a:xfrm>
        </p:grpSpPr>
        <p:sp>
          <p:nvSpPr>
            <p:cNvPr id="1042" name="Freeform 18"/>
            <p:cNvSpPr>
              <a:spLocks/>
            </p:cNvSpPr>
            <p:nvPr/>
          </p:nvSpPr>
          <p:spPr bwMode="auto">
            <a:xfrm>
              <a:off x="519" y="3492"/>
              <a:ext cx="5241" cy="828"/>
            </a:xfrm>
            <a:custGeom>
              <a:avLst/>
              <a:gdLst/>
              <a:ahLst/>
              <a:cxnLst>
                <a:cxn ang="0">
                  <a:pos x="2419" y="216"/>
                </a:cxn>
                <a:cxn ang="0">
                  <a:pos x="0" y="378"/>
                </a:cxn>
              </a:cxnLst>
              <a:rect l="0" t="0" r="r" b="b"/>
              <a:pathLst>
                <a:path w="2419" h="378">
                  <a:moveTo>
                    <a:pt x="2419" y="216"/>
                  </a:moveTo>
                  <a:cubicBezTo>
                    <a:pt x="2419" y="216"/>
                    <a:pt x="1051" y="0"/>
                    <a:pt x="0" y="378"/>
                  </a:cubicBezTo>
                </a:path>
              </a:pathLst>
            </a:custGeom>
            <a:noFill/>
            <a:ln w="12700" cap="flat">
              <a:solidFill>
                <a:schemeClr val="bg2"/>
              </a:solidFill>
              <a:prstDash val="solid"/>
              <a:miter lim="800000"/>
              <a:headEnd/>
              <a:tailEnd/>
            </a:ln>
          </p:spPr>
          <p:txBody>
            <a:bodyPr/>
            <a:lstStyle/>
            <a:p>
              <a:pPr>
                <a:defRPr/>
              </a:pPr>
              <a:endParaRPr lang="en-US"/>
            </a:p>
          </p:txBody>
        </p:sp>
        <p:sp>
          <p:nvSpPr>
            <p:cNvPr id="1043" name="Freeform 19"/>
            <p:cNvSpPr>
              <a:spLocks/>
            </p:cNvSpPr>
            <p:nvPr/>
          </p:nvSpPr>
          <p:spPr bwMode="auto">
            <a:xfrm>
              <a:off x="0" y="3321"/>
              <a:ext cx="5762" cy="992"/>
            </a:xfrm>
            <a:custGeom>
              <a:avLst/>
              <a:gdLst/>
              <a:ahLst/>
              <a:cxnLst>
                <a:cxn ang="0">
                  <a:pos x="2665" y="334"/>
                </a:cxn>
                <a:cxn ang="0">
                  <a:pos x="0" y="454"/>
                </a:cxn>
              </a:cxnLst>
              <a:rect l="0" t="0" r="r" b="b"/>
              <a:pathLst>
                <a:path w="2665" h="454">
                  <a:moveTo>
                    <a:pt x="2665" y="334"/>
                  </a:moveTo>
                  <a:cubicBezTo>
                    <a:pt x="2665" y="334"/>
                    <a:pt x="1093" y="0"/>
                    <a:pt x="0" y="454"/>
                  </a:cubicBezTo>
                </a:path>
              </a:pathLst>
            </a:custGeom>
            <a:noFill/>
            <a:ln w="12700" cap="flat">
              <a:solidFill>
                <a:schemeClr val="bg2"/>
              </a:solidFill>
              <a:prstDash val="solid"/>
              <a:miter lim="800000"/>
              <a:headEnd/>
              <a:tailEnd/>
            </a:ln>
          </p:spPr>
          <p:txBody>
            <a:bodyPr/>
            <a:lstStyle/>
            <a:p>
              <a:pPr>
                <a:defRPr/>
              </a:pPr>
              <a:endParaRPr lang="en-US"/>
            </a:p>
          </p:txBody>
        </p:sp>
      </p:grpSp>
      <p:sp>
        <p:nvSpPr>
          <p:cNvPr id="1031" name="Freeform 7"/>
          <p:cNvSpPr>
            <a:spLocks/>
          </p:cNvSpPr>
          <p:nvPr/>
        </p:nvSpPr>
        <p:spPr bwMode="auto">
          <a:xfrm>
            <a:off x="0" y="-4763"/>
            <a:ext cx="9144000" cy="2536826"/>
          </a:xfrm>
          <a:custGeom>
            <a:avLst/>
            <a:gdLst/>
            <a:ahLst/>
            <a:cxnLst>
              <a:cxn ang="0">
                <a:pos x="2880" y="799"/>
              </a:cxn>
              <a:cxn ang="0">
                <a:pos x="1442" y="406"/>
              </a:cxn>
              <a:cxn ang="0">
                <a:pos x="0" y="440"/>
              </a:cxn>
              <a:cxn ang="0">
                <a:pos x="0" y="0"/>
              </a:cxn>
              <a:cxn ang="0">
                <a:pos x="2880" y="0"/>
              </a:cxn>
              <a:cxn ang="0">
                <a:pos x="2880" y="799"/>
              </a:cxn>
            </a:cxnLst>
            <a:rect l="0" t="0" r="r" b="b"/>
            <a:pathLst>
              <a:path w="2880" h="799">
                <a:moveTo>
                  <a:pt x="2880" y="799"/>
                </a:moveTo>
                <a:cubicBezTo>
                  <a:pt x="2880" y="799"/>
                  <a:pt x="2460" y="484"/>
                  <a:pt x="1442" y="406"/>
                </a:cubicBezTo>
                <a:cubicBezTo>
                  <a:pt x="423" y="327"/>
                  <a:pt x="0" y="440"/>
                  <a:pt x="0" y="440"/>
                </a:cubicBezTo>
                <a:cubicBezTo>
                  <a:pt x="0" y="0"/>
                  <a:pt x="0" y="0"/>
                  <a:pt x="0" y="0"/>
                </a:cubicBezTo>
                <a:cubicBezTo>
                  <a:pt x="2880" y="0"/>
                  <a:pt x="2880" y="0"/>
                  <a:pt x="2880" y="0"/>
                </a:cubicBezTo>
                <a:lnTo>
                  <a:pt x="2880" y="799"/>
                </a:lnTo>
                <a:close/>
              </a:path>
            </a:pathLst>
          </a:custGeom>
          <a:solidFill>
            <a:schemeClr val="folHlink"/>
          </a:solidFill>
          <a:ln w="9525">
            <a:noFill/>
            <a:round/>
            <a:headEnd/>
            <a:tailEnd/>
          </a:ln>
        </p:spPr>
        <p:txBody>
          <a:bodyPr/>
          <a:lstStyle/>
          <a:p>
            <a:pPr>
              <a:defRPr/>
            </a:pPr>
            <a:endParaRPr lang="en-US"/>
          </a:p>
        </p:txBody>
      </p:sp>
      <p:sp>
        <p:nvSpPr>
          <p:cNvPr id="1032" name="Freeform 8"/>
          <p:cNvSpPr>
            <a:spLocks/>
          </p:cNvSpPr>
          <p:nvPr/>
        </p:nvSpPr>
        <p:spPr bwMode="auto">
          <a:xfrm>
            <a:off x="0" y="-4763"/>
            <a:ext cx="9144000" cy="2384426"/>
          </a:xfrm>
          <a:custGeom>
            <a:avLst/>
            <a:gdLst/>
            <a:ahLst/>
            <a:cxnLst>
              <a:cxn ang="0">
                <a:pos x="2880" y="751"/>
              </a:cxn>
              <a:cxn ang="0">
                <a:pos x="1442" y="374"/>
              </a:cxn>
              <a:cxn ang="0">
                <a:pos x="0" y="424"/>
              </a:cxn>
              <a:cxn ang="0">
                <a:pos x="0" y="0"/>
              </a:cxn>
              <a:cxn ang="0">
                <a:pos x="2880" y="0"/>
              </a:cxn>
              <a:cxn ang="0">
                <a:pos x="2880" y="751"/>
              </a:cxn>
            </a:cxnLst>
            <a:rect l="0" t="0" r="r" b="b"/>
            <a:pathLst>
              <a:path w="2880" h="751">
                <a:moveTo>
                  <a:pt x="2880" y="751"/>
                </a:moveTo>
                <a:cubicBezTo>
                  <a:pt x="2880" y="751"/>
                  <a:pt x="2380" y="428"/>
                  <a:pt x="1442" y="374"/>
                </a:cubicBezTo>
                <a:cubicBezTo>
                  <a:pt x="503" y="319"/>
                  <a:pt x="0" y="424"/>
                  <a:pt x="0" y="424"/>
                </a:cubicBezTo>
                <a:cubicBezTo>
                  <a:pt x="0" y="0"/>
                  <a:pt x="0" y="0"/>
                  <a:pt x="0" y="0"/>
                </a:cubicBezTo>
                <a:cubicBezTo>
                  <a:pt x="2880" y="0"/>
                  <a:pt x="2880" y="0"/>
                  <a:pt x="2880" y="0"/>
                </a:cubicBezTo>
                <a:lnTo>
                  <a:pt x="2880" y="751"/>
                </a:lnTo>
                <a:close/>
              </a:path>
            </a:pathLst>
          </a:custGeom>
          <a:gradFill rotWithShape="1">
            <a:gsLst>
              <a:gs pos="0">
                <a:schemeClr val="accent1"/>
              </a:gs>
              <a:gs pos="100000">
                <a:schemeClr val="accent1">
                  <a:gamma/>
                  <a:shade val="66667"/>
                  <a:invGamma/>
                </a:schemeClr>
              </a:gs>
            </a:gsLst>
            <a:lin ang="5400000" scaled="1"/>
          </a:gradFill>
          <a:ln w="9525">
            <a:noFill/>
            <a:round/>
            <a:headEnd/>
            <a:tailEnd/>
          </a:ln>
        </p:spPr>
        <p:txBody>
          <a:bodyPr/>
          <a:lstStyle/>
          <a:p>
            <a:pPr>
              <a:defRPr/>
            </a:pPr>
            <a:endParaRPr lang="en-US"/>
          </a:p>
        </p:txBody>
      </p:sp>
      <p:sp>
        <p:nvSpPr>
          <p:cNvPr id="1029" name="Rectangle 2"/>
          <p:cNvSpPr>
            <a:spLocks noGrp="1" noChangeArrowheads="1"/>
          </p:cNvSpPr>
          <p:nvPr>
            <p:ph type="title"/>
          </p:nvPr>
        </p:nvSpPr>
        <p:spPr bwMode="auto">
          <a:xfrm>
            <a:off x="457200" y="0"/>
            <a:ext cx="85344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1030" name="Rectangle 3"/>
          <p:cNvSpPr>
            <a:spLocks noGrp="1" noChangeArrowheads="1"/>
          </p:cNvSpPr>
          <p:nvPr>
            <p:ph type="body" idx="1"/>
          </p:nvPr>
        </p:nvSpPr>
        <p:spPr bwMode="auto">
          <a:xfrm>
            <a:off x="457200" y="1752600"/>
            <a:ext cx="8534400" cy="4800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613525"/>
            <a:ext cx="2133600"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400"/>
            </a:lvl1pPr>
          </a:lstStyle>
          <a:p>
            <a:pPr>
              <a:defRPr/>
            </a:pPr>
            <a:endParaRPr lang="en-US"/>
          </a:p>
        </p:txBody>
      </p:sp>
      <p:sp>
        <p:nvSpPr>
          <p:cNvPr id="2" name="Rectangle 5"/>
          <p:cNvSpPr>
            <a:spLocks noGrp="1" noChangeArrowheads="1"/>
          </p:cNvSpPr>
          <p:nvPr>
            <p:ph type="ftr" sz="quarter" idx="3"/>
          </p:nvPr>
        </p:nvSpPr>
        <p:spPr bwMode="auto">
          <a:xfrm>
            <a:off x="3276600" y="6613525"/>
            <a:ext cx="2895600"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a:defRPr sz="1400"/>
            </a:lvl1pPr>
          </a:lstStyle>
          <a:p>
            <a:pPr>
              <a:defRPr/>
            </a:pPr>
            <a:endParaRPr lang="en-US"/>
          </a:p>
        </p:txBody>
      </p:sp>
      <p:sp>
        <p:nvSpPr>
          <p:cNvPr id="3" name="Rectangle 6"/>
          <p:cNvSpPr>
            <a:spLocks noGrp="1" noChangeArrowheads="1"/>
          </p:cNvSpPr>
          <p:nvPr>
            <p:ph type="sldNum" sz="quarter" idx="4"/>
          </p:nvPr>
        </p:nvSpPr>
        <p:spPr bwMode="auto">
          <a:xfrm>
            <a:off x="6858000" y="6613525"/>
            <a:ext cx="2133600"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a:lvl1pPr>
          </a:lstStyle>
          <a:p>
            <a:pPr>
              <a:defRPr/>
            </a:pPr>
            <a:fld id="{AE851D03-5529-4427-A660-FC11AE6621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Lst>
  <p:hf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228600" indent="-228600" algn="l" rtl="0" eaLnBrk="0" fontAlgn="base" hangingPunct="0">
        <a:spcBef>
          <a:spcPct val="20000"/>
        </a:spcBef>
        <a:spcAft>
          <a:spcPct val="0"/>
        </a:spcAft>
        <a:buChar char="•"/>
        <a:defRPr sz="2800">
          <a:solidFill>
            <a:schemeClr val="tx1"/>
          </a:solidFill>
          <a:latin typeface="+mn-lt"/>
          <a:ea typeface="+mn-ea"/>
          <a:cs typeface="+mn-cs"/>
        </a:defRPr>
      </a:lvl1pPr>
      <a:lvl2pPr marL="628650" indent="-285750" algn="l" rtl="0" eaLnBrk="0" fontAlgn="base" hangingPunct="0">
        <a:spcBef>
          <a:spcPct val="20000"/>
        </a:spcBef>
        <a:spcAft>
          <a:spcPct val="0"/>
        </a:spcAft>
        <a:buChar char="–"/>
        <a:defRPr sz="2400">
          <a:solidFill>
            <a:schemeClr val="tx1"/>
          </a:solidFill>
          <a:latin typeface="+mn-lt"/>
        </a:defRPr>
      </a:lvl2pPr>
      <a:lvl3pPr marL="1028700" indent="-228600" algn="l" rtl="0" eaLnBrk="0" fontAlgn="base" hangingPunct="0">
        <a:spcBef>
          <a:spcPct val="20000"/>
        </a:spcBef>
        <a:spcAft>
          <a:spcPct val="0"/>
        </a:spcAft>
        <a:buChar char="•"/>
        <a:defRPr sz="2000">
          <a:solidFill>
            <a:schemeClr val="tx1"/>
          </a:solidFill>
          <a:latin typeface="+mn-lt"/>
        </a:defRPr>
      </a:lvl3pPr>
      <a:lvl4pPr marL="1428750" indent="-228600" algn="l" rtl="0" eaLnBrk="0" fontAlgn="base" hangingPunct="0">
        <a:spcBef>
          <a:spcPct val="20000"/>
        </a:spcBef>
        <a:spcAft>
          <a:spcPct val="0"/>
        </a:spcAft>
        <a:buChar char="–"/>
        <a:defRPr>
          <a:solidFill>
            <a:schemeClr val="tx1"/>
          </a:solidFill>
          <a:latin typeface="+mn-lt"/>
        </a:defRPr>
      </a:lvl4pPr>
      <a:lvl5pPr marL="1714500" indent="-171450" algn="l" rtl="0" eaLnBrk="0" fontAlgn="base" hangingPunct="0">
        <a:spcBef>
          <a:spcPct val="20000"/>
        </a:spcBef>
        <a:spcAft>
          <a:spcPct val="0"/>
        </a:spcAft>
        <a:buChar char="»"/>
        <a:defRPr>
          <a:solidFill>
            <a:schemeClr val="tx1"/>
          </a:solidFill>
          <a:latin typeface="+mn-lt"/>
        </a:defRPr>
      </a:lvl5pPr>
      <a:lvl6pPr marL="2171700" indent="-171450" algn="l" rtl="0" fontAlgn="base">
        <a:spcBef>
          <a:spcPct val="20000"/>
        </a:spcBef>
        <a:spcAft>
          <a:spcPct val="0"/>
        </a:spcAft>
        <a:buChar char="»"/>
        <a:defRPr>
          <a:solidFill>
            <a:schemeClr val="tx1"/>
          </a:solidFill>
          <a:latin typeface="+mn-lt"/>
        </a:defRPr>
      </a:lvl6pPr>
      <a:lvl7pPr marL="2628900" indent="-171450" algn="l" rtl="0" fontAlgn="base">
        <a:spcBef>
          <a:spcPct val="20000"/>
        </a:spcBef>
        <a:spcAft>
          <a:spcPct val="0"/>
        </a:spcAft>
        <a:buChar char="»"/>
        <a:defRPr>
          <a:solidFill>
            <a:schemeClr val="tx1"/>
          </a:solidFill>
          <a:latin typeface="+mn-lt"/>
        </a:defRPr>
      </a:lvl7pPr>
      <a:lvl8pPr marL="3086100" indent="-171450" algn="l" rtl="0" fontAlgn="base">
        <a:spcBef>
          <a:spcPct val="20000"/>
        </a:spcBef>
        <a:spcAft>
          <a:spcPct val="0"/>
        </a:spcAft>
        <a:buChar char="»"/>
        <a:defRPr>
          <a:solidFill>
            <a:schemeClr val="tx1"/>
          </a:solidFill>
          <a:latin typeface="+mn-lt"/>
        </a:defRPr>
      </a:lvl8pPr>
      <a:lvl9pPr marL="3543300" indent="-17145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wwf.panda.org/about_our_earth/aboutcc/how_cc_works/" TargetMode="External"/><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hyperlink" Target="http://geodata.grid.unep.ch/" TargetMode="External"/><Relationship Id="rId4" Type="http://schemas.openxmlformats.org/officeDocument/2006/relationships/hyperlink" Target="http://www.ipcc.ch/" TargetMode="External"/><Relationship Id="rId5" Type="http://schemas.openxmlformats.org/officeDocument/2006/relationships/hyperlink" Target="http://co2now.org/" TargetMode="External"/><Relationship Id="rId6" Type="http://schemas.openxmlformats.org/officeDocument/2006/relationships/hyperlink" Target="http://wwf.panda.org/about_our_earth/aboutcc/how_cc_works/" TargetMode="External"/><Relationship Id="rId1" Type="http://schemas.openxmlformats.org/officeDocument/2006/relationships/slideLayout" Target="../slideLayouts/slideLayout2.xml"/><Relationship Id="rId2" Type="http://schemas.openxmlformats.org/officeDocument/2006/relationships/hyperlink" Target="http://www.unep.org/meaweb/en/index.aspx"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wri.org/publication/world-greenhouse-gas-emissions-in-2005" TargetMode="External"/><Relationship Id="rId4" Type="http://schemas.openxmlformats.org/officeDocument/2006/relationships/hyperlink" Target="http://www.ipcc.ch/" TargetMode="External"/><Relationship Id="rId1" Type="http://schemas.openxmlformats.org/officeDocument/2006/relationships/slideLayout" Target="../slideLayouts/slideLayout2.xml"/><Relationship Id="rId2" Type="http://schemas.openxmlformats.org/officeDocument/2006/relationships/hyperlink" Target="http://berkeleyearth.or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data.iucn.org/dbtw-wpd/edocs/2010-064.pdf" TargetMode="External"/><Relationship Id="rId4" Type="http://schemas.openxmlformats.org/officeDocument/2006/relationships/hyperlink" Target="http://wwf.panda.org/about_our_earth/aboutcc/how_cc_works/"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533400" y="1143000"/>
            <a:ext cx="5867400" cy="2667000"/>
          </a:xfrm>
        </p:spPr>
        <p:txBody>
          <a:bodyPr/>
          <a:lstStyle/>
          <a:p>
            <a:pPr eaLnBrk="1" hangingPunct="1">
              <a:lnSpc>
                <a:spcPct val="150000"/>
              </a:lnSpc>
            </a:pPr>
            <a:r>
              <a:rPr lang="en-GB" b="1" dirty="0" smtClean="0">
                <a:latin typeface="Arial Black" pitchFamily="34" charset="0"/>
              </a:rPr>
              <a:t>Module 1</a:t>
            </a:r>
            <a:br>
              <a:rPr lang="en-GB" b="1" dirty="0" smtClean="0">
                <a:latin typeface="Arial Black" pitchFamily="34" charset="0"/>
              </a:rPr>
            </a:br>
            <a:r>
              <a:rPr lang="en-GB" sz="2400" b="1" dirty="0" smtClean="0">
                <a:solidFill>
                  <a:schemeClr val="bg1"/>
                </a:solidFill>
                <a:latin typeface="Arial Black" pitchFamily="34" charset="0"/>
              </a:rPr>
              <a:t>Understanding the </a:t>
            </a:r>
            <a:r>
              <a:rPr lang="en-GB" sz="2400" b="1" dirty="0" smtClean="0">
                <a:latin typeface="Arial Black" pitchFamily="34" charset="0"/>
              </a:rPr>
              <a:t>basics: </a:t>
            </a:r>
            <a:br>
              <a:rPr lang="en-GB" sz="2400" b="1" dirty="0" smtClean="0">
                <a:latin typeface="Arial Black" pitchFamily="34" charset="0"/>
              </a:rPr>
            </a:br>
            <a:r>
              <a:rPr lang="en-GB" sz="2400" b="1" dirty="0" smtClean="0">
                <a:latin typeface="Arial Black" pitchFamily="34" charset="0"/>
              </a:rPr>
              <a:t>global environmental challenges and climate change science</a:t>
            </a:r>
            <a:endParaRPr lang="en-GB" sz="2400" dirty="0" smtClean="0"/>
          </a:p>
        </p:txBody>
      </p:sp>
      <p:sp>
        <p:nvSpPr>
          <p:cNvPr id="5" name="Rectangle 3"/>
          <p:cNvSpPr txBox="1">
            <a:spLocks noChangeArrowheads="1"/>
          </p:cNvSpPr>
          <p:nvPr/>
        </p:nvSpPr>
        <p:spPr bwMode="auto">
          <a:xfrm>
            <a:off x="685800" y="5943600"/>
            <a:ext cx="8077200" cy="457200"/>
          </a:xfrm>
          <a:prstGeom prst="rect">
            <a:avLst/>
          </a:prstGeom>
          <a:noFill/>
          <a:ln w="9525">
            <a:noFill/>
            <a:miter lim="800000"/>
            <a:headEnd/>
            <a:tailEnd/>
          </a:ln>
        </p:spPr>
        <p:txBody>
          <a:bodyPr lIns="0" tIns="0" rIns="0" bIns="0" anchor="b"/>
          <a:lstStyle/>
          <a:p>
            <a:pPr>
              <a:spcBef>
                <a:spcPct val="20000"/>
              </a:spcBef>
              <a:defRPr/>
            </a:pPr>
            <a:r>
              <a:rPr lang="en-US" sz="1200" kern="0" dirty="0">
                <a:solidFill>
                  <a:schemeClr val="accent1">
                    <a:lumMod val="75000"/>
                  </a:schemeClr>
                </a:solidFill>
                <a:latin typeface="+mn-lt"/>
              </a:rPr>
              <a:t>Training </a:t>
            </a:r>
            <a:r>
              <a:rPr lang="en-US" sz="1200" kern="0" dirty="0" smtClean="0">
                <a:solidFill>
                  <a:schemeClr val="accent1">
                    <a:lumMod val="75000"/>
                  </a:schemeClr>
                </a:solidFill>
                <a:latin typeface="+mn-lt"/>
              </a:rPr>
              <a:t>materials developed with the support of the European Commission</a:t>
            </a:r>
            <a:endParaRPr lang="en-US" sz="1200" kern="0" dirty="0">
              <a:solidFill>
                <a:schemeClr val="accent1">
                  <a:lumMod val="75000"/>
                </a:schemeClr>
              </a:solidFill>
              <a:latin typeface="+mn-lt"/>
            </a:endParaRPr>
          </a:p>
        </p:txBody>
      </p:sp>
      <p:sp>
        <p:nvSpPr>
          <p:cNvPr id="6" name="Rectangle 3"/>
          <p:cNvSpPr txBox="1">
            <a:spLocks noChangeArrowheads="1"/>
          </p:cNvSpPr>
          <p:nvPr/>
        </p:nvSpPr>
        <p:spPr bwMode="auto">
          <a:xfrm>
            <a:off x="685800" y="5334000"/>
            <a:ext cx="3352800" cy="685800"/>
          </a:xfrm>
          <a:prstGeom prst="rect">
            <a:avLst/>
          </a:prstGeom>
          <a:noFill/>
          <a:ln w="9525">
            <a:noFill/>
            <a:miter lim="800000"/>
            <a:headEnd/>
            <a:tailEnd/>
          </a:ln>
        </p:spPr>
        <p:txBody>
          <a:bodyPr lIns="0" tIns="0" rIns="0" bIns="0" anchor="b"/>
          <a:lstStyle/>
          <a:p>
            <a:pPr>
              <a:spcBef>
                <a:spcPct val="20000"/>
              </a:spcBef>
              <a:defRPr/>
            </a:pPr>
            <a:r>
              <a:rPr lang="en-US" kern="0" dirty="0" smtClean="0">
                <a:solidFill>
                  <a:schemeClr val="accent1">
                    <a:lumMod val="75000"/>
                  </a:schemeClr>
                </a:solidFill>
                <a:latin typeface="+mn-lt"/>
              </a:rPr>
              <a:t>Country-led environmental and climate change mainstreaming (specialist course)</a:t>
            </a:r>
            <a:endParaRPr lang="en-US" kern="0" dirty="0">
              <a:solidFill>
                <a:schemeClr val="accent1">
                  <a:lumMod val="75000"/>
                </a:schemeClr>
              </a:solidFill>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‘blue’ water scarcity</a:t>
            </a:r>
            <a:endParaRPr lang="en-US" dirty="0"/>
          </a:p>
        </p:txBody>
      </p:sp>
      <p:sp>
        <p:nvSpPr>
          <p:cNvPr id="4" name="Slide Number Placeholder 3"/>
          <p:cNvSpPr>
            <a:spLocks noGrp="1"/>
          </p:cNvSpPr>
          <p:nvPr>
            <p:ph type="sldNum" sz="quarter" idx="12"/>
          </p:nvPr>
        </p:nvSpPr>
        <p:spPr/>
        <p:txBody>
          <a:bodyPr/>
          <a:lstStyle/>
          <a:p>
            <a:pPr>
              <a:defRPr/>
            </a:pPr>
            <a:fld id="{9A7051D0-18F5-43BA-989F-574843469CC3}" type="slidenum">
              <a:rPr lang="en-US" smtClean="0"/>
              <a:pPr>
                <a:defRPr/>
              </a:pPr>
              <a:t>10</a:t>
            </a:fld>
            <a:endParaRPr lang="en-US"/>
          </a:p>
        </p:txBody>
      </p:sp>
      <p:pic>
        <p:nvPicPr>
          <p:cNvPr id="5" name="Picture 4" descr="blue water scarcity slid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2" y="2362200"/>
            <a:ext cx="9082881" cy="3352800"/>
          </a:xfrm>
          <a:prstGeom prst="rect">
            <a:avLst/>
          </a:prstGeom>
        </p:spPr>
      </p:pic>
      <p:sp>
        <p:nvSpPr>
          <p:cNvPr id="7" name="TextBox 3"/>
          <p:cNvSpPr txBox="1">
            <a:spLocks noChangeArrowheads="1"/>
          </p:cNvSpPr>
          <p:nvPr/>
        </p:nvSpPr>
        <p:spPr bwMode="auto">
          <a:xfrm>
            <a:off x="6248400" y="5791200"/>
            <a:ext cx="2590800" cy="307777"/>
          </a:xfrm>
          <a:prstGeom prst="rect">
            <a:avLst/>
          </a:prstGeom>
          <a:noFill/>
          <a:ln w="9525">
            <a:noFill/>
            <a:miter lim="800000"/>
            <a:headEnd/>
            <a:tailEnd/>
          </a:ln>
        </p:spPr>
        <p:txBody>
          <a:bodyPr>
            <a:spAutoFit/>
          </a:bodyPr>
          <a:lstStyle/>
          <a:p>
            <a:pPr algn="r"/>
            <a:r>
              <a:rPr lang="en-GB" sz="1400" dirty="0" smtClean="0"/>
              <a:t>Source: Hoekstra </a:t>
            </a:r>
            <a:r>
              <a:rPr lang="en-GB" sz="1400" i="1" dirty="0" smtClean="0"/>
              <a:t>at al</a:t>
            </a:r>
            <a:r>
              <a:rPr lang="en-GB" sz="1400" dirty="0" smtClean="0"/>
              <a:t> (2012).</a:t>
            </a:r>
            <a:endParaRPr lang="en-GB" sz="1400" dirty="0"/>
          </a:p>
        </p:txBody>
      </p:sp>
    </p:spTree>
    <p:extLst>
      <p:ext uri="{BB962C8B-B14F-4D97-AF65-F5344CB8AC3E}">
        <p14:creationId xmlns:p14="http://schemas.microsoft.com/office/powerpoint/2010/main" val="761310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534400" cy="4800600"/>
          </a:xfrm>
        </p:spPr>
        <p:txBody>
          <a:bodyPr/>
          <a:lstStyle/>
          <a:p>
            <a:r>
              <a:rPr lang="en-US" dirty="0" smtClean="0"/>
              <a:t>Global freshwater use</a:t>
            </a:r>
          </a:p>
          <a:p>
            <a:pPr lvl="1"/>
            <a:r>
              <a:rPr lang="en-US" dirty="0" smtClean="0"/>
              <a:t>Humans now control most freshwater flows</a:t>
            </a:r>
          </a:p>
          <a:p>
            <a:pPr lvl="1"/>
            <a:r>
              <a:rPr lang="en-US" dirty="0" smtClean="0"/>
              <a:t>About 25% of river basins run dry before reaching the oceans due to freshwater use</a:t>
            </a:r>
          </a:p>
          <a:p>
            <a:pPr lvl="1"/>
            <a:r>
              <a:rPr lang="en-US" dirty="0" smtClean="0"/>
              <a:t>Green water flows influence rainfall events through moisture feedback and, thus availability of blue water resources (e.g. Sahel shifting from wet to dry some 5,000-6,000 years ago; risk of </a:t>
            </a:r>
            <a:r>
              <a:rPr lang="en-US" dirty="0" err="1" smtClean="0"/>
              <a:t>savannization</a:t>
            </a:r>
            <a:r>
              <a:rPr lang="en-US" dirty="0" smtClean="0"/>
              <a:t> of Amazon)</a:t>
            </a:r>
          </a:p>
          <a:p>
            <a:pPr lvl="1"/>
            <a:r>
              <a:rPr lang="en-US" dirty="0" smtClean="0"/>
              <a:t>Availability of freshwater is also being impinged upon by land use change, primarily deforestation</a:t>
            </a:r>
          </a:p>
          <a:p>
            <a:pPr lvl="1"/>
            <a:r>
              <a:rPr lang="en-US" dirty="0" smtClean="0"/>
              <a:t>Pressure on freshwater resources is growing rapidly, mainly related to food production</a:t>
            </a:r>
          </a:p>
        </p:txBody>
      </p:sp>
      <p:sp>
        <p:nvSpPr>
          <p:cNvPr id="4" name="Slide Number Placeholder 3"/>
          <p:cNvSpPr>
            <a:spLocks noGrp="1"/>
          </p:cNvSpPr>
          <p:nvPr>
            <p:ph type="sldNum" sz="quarter" idx="12"/>
          </p:nvPr>
        </p:nvSpPr>
        <p:spPr/>
        <p:txBody>
          <a:bodyPr/>
          <a:lstStyle/>
          <a:p>
            <a:pPr>
              <a:defRPr/>
            </a:pPr>
            <a:fld id="{9A7051D0-18F5-43BA-989F-574843469CC3}" type="slidenum">
              <a:rPr lang="en-US" smtClean="0"/>
              <a:pPr>
                <a:defRPr/>
              </a:pPr>
              <a:t>11</a:t>
            </a:fld>
            <a:endParaRPr lang="en-US"/>
          </a:p>
        </p:txBody>
      </p:sp>
      <p:sp>
        <p:nvSpPr>
          <p:cNvPr id="5" name="Title 1"/>
          <p:cNvSpPr>
            <a:spLocks noGrp="1"/>
          </p:cNvSpPr>
          <p:nvPr>
            <p:ph type="title"/>
          </p:nvPr>
        </p:nvSpPr>
        <p:spPr/>
        <p:txBody>
          <a:bodyPr/>
          <a:lstStyle/>
          <a:p>
            <a:r>
              <a:rPr lang="en-US" dirty="0" smtClean="0"/>
              <a:t>Planetary Boundaries</a:t>
            </a:r>
            <a:endParaRPr lang="en-US" dirty="0"/>
          </a:p>
        </p:txBody>
      </p:sp>
    </p:spTree>
    <p:extLst>
      <p:ext uri="{BB962C8B-B14F-4D97-AF65-F5344CB8AC3E}">
        <p14:creationId xmlns:p14="http://schemas.microsoft.com/office/powerpoint/2010/main" val="976099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degradation and deforestatio</a:t>
            </a:r>
            <a:r>
              <a:rPr lang="en-US" dirty="0"/>
              <a:t>n</a:t>
            </a:r>
          </a:p>
        </p:txBody>
      </p:sp>
      <p:pic>
        <p:nvPicPr>
          <p:cNvPr id="5" name="Content Placeholder 4" descr="sdm-gene-02-deforestation.jpg"/>
          <p:cNvPicPr>
            <a:picLocks noGrp="1" noChangeAspect="1"/>
          </p:cNvPicPr>
          <p:nvPr>
            <p:ph idx="1"/>
          </p:nvPr>
        </p:nvPicPr>
        <p:blipFill>
          <a:blip r:embed="rId2">
            <a:extLst>
              <a:ext uri="{28A0092B-C50C-407E-A947-70E740481C1C}">
                <a14:useLocalDpi xmlns:a14="http://schemas.microsoft.com/office/drawing/2010/main" val="0"/>
              </a:ext>
            </a:extLst>
          </a:blip>
          <a:srcRect l="1720" r="1720"/>
          <a:stretch>
            <a:fillRect/>
          </a:stretch>
        </p:blipFill>
        <p:spPr>
          <a:xfrm>
            <a:off x="-8467" y="1066800"/>
            <a:ext cx="9076267" cy="5105400"/>
          </a:xfrm>
        </p:spPr>
      </p:pic>
      <p:sp>
        <p:nvSpPr>
          <p:cNvPr id="4" name="Slide Number Placeholder 3"/>
          <p:cNvSpPr>
            <a:spLocks noGrp="1"/>
          </p:cNvSpPr>
          <p:nvPr>
            <p:ph type="sldNum" sz="quarter" idx="12"/>
          </p:nvPr>
        </p:nvSpPr>
        <p:spPr/>
        <p:txBody>
          <a:bodyPr/>
          <a:lstStyle/>
          <a:p>
            <a:pPr>
              <a:defRPr/>
            </a:pPr>
            <a:fld id="{9A7051D0-18F5-43BA-989F-574843469CC3}" type="slidenum">
              <a:rPr lang="en-US" smtClean="0"/>
              <a:pPr>
                <a:defRPr/>
              </a:pPr>
              <a:t>12</a:t>
            </a:fld>
            <a:endParaRPr lang="en-US"/>
          </a:p>
        </p:txBody>
      </p:sp>
    </p:spTree>
    <p:extLst>
      <p:ext uri="{BB962C8B-B14F-4D97-AF65-F5344CB8AC3E}">
        <p14:creationId xmlns:p14="http://schemas.microsoft.com/office/powerpoint/2010/main" val="28736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Land use change</a:t>
            </a:r>
          </a:p>
          <a:p>
            <a:pPr lvl="1"/>
            <a:r>
              <a:rPr lang="en-US" dirty="0" smtClean="0"/>
              <a:t>Mainly driven by agricultural expansion and intensification</a:t>
            </a:r>
          </a:p>
          <a:p>
            <a:pPr lvl="1"/>
            <a:r>
              <a:rPr lang="en-US" dirty="0" smtClean="0"/>
              <a:t>Land use change into agricultural land has occurred at an average rate of 0.8%/</a:t>
            </a:r>
            <a:r>
              <a:rPr lang="en-US" dirty="0" err="1" smtClean="0"/>
              <a:t>yr</a:t>
            </a:r>
            <a:r>
              <a:rPr lang="en-US" dirty="0" smtClean="0"/>
              <a:t> over the last 40-50 years</a:t>
            </a:r>
          </a:p>
          <a:p>
            <a:r>
              <a:rPr lang="en-US" dirty="0" smtClean="0"/>
              <a:t>Aerosol </a:t>
            </a:r>
            <a:r>
              <a:rPr lang="en-US" dirty="0"/>
              <a:t>loading</a:t>
            </a:r>
          </a:p>
          <a:p>
            <a:pPr lvl="1"/>
            <a:r>
              <a:rPr lang="en-US" dirty="0"/>
              <a:t>Influence the climatic system and have adverse effects of human health</a:t>
            </a:r>
          </a:p>
          <a:p>
            <a:pPr lvl="1"/>
            <a:r>
              <a:rPr lang="en-US" dirty="0"/>
              <a:t>Human activities have doubled global concentration of most aerosols</a:t>
            </a:r>
          </a:p>
          <a:p>
            <a:pPr lvl="1"/>
            <a:r>
              <a:rPr lang="en-US" dirty="0"/>
              <a:t>Influence radiation balance and hydrological cycle</a:t>
            </a:r>
          </a:p>
          <a:p>
            <a:pPr lvl="1"/>
            <a:endParaRPr lang="en-US" dirty="0" smtClean="0"/>
          </a:p>
        </p:txBody>
      </p:sp>
      <p:sp>
        <p:nvSpPr>
          <p:cNvPr id="4" name="Slide Number Placeholder 3"/>
          <p:cNvSpPr>
            <a:spLocks noGrp="1"/>
          </p:cNvSpPr>
          <p:nvPr>
            <p:ph type="sldNum" sz="quarter" idx="12"/>
          </p:nvPr>
        </p:nvSpPr>
        <p:spPr/>
        <p:txBody>
          <a:bodyPr/>
          <a:lstStyle/>
          <a:p>
            <a:pPr>
              <a:defRPr/>
            </a:pPr>
            <a:fld id="{9A7051D0-18F5-43BA-989F-574843469CC3}" type="slidenum">
              <a:rPr lang="en-US" smtClean="0"/>
              <a:pPr>
                <a:defRPr/>
              </a:pPr>
              <a:t>13</a:t>
            </a:fld>
            <a:endParaRPr lang="en-US"/>
          </a:p>
        </p:txBody>
      </p:sp>
      <p:sp>
        <p:nvSpPr>
          <p:cNvPr id="5" name="Title 1"/>
          <p:cNvSpPr txBox="1">
            <a:spLocks/>
          </p:cNvSpPr>
          <p:nvPr/>
        </p:nvSpPr>
        <p:spPr bwMode="auto">
          <a:xfrm>
            <a:off x="609600" y="0"/>
            <a:ext cx="85344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r>
              <a:rPr lang="en-US" dirty="0" smtClean="0"/>
              <a:t>Planetary Boundaries</a:t>
            </a:r>
            <a:endParaRPr lang="en-US" dirty="0"/>
          </a:p>
        </p:txBody>
      </p:sp>
    </p:spTree>
    <p:extLst>
      <p:ext uri="{BB962C8B-B14F-4D97-AF65-F5344CB8AC3E}">
        <p14:creationId xmlns:p14="http://schemas.microsoft.com/office/powerpoint/2010/main" val="1303728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Cultivated systems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9A7051D0-18F5-43BA-989F-574843469CC3}" type="slidenum">
              <a:rPr lang="en-US" smtClean="0"/>
              <a:pPr>
                <a:defRPr/>
              </a:pPr>
              <a:t>14</a:t>
            </a:fld>
            <a:endParaRPr lang="en-US"/>
          </a:p>
        </p:txBody>
      </p:sp>
      <p:pic>
        <p:nvPicPr>
          <p:cNvPr id="5" name="Picture 4" descr="sdm-gene-01-cultivat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8" y="1107715"/>
            <a:ext cx="9131042" cy="5064485"/>
          </a:xfrm>
          <a:prstGeom prst="rect">
            <a:avLst/>
          </a:prstGeom>
        </p:spPr>
      </p:pic>
    </p:spTree>
    <p:extLst>
      <p:ext uri="{BB962C8B-B14F-4D97-AF65-F5344CB8AC3E}">
        <p14:creationId xmlns:p14="http://schemas.microsoft.com/office/powerpoint/2010/main" val="4014722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534400" cy="4800600"/>
          </a:xfrm>
        </p:spPr>
        <p:txBody>
          <a:bodyPr/>
          <a:lstStyle/>
          <a:p>
            <a:r>
              <a:rPr lang="en-US" dirty="0" smtClean="0"/>
              <a:t>Chemical pollution</a:t>
            </a:r>
          </a:p>
          <a:p>
            <a:pPr lvl="1"/>
            <a:r>
              <a:rPr lang="en-US" dirty="0" smtClean="0"/>
              <a:t>Rationale</a:t>
            </a:r>
          </a:p>
          <a:p>
            <a:pPr lvl="2"/>
            <a:r>
              <a:rPr lang="en-US" dirty="0" smtClean="0"/>
              <a:t>Impacts on physiological development</a:t>
            </a:r>
          </a:p>
          <a:p>
            <a:pPr lvl="2"/>
            <a:r>
              <a:rPr lang="en-US" dirty="0" smtClean="0"/>
              <a:t>Slowly affects other boundaries</a:t>
            </a:r>
          </a:p>
          <a:p>
            <a:pPr lvl="1"/>
            <a:r>
              <a:rPr lang="en-US" dirty="0" smtClean="0"/>
              <a:t>More than 248,000 chemical products are commercially available</a:t>
            </a:r>
          </a:p>
          <a:p>
            <a:pPr lvl="1"/>
            <a:r>
              <a:rPr lang="en-US" dirty="0" smtClean="0"/>
              <a:t>Toxicity data available only for a few thousand, with virtually no knowledge of combined effects</a:t>
            </a:r>
          </a:p>
          <a:p>
            <a:pPr lvl="1"/>
            <a:r>
              <a:rPr lang="en-US" dirty="0" smtClean="0"/>
              <a:t>Chemicals get transported across the environment, some are especially dangerous due to their persistence and the fact they </a:t>
            </a:r>
            <a:r>
              <a:rPr lang="en-US" dirty="0" err="1" smtClean="0"/>
              <a:t>bioaccumulate</a:t>
            </a:r>
            <a:r>
              <a:rPr lang="en-US" dirty="0" smtClean="0"/>
              <a:t> (e.g. POPs and heavy metals)</a:t>
            </a:r>
          </a:p>
        </p:txBody>
      </p:sp>
      <p:sp>
        <p:nvSpPr>
          <p:cNvPr id="4" name="Slide Number Placeholder 3"/>
          <p:cNvSpPr>
            <a:spLocks noGrp="1"/>
          </p:cNvSpPr>
          <p:nvPr>
            <p:ph type="sldNum" sz="quarter" idx="12"/>
          </p:nvPr>
        </p:nvSpPr>
        <p:spPr/>
        <p:txBody>
          <a:bodyPr/>
          <a:lstStyle/>
          <a:p>
            <a:pPr>
              <a:defRPr/>
            </a:pPr>
            <a:fld id="{9A7051D0-18F5-43BA-989F-574843469CC3}" type="slidenum">
              <a:rPr lang="en-US" smtClean="0"/>
              <a:pPr>
                <a:defRPr/>
              </a:pPr>
              <a:t>15</a:t>
            </a:fld>
            <a:endParaRPr lang="en-US"/>
          </a:p>
        </p:txBody>
      </p:sp>
      <p:sp>
        <p:nvSpPr>
          <p:cNvPr id="5" name="Title 1"/>
          <p:cNvSpPr txBox="1">
            <a:spLocks/>
          </p:cNvSpPr>
          <p:nvPr/>
        </p:nvSpPr>
        <p:spPr bwMode="auto">
          <a:xfrm>
            <a:off x="609600" y="0"/>
            <a:ext cx="85344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r>
              <a:rPr lang="en-US" dirty="0" smtClean="0"/>
              <a:t>Planetary Boundaries</a:t>
            </a:r>
            <a:endParaRPr lang="en-US" dirty="0"/>
          </a:p>
        </p:txBody>
      </p:sp>
    </p:spTree>
    <p:extLst>
      <p:ext uri="{BB962C8B-B14F-4D97-AF65-F5344CB8AC3E}">
        <p14:creationId xmlns:p14="http://schemas.microsoft.com/office/powerpoint/2010/main" val="947329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Planetary boundaries</a:t>
            </a:r>
            <a:endParaRPr lang="en-US" dirty="0"/>
          </a:p>
        </p:txBody>
      </p:sp>
      <p:sp>
        <p:nvSpPr>
          <p:cNvPr id="3" name="Content Placeholder 2"/>
          <p:cNvSpPr>
            <a:spLocks noGrp="1"/>
          </p:cNvSpPr>
          <p:nvPr>
            <p:ph idx="1"/>
          </p:nvPr>
        </p:nvSpPr>
        <p:spPr/>
        <p:txBody>
          <a:bodyPr/>
          <a:lstStyle/>
          <a:p>
            <a:r>
              <a:rPr lang="en-US" dirty="0"/>
              <a:t>Climate Change</a:t>
            </a:r>
          </a:p>
          <a:p>
            <a:pPr lvl="1"/>
            <a:r>
              <a:rPr lang="en-US" dirty="0"/>
              <a:t>CO</a:t>
            </a:r>
            <a:r>
              <a:rPr lang="en-US" baseline="-25000" dirty="0"/>
              <a:t>2</a:t>
            </a:r>
            <a:r>
              <a:rPr lang="en-US" dirty="0"/>
              <a:t> concentration approx. 387 ppm </a:t>
            </a:r>
            <a:r>
              <a:rPr lang="en-US" i="1" dirty="0" err="1"/>
              <a:t>vs</a:t>
            </a:r>
            <a:r>
              <a:rPr lang="en-US" dirty="0"/>
              <a:t> 350 threshold</a:t>
            </a:r>
          </a:p>
          <a:p>
            <a:pPr lvl="1"/>
            <a:r>
              <a:rPr lang="en-US" dirty="0"/>
              <a:t>Change in </a:t>
            </a:r>
            <a:r>
              <a:rPr lang="en-US" dirty="0" err="1"/>
              <a:t>radiative</a:t>
            </a:r>
            <a:r>
              <a:rPr lang="en-US" dirty="0"/>
              <a:t> forcing: 1.5 W/m</a:t>
            </a:r>
            <a:r>
              <a:rPr lang="en-US" baseline="30000" dirty="0"/>
              <a:t>2</a:t>
            </a:r>
            <a:r>
              <a:rPr lang="en-US" dirty="0"/>
              <a:t> </a:t>
            </a:r>
            <a:r>
              <a:rPr lang="en-US" i="1" dirty="0" err="1"/>
              <a:t>vs</a:t>
            </a:r>
            <a:r>
              <a:rPr lang="en-US" dirty="0"/>
              <a:t> 1 W/m</a:t>
            </a:r>
            <a:r>
              <a:rPr lang="en-US" baseline="30000" dirty="0"/>
              <a:t>2</a:t>
            </a:r>
            <a:r>
              <a:rPr lang="en-US" dirty="0"/>
              <a:t> threshold</a:t>
            </a:r>
          </a:p>
          <a:p>
            <a:endParaRPr lang="en-US" dirty="0"/>
          </a:p>
        </p:txBody>
      </p:sp>
      <p:sp>
        <p:nvSpPr>
          <p:cNvPr id="4" name="Slide Number Placeholder 3"/>
          <p:cNvSpPr>
            <a:spLocks noGrp="1"/>
          </p:cNvSpPr>
          <p:nvPr>
            <p:ph type="sldNum" sz="quarter" idx="12"/>
          </p:nvPr>
        </p:nvSpPr>
        <p:spPr/>
        <p:txBody>
          <a:bodyPr/>
          <a:lstStyle/>
          <a:p>
            <a:pPr>
              <a:defRPr/>
            </a:pPr>
            <a:fld id="{9A7051D0-18F5-43BA-989F-574843469CC3}" type="slidenum">
              <a:rPr lang="en-US" smtClean="0"/>
              <a:pPr>
                <a:defRPr/>
              </a:pPr>
              <a:t>16</a:t>
            </a:fld>
            <a:endParaRPr lang="en-US"/>
          </a:p>
        </p:txBody>
      </p:sp>
    </p:spTree>
    <p:extLst>
      <p:ext uri="{BB962C8B-B14F-4D97-AF65-F5344CB8AC3E}">
        <p14:creationId xmlns:p14="http://schemas.microsoft.com/office/powerpoint/2010/main" val="3626432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GB" smtClean="0"/>
              <a:t>Is climate change real?</a:t>
            </a:r>
          </a:p>
        </p:txBody>
      </p:sp>
      <p:sp>
        <p:nvSpPr>
          <p:cNvPr id="3" name="Content Placeholder 2"/>
          <p:cNvSpPr>
            <a:spLocks noGrp="1"/>
          </p:cNvSpPr>
          <p:nvPr>
            <p:ph idx="1"/>
          </p:nvPr>
        </p:nvSpPr>
        <p:spPr/>
        <p:txBody>
          <a:bodyPr/>
          <a:lstStyle/>
          <a:p>
            <a:r>
              <a:rPr lang="en-GB" dirty="0" smtClean="0"/>
              <a:t>IPCC 4</a:t>
            </a:r>
            <a:r>
              <a:rPr lang="en-GB" baseline="30000" dirty="0" smtClean="0"/>
              <a:t>th</a:t>
            </a:r>
            <a:r>
              <a:rPr lang="en-GB" dirty="0" smtClean="0"/>
              <a:t> Assessment Report:</a:t>
            </a:r>
          </a:p>
          <a:p>
            <a:pPr lvl="1"/>
            <a:r>
              <a:rPr lang="en-GB" dirty="0" smtClean="0">
                <a:solidFill>
                  <a:srgbClr val="005F7B"/>
                </a:solidFill>
              </a:rPr>
              <a:t>“Warming of the climate system is unequivocal, as is now evident from observations of increases in global average air and ocean temperatures, widespread melting of snow and ice and rising global average sea level”.</a:t>
            </a:r>
          </a:p>
          <a:p>
            <a:r>
              <a:rPr lang="en-GB" dirty="0" smtClean="0"/>
              <a:t>Observed trends:</a:t>
            </a:r>
          </a:p>
          <a:p>
            <a:pPr lvl="1"/>
            <a:r>
              <a:rPr lang="en-GB" dirty="0" smtClean="0"/>
              <a:t>Recent years warmest on record</a:t>
            </a:r>
          </a:p>
          <a:p>
            <a:pPr lvl="1"/>
            <a:r>
              <a:rPr lang="en-GB" dirty="0" smtClean="0"/>
              <a:t>Accelerating increase in global surface temperature and ocean temperature</a:t>
            </a:r>
          </a:p>
          <a:p>
            <a:pPr lvl="1"/>
            <a:r>
              <a:rPr lang="en-GB" dirty="0" smtClean="0"/>
              <a:t>Accelerating rise in sea level</a:t>
            </a:r>
          </a:p>
        </p:txBody>
      </p:sp>
      <p:sp>
        <p:nvSpPr>
          <p:cNvPr id="17411" name="Slide Number Placeholder 3"/>
          <p:cNvSpPr>
            <a:spLocks noGrp="1"/>
          </p:cNvSpPr>
          <p:nvPr>
            <p:ph type="sldNum" sz="quarter" idx="12"/>
          </p:nvPr>
        </p:nvSpPr>
        <p:spPr>
          <a:noFill/>
        </p:spPr>
        <p:txBody>
          <a:bodyPr/>
          <a:lstStyle/>
          <a:p>
            <a:fld id="{88B1C4E7-4173-4735-B9C0-31B3EAA26ACB}" type="slidenum">
              <a:rPr lang="en-US" smtClean="0"/>
              <a:pPr/>
              <a:t>17</a:t>
            </a:fld>
            <a:endParaRPr lang="en-US"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GB" smtClean="0"/>
              <a:t>Some observations: trends in </a:t>
            </a:r>
            <a:br>
              <a:rPr lang="en-GB" smtClean="0"/>
            </a:br>
            <a:r>
              <a:rPr lang="en-GB" smtClean="0"/>
              <a:t>global mean temperature</a:t>
            </a:r>
          </a:p>
        </p:txBody>
      </p:sp>
      <p:pic>
        <p:nvPicPr>
          <p:cNvPr id="19458" name="Picture 2" descr="C:\Users\catherine\Documents\Jobs\GCCA - MWH\Training modules\Figures\Global mean temperature_IPCC 2007_WG I_Ch3_FAQ3-1Fig-1.jpg"/>
          <p:cNvPicPr>
            <a:picLocks noChangeAspect="1" noChangeArrowheads="1"/>
          </p:cNvPicPr>
          <p:nvPr/>
        </p:nvPicPr>
        <p:blipFill>
          <a:blip r:embed="rId3" cstate="print"/>
          <a:srcRect l="4214" b="35556"/>
          <a:stretch>
            <a:fillRect/>
          </a:stretch>
        </p:blipFill>
        <p:spPr bwMode="auto">
          <a:xfrm>
            <a:off x="457200" y="1600200"/>
            <a:ext cx="6475413" cy="4724400"/>
          </a:xfrm>
          <a:prstGeom prst="rect">
            <a:avLst/>
          </a:prstGeom>
          <a:noFill/>
          <a:ln w="9525">
            <a:noFill/>
            <a:miter lim="800000"/>
            <a:headEnd/>
            <a:tailEnd/>
          </a:ln>
        </p:spPr>
      </p:pic>
      <p:sp>
        <p:nvSpPr>
          <p:cNvPr id="19459" name="TextBox 3"/>
          <p:cNvSpPr txBox="1">
            <a:spLocks noChangeArrowheads="1"/>
          </p:cNvSpPr>
          <p:nvPr/>
        </p:nvSpPr>
        <p:spPr bwMode="auto">
          <a:xfrm>
            <a:off x="6400800" y="5510213"/>
            <a:ext cx="2590800" cy="738187"/>
          </a:xfrm>
          <a:prstGeom prst="rect">
            <a:avLst/>
          </a:prstGeom>
          <a:noFill/>
          <a:ln w="9525">
            <a:noFill/>
            <a:miter lim="800000"/>
            <a:headEnd/>
            <a:tailEnd/>
          </a:ln>
        </p:spPr>
        <p:txBody>
          <a:bodyPr>
            <a:spAutoFit/>
          </a:bodyPr>
          <a:lstStyle/>
          <a:p>
            <a:pPr algn="r"/>
            <a:r>
              <a:rPr lang="en-GB" sz="1400" dirty="0"/>
              <a:t>Source: IPCC (2007b) 4</a:t>
            </a:r>
            <a:r>
              <a:rPr lang="en-GB" sz="1400" baseline="30000" dirty="0"/>
              <a:t>th</a:t>
            </a:r>
            <a:r>
              <a:rPr lang="en-GB" sz="1400" dirty="0"/>
              <a:t> Assessment Report, </a:t>
            </a:r>
            <a:br>
              <a:rPr lang="en-GB" sz="1400" dirty="0"/>
            </a:br>
            <a:r>
              <a:rPr lang="en-GB" sz="1400" dirty="0"/>
              <a:t>WG I – FAQ 3.1 Fig. 1 </a:t>
            </a:r>
          </a:p>
        </p:txBody>
      </p:sp>
      <p:sp>
        <p:nvSpPr>
          <p:cNvPr id="19460" name="Slide Number Placeholder 4"/>
          <p:cNvSpPr>
            <a:spLocks noGrp="1"/>
          </p:cNvSpPr>
          <p:nvPr>
            <p:ph type="sldNum" sz="quarter" idx="12"/>
          </p:nvPr>
        </p:nvSpPr>
        <p:spPr>
          <a:noFill/>
        </p:spPr>
        <p:txBody>
          <a:bodyPr/>
          <a:lstStyle/>
          <a:p>
            <a:fld id="{3773A210-88F8-4EF4-8BB7-EE8ACD021E50}" type="slidenum">
              <a:rPr lang="en-US" smtClean="0"/>
              <a:pPr/>
              <a:t>18</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1143000"/>
          </a:xfrm>
        </p:spPr>
        <p:txBody>
          <a:bodyPr/>
          <a:lstStyle/>
          <a:p>
            <a:r>
              <a:rPr lang="en-US" dirty="0" smtClean="0"/>
              <a:t>Berkeley Earth Surface Temperature </a:t>
            </a:r>
            <a:br>
              <a:rPr lang="en-US" dirty="0" smtClean="0"/>
            </a:br>
            <a:r>
              <a:rPr lang="en-US" dirty="0" smtClean="0"/>
              <a:t>Project results (October 2011)</a:t>
            </a:r>
            <a:endParaRPr lang="en-US" dirty="0"/>
          </a:p>
        </p:txBody>
      </p:sp>
      <p:sp>
        <p:nvSpPr>
          <p:cNvPr id="3" name="Slide Number Placeholder 2"/>
          <p:cNvSpPr>
            <a:spLocks noGrp="1"/>
          </p:cNvSpPr>
          <p:nvPr>
            <p:ph type="sldNum" sz="quarter" idx="12"/>
          </p:nvPr>
        </p:nvSpPr>
        <p:spPr/>
        <p:txBody>
          <a:bodyPr/>
          <a:lstStyle/>
          <a:p>
            <a:pPr>
              <a:defRPr/>
            </a:pPr>
            <a:fld id="{44819D87-5635-4CE5-95F0-48988010CB99}" type="slidenum">
              <a:rPr lang="en-US" smtClean="0"/>
              <a:pPr>
                <a:defRPr/>
              </a:pPr>
              <a:t>19</a:t>
            </a:fld>
            <a:endParaRPr lang="en-US"/>
          </a:p>
        </p:txBody>
      </p:sp>
      <p:pic>
        <p:nvPicPr>
          <p:cNvPr id="5" name="Picture 4"/>
          <p:cNvPicPr>
            <a:picLocks noChangeAspect="1"/>
          </p:cNvPicPr>
          <p:nvPr/>
        </p:nvPicPr>
        <p:blipFill>
          <a:blip r:embed="rId2" cstate="print"/>
          <a:stretch>
            <a:fillRect/>
          </a:stretch>
        </p:blipFill>
        <p:spPr>
          <a:xfrm>
            <a:off x="0" y="1676400"/>
            <a:ext cx="9144000" cy="5181600"/>
          </a:xfrm>
          <a:prstGeom prst="rect">
            <a:avLst/>
          </a:prstGeom>
        </p:spPr>
      </p:pic>
      <p:sp>
        <p:nvSpPr>
          <p:cNvPr id="6" name="Slide Number Placeholder 4"/>
          <p:cNvSpPr txBox="1">
            <a:spLocks/>
          </p:cNvSpPr>
          <p:nvPr/>
        </p:nvSpPr>
        <p:spPr bwMode="auto">
          <a:xfrm>
            <a:off x="6858000" y="6629400"/>
            <a:ext cx="2133600"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73A210-88F8-4EF4-8BB7-EE8ACD021E50}" type="slidenum">
              <a:rPr kumimoji="0" lang="en-US" sz="14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400" b="0" i="0" u="none" strike="noStrike" kern="1200" cap="none" spc="0" normalizeH="0" baseline="0" noProof="0" dirty="0" smtClean="0">
              <a:ln>
                <a:noFill/>
              </a:ln>
              <a:solidFill>
                <a:schemeClr val="tx1"/>
              </a:solidFill>
              <a:effectLst/>
              <a:uLnTx/>
              <a:uFillTx/>
              <a:latin typeface="Arial" charset="0"/>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we transgressing “planetary boundaries”?</a:t>
            </a:r>
            <a:endParaRPr lang="en-US" dirty="0"/>
          </a:p>
        </p:txBody>
      </p:sp>
      <p:sp>
        <p:nvSpPr>
          <p:cNvPr id="3" name="Content Placeholder 2"/>
          <p:cNvSpPr>
            <a:spLocks noGrp="1"/>
          </p:cNvSpPr>
          <p:nvPr>
            <p:ph idx="1"/>
          </p:nvPr>
        </p:nvSpPr>
        <p:spPr>
          <a:xfrm>
            <a:off x="228600" y="1905000"/>
            <a:ext cx="8610600" cy="4267200"/>
          </a:xfrm>
        </p:spPr>
        <p:txBody>
          <a:bodyPr/>
          <a:lstStyle/>
          <a:p>
            <a:r>
              <a:rPr lang="en-US" dirty="0" smtClean="0"/>
              <a:t>During the Holocene, Earth’s environment has been stable for the past 10,000 years</a:t>
            </a:r>
          </a:p>
          <a:p>
            <a:r>
              <a:rPr lang="en-US" dirty="0" smtClean="0"/>
              <a:t>Since the Industrial Revolution, human actions are leading to significant environmental change</a:t>
            </a:r>
          </a:p>
          <a:p>
            <a:pPr lvl="1"/>
            <a:r>
              <a:rPr lang="en-US" dirty="0" smtClean="0"/>
              <a:t>Are we moving into the </a:t>
            </a:r>
            <a:r>
              <a:rPr lang="en-US" i="1" dirty="0" err="1" smtClean="0"/>
              <a:t>Anthropocene</a:t>
            </a:r>
            <a:r>
              <a:rPr lang="en-US" dirty="0" smtClean="0"/>
              <a:t>?</a:t>
            </a:r>
          </a:p>
          <a:p>
            <a:pPr lvl="1"/>
            <a:r>
              <a:rPr lang="en-US" dirty="0" smtClean="0"/>
              <a:t>Could human actions lead to a rupture in the stability the planet has enjoyed for the past 10,000 years?</a:t>
            </a:r>
          </a:p>
          <a:p>
            <a:r>
              <a:rPr lang="en-US" dirty="0" smtClean="0"/>
              <a:t>Two underlying drivers of change:</a:t>
            </a:r>
          </a:p>
          <a:p>
            <a:pPr lvl="1"/>
            <a:r>
              <a:rPr lang="en-US" dirty="0" smtClean="0"/>
              <a:t>Population: 4x increase in last 100 years, reaching 7 billion </a:t>
            </a:r>
          </a:p>
          <a:p>
            <a:pPr lvl="1"/>
            <a:r>
              <a:rPr lang="en-US" dirty="0" smtClean="0"/>
              <a:t>Economic activity: 20x GDP increase in last 100 years</a:t>
            </a:r>
          </a:p>
        </p:txBody>
      </p:sp>
      <p:sp>
        <p:nvSpPr>
          <p:cNvPr id="4" name="Slide Number Placeholder 3"/>
          <p:cNvSpPr>
            <a:spLocks noGrp="1"/>
          </p:cNvSpPr>
          <p:nvPr>
            <p:ph type="sldNum" sz="quarter" idx="12"/>
          </p:nvPr>
        </p:nvSpPr>
        <p:spPr/>
        <p:txBody>
          <a:bodyPr/>
          <a:lstStyle/>
          <a:p>
            <a:pPr>
              <a:defRPr/>
            </a:pPr>
            <a:fld id="{9A7051D0-18F5-43BA-989F-574843469CC3}" type="slidenum">
              <a:rPr lang="en-US" smtClean="0"/>
              <a:pPr>
                <a:defRPr/>
              </a:pPr>
              <a:t>2</a:t>
            </a:fld>
            <a:endParaRPr lang="en-US"/>
          </a:p>
        </p:txBody>
      </p:sp>
    </p:spTree>
    <p:extLst>
      <p:ext uri="{BB962C8B-B14F-4D97-AF65-F5344CB8AC3E}">
        <p14:creationId xmlns:p14="http://schemas.microsoft.com/office/powerpoint/2010/main" val="706214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GB" smtClean="0"/>
              <a:t>Observations and projections: </a:t>
            </a:r>
            <a:br>
              <a:rPr lang="en-GB" smtClean="0"/>
            </a:br>
            <a:r>
              <a:rPr lang="en-GB" smtClean="0"/>
              <a:t>global sea level change</a:t>
            </a:r>
          </a:p>
        </p:txBody>
      </p:sp>
      <p:pic>
        <p:nvPicPr>
          <p:cNvPr id="21506" name="Picture 2" descr="C:\Users\catherine\Documents\Jobs\GCCA - MWH\Training modules\Figures\Global sea level_IPCC 2007_WG I_FAQ5-1Fig-1.jpg"/>
          <p:cNvPicPr>
            <a:picLocks noChangeAspect="1" noChangeArrowheads="1"/>
          </p:cNvPicPr>
          <p:nvPr/>
        </p:nvPicPr>
        <p:blipFill>
          <a:blip r:embed="rId3" cstate="print"/>
          <a:srcRect/>
          <a:stretch>
            <a:fillRect/>
          </a:stretch>
        </p:blipFill>
        <p:spPr bwMode="auto">
          <a:xfrm>
            <a:off x="228600" y="1787525"/>
            <a:ext cx="7010400" cy="4765675"/>
          </a:xfrm>
          <a:prstGeom prst="rect">
            <a:avLst/>
          </a:prstGeom>
          <a:noFill/>
          <a:ln w="9525">
            <a:noFill/>
            <a:miter lim="800000"/>
            <a:headEnd/>
            <a:tailEnd/>
          </a:ln>
        </p:spPr>
      </p:pic>
      <p:sp>
        <p:nvSpPr>
          <p:cNvPr id="21507" name="TextBox 3"/>
          <p:cNvSpPr txBox="1">
            <a:spLocks noChangeArrowheads="1"/>
          </p:cNvSpPr>
          <p:nvPr/>
        </p:nvSpPr>
        <p:spPr bwMode="auto">
          <a:xfrm>
            <a:off x="7162800" y="5029200"/>
            <a:ext cx="1828800" cy="1169988"/>
          </a:xfrm>
          <a:prstGeom prst="rect">
            <a:avLst/>
          </a:prstGeom>
          <a:noFill/>
          <a:ln w="9525">
            <a:noFill/>
            <a:miter lim="800000"/>
            <a:headEnd/>
            <a:tailEnd/>
          </a:ln>
        </p:spPr>
        <p:txBody>
          <a:bodyPr>
            <a:spAutoFit/>
          </a:bodyPr>
          <a:lstStyle/>
          <a:p>
            <a:pPr algn="r"/>
            <a:r>
              <a:rPr lang="en-GB" sz="1400"/>
              <a:t>Source: IPCC (2007b) 4</a:t>
            </a:r>
            <a:r>
              <a:rPr lang="en-GB" sz="1400" baseline="30000"/>
              <a:t>th</a:t>
            </a:r>
            <a:r>
              <a:rPr lang="en-GB" sz="1400"/>
              <a:t> Assessment </a:t>
            </a:r>
            <a:br>
              <a:rPr lang="en-GB" sz="1400"/>
            </a:br>
            <a:r>
              <a:rPr lang="en-GB" sz="1400"/>
              <a:t>Report, WG I – </a:t>
            </a:r>
            <a:br>
              <a:rPr lang="en-GB" sz="1400"/>
            </a:br>
            <a:r>
              <a:rPr lang="en-GB" sz="1400"/>
              <a:t>FAQ 5.1 Fig. 1 </a:t>
            </a:r>
          </a:p>
        </p:txBody>
      </p:sp>
      <p:sp>
        <p:nvSpPr>
          <p:cNvPr id="21508" name="Slide Number Placeholder 4"/>
          <p:cNvSpPr>
            <a:spLocks noGrp="1"/>
          </p:cNvSpPr>
          <p:nvPr>
            <p:ph type="sldNum" sz="quarter" idx="12"/>
          </p:nvPr>
        </p:nvSpPr>
        <p:spPr>
          <a:noFill/>
        </p:spPr>
        <p:txBody>
          <a:bodyPr/>
          <a:lstStyle/>
          <a:p>
            <a:fld id="{9D9897CA-65F4-4073-93CB-5907D6486ABE}" type="slidenum">
              <a:rPr lang="en-US" smtClean="0"/>
              <a:pPr/>
              <a:t>20</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GB" smtClean="0"/>
              <a:t>Observations: intensity of cyclones</a:t>
            </a:r>
          </a:p>
        </p:txBody>
      </p:sp>
      <p:pic>
        <p:nvPicPr>
          <p:cNvPr id="23554" name="Picture 2"/>
          <p:cNvPicPr>
            <a:picLocks noChangeAspect="1" noChangeArrowheads="1"/>
          </p:cNvPicPr>
          <p:nvPr/>
        </p:nvPicPr>
        <p:blipFill>
          <a:blip r:embed="rId3" cstate="print"/>
          <a:srcRect l="19707" t="21629" r="26297" b="16113"/>
          <a:stretch>
            <a:fillRect/>
          </a:stretch>
        </p:blipFill>
        <p:spPr bwMode="auto">
          <a:xfrm>
            <a:off x="1066800" y="990600"/>
            <a:ext cx="6705600" cy="4572000"/>
          </a:xfrm>
          <a:prstGeom prst="rect">
            <a:avLst/>
          </a:prstGeom>
          <a:noFill/>
          <a:ln w="9525">
            <a:noFill/>
            <a:miter lim="800000"/>
            <a:headEnd/>
            <a:tailEnd/>
          </a:ln>
        </p:spPr>
      </p:pic>
      <p:sp>
        <p:nvSpPr>
          <p:cNvPr id="23555" name="TextBox 3"/>
          <p:cNvSpPr txBox="1">
            <a:spLocks noChangeArrowheads="1"/>
          </p:cNvSpPr>
          <p:nvPr/>
        </p:nvSpPr>
        <p:spPr bwMode="auto">
          <a:xfrm>
            <a:off x="533400" y="5562600"/>
            <a:ext cx="8077200" cy="738188"/>
          </a:xfrm>
          <a:prstGeom prst="rect">
            <a:avLst/>
          </a:prstGeom>
          <a:noFill/>
          <a:ln w="9525">
            <a:noFill/>
            <a:miter lim="800000"/>
            <a:headEnd/>
            <a:tailEnd/>
          </a:ln>
        </p:spPr>
        <p:txBody>
          <a:bodyPr>
            <a:spAutoFit/>
          </a:bodyPr>
          <a:lstStyle/>
          <a:p>
            <a:pPr algn="ctr"/>
            <a:r>
              <a:rPr lang="en-GB" sz="1400" b="1" dirty="0"/>
              <a:t>Worldwide: %age of Category 1 cyclone (blue curve), sum of Category 2 and 3 (green curve), sum of category 4 and 5 (red curve) on 5 years period. Dashed lines are averages for each category from 1970 to 2004 (Source: Petit &amp; Prudent 2008, p. 42, from Webster et </a:t>
            </a:r>
            <a:r>
              <a:rPr lang="en-GB" sz="1400" b="1" dirty="0" smtClean="0"/>
              <a:t>al </a:t>
            </a:r>
            <a:r>
              <a:rPr lang="en-GB" sz="1400" b="1" dirty="0"/>
              <a:t>2005)</a:t>
            </a:r>
            <a:endParaRPr lang="en-GB" sz="1400" dirty="0"/>
          </a:p>
        </p:txBody>
      </p:sp>
      <p:sp>
        <p:nvSpPr>
          <p:cNvPr id="23556" name="Slide Number Placeholder 4"/>
          <p:cNvSpPr>
            <a:spLocks noGrp="1"/>
          </p:cNvSpPr>
          <p:nvPr>
            <p:ph type="sldNum" sz="quarter" idx="12"/>
          </p:nvPr>
        </p:nvSpPr>
        <p:spPr>
          <a:noFill/>
        </p:spPr>
        <p:txBody>
          <a:bodyPr/>
          <a:lstStyle/>
          <a:p>
            <a:fld id="{3DFE71F8-6CDD-4BD2-9AD9-24FB3F06D0E6}" type="slidenum">
              <a:rPr lang="en-US" smtClean="0"/>
              <a:pPr/>
              <a:t>21</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GB" smtClean="0"/>
              <a:t>What are the causes of climate </a:t>
            </a:r>
            <a:br>
              <a:rPr lang="en-GB" smtClean="0"/>
            </a:br>
            <a:r>
              <a:rPr lang="en-GB" smtClean="0"/>
              <a:t>change?</a:t>
            </a:r>
          </a:p>
        </p:txBody>
      </p:sp>
      <p:sp>
        <p:nvSpPr>
          <p:cNvPr id="3" name="Content Placeholder 2"/>
          <p:cNvSpPr>
            <a:spLocks noGrp="1"/>
          </p:cNvSpPr>
          <p:nvPr>
            <p:ph idx="1"/>
          </p:nvPr>
        </p:nvSpPr>
        <p:spPr>
          <a:xfrm>
            <a:off x="457200" y="1752600"/>
            <a:ext cx="8229600" cy="4800600"/>
          </a:xfrm>
        </p:spPr>
        <p:txBody>
          <a:bodyPr/>
          <a:lstStyle/>
          <a:p>
            <a:r>
              <a:rPr lang="en-GB" i="1" smtClean="0"/>
              <a:t>Natural variation</a:t>
            </a:r>
            <a:r>
              <a:rPr lang="en-GB" smtClean="0"/>
              <a:t> is an inherent feature of the climate </a:t>
            </a:r>
            <a:r>
              <a:rPr lang="en-GB" sz="2200" smtClean="0"/>
              <a:t>(e.g. driven by solar cycles, earth orbit, volcanoes)</a:t>
            </a:r>
          </a:p>
          <a:p>
            <a:r>
              <a:rPr lang="en-GB" smtClean="0"/>
              <a:t>But </a:t>
            </a:r>
            <a:r>
              <a:rPr lang="en-GB" i="1" smtClean="0"/>
              <a:t>anthropogenic emissions of long-lived greenhouse gases</a:t>
            </a:r>
            <a:r>
              <a:rPr lang="en-GB" smtClean="0"/>
              <a:t> in the atmosphere are a major cause of the changes now being observed</a:t>
            </a:r>
          </a:p>
        </p:txBody>
      </p:sp>
      <p:sp>
        <p:nvSpPr>
          <p:cNvPr id="25603" name="Slide Number Placeholder 3"/>
          <p:cNvSpPr>
            <a:spLocks noGrp="1"/>
          </p:cNvSpPr>
          <p:nvPr>
            <p:ph type="sldNum" sz="quarter" idx="12"/>
          </p:nvPr>
        </p:nvSpPr>
        <p:spPr>
          <a:noFill/>
        </p:spPr>
        <p:txBody>
          <a:bodyPr/>
          <a:lstStyle/>
          <a:p>
            <a:fld id="{8C4AE9F8-5C15-49FF-9718-59C5CFEB1187}" type="slidenum">
              <a:rPr lang="en-US" smtClean="0"/>
              <a:pPr/>
              <a:t>22</a:t>
            </a:fld>
            <a:endParaRPr lang="en-US"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mtClean="0"/>
              <a:t>The greenhouse effect</a:t>
            </a:r>
            <a:endParaRPr lang="en-GB" smtClean="0"/>
          </a:p>
        </p:txBody>
      </p:sp>
      <p:pic>
        <p:nvPicPr>
          <p:cNvPr id="27650" name="Picture 2"/>
          <p:cNvPicPr>
            <a:picLocks noChangeAspect="1" noChangeArrowheads="1"/>
          </p:cNvPicPr>
          <p:nvPr/>
        </p:nvPicPr>
        <p:blipFill>
          <a:blip r:embed="rId3" cstate="print"/>
          <a:srcRect/>
          <a:stretch>
            <a:fillRect/>
          </a:stretch>
        </p:blipFill>
        <p:spPr bwMode="auto">
          <a:xfrm>
            <a:off x="1714500" y="1223963"/>
            <a:ext cx="6134100" cy="4733925"/>
          </a:xfrm>
          <a:prstGeom prst="rect">
            <a:avLst/>
          </a:prstGeom>
          <a:noFill/>
          <a:ln w="9525">
            <a:noFill/>
            <a:miter lim="800000"/>
            <a:headEnd/>
            <a:tailEnd/>
          </a:ln>
        </p:spPr>
      </p:pic>
      <p:sp>
        <p:nvSpPr>
          <p:cNvPr id="27652" name="Slide Number Placeholder 4"/>
          <p:cNvSpPr>
            <a:spLocks noGrp="1"/>
          </p:cNvSpPr>
          <p:nvPr>
            <p:ph type="sldNum" sz="quarter" idx="12"/>
          </p:nvPr>
        </p:nvSpPr>
        <p:spPr>
          <a:noFill/>
        </p:spPr>
        <p:txBody>
          <a:bodyPr/>
          <a:lstStyle/>
          <a:p>
            <a:fld id="{C010C402-A7FD-43FC-8A6E-CB0575752CC4}" type="slidenum">
              <a:rPr lang="en-US" smtClean="0"/>
              <a:pPr/>
              <a:t>23</a:t>
            </a:fld>
            <a:endParaRPr lang="en-US" smtClean="0"/>
          </a:p>
        </p:txBody>
      </p:sp>
      <p:sp>
        <p:nvSpPr>
          <p:cNvPr id="6" name="TextBox 3"/>
          <p:cNvSpPr txBox="1">
            <a:spLocks noChangeArrowheads="1"/>
          </p:cNvSpPr>
          <p:nvPr/>
        </p:nvSpPr>
        <p:spPr bwMode="auto">
          <a:xfrm>
            <a:off x="2286000" y="6106180"/>
            <a:ext cx="5638800" cy="523220"/>
          </a:xfrm>
          <a:prstGeom prst="rect">
            <a:avLst/>
          </a:prstGeom>
          <a:noFill/>
          <a:ln w="9525">
            <a:noFill/>
            <a:miter lim="800000"/>
            <a:headEnd/>
            <a:tailEnd/>
          </a:ln>
        </p:spPr>
        <p:txBody>
          <a:bodyPr wrap="square">
            <a:spAutoFit/>
          </a:bodyPr>
          <a:lstStyle/>
          <a:p>
            <a:pPr algn="r"/>
            <a:r>
              <a:rPr lang="en-GB" sz="1400" dirty="0"/>
              <a:t>Source: </a:t>
            </a:r>
            <a:r>
              <a:rPr lang="en-GB" sz="1400" dirty="0" smtClean="0"/>
              <a:t>WWF/IPCC, </a:t>
            </a:r>
            <a:r>
              <a:rPr lang="en-GB" sz="1400" u="sng" dirty="0" smtClean="0">
                <a:hlinkClick r:id="rId4"/>
              </a:rPr>
              <a:t>http://wwf.panda.org/about_our_earth/aboutcc/how_cc_works/</a:t>
            </a:r>
            <a:endParaRPr lang="en-GB" sz="1400"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GB" smtClean="0"/>
              <a:t>What are the main greenhouse </a:t>
            </a:r>
            <a:br>
              <a:rPr lang="en-GB" smtClean="0"/>
            </a:br>
            <a:r>
              <a:rPr lang="en-GB" smtClean="0"/>
              <a:t>gases?</a:t>
            </a:r>
          </a:p>
        </p:txBody>
      </p:sp>
      <p:sp>
        <p:nvSpPr>
          <p:cNvPr id="3" name="Content Placeholder 2"/>
          <p:cNvSpPr>
            <a:spLocks noGrp="1"/>
          </p:cNvSpPr>
          <p:nvPr>
            <p:ph idx="1"/>
          </p:nvPr>
        </p:nvSpPr>
        <p:spPr/>
        <p:txBody>
          <a:bodyPr/>
          <a:lstStyle/>
          <a:p>
            <a:r>
              <a:rPr lang="en-GB" dirty="0" smtClean="0"/>
              <a:t>By decreasing order of abundance:</a:t>
            </a:r>
          </a:p>
          <a:p>
            <a:pPr lvl="1"/>
            <a:r>
              <a:rPr lang="en-GB" dirty="0" smtClean="0"/>
              <a:t>water vapour (H</a:t>
            </a:r>
            <a:r>
              <a:rPr lang="en-GB" baseline="-25000" dirty="0" smtClean="0"/>
              <a:t>2</a:t>
            </a:r>
            <a:r>
              <a:rPr lang="en-GB" dirty="0" smtClean="0"/>
              <a:t>O)</a:t>
            </a:r>
          </a:p>
          <a:p>
            <a:pPr lvl="1"/>
            <a:r>
              <a:rPr lang="en-GB" dirty="0" smtClean="0"/>
              <a:t>carbon dioxide (CO</a:t>
            </a:r>
            <a:r>
              <a:rPr lang="en-GB" baseline="-25000" dirty="0" smtClean="0"/>
              <a:t>2</a:t>
            </a:r>
            <a:r>
              <a:rPr lang="en-GB" dirty="0" smtClean="0"/>
              <a:t>)</a:t>
            </a:r>
          </a:p>
          <a:p>
            <a:pPr lvl="1"/>
            <a:r>
              <a:rPr lang="en-GB" dirty="0" smtClean="0"/>
              <a:t>methane (CH</a:t>
            </a:r>
            <a:r>
              <a:rPr lang="en-GB" baseline="-25000" dirty="0" smtClean="0"/>
              <a:t>4</a:t>
            </a:r>
            <a:r>
              <a:rPr lang="en-GB" dirty="0" smtClean="0"/>
              <a:t>)</a:t>
            </a:r>
          </a:p>
          <a:p>
            <a:pPr lvl="1"/>
            <a:r>
              <a:rPr lang="en-GB" dirty="0" smtClean="0"/>
              <a:t>nitrous oxide (N</a:t>
            </a:r>
            <a:r>
              <a:rPr lang="en-GB" baseline="-25000" dirty="0" smtClean="0"/>
              <a:t>2</a:t>
            </a:r>
            <a:r>
              <a:rPr lang="en-GB" dirty="0" smtClean="0"/>
              <a:t>O)</a:t>
            </a:r>
          </a:p>
          <a:p>
            <a:pPr lvl="1"/>
            <a:r>
              <a:rPr lang="en-GB" dirty="0" smtClean="0"/>
              <a:t>ozone (O</a:t>
            </a:r>
            <a:r>
              <a:rPr lang="en-GB" baseline="-25000" dirty="0" smtClean="0"/>
              <a:t>3</a:t>
            </a:r>
            <a:r>
              <a:rPr lang="en-GB" dirty="0" smtClean="0"/>
              <a:t>)</a:t>
            </a:r>
          </a:p>
          <a:p>
            <a:pPr lvl="1"/>
            <a:r>
              <a:rPr lang="en-GB" dirty="0" smtClean="0"/>
              <a:t>chlorofluorocarbons (CFC)</a:t>
            </a:r>
          </a:p>
          <a:p>
            <a:pPr lvl="1"/>
            <a:r>
              <a:rPr lang="en-GB" dirty="0" smtClean="0"/>
              <a:t>other halogenated compounds </a:t>
            </a:r>
            <a:r>
              <a:rPr lang="en-GB" sz="2000" dirty="0" smtClean="0"/>
              <a:t>(i.e. gases containing fluorine, chlorine, bromine or iodine) </a:t>
            </a:r>
            <a:r>
              <a:rPr lang="en-GB" sz="2200" dirty="0" smtClean="0"/>
              <a:t>(e.g. </a:t>
            </a:r>
            <a:r>
              <a:rPr lang="en-GB" sz="2200" dirty="0" err="1" smtClean="0"/>
              <a:t>hydrofluorocarbons</a:t>
            </a:r>
            <a:r>
              <a:rPr lang="en-GB" sz="2200" dirty="0" smtClean="0"/>
              <a:t> – HFC, sulphur hexafluoride – SF</a:t>
            </a:r>
            <a:r>
              <a:rPr lang="en-GB" sz="2200" baseline="-25000" dirty="0" smtClean="0"/>
              <a:t>6</a:t>
            </a:r>
            <a:r>
              <a:rPr lang="en-GB" sz="2200" dirty="0" smtClean="0"/>
              <a:t>)</a:t>
            </a:r>
          </a:p>
          <a:p>
            <a:pPr lvl="1"/>
            <a:endParaRPr lang="en-GB" dirty="0" smtClean="0"/>
          </a:p>
        </p:txBody>
      </p:sp>
      <p:sp>
        <p:nvSpPr>
          <p:cNvPr id="29699" name="Slide Number Placeholder 3"/>
          <p:cNvSpPr>
            <a:spLocks noGrp="1"/>
          </p:cNvSpPr>
          <p:nvPr>
            <p:ph type="sldNum" sz="quarter" idx="12"/>
          </p:nvPr>
        </p:nvSpPr>
        <p:spPr>
          <a:noFill/>
        </p:spPr>
        <p:txBody>
          <a:bodyPr/>
          <a:lstStyle/>
          <a:p>
            <a:fld id="{73804C78-855A-496B-A79D-03D7AADA29B7}" type="slidenum">
              <a:rPr lang="en-US" smtClean="0"/>
              <a:pPr/>
              <a:t>24</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GB" smtClean="0"/>
              <a:t>Evolution of GHG concentrations</a:t>
            </a:r>
          </a:p>
        </p:txBody>
      </p:sp>
      <p:pic>
        <p:nvPicPr>
          <p:cNvPr id="31746" name="Picture 2"/>
          <p:cNvPicPr>
            <a:picLocks noChangeAspect="1" noChangeArrowheads="1"/>
          </p:cNvPicPr>
          <p:nvPr/>
        </p:nvPicPr>
        <p:blipFill>
          <a:blip r:embed="rId3" cstate="print"/>
          <a:srcRect/>
          <a:stretch>
            <a:fillRect/>
          </a:stretch>
        </p:blipFill>
        <p:spPr bwMode="auto">
          <a:xfrm>
            <a:off x="515938" y="1219200"/>
            <a:ext cx="7027862" cy="5181600"/>
          </a:xfrm>
          <a:prstGeom prst="rect">
            <a:avLst/>
          </a:prstGeom>
          <a:noFill/>
          <a:ln w="9525">
            <a:noFill/>
            <a:miter lim="800000"/>
            <a:headEnd/>
            <a:tailEnd/>
          </a:ln>
        </p:spPr>
      </p:pic>
      <p:sp>
        <p:nvSpPr>
          <p:cNvPr id="31747" name="TextBox 3"/>
          <p:cNvSpPr txBox="1">
            <a:spLocks noChangeArrowheads="1"/>
          </p:cNvSpPr>
          <p:nvPr/>
        </p:nvSpPr>
        <p:spPr bwMode="auto">
          <a:xfrm>
            <a:off x="7315200" y="4849813"/>
            <a:ext cx="1676400" cy="1169987"/>
          </a:xfrm>
          <a:prstGeom prst="rect">
            <a:avLst/>
          </a:prstGeom>
          <a:noFill/>
          <a:ln w="9525">
            <a:noFill/>
            <a:miter lim="800000"/>
            <a:headEnd/>
            <a:tailEnd/>
          </a:ln>
        </p:spPr>
        <p:txBody>
          <a:bodyPr>
            <a:spAutoFit/>
          </a:bodyPr>
          <a:lstStyle/>
          <a:p>
            <a:pPr algn="r"/>
            <a:r>
              <a:rPr lang="en-GB" sz="1400"/>
              <a:t>Source: IPCC (2007b) 4</a:t>
            </a:r>
            <a:r>
              <a:rPr lang="en-GB" sz="1400" baseline="30000"/>
              <a:t>th</a:t>
            </a:r>
            <a:r>
              <a:rPr lang="en-GB" sz="1400"/>
              <a:t> Assessment Report, WG I – FAQ 2.1 Fig. 1 </a:t>
            </a:r>
          </a:p>
        </p:txBody>
      </p:sp>
      <p:sp>
        <p:nvSpPr>
          <p:cNvPr id="31748" name="Slide Number Placeholder 4"/>
          <p:cNvSpPr>
            <a:spLocks noGrp="1"/>
          </p:cNvSpPr>
          <p:nvPr>
            <p:ph type="sldNum" sz="quarter" idx="12"/>
          </p:nvPr>
        </p:nvSpPr>
        <p:spPr>
          <a:noFill/>
        </p:spPr>
        <p:txBody>
          <a:bodyPr/>
          <a:lstStyle/>
          <a:p>
            <a:fld id="{10473ACA-1078-48C5-86E5-814D4E8120BE}" type="slidenum">
              <a:rPr lang="en-US" smtClean="0"/>
              <a:pPr/>
              <a:t>25</a:t>
            </a:fld>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GB" smtClean="0"/>
              <a:t>Globally, what are the main sources </a:t>
            </a:r>
            <a:br>
              <a:rPr lang="en-GB" smtClean="0"/>
            </a:br>
            <a:r>
              <a:rPr lang="en-GB" smtClean="0"/>
              <a:t>of GHG emissions?</a:t>
            </a:r>
          </a:p>
        </p:txBody>
      </p:sp>
      <p:pic>
        <p:nvPicPr>
          <p:cNvPr id="33794" name="Picture 2" descr="C:\Users\catherine\Documents\Jobs\GCCA - MWH\References_Key global\WRI_World_Greenhouse_Gas_Emissions_2005_Chart.png"/>
          <p:cNvPicPr>
            <a:picLocks noChangeAspect="1" noChangeArrowheads="1"/>
          </p:cNvPicPr>
          <p:nvPr/>
        </p:nvPicPr>
        <p:blipFill>
          <a:blip r:embed="rId3" cstate="print"/>
          <a:srcRect/>
          <a:stretch>
            <a:fillRect/>
          </a:stretch>
        </p:blipFill>
        <p:spPr bwMode="auto">
          <a:xfrm>
            <a:off x="914400" y="1143000"/>
            <a:ext cx="7319963" cy="5715000"/>
          </a:xfrm>
          <a:prstGeom prst="rect">
            <a:avLst/>
          </a:prstGeom>
          <a:noFill/>
          <a:ln w="9525">
            <a:noFill/>
            <a:miter lim="800000"/>
            <a:headEnd/>
            <a:tailEnd/>
          </a:ln>
        </p:spPr>
      </p:pic>
      <p:sp>
        <p:nvSpPr>
          <p:cNvPr id="33795" name="TextBox 4"/>
          <p:cNvSpPr txBox="1">
            <a:spLocks noChangeArrowheads="1"/>
          </p:cNvSpPr>
          <p:nvPr/>
        </p:nvSpPr>
        <p:spPr bwMode="auto">
          <a:xfrm>
            <a:off x="3352800" y="1216025"/>
            <a:ext cx="4572000" cy="307975"/>
          </a:xfrm>
          <a:prstGeom prst="rect">
            <a:avLst/>
          </a:prstGeom>
          <a:noFill/>
          <a:ln w="9525">
            <a:noFill/>
            <a:miter lim="800000"/>
            <a:headEnd/>
            <a:tailEnd/>
          </a:ln>
        </p:spPr>
        <p:txBody>
          <a:bodyPr>
            <a:spAutoFit/>
          </a:bodyPr>
          <a:lstStyle/>
          <a:p>
            <a:pPr algn="r"/>
            <a:r>
              <a:rPr lang="en-GB" sz="1400" dirty="0"/>
              <a:t>Source: </a:t>
            </a:r>
            <a:r>
              <a:rPr lang="en-GB" sz="1400" dirty="0" smtClean="0"/>
              <a:t>Herzog (</a:t>
            </a:r>
            <a:r>
              <a:rPr lang="en-GB" sz="1400" dirty="0"/>
              <a:t>2005</a:t>
            </a:r>
            <a:r>
              <a:rPr lang="en-GB" sz="1400" dirty="0" smtClean="0"/>
              <a:t>) – World Resources Institute </a:t>
            </a:r>
            <a:endParaRPr lang="en-GB" sz="1400" dirty="0"/>
          </a:p>
        </p:txBody>
      </p:sp>
      <p:sp>
        <p:nvSpPr>
          <p:cNvPr id="33796" name="Slide Number Placeholder 5"/>
          <p:cNvSpPr>
            <a:spLocks noGrp="1"/>
          </p:cNvSpPr>
          <p:nvPr>
            <p:ph type="sldNum" sz="quarter" idx="12"/>
          </p:nvPr>
        </p:nvSpPr>
        <p:spPr>
          <a:noFill/>
        </p:spPr>
        <p:txBody>
          <a:bodyPr/>
          <a:lstStyle/>
          <a:p>
            <a:fld id="{F96A7498-3230-406F-9AE0-44F6C9A219F1}" type="slidenum">
              <a:rPr lang="en-US" smtClean="0"/>
              <a:pPr/>
              <a:t>26</a:t>
            </a:fld>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fr-BE" smtClean="0"/>
              <a:t>What are the main consequences?</a:t>
            </a:r>
            <a:endParaRPr lang="en-GB" smtClean="0"/>
          </a:p>
        </p:txBody>
      </p:sp>
      <p:sp>
        <p:nvSpPr>
          <p:cNvPr id="4" name="TextBox 3"/>
          <p:cNvSpPr txBox="1">
            <a:spLocks noChangeArrowheads="1"/>
          </p:cNvSpPr>
          <p:nvPr/>
        </p:nvSpPr>
        <p:spPr bwMode="auto">
          <a:xfrm>
            <a:off x="762000" y="1524000"/>
            <a:ext cx="2592000" cy="708025"/>
          </a:xfrm>
          <a:prstGeom prst="rect">
            <a:avLst/>
          </a:prstGeom>
          <a:noFill/>
          <a:ln w="28575">
            <a:solidFill>
              <a:srgbClr val="005F7B"/>
            </a:solidFill>
            <a:miter lim="800000"/>
            <a:headEnd/>
            <a:tailEnd/>
          </a:ln>
        </p:spPr>
        <p:txBody>
          <a:bodyPr>
            <a:spAutoFit/>
          </a:bodyPr>
          <a:lstStyle/>
          <a:p>
            <a:pPr algn="ctr"/>
            <a:r>
              <a:rPr lang="en-GB" sz="2000" b="1">
                <a:solidFill>
                  <a:schemeClr val="accent5">
                    <a:lumMod val="50000"/>
                  </a:schemeClr>
                </a:solidFill>
              </a:rPr>
              <a:t>Biophysical impacts</a:t>
            </a:r>
          </a:p>
        </p:txBody>
      </p:sp>
      <p:sp>
        <p:nvSpPr>
          <p:cNvPr id="5" name="TextBox 4"/>
          <p:cNvSpPr txBox="1"/>
          <p:nvPr/>
        </p:nvSpPr>
        <p:spPr>
          <a:xfrm>
            <a:off x="762000" y="2362199"/>
            <a:ext cx="2592000" cy="3654846"/>
          </a:xfrm>
          <a:prstGeom prst="rect">
            <a:avLst/>
          </a:prstGeom>
          <a:solidFill>
            <a:schemeClr val="accent5">
              <a:lumMod val="40000"/>
              <a:lumOff val="60000"/>
            </a:schemeClr>
          </a:solidFill>
          <a:ln w="28575">
            <a:solidFill>
              <a:srgbClr val="005F7B"/>
            </a:solidFill>
          </a:ln>
        </p:spPr>
        <p:txBody>
          <a:bodyPr wrap="square">
            <a:spAutoFit/>
          </a:bodyPr>
          <a:lstStyle/>
          <a:p>
            <a:pPr algn="ctr">
              <a:defRPr/>
            </a:pPr>
            <a:r>
              <a:rPr lang="en-GB" sz="1600" dirty="0"/>
              <a:t>Changes in </a:t>
            </a:r>
            <a:r>
              <a:rPr lang="en-GB" sz="1600" dirty="0" smtClean="0"/>
              <a:t>T°</a:t>
            </a:r>
            <a:endParaRPr lang="en-GB" sz="1600" dirty="0"/>
          </a:p>
          <a:p>
            <a:pPr algn="ctr">
              <a:spcBef>
                <a:spcPts val="100"/>
              </a:spcBef>
              <a:defRPr/>
            </a:pPr>
            <a:r>
              <a:rPr lang="en-GB" sz="1600" dirty="0"/>
              <a:t>Changes in rainfall patterns</a:t>
            </a:r>
          </a:p>
          <a:p>
            <a:pPr algn="ctr">
              <a:spcBef>
                <a:spcPts val="100"/>
              </a:spcBef>
              <a:defRPr/>
            </a:pPr>
            <a:r>
              <a:rPr lang="en-GB" sz="1600" dirty="0"/>
              <a:t>Shifts in seasons</a:t>
            </a:r>
          </a:p>
          <a:p>
            <a:pPr algn="ctr">
              <a:spcBef>
                <a:spcPts val="100"/>
              </a:spcBef>
              <a:defRPr/>
            </a:pPr>
            <a:r>
              <a:rPr lang="en-GB" sz="1600" dirty="0"/>
              <a:t>More frequent or severe storms, floods, droughts</a:t>
            </a:r>
          </a:p>
          <a:p>
            <a:pPr algn="ctr">
              <a:spcBef>
                <a:spcPts val="100"/>
              </a:spcBef>
              <a:defRPr/>
            </a:pPr>
            <a:r>
              <a:rPr lang="en-GB" sz="1600" dirty="0"/>
              <a:t>Raised sea level</a:t>
            </a:r>
          </a:p>
          <a:p>
            <a:pPr algn="ctr">
              <a:spcBef>
                <a:spcPts val="100"/>
              </a:spcBef>
              <a:defRPr/>
            </a:pPr>
            <a:r>
              <a:rPr lang="en-GB" sz="1600" dirty="0"/>
              <a:t>Erosion, desertification</a:t>
            </a:r>
          </a:p>
          <a:p>
            <a:pPr algn="ctr">
              <a:spcBef>
                <a:spcPts val="100"/>
              </a:spcBef>
              <a:defRPr/>
            </a:pPr>
            <a:r>
              <a:rPr lang="en-GB" sz="1600" dirty="0"/>
              <a:t>Changes in water quality/availability</a:t>
            </a:r>
          </a:p>
          <a:p>
            <a:pPr algn="ctr">
              <a:spcBef>
                <a:spcPts val="100"/>
              </a:spcBef>
              <a:defRPr/>
            </a:pPr>
            <a:r>
              <a:rPr lang="en-GB" sz="1600" dirty="0"/>
              <a:t>Changes in ecosystems</a:t>
            </a:r>
          </a:p>
          <a:p>
            <a:pPr algn="ctr">
              <a:spcBef>
                <a:spcPts val="100"/>
              </a:spcBef>
              <a:defRPr/>
            </a:pPr>
            <a:r>
              <a:rPr lang="en-GB" sz="1600" dirty="0"/>
              <a:t>Biodiversity loss</a:t>
            </a:r>
          </a:p>
          <a:p>
            <a:pPr algn="ctr">
              <a:spcBef>
                <a:spcPts val="100"/>
              </a:spcBef>
              <a:defRPr/>
            </a:pPr>
            <a:r>
              <a:rPr lang="en-GB" sz="1600" dirty="0"/>
              <a:t>Disease &amp; pest outbreaks, </a:t>
            </a:r>
            <a:r>
              <a:rPr lang="en-GB" sz="1600" dirty="0" smtClean="0"/>
              <a:t>...</a:t>
            </a:r>
          </a:p>
        </p:txBody>
      </p:sp>
      <p:sp>
        <p:nvSpPr>
          <p:cNvPr id="6" name="TextBox 5"/>
          <p:cNvSpPr txBox="1">
            <a:spLocks noChangeArrowheads="1"/>
          </p:cNvSpPr>
          <p:nvPr/>
        </p:nvSpPr>
        <p:spPr bwMode="auto">
          <a:xfrm>
            <a:off x="4266000" y="1524000"/>
            <a:ext cx="2592000" cy="708025"/>
          </a:xfrm>
          <a:prstGeom prst="rect">
            <a:avLst/>
          </a:prstGeom>
          <a:noFill/>
          <a:ln w="28575">
            <a:solidFill>
              <a:srgbClr val="005F7B"/>
            </a:solidFill>
            <a:miter lim="800000"/>
            <a:headEnd/>
            <a:tailEnd/>
          </a:ln>
        </p:spPr>
        <p:txBody>
          <a:bodyPr>
            <a:spAutoFit/>
          </a:bodyPr>
          <a:lstStyle/>
          <a:p>
            <a:pPr algn="ctr"/>
            <a:r>
              <a:rPr lang="en-GB" sz="2000" b="1">
                <a:solidFill>
                  <a:schemeClr val="accent5">
                    <a:lumMod val="50000"/>
                  </a:schemeClr>
                </a:solidFill>
              </a:rPr>
              <a:t>Socioeconomic impacts</a:t>
            </a:r>
          </a:p>
        </p:txBody>
      </p:sp>
      <p:sp>
        <p:nvSpPr>
          <p:cNvPr id="7" name="TextBox 6"/>
          <p:cNvSpPr txBox="1"/>
          <p:nvPr/>
        </p:nvSpPr>
        <p:spPr>
          <a:xfrm>
            <a:off x="4266000" y="2362200"/>
            <a:ext cx="2592000" cy="3603551"/>
          </a:xfrm>
          <a:prstGeom prst="rect">
            <a:avLst/>
          </a:prstGeom>
          <a:solidFill>
            <a:schemeClr val="accent5">
              <a:lumMod val="40000"/>
              <a:lumOff val="60000"/>
            </a:schemeClr>
          </a:solidFill>
          <a:ln w="28575">
            <a:solidFill>
              <a:srgbClr val="005F7B"/>
            </a:solidFill>
          </a:ln>
        </p:spPr>
        <p:txBody>
          <a:bodyPr>
            <a:spAutoFit/>
          </a:bodyPr>
          <a:lstStyle/>
          <a:p>
            <a:pPr algn="ctr">
              <a:defRPr/>
            </a:pPr>
            <a:r>
              <a:rPr lang="en-GB" sz="1600" dirty="0"/>
              <a:t>Damage to or destruction of infrastructure</a:t>
            </a:r>
          </a:p>
          <a:p>
            <a:pPr algn="ctr">
              <a:spcBef>
                <a:spcPts val="100"/>
              </a:spcBef>
              <a:defRPr/>
            </a:pPr>
            <a:r>
              <a:rPr lang="en-GB" sz="1600" dirty="0" smtClean="0"/>
              <a:t>Reduced food security, malnutrition </a:t>
            </a:r>
          </a:p>
          <a:p>
            <a:pPr algn="ctr">
              <a:spcBef>
                <a:spcPts val="100"/>
              </a:spcBef>
              <a:defRPr/>
            </a:pPr>
            <a:r>
              <a:rPr lang="en-GB" sz="1600" dirty="0" smtClean="0"/>
              <a:t>Economic disruption, loss of livelihoods, social disruption</a:t>
            </a:r>
          </a:p>
          <a:p>
            <a:pPr algn="ctr">
              <a:spcBef>
                <a:spcPts val="100"/>
              </a:spcBef>
              <a:defRPr/>
            </a:pPr>
            <a:r>
              <a:rPr lang="en-GB" sz="1600" dirty="0" smtClean="0"/>
              <a:t>Increased mortality and morbidity </a:t>
            </a:r>
          </a:p>
          <a:p>
            <a:pPr algn="ctr">
              <a:spcBef>
                <a:spcPts val="100"/>
              </a:spcBef>
              <a:defRPr/>
            </a:pPr>
            <a:r>
              <a:rPr lang="en-GB" sz="1600" dirty="0" smtClean="0"/>
              <a:t>Reduced </a:t>
            </a:r>
            <a:r>
              <a:rPr lang="en-GB" sz="1600" dirty="0"/>
              <a:t>availability of hydropower</a:t>
            </a:r>
          </a:p>
          <a:p>
            <a:pPr algn="ctr">
              <a:spcBef>
                <a:spcPts val="100"/>
              </a:spcBef>
              <a:defRPr/>
            </a:pPr>
            <a:r>
              <a:rPr lang="en-GB" sz="1600" dirty="0" smtClean="0"/>
              <a:t>Conflicts</a:t>
            </a:r>
            <a:r>
              <a:rPr lang="en-GB" sz="1600" dirty="0"/>
              <a:t>, population displacement, human migrations, ...</a:t>
            </a:r>
          </a:p>
        </p:txBody>
      </p:sp>
      <p:cxnSp>
        <p:nvCxnSpPr>
          <p:cNvPr id="11" name="Straight Arrow Connector 10"/>
          <p:cNvCxnSpPr>
            <a:stCxn id="5" idx="3"/>
            <a:endCxn id="7" idx="1"/>
          </p:cNvCxnSpPr>
          <p:nvPr/>
        </p:nvCxnSpPr>
        <p:spPr>
          <a:xfrm flipV="1">
            <a:off x="3354000" y="4163976"/>
            <a:ext cx="912000" cy="25646"/>
          </a:xfrm>
          <a:prstGeom prst="straightConnector1">
            <a:avLst/>
          </a:prstGeom>
          <a:ln w="38100">
            <a:solidFill>
              <a:srgbClr val="005F7B"/>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12"/>
          </p:nvPr>
        </p:nvSpPr>
        <p:spPr>
          <a:xfrm>
            <a:off x="6858000" y="6613525"/>
            <a:ext cx="2133600" cy="168275"/>
          </a:xfrm>
          <a:noFill/>
        </p:spPr>
        <p:txBody>
          <a:bodyPr/>
          <a:lstStyle/>
          <a:p>
            <a:fld id="{F96A7498-3230-406F-9AE0-44F6C9A219F1}" type="slidenum">
              <a:rPr lang="en-US" smtClean="0"/>
              <a:pPr/>
              <a:t>27</a:t>
            </a:fld>
            <a:endParaRPr lang="en-US"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2">
                    <a:lumMod val="20000"/>
                    <a:lumOff val="80000"/>
                  </a:schemeClr>
                </a:solidFill>
              </a:rPr>
              <a:t>Recap – Key messages – Environment</a:t>
            </a:r>
            <a:endParaRPr lang="en-GB" dirty="0">
              <a:solidFill>
                <a:schemeClr val="accent2">
                  <a:lumMod val="20000"/>
                  <a:lumOff val="80000"/>
                </a:schemeClr>
              </a:solidFill>
            </a:endParaRPr>
          </a:p>
        </p:txBody>
      </p:sp>
      <p:sp>
        <p:nvSpPr>
          <p:cNvPr id="3" name="Content Placeholder 2"/>
          <p:cNvSpPr>
            <a:spLocks noGrp="1"/>
          </p:cNvSpPr>
          <p:nvPr>
            <p:ph idx="1"/>
          </p:nvPr>
        </p:nvSpPr>
        <p:spPr>
          <a:xfrm>
            <a:off x="457200" y="1295400"/>
            <a:ext cx="8534400" cy="4800600"/>
          </a:xfrm>
        </p:spPr>
        <p:txBody>
          <a:bodyPr/>
          <a:lstStyle/>
          <a:p>
            <a:r>
              <a:rPr lang="en-GB" sz="2600" dirty="0" smtClean="0"/>
              <a:t>The Earth has enjoyed a stable environment over the past 10,000 years, which is now being compromised due to human action (Holocene </a:t>
            </a:r>
            <a:r>
              <a:rPr lang="en-GB" sz="2600" dirty="0" smtClean="0">
                <a:latin typeface="Wingdings"/>
                <a:ea typeface="Wingdings"/>
                <a:cs typeface="Wingdings"/>
                <a:sym typeface="Wingdings"/>
              </a:rPr>
              <a:t></a:t>
            </a:r>
            <a:r>
              <a:rPr lang="en-GB" sz="2600" dirty="0">
                <a:sym typeface="Wingdings"/>
              </a:rPr>
              <a:t> </a:t>
            </a:r>
            <a:r>
              <a:rPr lang="en-GB" sz="2600" dirty="0" err="1" smtClean="0">
                <a:sym typeface="Wingdings"/>
              </a:rPr>
              <a:t>Anthropocene</a:t>
            </a:r>
            <a:r>
              <a:rPr lang="en-GB" sz="2600" dirty="0" smtClean="0">
                <a:sym typeface="Wingdings"/>
              </a:rPr>
              <a:t>)</a:t>
            </a:r>
          </a:p>
          <a:p>
            <a:r>
              <a:rPr lang="en-GB" sz="2600" dirty="0" smtClean="0">
                <a:sym typeface="Wingdings"/>
              </a:rPr>
              <a:t>Thresholds in key variables are already being exceeded:</a:t>
            </a:r>
          </a:p>
          <a:p>
            <a:pPr lvl="1"/>
            <a:r>
              <a:rPr lang="en-GB" sz="2200" dirty="0" smtClean="0">
                <a:sym typeface="Wingdings"/>
              </a:rPr>
              <a:t>Climate Change</a:t>
            </a:r>
          </a:p>
          <a:p>
            <a:pPr lvl="1"/>
            <a:r>
              <a:rPr lang="en-GB" sz="2200" dirty="0" smtClean="0">
                <a:sym typeface="Wingdings"/>
              </a:rPr>
              <a:t>Loss of biodiversity</a:t>
            </a:r>
          </a:p>
          <a:p>
            <a:pPr lvl="1"/>
            <a:r>
              <a:rPr lang="en-GB" sz="2200" dirty="0" smtClean="0">
                <a:sym typeface="Wingdings"/>
              </a:rPr>
              <a:t>Nitrogen cycle</a:t>
            </a:r>
          </a:p>
          <a:p>
            <a:r>
              <a:rPr lang="en-GB" sz="2600" dirty="0" smtClean="0">
                <a:sym typeface="Wingdings"/>
              </a:rPr>
              <a:t>Other variable are approaching safe limits, e.g.</a:t>
            </a:r>
          </a:p>
          <a:p>
            <a:pPr lvl="1"/>
            <a:r>
              <a:rPr lang="en-GB" sz="2200" dirty="0" smtClean="0">
                <a:sym typeface="Wingdings"/>
              </a:rPr>
              <a:t>Phosphorous cycle</a:t>
            </a:r>
          </a:p>
          <a:p>
            <a:pPr lvl="1"/>
            <a:r>
              <a:rPr lang="en-GB" sz="2200" dirty="0" smtClean="0">
                <a:sym typeface="Wingdings"/>
              </a:rPr>
              <a:t>Ocean acidification</a:t>
            </a:r>
          </a:p>
          <a:p>
            <a:r>
              <a:rPr lang="en-GB" sz="2600" dirty="0" smtClean="0">
                <a:sym typeface="Wingdings"/>
              </a:rPr>
              <a:t>For some we still don’t have enough data</a:t>
            </a:r>
          </a:p>
          <a:p>
            <a:pPr lvl="1"/>
            <a:r>
              <a:rPr lang="en-GB" sz="2200" dirty="0" smtClean="0">
                <a:sym typeface="Wingdings"/>
              </a:rPr>
              <a:t>Chemical pollution</a:t>
            </a:r>
          </a:p>
          <a:p>
            <a:pPr lvl="1"/>
            <a:r>
              <a:rPr lang="en-GB" sz="2200" dirty="0" smtClean="0">
                <a:sym typeface="Wingdings"/>
              </a:rPr>
              <a:t>Atmospheric aerosol loading</a:t>
            </a:r>
            <a:endParaRPr lang="en-GB" sz="2200" dirty="0" smtClean="0"/>
          </a:p>
        </p:txBody>
      </p:sp>
      <p:sp>
        <p:nvSpPr>
          <p:cNvPr id="4" name="Slide Number Placeholder 3"/>
          <p:cNvSpPr>
            <a:spLocks noGrp="1"/>
          </p:cNvSpPr>
          <p:nvPr>
            <p:ph type="sldNum" sz="quarter" idx="12"/>
          </p:nvPr>
        </p:nvSpPr>
        <p:spPr/>
        <p:txBody>
          <a:bodyPr/>
          <a:lstStyle/>
          <a:p>
            <a:pPr>
              <a:defRPr/>
            </a:pPr>
            <a:fld id="{9A7051D0-18F5-43BA-989F-574843469CC3}" type="slidenum">
              <a:rPr lang="en-US" smtClean="0"/>
              <a:pPr>
                <a:defRPr/>
              </a:pPr>
              <a:t>28</a:t>
            </a:fld>
            <a:endParaRPr lang="en-US"/>
          </a:p>
        </p:txBody>
      </p:sp>
    </p:spTree>
    <p:extLst>
      <p:ext uri="{BB962C8B-B14F-4D97-AF65-F5344CB8AC3E}">
        <p14:creationId xmlns:p14="http://schemas.microsoft.com/office/powerpoint/2010/main" val="66427552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2">
                    <a:lumMod val="20000"/>
                    <a:lumOff val="80000"/>
                  </a:schemeClr>
                </a:solidFill>
              </a:rPr>
              <a:t>Recap – Key messages – Climate Change</a:t>
            </a:r>
            <a:endParaRPr lang="en-GB" dirty="0">
              <a:solidFill>
                <a:schemeClr val="accent2">
                  <a:lumMod val="20000"/>
                  <a:lumOff val="80000"/>
                </a:schemeClr>
              </a:solidFill>
            </a:endParaRPr>
          </a:p>
        </p:txBody>
      </p:sp>
      <p:sp>
        <p:nvSpPr>
          <p:cNvPr id="3" name="Content Placeholder 2"/>
          <p:cNvSpPr>
            <a:spLocks noGrp="1"/>
          </p:cNvSpPr>
          <p:nvPr>
            <p:ph idx="1"/>
          </p:nvPr>
        </p:nvSpPr>
        <p:spPr/>
        <p:txBody>
          <a:bodyPr/>
          <a:lstStyle/>
          <a:p>
            <a:r>
              <a:rPr lang="en-GB" sz="2600" dirty="0" smtClean="0"/>
              <a:t>Climate change is real, and is driven to a large </a:t>
            </a:r>
            <a:br>
              <a:rPr lang="en-GB" sz="2600" dirty="0" smtClean="0"/>
            </a:br>
            <a:r>
              <a:rPr lang="en-GB" sz="2600" dirty="0" smtClean="0"/>
              <a:t>extent by emissions of greenhouse gases linked to human activities</a:t>
            </a:r>
          </a:p>
          <a:p>
            <a:pPr lvl="1"/>
            <a:r>
              <a:rPr lang="en-GB" sz="2200" dirty="0" smtClean="0"/>
              <a:t>Fossil energy use, deforestation and agriculture are the main culprits</a:t>
            </a:r>
          </a:p>
          <a:p>
            <a:r>
              <a:rPr lang="en-GB" sz="2600" dirty="0" smtClean="0"/>
              <a:t>Climate change is notably characterised by rising temperatures, rising sea level, and more frequent/intense extreme weather events </a:t>
            </a:r>
          </a:p>
          <a:p>
            <a:r>
              <a:rPr lang="en-GB" sz="2600" dirty="0" smtClean="0"/>
              <a:t>Changes in climate system parameters generate a wide range of biophysical and socioeconomic impacts</a:t>
            </a:r>
          </a:p>
        </p:txBody>
      </p:sp>
      <p:sp>
        <p:nvSpPr>
          <p:cNvPr id="4" name="Slide Number Placeholder 3"/>
          <p:cNvSpPr>
            <a:spLocks noGrp="1"/>
          </p:cNvSpPr>
          <p:nvPr>
            <p:ph type="sldNum" sz="quarter" idx="12"/>
          </p:nvPr>
        </p:nvSpPr>
        <p:spPr/>
        <p:txBody>
          <a:bodyPr/>
          <a:lstStyle/>
          <a:p>
            <a:pPr>
              <a:defRPr/>
            </a:pPr>
            <a:fld id="{9A7051D0-18F5-43BA-989F-574843469CC3}" type="slidenum">
              <a:rPr lang="en-US" smtClean="0"/>
              <a:pPr>
                <a:defRPr/>
              </a:pPr>
              <a:t>29</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Holocene</a:t>
            </a:r>
            <a:endParaRPr lang="en-US" dirty="0"/>
          </a:p>
        </p:txBody>
      </p:sp>
      <p:sp>
        <p:nvSpPr>
          <p:cNvPr id="4" name="Slide Number Placeholder 3"/>
          <p:cNvSpPr>
            <a:spLocks noGrp="1"/>
          </p:cNvSpPr>
          <p:nvPr>
            <p:ph type="sldNum" sz="quarter" idx="12"/>
          </p:nvPr>
        </p:nvSpPr>
        <p:spPr/>
        <p:txBody>
          <a:bodyPr/>
          <a:lstStyle/>
          <a:p>
            <a:pPr>
              <a:defRPr/>
            </a:pPr>
            <a:fld id="{9A7051D0-18F5-43BA-989F-574843469CC3}" type="slidenum">
              <a:rPr lang="en-US" smtClean="0"/>
              <a:pPr>
                <a:defRPr/>
              </a:pPr>
              <a:t>3</a:t>
            </a:fld>
            <a:endParaRPr lang="en-US"/>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76200" y="2209800"/>
            <a:ext cx="8305800" cy="3810000"/>
          </a:xfrm>
          <a:prstGeom prst="rect">
            <a:avLst/>
          </a:prstGeom>
          <a:noFill/>
          <a:ln>
            <a:noFill/>
          </a:ln>
        </p:spPr>
      </p:pic>
      <p:sp>
        <p:nvSpPr>
          <p:cNvPr id="8" name="TextBox 3"/>
          <p:cNvSpPr txBox="1">
            <a:spLocks noChangeArrowheads="1"/>
          </p:cNvSpPr>
          <p:nvPr/>
        </p:nvSpPr>
        <p:spPr bwMode="auto">
          <a:xfrm>
            <a:off x="37689" y="1447800"/>
            <a:ext cx="2590800" cy="523220"/>
          </a:xfrm>
          <a:prstGeom prst="rect">
            <a:avLst/>
          </a:prstGeom>
          <a:noFill/>
          <a:ln w="9525">
            <a:noFill/>
            <a:miter lim="800000"/>
            <a:headEnd/>
            <a:tailEnd/>
          </a:ln>
        </p:spPr>
        <p:txBody>
          <a:bodyPr>
            <a:spAutoFit/>
          </a:bodyPr>
          <a:lstStyle/>
          <a:p>
            <a:r>
              <a:rPr lang="en-GB" sz="1400" dirty="0"/>
              <a:t>Source: </a:t>
            </a:r>
            <a:r>
              <a:rPr lang="en-GB" sz="1400" dirty="0" err="1" smtClean="0"/>
              <a:t>Rockström</a:t>
            </a:r>
            <a:r>
              <a:rPr lang="en-GB" sz="1400" dirty="0" smtClean="0"/>
              <a:t> </a:t>
            </a:r>
            <a:r>
              <a:rPr lang="en-GB" sz="1400" i="1" dirty="0" smtClean="0"/>
              <a:t>et al</a:t>
            </a:r>
            <a:r>
              <a:rPr lang="en-GB" sz="1400" dirty="0" smtClean="0"/>
              <a:t> (2009a).</a:t>
            </a:r>
            <a:endParaRPr lang="en-GB" sz="1400" dirty="0"/>
          </a:p>
        </p:txBody>
      </p:sp>
    </p:spTree>
    <p:extLst>
      <p:ext uri="{BB962C8B-B14F-4D97-AF65-F5344CB8AC3E}">
        <p14:creationId xmlns:p14="http://schemas.microsoft.com/office/powerpoint/2010/main" val="1325617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2">
                    <a:lumMod val="20000"/>
                    <a:lumOff val="80000"/>
                  </a:schemeClr>
                </a:solidFill>
              </a:rPr>
              <a:t>Key references</a:t>
            </a:r>
            <a:endParaRPr lang="en-GB" dirty="0">
              <a:solidFill>
                <a:schemeClr val="accent2">
                  <a:lumMod val="20000"/>
                  <a:lumOff val="80000"/>
                </a:schemeClr>
              </a:solidFill>
            </a:endParaRPr>
          </a:p>
        </p:txBody>
      </p:sp>
      <p:sp>
        <p:nvSpPr>
          <p:cNvPr id="3" name="Content Placeholder 2"/>
          <p:cNvSpPr>
            <a:spLocks noGrp="1"/>
          </p:cNvSpPr>
          <p:nvPr>
            <p:ph idx="1"/>
          </p:nvPr>
        </p:nvSpPr>
        <p:spPr>
          <a:xfrm>
            <a:off x="457200" y="2133600"/>
            <a:ext cx="8534400" cy="4343400"/>
          </a:xfrm>
        </p:spPr>
        <p:txBody>
          <a:bodyPr/>
          <a:lstStyle/>
          <a:p>
            <a:r>
              <a:rPr lang="en-US" sz="2000" dirty="0" smtClean="0"/>
              <a:t>UNEP (2012) </a:t>
            </a:r>
            <a:r>
              <a:rPr lang="en-US" sz="2000" i="1" dirty="0" smtClean="0"/>
              <a:t>Global Environment Outlook GEO5, Environment for the future we want</a:t>
            </a:r>
            <a:r>
              <a:rPr lang="en-US" sz="2000" dirty="0" smtClean="0"/>
              <a:t>. UNEP.</a:t>
            </a:r>
          </a:p>
          <a:p>
            <a:r>
              <a:rPr lang="en-GB" sz="2000" dirty="0" smtClean="0"/>
              <a:t>Millennium Ecosystem Assessment website: </a:t>
            </a:r>
            <a:r>
              <a:rPr lang="en-GB" sz="2000" dirty="0" smtClean="0">
                <a:hlinkClick r:id="rId2"/>
              </a:rPr>
              <a:t>www.unep.org/meaweb/en/index.aspx</a:t>
            </a:r>
            <a:endParaRPr lang="en-GB" sz="2000" dirty="0" smtClean="0"/>
          </a:p>
          <a:p>
            <a:r>
              <a:rPr lang="en-GB" sz="2000" dirty="0" smtClean="0"/>
              <a:t>UNEP Environmental Data Explorer:  </a:t>
            </a:r>
            <a:r>
              <a:rPr lang="en-GB" sz="2000" dirty="0" smtClean="0">
                <a:hlinkClick r:id="rId3"/>
              </a:rPr>
              <a:t>http</a:t>
            </a:r>
            <a:r>
              <a:rPr lang="en-GB" sz="2000" dirty="0">
                <a:hlinkClick r:id="rId3"/>
              </a:rPr>
              <a:t>://geodata.grid.unep.ch</a:t>
            </a:r>
            <a:r>
              <a:rPr lang="en-GB" sz="2000" dirty="0" smtClean="0">
                <a:hlinkClick r:id="rId3"/>
              </a:rPr>
              <a:t>/</a:t>
            </a:r>
            <a:endParaRPr lang="en-GB" sz="2000" dirty="0" smtClean="0"/>
          </a:p>
          <a:p>
            <a:r>
              <a:rPr lang="en-US" sz="2000" dirty="0"/>
              <a:t>IPCC (2007b) </a:t>
            </a:r>
            <a:r>
              <a:rPr lang="en-US" sz="2000" i="1" dirty="0"/>
              <a:t>Climate Change 2007: The Physical </a:t>
            </a:r>
            <a:br>
              <a:rPr lang="en-US" sz="2000" i="1" dirty="0"/>
            </a:br>
            <a:r>
              <a:rPr lang="en-US" sz="2000" i="1" dirty="0"/>
              <a:t>Science Basis</a:t>
            </a:r>
            <a:r>
              <a:rPr lang="en-US" sz="2000" dirty="0"/>
              <a:t>. </a:t>
            </a:r>
            <a:r>
              <a:rPr lang="en-GB" sz="2000" dirty="0"/>
              <a:t>Cambridge University Press, Cambridge, </a:t>
            </a:r>
            <a:br>
              <a:rPr lang="en-GB" sz="2000" dirty="0"/>
            </a:br>
            <a:r>
              <a:rPr lang="en-GB" sz="2000" dirty="0"/>
              <a:t>UK &amp; New York, NY, USA</a:t>
            </a:r>
            <a:endParaRPr lang="en-GB" sz="2400" u="sng" dirty="0"/>
          </a:p>
          <a:p>
            <a:r>
              <a:rPr lang="en-GB" sz="2000" dirty="0"/>
              <a:t>IPCC website: </a:t>
            </a:r>
            <a:r>
              <a:rPr lang="en-GB" sz="2000" dirty="0">
                <a:hlinkClick r:id="rId4"/>
              </a:rPr>
              <a:t>www.ipcc.ch</a:t>
            </a:r>
            <a:r>
              <a:rPr lang="en-GB" sz="2000" dirty="0"/>
              <a:t> </a:t>
            </a:r>
          </a:p>
          <a:p>
            <a:r>
              <a:rPr lang="en-GB" sz="2000" dirty="0"/>
              <a:t>Volunteer-driven information website ‘CO</a:t>
            </a:r>
            <a:r>
              <a:rPr lang="en-GB" sz="2000" baseline="-25000" dirty="0"/>
              <a:t>2</a:t>
            </a:r>
            <a:r>
              <a:rPr lang="en-GB" sz="2000" dirty="0"/>
              <a:t> Now’: </a:t>
            </a:r>
            <a:r>
              <a:rPr lang="en-GB" sz="2000" dirty="0">
                <a:hlinkClick r:id="rId5"/>
              </a:rPr>
              <a:t>http://co2now.org/</a:t>
            </a:r>
            <a:r>
              <a:rPr lang="en-GB" sz="2000" dirty="0"/>
              <a:t> </a:t>
            </a:r>
          </a:p>
          <a:p>
            <a:r>
              <a:rPr lang="en-GB" sz="2000" dirty="0"/>
              <a:t>WWF – Climate change explained: </a:t>
            </a:r>
            <a:r>
              <a:rPr lang="en-GB" sz="2000" u="sng" dirty="0">
                <a:hlinkClick r:id="rId6"/>
              </a:rPr>
              <a:t>http://wwf.panda.org/about_our_earth/aboutcc/how_cc_works/</a:t>
            </a:r>
            <a:endParaRPr lang="en-GB" sz="2000" dirty="0"/>
          </a:p>
          <a:p>
            <a:endParaRPr lang="en-GB" sz="2400" dirty="0" smtClean="0"/>
          </a:p>
          <a:p>
            <a:pPr marL="0" indent="0">
              <a:buNone/>
            </a:pPr>
            <a:endParaRPr lang="en-GB" sz="2400" dirty="0" smtClean="0"/>
          </a:p>
          <a:p>
            <a:endParaRPr lang="en-GB" sz="2400" dirty="0" smtClean="0"/>
          </a:p>
          <a:p>
            <a:endParaRPr lang="en-GB" dirty="0"/>
          </a:p>
        </p:txBody>
      </p:sp>
      <p:sp>
        <p:nvSpPr>
          <p:cNvPr id="4" name="Slide Number Placeholder 3"/>
          <p:cNvSpPr>
            <a:spLocks noGrp="1"/>
          </p:cNvSpPr>
          <p:nvPr>
            <p:ph type="sldNum" sz="quarter" idx="12"/>
          </p:nvPr>
        </p:nvSpPr>
        <p:spPr/>
        <p:txBody>
          <a:bodyPr/>
          <a:lstStyle/>
          <a:p>
            <a:pPr>
              <a:defRPr/>
            </a:pPr>
            <a:fld id="{9A7051D0-18F5-43BA-989F-574843469CC3}" type="slidenum">
              <a:rPr lang="en-US" smtClean="0"/>
              <a:pPr>
                <a:defRPr/>
              </a:pPr>
              <a:t>30</a:t>
            </a:fld>
            <a:endParaRPr lang="en-US"/>
          </a:p>
        </p:txBody>
      </p:sp>
    </p:spTree>
    <p:extLst>
      <p:ext uri="{BB962C8B-B14F-4D97-AF65-F5344CB8AC3E}">
        <p14:creationId xmlns:p14="http://schemas.microsoft.com/office/powerpoint/2010/main" val="2873458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a:xfrm>
            <a:off x="457200" y="1676400"/>
            <a:ext cx="7924800" cy="3962400"/>
          </a:xfrm>
        </p:spPr>
        <p:txBody>
          <a:bodyPr/>
          <a:lstStyle/>
          <a:p>
            <a:r>
              <a:rPr lang="en-US" sz="1400" dirty="0"/>
              <a:t>Berkeley Earth Surface Temperature Project: </a:t>
            </a:r>
            <a:r>
              <a:rPr lang="en-US" sz="1400" u="sng" dirty="0">
                <a:hlinkClick r:id="rId2"/>
              </a:rPr>
              <a:t>http://berkeleyearth.org</a:t>
            </a:r>
            <a:r>
              <a:rPr lang="en-US" sz="1400" u="sng" dirty="0"/>
              <a:t> </a:t>
            </a:r>
            <a:endParaRPr lang="en-GB" sz="1400" dirty="0" smtClean="0"/>
          </a:p>
          <a:p>
            <a:r>
              <a:rPr lang="en-GB" sz="1400" dirty="0" smtClean="0"/>
              <a:t>Hassan</a:t>
            </a:r>
            <a:r>
              <a:rPr lang="en-GB" sz="1400" dirty="0"/>
              <a:t>, R; Scholes, R; and Ash, N. (Eds.</a:t>
            </a:r>
            <a:r>
              <a:rPr lang="en-GB" sz="1400" dirty="0" smtClean="0"/>
              <a:t>) (2005) </a:t>
            </a:r>
            <a:r>
              <a:rPr lang="en-GB" sz="1400" i="1" dirty="0"/>
              <a:t>Ecosystems and Human Well Being, Volume 1; Current State and Trends (Millennium Ecosystem Assessment)</a:t>
            </a:r>
            <a:r>
              <a:rPr lang="en-GB" sz="1400" dirty="0"/>
              <a:t>. Island Press: Washington, Covelo, London</a:t>
            </a:r>
            <a:r>
              <a:rPr lang="en-GB" sz="1400" dirty="0" smtClean="0"/>
              <a:t>.</a:t>
            </a:r>
          </a:p>
          <a:p>
            <a:r>
              <a:rPr lang="en-US" sz="1400" dirty="0"/>
              <a:t>Herzog T. (2005) </a:t>
            </a:r>
            <a:r>
              <a:rPr lang="en-GB" sz="1400" i="1" dirty="0"/>
              <a:t>World Greenhouse Gas Emissions in 2005</a:t>
            </a:r>
            <a:r>
              <a:rPr lang="en-GB" sz="1400" dirty="0"/>
              <a:t>. Working paper, World Resources Institute, Washington, DC. Available from: </a:t>
            </a:r>
            <a:r>
              <a:rPr lang="en-GB" sz="1400" u="sng" dirty="0">
                <a:hlinkClick r:id="rId3"/>
              </a:rPr>
              <a:t>http://www.wri.org/publication/world-greenhouse-gas-emissions-in-</a:t>
            </a:r>
            <a:r>
              <a:rPr lang="en-GB" sz="1400" u="sng" dirty="0" smtClean="0">
                <a:hlinkClick r:id="rId3"/>
              </a:rPr>
              <a:t>2005</a:t>
            </a:r>
            <a:endParaRPr lang="en-GB" sz="1400" dirty="0" smtClean="0"/>
          </a:p>
          <a:p>
            <a:r>
              <a:rPr lang="en-GB" sz="1400" dirty="0" smtClean="0"/>
              <a:t>Hoekstra, A.Y. </a:t>
            </a:r>
            <a:r>
              <a:rPr lang="en-GB" sz="1400" i="1" dirty="0" smtClean="0"/>
              <a:t>et al</a:t>
            </a:r>
            <a:r>
              <a:rPr lang="en-GB" sz="1400" dirty="0" smtClean="0"/>
              <a:t> (2012) Global Monthly Water Scarcity: blue water footprints versus blue water availability. </a:t>
            </a:r>
            <a:r>
              <a:rPr lang="en-GB" sz="1400" i="1" dirty="0" err="1" smtClean="0"/>
              <a:t>PLoS</a:t>
            </a:r>
            <a:r>
              <a:rPr lang="en-GB" sz="1400" i="1" dirty="0" smtClean="0"/>
              <a:t> ONE</a:t>
            </a:r>
            <a:r>
              <a:rPr lang="en-GB" sz="1400" dirty="0" smtClean="0"/>
              <a:t> /(2): e32688. </a:t>
            </a:r>
            <a:r>
              <a:rPr lang="en-GB" sz="1400" dirty="0" err="1" smtClean="0"/>
              <a:t>doi</a:t>
            </a:r>
            <a:r>
              <a:rPr lang="en-GB" sz="1400" dirty="0" smtClean="0"/>
              <a:t>: 10.1371/journal.pne.0032688.</a:t>
            </a:r>
          </a:p>
          <a:p>
            <a:pPr>
              <a:spcBef>
                <a:spcPts val="600"/>
              </a:spcBef>
            </a:pPr>
            <a:r>
              <a:rPr lang="en-GB" sz="1400" dirty="0"/>
              <a:t>IPCC (2007a) </a:t>
            </a:r>
            <a:r>
              <a:rPr lang="en-GB" sz="1400" i="1" dirty="0"/>
              <a:t>Climate Change 2007: Synthesis Report</a:t>
            </a:r>
            <a:r>
              <a:rPr lang="en-GB" sz="1400" dirty="0"/>
              <a:t>. Contribution of Working Groups I, II and II to the Fourth Assessment Report. [Core Writing Team, </a:t>
            </a:r>
            <a:r>
              <a:rPr lang="en-GB" sz="1400" dirty="0" err="1"/>
              <a:t>Pachaury</a:t>
            </a:r>
            <a:r>
              <a:rPr lang="en-GB" sz="1400" dirty="0"/>
              <a:t> R.K. &amp; </a:t>
            </a:r>
            <a:r>
              <a:rPr lang="en-GB" sz="1400" dirty="0" err="1"/>
              <a:t>Reisinger</a:t>
            </a:r>
            <a:r>
              <a:rPr lang="en-GB" sz="1400" dirty="0"/>
              <a:t> A. (eds.)]  Intergovernmental Panel on Climate Change, Geneva. Available from: </a:t>
            </a:r>
            <a:r>
              <a:rPr lang="en-GB" sz="1400" u="sng" dirty="0">
                <a:hlinkClick r:id="rId4"/>
              </a:rPr>
              <a:t>www.ipcc.ch</a:t>
            </a:r>
            <a:endParaRPr lang="en-GB" sz="1400" u="sng" dirty="0"/>
          </a:p>
          <a:p>
            <a:pPr>
              <a:spcBef>
                <a:spcPts val="600"/>
              </a:spcBef>
            </a:pPr>
            <a:r>
              <a:rPr lang="en-US" sz="1400" dirty="0"/>
              <a:t>IPCC (2007b) </a:t>
            </a:r>
            <a:r>
              <a:rPr lang="en-US" sz="1400" i="1" dirty="0"/>
              <a:t>Climate Change 2007: The Physical Science Basis</a:t>
            </a:r>
            <a:r>
              <a:rPr lang="en-US" sz="1400" dirty="0"/>
              <a:t>. </a:t>
            </a:r>
            <a:r>
              <a:rPr lang="en-GB" sz="1400" dirty="0"/>
              <a:t>Contribution of Working Group I to the Fourth Assessment Report of the Intergovernmental Panel on Climate Change [Solomon S., Qin D., Manning M., Chen Z., Marquis M., </a:t>
            </a:r>
            <a:r>
              <a:rPr lang="en-GB" sz="1400" dirty="0" err="1"/>
              <a:t>Averyt</a:t>
            </a:r>
            <a:r>
              <a:rPr lang="en-GB" sz="1400" dirty="0"/>
              <a:t> K.B. , </a:t>
            </a:r>
            <a:r>
              <a:rPr lang="en-GB" sz="1400" dirty="0" err="1"/>
              <a:t>Tignor</a:t>
            </a:r>
            <a:r>
              <a:rPr lang="en-GB" sz="1400" dirty="0"/>
              <a:t> M. &amp; Miller H.L. (eds.)]. Cambridge University Press, Cambridge, UK &amp; New York, NY, USA. Available from: </a:t>
            </a:r>
            <a:r>
              <a:rPr lang="en-GB" sz="1400" u="sng" dirty="0" smtClean="0">
                <a:hlinkClick r:id="rId4"/>
              </a:rPr>
              <a:t>www.ipcc.ch</a:t>
            </a:r>
            <a:endParaRPr lang="en-GB" sz="1400" dirty="0" smtClean="0"/>
          </a:p>
          <a:p>
            <a:r>
              <a:rPr lang="en-GB" sz="1400" dirty="0" smtClean="0"/>
              <a:t>Millennium Ecosystem Assessment (2005).</a:t>
            </a:r>
          </a:p>
          <a:p>
            <a:r>
              <a:rPr lang="en-GB" sz="1400" dirty="0" smtClean="0"/>
              <a:t>Pereira, H.M. </a:t>
            </a:r>
            <a:r>
              <a:rPr lang="en-GB" sz="1400" i="1" dirty="0" smtClean="0"/>
              <a:t>et al</a:t>
            </a:r>
            <a:r>
              <a:rPr lang="en-GB" sz="1400" dirty="0" smtClean="0"/>
              <a:t> (2010) Global biodiversity monitoring. </a:t>
            </a:r>
            <a:r>
              <a:rPr lang="en-GB" sz="1400" i="1" dirty="0" smtClean="0"/>
              <a:t>Frontiers in Ecology and Environment</a:t>
            </a:r>
            <a:r>
              <a:rPr lang="en-GB" sz="1400" dirty="0" smtClean="0"/>
              <a:t>, 8, 459-460.</a:t>
            </a:r>
          </a:p>
          <a:p>
            <a:endParaRPr lang="en-US" sz="1400" dirty="0"/>
          </a:p>
        </p:txBody>
      </p:sp>
      <p:sp>
        <p:nvSpPr>
          <p:cNvPr id="4" name="Slide Number Placeholder 3"/>
          <p:cNvSpPr>
            <a:spLocks noGrp="1"/>
          </p:cNvSpPr>
          <p:nvPr>
            <p:ph type="sldNum" sz="quarter" idx="12"/>
          </p:nvPr>
        </p:nvSpPr>
        <p:spPr/>
        <p:txBody>
          <a:bodyPr/>
          <a:lstStyle/>
          <a:p>
            <a:pPr>
              <a:defRPr/>
            </a:pPr>
            <a:fld id="{9A7051D0-18F5-43BA-989F-574843469CC3}" type="slidenum">
              <a:rPr lang="en-US" smtClean="0"/>
              <a:pPr>
                <a:defRPr/>
              </a:pPr>
              <a:t>31</a:t>
            </a:fld>
            <a:endParaRPr lang="en-US"/>
          </a:p>
        </p:txBody>
      </p:sp>
    </p:spTree>
    <p:extLst>
      <p:ext uri="{BB962C8B-B14F-4D97-AF65-F5344CB8AC3E}">
        <p14:creationId xmlns:p14="http://schemas.microsoft.com/office/powerpoint/2010/main" val="83407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 (2)</a:t>
            </a:r>
            <a:endParaRPr lang="en-GB" dirty="0"/>
          </a:p>
        </p:txBody>
      </p:sp>
      <p:sp>
        <p:nvSpPr>
          <p:cNvPr id="3" name="Content Placeholder 2"/>
          <p:cNvSpPr>
            <a:spLocks noGrp="1"/>
          </p:cNvSpPr>
          <p:nvPr>
            <p:ph idx="1"/>
          </p:nvPr>
        </p:nvSpPr>
        <p:spPr>
          <a:xfrm>
            <a:off x="457200" y="2057400"/>
            <a:ext cx="7924800" cy="4800600"/>
          </a:xfrm>
        </p:spPr>
        <p:txBody>
          <a:bodyPr/>
          <a:lstStyle/>
          <a:p>
            <a:r>
              <a:rPr lang="en-GB" sz="1400" dirty="0"/>
              <a:t>Petit J. &amp; Prudent G. (</a:t>
            </a:r>
            <a:r>
              <a:rPr lang="en-GB" sz="1400" dirty="0" err="1"/>
              <a:t>eds</a:t>
            </a:r>
            <a:r>
              <a:rPr lang="en-GB" sz="1400" dirty="0"/>
              <a:t>) (2008, reprint 2010) </a:t>
            </a:r>
            <a:r>
              <a:rPr lang="en-GB" sz="1400" i="1" dirty="0"/>
              <a:t>Climate Change and Biodiversity in the European Union Overseas Entities</a:t>
            </a:r>
            <a:r>
              <a:rPr lang="en-GB" sz="1400" dirty="0"/>
              <a:t>. IUCN, Gland, Switzerland and Brussels, Belgium. Available from: </a:t>
            </a:r>
            <a:r>
              <a:rPr lang="en-GB" sz="1400" u="sng" dirty="0">
                <a:hlinkClick r:id="rId3"/>
              </a:rPr>
              <a:t>http://data.iucn.org/dbtw-wpd/edocs/2010-064.pdf</a:t>
            </a:r>
            <a:endParaRPr lang="en-GB" sz="1400" dirty="0"/>
          </a:p>
          <a:p>
            <a:r>
              <a:rPr lang="en-US" sz="1400" dirty="0" err="1"/>
              <a:t>Rockström</a:t>
            </a:r>
            <a:r>
              <a:rPr lang="en-US" sz="1400" dirty="0"/>
              <a:t> </a:t>
            </a:r>
            <a:r>
              <a:rPr lang="en-US" sz="1400" i="1" dirty="0"/>
              <a:t>et al</a:t>
            </a:r>
            <a:r>
              <a:rPr lang="en-US" sz="1400" dirty="0"/>
              <a:t> (2009a) A safe operating space for humanity</a:t>
            </a:r>
            <a:r>
              <a:rPr lang="en-US" sz="1400" i="1" dirty="0"/>
              <a:t>. Nature</a:t>
            </a:r>
            <a:r>
              <a:rPr lang="en-US" sz="1400" dirty="0"/>
              <a:t>, </a:t>
            </a:r>
            <a:r>
              <a:rPr lang="en-US" sz="1400" dirty="0" err="1"/>
              <a:t>Vol</a:t>
            </a:r>
            <a:r>
              <a:rPr lang="en-US" sz="1400" dirty="0"/>
              <a:t> 461, 24 September, 2009.</a:t>
            </a:r>
            <a:endParaRPr lang="en-GB" sz="1400" dirty="0"/>
          </a:p>
          <a:p>
            <a:r>
              <a:rPr lang="en-US" sz="1400" dirty="0" err="1"/>
              <a:t>Rockström</a:t>
            </a:r>
            <a:r>
              <a:rPr lang="en-US" sz="1400" dirty="0"/>
              <a:t> </a:t>
            </a:r>
            <a:r>
              <a:rPr lang="en-US" sz="1400" i="1" dirty="0"/>
              <a:t>et al</a:t>
            </a:r>
            <a:r>
              <a:rPr lang="en-US" sz="1400" dirty="0"/>
              <a:t> (2009b) Planetary Boundaries: exploring the safe operating space for humanity. </a:t>
            </a:r>
            <a:r>
              <a:rPr lang="en-US" sz="1400" i="1" dirty="0"/>
              <a:t>Ecology and Society</a:t>
            </a:r>
            <a:r>
              <a:rPr lang="en-US" sz="1400" dirty="0"/>
              <a:t>, </a:t>
            </a:r>
            <a:r>
              <a:rPr lang="en-US" sz="1400" b="1" dirty="0"/>
              <a:t>14</a:t>
            </a:r>
            <a:r>
              <a:rPr lang="en-US" sz="1400" dirty="0"/>
              <a:t>(2):32.</a:t>
            </a:r>
          </a:p>
          <a:p>
            <a:r>
              <a:rPr lang="en-US" sz="1400" dirty="0"/>
              <a:t>UNEP (2012) </a:t>
            </a:r>
            <a:r>
              <a:rPr lang="en-US" sz="1400" i="1" dirty="0"/>
              <a:t>Global Environment Outlook GEO5, Environment for the future we want</a:t>
            </a:r>
            <a:r>
              <a:rPr lang="en-US" sz="1400" dirty="0"/>
              <a:t>. UNEP.</a:t>
            </a:r>
          </a:p>
          <a:p>
            <a:pPr>
              <a:spcBef>
                <a:spcPts val="600"/>
              </a:spcBef>
            </a:pPr>
            <a:r>
              <a:rPr lang="en-GB" sz="1400" dirty="0"/>
              <a:t>WWF – Climate change explained: </a:t>
            </a:r>
            <a:r>
              <a:rPr lang="en-GB" sz="1400" u="sng" dirty="0">
                <a:hlinkClick r:id="rId4"/>
              </a:rPr>
              <a:t>http://wwf.panda.org/about_our_earth/aboutcc/how_cc_works/</a:t>
            </a:r>
            <a:endParaRPr lang="en-GB" sz="1400" dirty="0"/>
          </a:p>
        </p:txBody>
      </p:sp>
      <p:sp>
        <p:nvSpPr>
          <p:cNvPr id="4" name="Slide Number Placeholder 3"/>
          <p:cNvSpPr>
            <a:spLocks noGrp="1"/>
          </p:cNvSpPr>
          <p:nvPr>
            <p:ph type="sldNum" sz="quarter" idx="12"/>
          </p:nvPr>
        </p:nvSpPr>
        <p:spPr/>
        <p:txBody>
          <a:bodyPr/>
          <a:lstStyle/>
          <a:p>
            <a:pPr>
              <a:defRPr/>
            </a:pPr>
            <a:fld id="{9A7051D0-18F5-43BA-989F-574843469CC3}" type="slidenum">
              <a:rPr lang="en-US" smtClean="0"/>
              <a:pPr>
                <a:defRPr/>
              </a:pPr>
              <a:t>32</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Planetary Boundaries</a:t>
            </a:r>
            <a:endParaRPr lang="en-US" dirty="0"/>
          </a:p>
        </p:txBody>
      </p:sp>
      <p:sp>
        <p:nvSpPr>
          <p:cNvPr id="3" name="Content Placeholder 2"/>
          <p:cNvSpPr>
            <a:spLocks noGrp="1"/>
          </p:cNvSpPr>
          <p:nvPr>
            <p:ph idx="1"/>
          </p:nvPr>
        </p:nvSpPr>
        <p:spPr>
          <a:xfrm>
            <a:off x="457200" y="1447800"/>
            <a:ext cx="8534400" cy="4800600"/>
          </a:xfrm>
        </p:spPr>
        <p:txBody>
          <a:bodyPr/>
          <a:lstStyle/>
          <a:p>
            <a:r>
              <a:rPr lang="en-US" dirty="0" smtClean="0"/>
              <a:t>9 key processes to stability:</a:t>
            </a:r>
          </a:p>
          <a:p>
            <a:pPr marL="800100" lvl="1" indent="-457200">
              <a:buFont typeface="+mj-lt"/>
              <a:buAutoNum type="arabicPeriod"/>
            </a:pPr>
            <a:r>
              <a:rPr lang="en-US" dirty="0" smtClean="0"/>
              <a:t>Climate Change</a:t>
            </a:r>
          </a:p>
          <a:p>
            <a:pPr marL="800100" lvl="1" indent="-457200">
              <a:buFont typeface="+mj-lt"/>
              <a:buAutoNum type="arabicPeriod"/>
            </a:pPr>
            <a:r>
              <a:rPr lang="en-US" dirty="0" smtClean="0"/>
              <a:t>Rate of loss of biodiversity</a:t>
            </a:r>
          </a:p>
          <a:p>
            <a:pPr marL="800100" lvl="1" indent="-457200">
              <a:buFont typeface="+mj-lt"/>
              <a:buAutoNum type="arabicPeriod"/>
            </a:pPr>
            <a:r>
              <a:rPr lang="en-US" dirty="0" smtClean="0"/>
              <a:t>Interference with nitrogen and phosphorous cycles</a:t>
            </a:r>
          </a:p>
          <a:p>
            <a:pPr marL="800100" lvl="1" indent="-457200">
              <a:buFont typeface="+mj-lt"/>
              <a:buAutoNum type="arabicPeriod"/>
            </a:pPr>
            <a:r>
              <a:rPr lang="en-US" dirty="0" smtClean="0"/>
              <a:t>Stratospheric ozone depletion</a:t>
            </a:r>
          </a:p>
          <a:p>
            <a:pPr marL="800100" lvl="1" indent="-457200">
              <a:buFont typeface="+mj-lt"/>
              <a:buAutoNum type="arabicPeriod"/>
            </a:pPr>
            <a:r>
              <a:rPr lang="en-US" dirty="0" smtClean="0"/>
              <a:t>Ocean acidification</a:t>
            </a:r>
          </a:p>
          <a:p>
            <a:pPr marL="800100" lvl="1" indent="-457200">
              <a:buFont typeface="+mj-lt"/>
              <a:buAutoNum type="arabicPeriod"/>
            </a:pPr>
            <a:r>
              <a:rPr lang="en-US" dirty="0" smtClean="0"/>
              <a:t>Global freshwater use</a:t>
            </a:r>
          </a:p>
          <a:p>
            <a:pPr marL="800100" lvl="1" indent="-457200">
              <a:buFont typeface="+mj-lt"/>
              <a:buAutoNum type="arabicPeriod"/>
            </a:pPr>
            <a:r>
              <a:rPr lang="en-US" dirty="0" smtClean="0"/>
              <a:t>Land use change</a:t>
            </a:r>
          </a:p>
          <a:p>
            <a:pPr marL="800100" lvl="1" indent="-457200">
              <a:buFont typeface="+mj-lt"/>
              <a:buAutoNum type="arabicPeriod"/>
            </a:pPr>
            <a:r>
              <a:rPr lang="en-US" dirty="0"/>
              <a:t>Atmospheric aerosol loading</a:t>
            </a:r>
          </a:p>
          <a:p>
            <a:pPr marL="800100" lvl="1" indent="-457200">
              <a:buFont typeface="+mj-lt"/>
              <a:buAutoNum type="arabicPeriod"/>
            </a:pPr>
            <a:r>
              <a:rPr lang="en-US" dirty="0" smtClean="0"/>
              <a:t>Chemical pollution</a:t>
            </a:r>
          </a:p>
        </p:txBody>
      </p:sp>
      <p:sp>
        <p:nvSpPr>
          <p:cNvPr id="4" name="Slide Number Placeholder 3"/>
          <p:cNvSpPr>
            <a:spLocks noGrp="1"/>
          </p:cNvSpPr>
          <p:nvPr>
            <p:ph type="sldNum" sz="quarter" idx="12"/>
          </p:nvPr>
        </p:nvSpPr>
        <p:spPr/>
        <p:txBody>
          <a:bodyPr/>
          <a:lstStyle/>
          <a:p>
            <a:pPr>
              <a:defRPr/>
            </a:pPr>
            <a:fld id="{9A7051D0-18F5-43BA-989F-574843469CC3}" type="slidenum">
              <a:rPr lang="en-US" smtClean="0"/>
              <a:pPr>
                <a:defRPr/>
              </a:pPr>
              <a:t>4</a:t>
            </a:fld>
            <a:endParaRPr lang="en-US"/>
          </a:p>
        </p:txBody>
      </p:sp>
      <p:sp>
        <p:nvSpPr>
          <p:cNvPr id="5" name="TextBox 3"/>
          <p:cNvSpPr txBox="1">
            <a:spLocks noChangeArrowheads="1"/>
          </p:cNvSpPr>
          <p:nvPr/>
        </p:nvSpPr>
        <p:spPr bwMode="auto">
          <a:xfrm>
            <a:off x="533400" y="6474023"/>
            <a:ext cx="7162800" cy="307777"/>
          </a:xfrm>
          <a:prstGeom prst="rect">
            <a:avLst/>
          </a:prstGeom>
          <a:noFill/>
          <a:ln w="9525">
            <a:noFill/>
            <a:miter lim="800000"/>
            <a:headEnd/>
            <a:tailEnd/>
          </a:ln>
        </p:spPr>
        <p:txBody>
          <a:bodyPr wrap="square">
            <a:spAutoFit/>
          </a:bodyPr>
          <a:lstStyle/>
          <a:p>
            <a:r>
              <a:rPr lang="en-GB" sz="1400" dirty="0" smtClean="0"/>
              <a:t>Source for data and information on planetary boundaries: </a:t>
            </a:r>
            <a:r>
              <a:rPr lang="en-GB" sz="1400" dirty="0" err="1" smtClean="0"/>
              <a:t>Rockström</a:t>
            </a:r>
            <a:r>
              <a:rPr lang="en-GB" sz="1400" dirty="0" smtClean="0"/>
              <a:t> </a:t>
            </a:r>
            <a:r>
              <a:rPr lang="en-GB" sz="1400" i="1" dirty="0" smtClean="0"/>
              <a:t>et al</a:t>
            </a:r>
            <a:r>
              <a:rPr lang="en-GB" sz="1400" dirty="0" smtClean="0"/>
              <a:t> (2009a).</a:t>
            </a:r>
            <a:endParaRPr lang="en-GB" sz="1400" dirty="0"/>
          </a:p>
        </p:txBody>
      </p:sp>
    </p:spTree>
    <p:extLst>
      <p:ext uri="{BB962C8B-B14F-4D97-AF65-F5344CB8AC3E}">
        <p14:creationId xmlns:p14="http://schemas.microsoft.com/office/powerpoint/2010/main" val="14155842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A7051D0-18F5-43BA-989F-574843469CC3}" type="slidenum">
              <a:rPr lang="en-US" smtClean="0"/>
              <a:pPr>
                <a:defRPr/>
              </a:pPr>
              <a:t>5</a:t>
            </a:fld>
            <a:endParaRPr lang="en-US"/>
          </a:p>
        </p:txBody>
      </p:sp>
      <p:pic>
        <p:nvPicPr>
          <p:cNvPr id="6" name="Picture 5" descr="planetary-boundari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613"/>
            <a:ext cx="7924800" cy="6860613"/>
          </a:xfrm>
          <a:prstGeom prst="rect">
            <a:avLst/>
          </a:prstGeom>
        </p:spPr>
      </p:pic>
      <p:sp>
        <p:nvSpPr>
          <p:cNvPr id="7" name="TextBox 3"/>
          <p:cNvSpPr txBox="1">
            <a:spLocks noChangeArrowheads="1"/>
          </p:cNvSpPr>
          <p:nvPr/>
        </p:nvSpPr>
        <p:spPr bwMode="auto">
          <a:xfrm>
            <a:off x="1295400" y="152400"/>
            <a:ext cx="2590800" cy="523220"/>
          </a:xfrm>
          <a:prstGeom prst="rect">
            <a:avLst/>
          </a:prstGeom>
          <a:noFill/>
          <a:ln w="9525">
            <a:noFill/>
            <a:miter lim="800000"/>
            <a:headEnd/>
            <a:tailEnd/>
          </a:ln>
        </p:spPr>
        <p:txBody>
          <a:bodyPr>
            <a:spAutoFit/>
          </a:bodyPr>
          <a:lstStyle/>
          <a:p>
            <a:r>
              <a:rPr lang="en-GB" sz="1400" dirty="0"/>
              <a:t>Source: </a:t>
            </a:r>
            <a:r>
              <a:rPr lang="en-GB" sz="1400" dirty="0" err="1" smtClean="0"/>
              <a:t>Rockström</a:t>
            </a:r>
            <a:r>
              <a:rPr lang="en-GB" sz="1400" dirty="0" smtClean="0"/>
              <a:t> </a:t>
            </a:r>
            <a:r>
              <a:rPr lang="en-GB" sz="1400" i="1" dirty="0" smtClean="0"/>
              <a:t>et al</a:t>
            </a:r>
            <a:r>
              <a:rPr lang="en-GB" sz="1400" dirty="0" smtClean="0"/>
              <a:t>,(2009b)</a:t>
            </a:r>
            <a:endParaRPr lang="en-GB" sz="1400" dirty="0"/>
          </a:p>
        </p:txBody>
      </p:sp>
    </p:spTree>
    <p:extLst>
      <p:ext uri="{BB962C8B-B14F-4D97-AF65-F5344CB8AC3E}">
        <p14:creationId xmlns:p14="http://schemas.microsoft.com/office/powerpoint/2010/main" val="6569958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Planetary Boundaries</a:t>
            </a:r>
            <a:endParaRPr lang="en-US" dirty="0"/>
          </a:p>
        </p:txBody>
      </p:sp>
      <p:sp>
        <p:nvSpPr>
          <p:cNvPr id="3" name="Content Placeholder 2"/>
          <p:cNvSpPr>
            <a:spLocks noGrp="1"/>
          </p:cNvSpPr>
          <p:nvPr>
            <p:ph idx="1"/>
          </p:nvPr>
        </p:nvSpPr>
        <p:spPr>
          <a:xfrm>
            <a:off x="457200" y="1752600"/>
            <a:ext cx="8001000" cy="4800600"/>
          </a:xfrm>
        </p:spPr>
        <p:txBody>
          <a:bodyPr/>
          <a:lstStyle/>
          <a:p>
            <a:r>
              <a:rPr lang="en-US" dirty="0" smtClean="0"/>
              <a:t>Rate of loss of biodiversity</a:t>
            </a:r>
          </a:p>
          <a:p>
            <a:pPr lvl="1"/>
            <a:r>
              <a:rPr lang="en-US" dirty="0" smtClean="0"/>
              <a:t>Species becoming extinct at 100 to 1,000x natural rate – a rate not seen since the last global mass-extinction event</a:t>
            </a:r>
          </a:p>
          <a:p>
            <a:pPr lvl="1"/>
            <a:r>
              <a:rPr lang="en-US" dirty="0" smtClean="0"/>
              <a:t>A rich mix of species underpins ecosystem resilience</a:t>
            </a:r>
          </a:p>
          <a:p>
            <a:pPr lvl="1"/>
            <a:r>
              <a:rPr lang="en-US" dirty="0" smtClean="0"/>
              <a:t>Main cause is land use change, but also introduction of new species</a:t>
            </a:r>
          </a:p>
          <a:p>
            <a:endParaRPr lang="en-US" dirty="0"/>
          </a:p>
        </p:txBody>
      </p:sp>
      <p:sp>
        <p:nvSpPr>
          <p:cNvPr id="4" name="Slide Number Placeholder 3"/>
          <p:cNvSpPr>
            <a:spLocks noGrp="1"/>
          </p:cNvSpPr>
          <p:nvPr>
            <p:ph type="sldNum" sz="quarter" idx="12"/>
          </p:nvPr>
        </p:nvSpPr>
        <p:spPr/>
        <p:txBody>
          <a:bodyPr/>
          <a:lstStyle/>
          <a:p>
            <a:pPr>
              <a:defRPr/>
            </a:pPr>
            <a:fld id="{9A7051D0-18F5-43BA-989F-574843469CC3}" type="slidenum">
              <a:rPr lang="en-US" smtClean="0"/>
              <a:pPr>
                <a:defRPr/>
              </a:pPr>
              <a:t>6</a:t>
            </a:fld>
            <a:endParaRPr lang="en-US"/>
          </a:p>
        </p:txBody>
      </p:sp>
    </p:spTree>
    <p:extLst>
      <p:ext uri="{BB962C8B-B14F-4D97-AF65-F5344CB8AC3E}">
        <p14:creationId xmlns:p14="http://schemas.microsoft.com/office/powerpoint/2010/main" val="22056294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Scenarios of species change</a:t>
            </a:r>
            <a:endParaRPr lang="en-US" dirty="0"/>
          </a:p>
        </p:txBody>
      </p:sp>
      <p:sp>
        <p:nvSpPr>
          <p:cNvPr id="4" name="Slide Number Placeholder 3"/>
          <p:cNvSpPr>
            <a:spLocks noGrp="1"/>
          </p:cNvSpPr>
          <p:nvPr>
            <p:ph type="sldNum" sz="quarter" idx="12"/>
          </p:nvPr>
        </p:nvSpPr>
        <p:spPr/>
        <p:txBody>
          <a:bodyPr/>
          <a:lstStyle/>
          <a:p>
            <a:pPr>
              <a:defRPr/>
            </a:pPr>
            <a:fld id="{9A7051D0-18F5-43BA-989F-574843469CC3}" type="slidenum">
              <a:rPr lang="en-US" smtClean="0"/>
              <a:pPr>
                <a:defRPr/>
              </a:pPr>
              <a:t>7</a:t>
            </a:fld>
            <a:endParaRPr lang="en-US"/>
          </a:p>
        </p:txBody>
      </p:sp>
      <p:pic>
        <p:nvPicPr>
          <p:cNvPr id="5" name="Picture 4" descr="slide-180-72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8" y="1485899"/>
            <a:ext cx="9140502" cy="4592839"/>
          </a:xfrm>
          <a:prstGeom prst="rect">
            <a:avLst/>
          </a:prstGeom>
        </p:spPr>
      </p:pic>
      <p:sp>
        <p:nvSpPr>
          <p:cNvPr id="6" name="TextBox 3"/>
          <p:cNvSpPr txBox="1">
            <a:spLocks noChangeArrowheads="1"/>
          </p:cNvSpPr>
          <p:nvPr/>
        </p:nvSpPr>
        <p:spPr bwMode="auto">
          <a:xfrm>
            <a:off x="6400800" y="5943600"/>
            <a:ext cx="2590800" cy="307777"/>
          </a:xfrm>
          <a:prstGeom prst="rect">
            <a:avLst/>
          </a:prstGeom>
          <a:noFill/>
          <a:ln w="9525">
            <a:noFill/>
            <a:miter lim="800000"/>
            <a:headEnd/>
            <a:tailEnd/>
          </a:ln>
        </p:spPr>
        <p:txBody>
          <a:bodyPr>
            <a:spAutoFit/>
          </a:bodyPr>
          <a:lstStyle/>
          <a:p>
            <a:pPr algn="r"/>
            <a:r>
              <a:rPr lang="en-GB" sz="1400" dirty="0"/>
              <a:t>Source: </a:t>
            </a:r>
            <a:r>
              <a:rPr lang="en-GB" sz="1400" dirty="0" smtClean="0"/>
              <a:t>Pereira </a:t>
            </a:r>
            <a:r>
              <a:rPr lang="en-GB" sz="1400" i="1" dirty="0" smtClean="0"/>
              <a:t>et al </a:t>
            </a:r>
            <a:r>
              <a:rPr lang="en-GB" sz="1400" dirty="0" smtClean="0"/>
              <a:t>(2010)</a:t>
            </a:r>
            <a:endParaRPr lang="en-GB" sz="1400" dirty="0"/>
          </a:p>
        </p:txBody>
      </p:sp>
    </p:spTree>
    <p:extLst>
      <p:ext uri="{BB962C8B-B14F-4D97-AF65-F5344CB8AC3E}">
        <p14:creationId xmlns:p14="http://schemas.microsoft.com/office/powerpoint/2010/main" val="26025831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Nitrogen and Phosphorous cycles</a:t>
            </a:r>
          </a:p>
          <a:p>
            <a:pPr lvl="1"/>
            <a:r>
              <a:rPr lang="en-US" dirty="0"/>
              <a:t>Addition of N+P due to modern agriculture significantly perturbs global cycles</a:t>
            </a:r>
          </a:p>
          <a:p>
            <a:pPr lvl="1"/>
            <a:r>
              <a:rPr lang="en-US" dirty="0"/>
              <a:t>Human processes responsible </a:t>
            </a:r>
            <a:r>
              <a:rPr lang="en-US" dirty="0" smtClean="0"/>
              <a:t>for conversion of 120 million </a:t>
            </a:r>
            <a:r>
              <a:rPr lang="en-US" dirty="0" err="1" smtClean="0"/>
              <a:t>tonnes</a:t>
            </a:r>
            <a:r>
              <a:rPr lang="en-US" dirty="0" smtClean="0"/>
              <a:t> N</a:t>
            </a:r>
            <a:r>
              <a:rPr lang="en-US" baseline="-25000" dirty="0" smtClean="0"/>
              <a:t>2</a:t>
            </a:r>
            <a:r>
              <a:rPr lang="en-US" dirty="0" smtClean="0"/>
              <a:t>/year, more than effects from all natural processes combined</a:t>
            </a:r>
          </a:p>
          <a:p>
            <a:pPr lvl="1"/>
            <a:r>
              <a:rPr lang="en-US" dirty="0" smtClean="0"/>
              <a:t>About 20 million </a:t>
            </a:r>
            <a:r>
              <a:rPr lang="en-US" dirty="0" err="1" smtClean="0"/>
              <a:t>tonnes</a:t>
            </a:r>
            <a:r>
              <a:rPr lang="en-US" dirty="0" smtClean="0"/>
              <a:t> P mined every year – about 8x natural background rate of influx</a:t>
            </a:r>
          </a:p>
          <a:p>
            <a:pPr lvl="1"/>
            <a:r>
              <a:rPr lang="en-US" dirty="0" smtClean="0"/>
              <a:t>Most N and P ends up polluting waterways and coastal waters, with consequences on health</a:t>
            </a:r>
          </a:p>
        </p:txBody>
      </p:sp>
      <p:sp>
        <p:nvSpPr>
          <p:cNvPr id="4" name="Slide Number Placeholder 3"/>
          <p:cNvSpPr>
            <a:spLocks noGrp="1"/>
          </p:cNvSpPr>
          <p:nvPr>
            <p:ph type="sldNum" sz="quarter" idx="12"/>
          </p:nvPr>
        </p:nvSpPr>
        <p:spPr/>
        <p:txBody>
          <a:bodyPr/>
          <a:lstStyle/>
          <a:p>
            <a:pPr>
              <a:defRPr/>
            </a:pPr>
            <a:fld id="{9A7051D0-18F5-43BA-989F-574843469CC3}" type="slidenum">
              <a:rPr lang="en-US" smtClean="0"/>
              <a:pPr>
                <a:defRPr/>
              </a:pPr>
              <a:t>8</a:t>
            </a:fld>
            <a:endParaRPr lang="en-US"/>
          </a:p>
        </p:txBody>
      </p:sp>
      <p:sp>
        <p:nvSpPr>
          <p:cNvPr id="5" name="Title 1"/>
          <p:cNvSpPr>
            <a:spLocks noGrp="1"/>
          </p:cNvSpPr>
          <p:nvPr>
            <p:ph type="title"/>
          </p:nvPr>
        </p:nvSpPr>
        <p:spPr>
          <a:xfrm>
            <a:off x="457200" y="0"/>
            <a:ext cx="8534400" cy="1143000"/>
          </a:xfrm>
        </p:spPr>
        <p:txBody>
          <a:bodyPr/>
          <a:lstStyle/>
          <a:p>
            <a:r>
              <a:rPr lang="en-US" dirty="0" smtClean="0"/>
              <a:t>Planetary Boundaries</a:t>
            </a:r>
            <a:endParaRPr lang="en-US" dirty="0"/>
          </a:p>
        </p:txBody>
      </p:sp>
    </p:spTree>
    <p:extLst>
      <p:ext uri="{BB962C8B-B14F-4D97-AF65-F5344CB8AC3E}">
        <p14:creationId xmlns:p14="http://schemas.microsoft.com/office/powerpoint/2010/main" val="17157071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534400" cy="4800600"/>
          </a:xfrm>
        </p:spPr>
        <p:txBody>
          <a:bodyPr/>
          <a:lstStyle/>
          <a:p>
            <a:r>
              <a:rPr lang="en-US" dirty="0" smtClean="0"/>
              <a:t>Ocean acidification</a:t>
            </a:r>
          </a:p>
          <a:p>
            <a:pPr lvl="1"/>
            <a:r>
              <a:rPr lang="en-US" dirty="0" smtClean="0"/>
              <a:t>Affects marine carbon sink and challenge to marine biodiversity</a:t>
            </a:r>
          </a:p>
          <a:p>
            <a:pPr lvl="1"/>
            <a:r>
              <a:rPr lang="en-US" dirty="0" smtClean="0"/>
              <a:t>Impacts on coral reefs and associated ecosystems</a:t>
            </a:r>
          </a:p>
          <a:p>
            <a:pPr lvl="1"/>
            <a:r>
              <a:rPr lang="en-US" dirty="0" smtClean="0"/>
              <a:t>Surface ocean pH has decreased about 0.1 units since pre-industrial times – 100x than any other time in the last 20 million years</a:t>
            </a:r>
          </a:p>
          <a:p>
            <a:r>
              <a:rPr lang="en-US" dirty="0" smtClean="0"/>
              <a:t>Stratospheric ozone depletion</a:t>
            </a:r>
          </a:p>
          <a:p>
            <a:pPr lvl="1"/>
            <a:r>
              <a:rPr lang="en-US" dirty="0" smtClean="0"/>
              <a:t>Stratospheric ozone filters UV radiation</a:t>
            </a:r>
          </a:p>
          <a:p>
            <a:pPr lvl="1"/>
            <a:r>
              <a:rPr lang="en-US" dirty="0" smtClean="0"/>
              <a:t>The Montreal Protocol has been effective in controlling CFC (also GHGs)</a:t>
            </a:r>
          </a:p>
          <a:p>
            <a:pPr lvl="2"/>
            <a:r>
              <a:rPr lang="en-US" dirty="0" smtClean="0"/>
              <a:t>Alternative substances (e.g. HCFCs are also GHG)</a:t>
            </a:r>
          </a:p>
          <a:p>
            <a:pPr lvl="2"/>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pPr>
              <a:defRPr/>
            </a:pPr>
            <a:fld id="{9A7051D0-18F5-43BA-989F-574843469CC3}" type="slidenum">
              <a:rPr lang="en-US" smtClean="0"/>
              <a:pPr>
                <a:defRPr/>
              </a:pPr>
              <a:t>9</a:t>
            </a:fld>
            <a:endParaRPr lang="en-US"/>
          </a:p>
        </p:txBody>
      </p:sp>
      <p:sp>
        <p:nvSpPr>
          <p:cNvPr id="6" name="Title 1"/>
          <p:cNvSpPr>
            <a:spLocks noGrp="1"/>
          </p:cNvSpPr>
          <p:nvPr>
            <p:ph type="title"/>
          </p:nvPr>
        </p:nvSpPr>
        <p:spPr>
          <a:xfrm>
            <a:off x="457200" y="0"/>
            <a:ext cx="8534400" cy="1143000"/>
          </a:xfrm>
        </p:spPr>
        <p:txBody>
          <a:bodyPr/>
          <a:lstStyle/>
          <a:p>
            <a:r>
              <a:rPr lang="en-US" dirty="0" smtClean="0"/>
              <a:t>Planetary Boundaries</a:t>
            </a:r>
            <a:endParaRPr lang="en-US" dirty="0"/>
          </a:p>
        </p:txBody>
      </p:sp>
    </p:spTree>
    <p:extLst>
      <p:ext uri="{BB962C8B-B14F-4D97-AF65-F5344CB8AC3E}">
        <p14:creationId xmlns:p14="http://schemas.microsoft.com/office/powerpoint/2010/main" val="367566862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14">
      <a:dk1>
        <a:srgbClr val="000000"/>
      </a:dk1>
      <a:lt1>
        <a:srgbClr val="FFFFFF"/>
      </a:lt1>
      <a:dk2>
        <a:srgbClr val="FFFFFF"/>
      </a:dk2>
      <a:lt2>
        <a:srgbClr val="7E8083"/>
      </a:lt2>
      <a:accent1>
        <a:srgbClr val="0083A9"/>
      </a:accent1>
      <a:accent2>
        <a:srgbClr val="669900"/>
      </a:accent2>
      <a:accent3>
        <a:srgbClr val="FFFFFF"/>
      </a:accent3>
      <a:accent4>
        <a:srgbClr val="000000"/>
      </a:accent4>
      <a:accent5>
        <a:srgbClr val="AAC1D1"/>
      </a:accent5>
      <a:accent6>
        <a:srgbClr val="5C8A00"/>
      </a:accent6>
      <a:hlink>
        <a:srgbClr val="990000"/>
      </a:hlink>
      <a:folHlink>
        <a:srgbClr val="FFE774"/>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00000"/>
        </a:dk2>
        <a:lt2>
          <a:srgbClr val="808080"/>
        </a:lt2>
        <a:accent1>
          <a:srgbClr val="0083A9"/>
        </a:accent1>
        <a:accent2>
          <a:srgbClr val="333399"/>
        </a:accent2>
        <a:accent3>
          <a:srgbClr val="FFFFFF"/>
        </a:accent3>
        <a:accent4>
          <a:srgbClr val="000000"/>
        </a:accent4>
        <a:accent5>
          <a:srgbClr val="AAC1D1"/>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4">
        <a:dk1>
          <a:srgbClr val="000000"/>
        </a:dk1>
        <a:lt1>
          <a:srgbClr val="FFFFFF"/>
        </a:lt1>
        <a:dk2>
          <a:srgbClr val="FFFFFF"/>
        </a:dk2>
        <a:lt2>
          <a:srgbClr val="7E8083"/>
        </a:lt2>
        <a:accent1>
          <a:srgbClr val="0083A9"/>
        </a:accent1>
        <a:accent2>
          <a:srgbClr val="669900"/>
        </a:accent2>
        <a:accent3>
          <a:srgbClr val="FFFFFF"/>
        </a:accent3>
        <a:accent4>
          <a:srgbClr val="000000"/>
        </a:accent4>
        <a:accent5>
          <a:srgbClr val="AAC1D1"/>
        </a:accent5>
        <a:accent6>
          <a:srgbClr val="5C8A00"/>
        </a:accent6>
        <a:hlink>
          <a:srgbClr val="990000"/>
        </a:hlink>
        <a:folHlink>
          <a:srgbClr val="FFE77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24CA4CA992ED49B8B6C5E385BAC72F" ma:contentTypeVersion="0" ma:contentTypeDescription="Create a new document." ma:contentTypeScope="" ma:versionID="77384dca7ecd43f6b42e58d7fa3f878a">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5EE27C21-4BCE-414D-9887-5409D7A87B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40E1CC10-8859-49A5-8981-621FDA8BE4AC}">
  <ds:schemaRefs>
    <ds:schemaRef ds:uri="http://schemas.microsoft.com/sharepoint/v3/contenttype/forms"/>
  </ds:schemaRefs>
</ds:datastoreItem>
</file>

<file path=customXml/itemProps3.xml><?xml version="1.0" encoding="utf-8"?>
<ds:datastoreItem xmlns:ds="http://schemas.openxmlformats.org/officeDocument/2006/customXml" ds:itemID="{959D39BE-509A-4D42-AF56-4154B5860466}">
  <ds:schemaRefs>
    <ds:schemaRef ds:uri="http://www.w3.org/XML/1998/namespace"/>
    <ds:schemaRef ds:uri="http://purl.org/dc/terms/"/>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3126</TotalTime>
  <Words>5022</Words>
  <Application>Microsoft Macintosh PowerPoint</Application>
  <PresentationFormat>On-screen Show (4:3)</PresentationFormat>
  <Paragraphs>369</Paragraphs>
  <Slides>32</Slides>
  <Notes>24</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Module 1 Understanding the basics:  global environmental challenges and climate change science</vt:lpstr>
      <vt:lpstr>Are we transgressing “planetary boundaries”?</vt:lpstr>
      <vt:lpstr>The Holocene</vt:lpstr>
      <vt:lpstr>Planetary Boundaries</vt:lpstr>
      <vt:lpstr>PowerPoint Presentation</vt:lpstr>
      <vt:lpstr>Planetary Boundaries</vt:lpstr>
      <vt:lpstr>Scenarios of species change</vt:lpstr>
      <vt:lpstr>Planetary Boundaries</vt:lpstr>
      <vt:lpstr>Planetary Boundaries</vt:lpstr>
      <vt:lpstr>Global ‘blue’ water scarcity</vt:lpstr>
      <vt:lpstr>Planetary Boundaries</vt:lpstr>
      <vt:lpstr>Land degradation and deforestation</vt:lpstr>
      <vt:lpstr>PowerPoint Presentation</vt:lpstr>
      <vt:lpstr>Cultivated systems</vt:lpstr>
      <vt:lpstr>PowerPoint Presentation</vt:lpstr>
      <vt:lpstr>Planetary boundaries</vt:lpstr>
      <vt:lpstr>Is climate change real?</vt:lpstr>
      <vt:lpstr>Some observations: trends in  global mean temperature</vt:lpstr>
      <vt:lpstr>Berkeley Earth Surface Temperature  Project results (October 2011)</vt:lpstr>
      <vt:lpstr>Observations and projections:  global sea level change</vt:lpstr>
      <vt:lpstr>Observations: intensity of cyclones</vt:lpstr>
      <vt:lpstr>What are the causes of climate  change?</vt:lpstr>
      <vt:lpstr>The greenhouse effect</vt:lpstr>
      <vt:lpstr>What are the main greenhouse  gases?</vt:lpstr>
      <vt:lpstr>Evolution of GHG concentrations</vt:lpstr>
      <vt:lpstr>Globally, what are the main sources  of GHG emissions?</vt:lpstr>
      <vt:lpstr>What are the main consequences?</vt:lpstr>
      <vt:lpstr>Recap – Key messages – Environment</vt:lpstr>
      <vt:lpstr>Recap – Key messages – Climate Change</vt:lpstr>
      <vt:lpstr>Key references</vt:lpstr>
      <vt:lpstr>References</vt:lpstr>
      <vt:lpstr>References (2)</vt:lpstr>
    </vt:vector>
  </TitlesOfParts>
  <Company>MWH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MWH Global, Inc.</dc:creator>
  <cp:lastModifiedBy>Juan Palerm</cp:lastModifiedBy>
  <cp:revision>382</cp:revision>
  <dcterms:created xsi:type="dcterms:W3CDTF">2007-10-19T21:31:08Z</dcterms:created>
  <dcterms:modified xsi:type="dcterms:W3CDTF">2013-06-12T10:51:41Z</dcterms:modified>
</cp:coreProperties>
</file>