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9"/>
  </p:notesMasterIdLst>
  <p:sldIdLst>
    <p:sldId id="258" r:id="rId5"/>
    <p:sldId id="350" r:id="rId6"/>
    <p:sldId id="348" r:id="rId7"/>
    <p:sldId id="347" r:id="rId8"/>
    <p:sldId id="349" r:id="rId9"/>
    <p:sldId id="351" r:id="rId10"/>
    <p:sldId id="352" r:id="rId11"/>
    <p:sldId id="354" r:id="rId12"/>
    <p:sldId id="345" r:id="rId13"/>
    <p:sldId id="355" r:id="rId14"/>
    <p:sldId id="356" r:id="rId15"/>
    <p:sldId id="357" r:id="rId16"/>
    <p:sldId id="358" r:id="rId17"/>
    <p:sldId id="359" r:id="rId18"/>
    <p:sldId id="360" r:id="rId19"/>
    <p:sldId id="339" r:id="rId20"/>
    <p:sldId id="340" r:id="rId21"/>
    <p:sldId id="364" r:id="rId22"/>
    <p:sldId id="308" r:id="rId23"/>
    <p:sldId id="365" r:id="rId24"/>
    <p:sldId id="366" r:id="rId25"/>
    <p:sldId id="333" r:id="rId26"/>
    <p:sldId id="361" r:id="rId27"/>
    <p:sldId id="321" r:id="rId28"/>
    <p:sldId id="367" r:id="rId29"/>
    <p:sldId id="329" r:id="rId30"/>
    <p:sldId id="326" r:id="rId31"/>
    <p:sldId id="335" r:id="rId32"/>
    <p:sldId id="342" r:id="rId33"/>
    <p:sldId id="368" r:id="rId34"/>
    <p:sldId id="343" r:id="rId35"/>
    <p:sldId id="341" r:id="rId36"/>
    <p:sldId id="344" r:id="rId37"/>
    <p:sldId id="369" r:id="rId38"/>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dcs" lastIdx="7" clrIdx="0"/>
  <p:cmAuthor id="1" name="DE CONINCK Sophie (DEVCO)" initials="DCS(" lastIdx="24" clrIdx="1"/>
  <p:cmAuthor id="2" name="Juan Palerm"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CC99CC"/>
    <a:srgbClr val="006699"/>
    <a:srgbClr val="005F7B"/>
    <a:srgbClr val="FF3399"/>
    <a:srgbClr val="0099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4259" autoAdjust="0"/>
  </p:normalViewPr>
  <p:slideViewPr>
    <p:cSldViewPr>
      <p:cViewPr varScale="1">
        <p:scale>
          <a:sx n="66" d="100"/>
          <a:sy n="66" d="100"/>
        </p:scale>
        <p:origin x="-2136" y="-104"/>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1494"/>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commentAuthors" Target="commentAuthors.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64C8D58A-98BF-4F19-A870-700E85A239FC}" type="datetimeFigureOut">
              <a:rPr lang="en-GB"/>
              <a:pPr>
                <a:defRPr/>
              </a:pPr>
              <a:t>12/06/13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970AF3BB-D309-43F0-A0AA-87ADE46B24AB}" type="slidenum">
              <a:rPr lang="en-GB"/>
              <a:pPr>
                <a:defRPr/>
              </a:pPr>
              <a:t>‹#›</a:t>
            </a:fld>
            <a:endParaRPr lang="en-GB"/>
          </a:p>
        </p:txBody>
      </p:sp>
    </p:spTree>
    <p:extLst>
      <p:ext uri="{BB962C8B-B14F-4D97-AF65-F5344CB8AC3E}">
        <p14:creationId xmlns:p14="http://schemas.microsoft.com/office/powerpoint/2010/main" val="19070477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389506D-3587-4BC7-B8EC-51AF2B490156}"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Environment and climate change are both related to MDGs,</a:t>
            </a:r>
            <a:r>
              <a:rPr lang="en-GB" baseline="0" dirty="0" smtClean="0"/>
              <a:t> and thus require attention.</a:t>
            </a:r>
            <a:endParaRPr lang="en-GB" dirty="0"/>
          </a:p>
        </p:txBody>
      </p:sp>
      <p:sp>
        <p:nvSpPr>
          <p:cNvPr id="4" name="Slide Number Placeholder 3"/>
          <p:cNvSpPr>
            <a:spLocks noGrp="1"/>
          </p:cNvSpPr>
          <p:nvPr>
            <p:ph type="sldNum" sz="quarter" idx="10"/>
          </p:nvPr>
        </p:nvSpPr>
        <p:spPr/>
        <p:txBody>
          <a:bodyPr/>
          <a:lstStyle/>
          <a:p>
            <a:pPr>
              <a:defRPr/>
            </a:pPr>
            <a:fld id="{970AF3BB-D309-43F0-A0AA-87ADE46B24AB}" type="slidenum">
              <a:rPr lang="en-GB" smtClean="0"/>
              <a:pPr>
                <a:defRPr/>
              </a:pPr>
              <a:t>16</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continuum</a:t>
            </a:r>
            <a:r>
              <a:rPr lang="en-GB" baseline="0" dirty="0" smtClean="0"/>
              <a:t> is equally relevant to environment as it is for climate change.</a:t>
            </a:r>
            <a:endParaRPr lang="en-GB" dirty="0" smtClean="0"/>
          </a:p>
          <a:p>
            <a:endParaRPr lang="en-GB" dirty="0" smtClean="0"/>
          </a:p>
          <a:p>
            <a:r>
              <a:rPr lang="en-GB" dirty="0" smtClean="0"/>
              <a:t>CLIMATE CHANGE:</a:t>
            </a:r>
          </a:p>
          <a:p>
            <a:r>
              <a:rPr lang="en-GB" dirty="0" smtClean="0"/>
              <a:t>Addressing</a:t>
            </a:r>
            <a:r>
              <a:rPr lang="en-GB" baseline="0" dirty="0" smtClean="0"/>
              <a:t> the drivers of vulnerability:</a:t>
            </a:r>
          </a:p>
          <a:p>
            <a:r>
              <a:rPr lang="en-GB" baseline="0" dirty="0" smtClean="0"/>
              <a:t>e.g. Any measures aimed at reducing poverty and enhancing human development</a:t>
            </a:r>
          </a:p>
          <a:p>
            <a:r>
              <a:rPr lang="en-GB" baseline="0" dirty="0" smtClean="0"/>
              <a:t>Building the response capacity:</a:t>
            </a:r>
          </a:p>
          <a:p>
            <a:r>
              <a:rPr lang="en-GB" baseline="0" dirty="0" smtClean="0"/>
              <a:t>e.g. Awareness raising on climate-development linkages, institutional building, development of weather and climate monitoring systems, improvements in natural resource management and land use planning practices</a:t>
            </a:r>
          </a:p>
          <a:p>
            <a:r>
              <a:rPr lang="en-GB" baseline="0" dirty="0" smtClean="0"/>
              <a:t>Managing climate risk:</a:t>
            </a:r>
          </a:p>
          <a:p>
            <a:r>
              <a:rPr lang="en-GB" baseline="0" dirty="0" smtClean="0"/>
              <a:t>e.g. Development of disaster risk reduction plans, climate risk screening and assessment, resulting climate proofing of projects and infrastructure</a:t>
            </a:r>
          </a:p>
          <a:p>
            <a:r>
              <a:rPr lang="en-GB" baseline="0" dirty="0" smtClean="0"/>
              <a:t>Specifically confronting climate change:</a:t>
            </a:r>
          </a:p>
          <a:p>
            <a:r>
              <a:rPr lang="en-GB" baseline="0" dirty="0" smtClean="0"/>
              <a:t>e.g. Relocation in view of expected sea level rise, building of dikes</a:t>
            </a:r>
          </a:p>
          <a:p>
            <a:endParaRPr lang="en-GB" baseline="0" dirty="0" smtClean="0"/>
          </a:p>
          <a:p>
            <a:r>
              <a:rPr lang="en-GB" baseline="0" dirty="0" smtClean="0"/>
              <a:t>ENVIRONMENT</a:t>
            </a:r>
          </a:p>
          <a:p>
            <a:r>
              <a:rPr lang="en-GB" u="sng" baseline="0" dirty="0" smtClean="0"/>
              <a:t>Addressing drivers of vulnerability:</a:t>
            </a:r>
            <a:endParaRPr lang="en-GB" u="none" baseline="0" dirty="0" smtClean="0"/>
          </a:p>
          <a:p>
            <a:pPr marL="171450" indent="-171450">
              <a:buFontTx/>
              <a:buChar char="-"/>
            </a:pPr>
            <a:r>
              <a:rPr lang="en-GB" u="none" baseline="0" dirty="0" smtClean="0"/>
              <a:t>Safeguarding ecosystem services, e.g. keeping minimum forest cover, maintaining ecological water flows in rivers, maintaining biological corridors, protecting biodiversity and genetic resources (including crop varieties).</a:t>
            </a:r>
          </a:p>
          <a:p>
            <a:pPr marL="0" indent="0">
              <a:buFontTx/>
              <a:buNone/>
            </a:pPr>
            <a:r>
              <a:rPr lang="en-GB" u="sng" baseline="0" dirty="0" smtClean="0"/>
              <a:t>Building response capacity</a:t>
            </a:r>
            <a:endParaRPr lang="en-GB" u="none" baseline="0" dirty="0" smtClean="0"/>
          </a:p>
          <a:p>
            <a:pPr marL="171450" indent="-171450">
              <a:buFontTx/>
              <a:buChar char="-"/>
            </a:pPr>
            <a:r>
              <a:rPr lang="en-GB" u="none" baseline="0" dirty="0" smtClean="0"/>
              <a:t>Same as for climate change</a:t>
            </a:r>
          </a:p>
          <a:p>
            <a:pPr marL="0" indent="0">
              <a:buFontTx/>
              <a:buNone/>
            </a:pPr>
            <a:r>
              <a:rPr lang="en-GB" u="sng" baseline="0" dirty="0" smtClean="0"/>
              <a:t>Managing risk</a:t>
            </a:r>
            <a:endParaRPr lang="en-GB" u="none" baseline="0" dirty="0" smtClean="0"/>
          </a:p>
          <a:p>
            <a:pPr marL="0" indent="0">
              <a:buFontTx/>
              <a:buNone/>
            </a:pPr>
            <a:r>
              <a:rPr lang="en-GB" u="none" baseline="0" dirty="0" smtClean="0"/>
              <a:t>Does not necessarily address the source of problems. </a:t>
            </a:r>
          </a:p>
          <a:p>
            <a:pPr marL="0" indent="0">
              <a:buFontTx/>
              <a:buNone/>
            </a:pPr>
            <a:r>
              <a:rPr lang="en-GB" u="sng" baseline="0" dirty="0" smtClean="0"/>
              <a:t>Specifically confronting impacts</a:t>
            </a:r>
            <a:endParaRPr lang="en-GB" u="none" baseline="0" dirty="0" smtClean="0"/>
          </a:p>
          <a:p>
            <a:pPr marL="171450" indent="-171450">
              <a:buFontTx/>
              <a:buChar char="-"/>
            </a:pPr>
            <a:r>
              <a:rPr lang="en-GB" u="none" baseline="0" dirty="0" smtClean="0"/>
              <a:t>Waste water treatment</a:t>
            </a:r>
          </a:p>
          <a:p>
            <a:pPr marL="171450" indent="-171450">
              <a:buFontTx/>
              <a:buChar char="-"/>
            </a:pPr>
            <a:r>
              <a:rPr lang="en-GB" u="none" baseline="0" dirty="0" smtClean="0"/>
              <a:t>Waste disposal</a:t>
            </a:r>
          </a:p>
          <a:p>
            <a:pPr marL="171450" indent="-171450">
              <a:buFontTx/>
              <a:buChar char="-"/>
            </a:pPr>
            <a:r>
              <a:rPr lang="en-GB" u="none" baseline="0" dirty="0" smtClean="0"/>
              <a:t>Air filters</a:t>
            </a:r>
          </a:p>
          <a:p>
            <a:pPr marL="171450" indent="-171450">
              <a:buFontTx/>
              <a:buChar char="-"/>
            </a:pPr>
            <a:r>
              <a:rPr lang="en-GB" u="none" baseline="0" dirty="0" smtClean="0"/>
              <a:t>Use of fertilisers to compensate for soil degradation</a:t>
            </a:r>
          </a:p>
          <a:p>
            <a:pPr marL="171450" indent="-171450">
              <a:buFontTx/>
              <a:buChar char="-"/>
            </a:pPr>
            <a:r>
              <a:rPr lang="en-GB" u="none" baseline="0" dirty="0" smtClean="0"/>
              <a:t>Drilling of wells to compensate for drops in freshwater availability from river flows or polluted water</a:t>
            </a:r>
          </a:p>
          <a:p>
            <a:pPr marL="171450" indent="-171450">
              <a:buFontTx/>
              <a:buChar char="-"/>
            </a:pPr>
            <a:endParaRPr lang="en-GB" u="none" baseline="0" dirty="0" smtClean="0"/>
          </a:p>
          <a:p>
            <a:pPr marL="0" indent="0">
              <a:buFontTx/>
              <a:buNone/>
            </a:pPr>
            <a:endParaRPr lang="en-GB" u="sng" baseline="0" dirty="0" smtClean="0"/>
          </a:p>
        </p:txBody>
      </p:sp>
      <p:sp>
        <p:nvSpPr>
          <p:cNvPr id="4" name="Slide Number Placeholder 3"/>
          <p:cNvSpPr>
            <a:spLocks noGrp="1"/>
          </p:cNvSpPr>
          <p:nvPr>
            <p:ph type="sldNum" sz="quarter" idx="10"/>
          </p:nvPr>
        </p:nvSpPr>
        <p:spPr/>
        <p:txBody>
          <a:bodyPr/>
          <a:lstStyle/>
          <a:p>
            <a:pPr>
              <a:defRPr/>
            </a:pPr>
            <a:fld id="{970AF3BB-D309-43F0-A0AA-87ADE46B24AB}" type="slidenum">
              <a:rPr lang="en-GB" smtClean="0"/>
              <a:pPr>
                <a:defRPr/>
              </a:pPr>
              <a:t>17</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dirty="0" smtClean="0"/>
              <a:t> </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E812849-FDC3-4033-8B81-A58A565F895D}" type="slidenum">
              <a:rPr lang="en-GB" smtClean="0"/>
              <a:pPr/>
              <a:t>19</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 of resilience is potentially</a:t>
            </a:r>
            <a:r>
              <a:rPr lang="en-US" baseline="0" dirty="0" smtClean="0"/>
              <a:t> very useful to guide policy-making and planning processes, although it can be difficult to translate into practice. Nevertheless it sets the requirement to look for thresholds that should not be exceeded, e.g.</a:t>
            </a:r>
          </a:p>
          <a:p>
            <a:pPr marL="171450" indent="-171450">
              <a:buFontTx/>
              <a:buChar char="-"/>
            </a:pPr>
            <a:r>
              <a:rPr lang="en-US" baseline="0" dirty="0" smtClean="0"/>
              <a:t>Ecological water flows in river systems (e.g. in relation to dams, water use rights….)</a:t>
            </a:r>
          </a:p>
          <a:p>
            <a:pPr marL="171450" indent="-171450">
              <a:buFontTx/>
              <a:buChar char="-"/>
            </a:pPr>
            <a:r>
              <a:rPr lang="en-US" baseline="0" dirty="0" smtClean="0"/>
              <a:t>Biological corridors (e.g. in relation to system of protected areas and biodiversity protection)</a:t>
            </a:r>
          </a:p>
          <a:p>
            <a:pPr marL="171450" indent="-171450">
              <a:buFontTx/>
              <a:buChar char="-"/>
            </a:pPr>
            <a:r>
              <a:rPr lang="en-US" baseline="0" dirty="0" smtClean="0"/>
              <a:t>Air quality standards</a:t>
            </a:r>
          </a:p>
          <a:p>
            <a:pPr marL="171450" indent="-171450">
              <a:buFontTx/>
              <a:buChar char="-"/>
            </a:pPr>
            <a:r>
              <a:rPr lang="en-US" baseline="0" dirty="0" smtClean="0"/>
              <a:t>Water quality standards</a:t>
            </a:r>
          </a:p>
          <a:p>
            <a:pPr marL="171450" indent="-171450">
              <a:buFontTx/>
              <a:buChar char="-"/>
            </a:pPr>
            <a:r>
              <a:rPr lang="en-US" baseline="0" dirty="0" smtClean="0"/>
              <a:t>Effluent discharge standards</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pPr>
              <a:defRPr/>
            </a:pPr>
            <a:fld id="{970AF3BB-D309-43F0-A0AA-87ADE46B24AB}" type="slidenum">
              <a:rPr lang="en-GB" smtClean="0"/>
              <a:pPr>
                <a:defRPr/>
              </a:pPr>
              <a:t>20</a:t>
            </a:fld>
            <a:endParaRPr lang="en-GB"/>
          </a:p>
        </p:txBody>
      </p:sp>
    </p:spTree>
    <p:extLst>
      <p:ext uri="{BB962C8B-B14F-4D97-AF65-F5344CB8AC3E}">
        <p14:creationId xmlns:p14="http://schemas.microsoft.com/office/powerpoint/2010/main" val="27868192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43D540-5F43-482D-9836-36787D581B94}" type="slidenum">
              <a:rPr lang="en-GB" smtClean="0"/>
              <a:pPr/>
              <a:t>21</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Generally speaking, the largest potential for curbing GHG emissions lies in:</a:t>
            </a:r>
          </a:p>
          <a:p>
            <a:pPr eaLnBrk="1" hangingPunct="1">
              <a:spcBef>
                <a:spcPts val="400"/>
              </a:spcBef>
            </a:pPr>
            <a:r>
              <a:rPr lang="en-GB" dirty="0" smtClean="0"/>
              <a:t>* improving energy efficiency (across all uses/sectors)</a:t>
            </a:r>
          </a:p>
          <a:p>
            <a:pPr eaLnBrk="1" hangingPunct="1">
              <a:spcBef>
                <a:spcPts val="400"/>
              </a:spcBef>
            </a:pPr>
            <a:r>
              <a:rPr lang="en-GB" dirty="0" smtClean="0"/>
              <a:t>* relying more significantly on low-emission technologies to generate heat and power</a:t>
            </a:r>
          </a:p>
          <a:p>
            <a:pPr eaLnBrk="1" hangingPunct="1">
              <a:spcBef>
                <a:spcPts val="400"/>
              </a:spcBef>
            </a:pPr>
            <a:r>
              <a:rPr lang="en-GB" dirty="0" smtClean="0"/>
              <a:t>* opting for more sustainable modes of transport</a:t>
            </a:r>
          </a:p>
          <a:p>
            <a:pPr eaLnBrk="1" hangingPunct="1">
              <a:spcBef>
                <a:spcPts val="400"/>
              </a:spcBef>
            </a:pPr>
            <a:r>
              <a:rPr lang="en-GB" dirty="0" smtClean="0"/>
              <a:t>* curbing deforestation (and stopping desertification)</a:t>
            </a:r>
          </a:p>
          <a:p>
            <a:pPr eaLnBrk="1" hangingPunct="1">
              <a:spcBef>
                <a:spcPts val="400"/>
              </a:spcBef>
            </a:pPr>
            <a:r>
              <a:rPr lang="en-GB" dirty="0" smtClean="0"/>
              <a:t>* modifying agricultural practices, e.g.</a:t>
            </a:r>
          </a:p>
          <a:p>
            <a:pPr marL="180975" lvl="2" eaLnBrk="1" hangingPunct="1">
              <a:spcBef>
                <a:spcPts val="400"/>
              </a:spcBef>
            </a:pPr>
            <a:r>
              <a:rPr lang="en-GB" dirty="0" smtClean="0"/>
              <a:t>- more efficient use of nitrogen-based fertilisers</a:t>
            </a:r>
          </a:p>
          <a:p>
            <a:pPr marL="180975" lvl="2" eaLnBrk="1" hangingPunct="1">
              <a:spcBef>
                <a:spcPts val="400"/>
              </a:spcBef>
            </a:pPr>
            <a:r>
              <a:rPr lang="en-GB" dirty="0" smtClean="0"/>
              <a:t>- improved management of manure</a:t>
            </a:r>
          </a:p>
        </p:txBody>
      </p:sp>
      <p:sp>
        <p:nvSpPr>
          <p:cNvPr id="50179" name="Slide Number Placeholder 3"/>
          <p:cNvSpPr txBox="1">
            <a:spLocks noGrp="1"/>
          </p:cNvSpPr>
          <p:nvPr/>
        </p:nvSpPr>
        <p:spPr bwMode="auto">
          <a:xfrm>
            <a:off x="3814763" y="9371013"/>
            <a:ext cx="2919412" cy="493712"/>
          </a:xfrm>
          <a:prstGeom prst="rect">
            <a:avLst/>
          </a:prstGeom>
          <a:noFill/>
          <a:ln w="9525">
            <a:noFill/>
            <a:miter lim="800000"/>
            <a:headEnd/>
            <a:tailEnd/>
          </a:ln>
        </p:spPr>
        <p:txBody>
          <a:bodyPr anchor="b"/>
          <a:lstStyle/>
          <a:p>
            <a:pPr algn="r"/>
            <a:fld id="{87BF4654-5791-4B58-84C0-61D019C38ACA}" type="slidenum">
              <a:rPr lang="en-GB" sz="1200"/>
              <a:pPr algn="r"/>
              <a:t>22</a:t>
            </a:fld>
            <a:endParaRPr lang="en-GB"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Mitigation priorities for developing countries include:</a:t>
            </a:r>
          </a:p>
          <a:p>
            <a:pPr lvl="1" eaLnBrk="1" hangingPunct="1">
              <a:spcBef>
                <a:spcPct val="0"/>
              </a:spcBef>
            </a:pPr>
            <a:r>
              <a:rPr lang="en-GB" dirty="0" smtClean="0"/>
              <a:t>promoting energy efficiency</a:t>
            </a:r>
            <a:endParaRPr lang="en-GB" sz="2200" dirty="0" smtClean="0"/>
          </a:p>
          <a:p>
            <a:pPr lvl="2" eaLnBrk="1" hangingPunct="1">
              <a:spcBef>
                <a:spcPct val="0"/>
              </a:spcBef>
            </a:pPr>
            <a:r>
              <a:rPr lang="en-GB" dirty="0" smtClean="0"/>
              <a:t>including in urban development and transport policies</a:t>
            </a:r>
          </a:p>
          <a:p>
            <a:pPr lvl="2" eaLnBrk="1" hangingPunct="1">
              <a:spcBef>
                <a:spcPct val="0"/>
              </a:spcBef>
            </a:pPr>
            <a:r>
              <a:rPr lang="en-GB" dirty="0" smtClean="0"/>
              <a:t>Including dismantling of fuel subsidies and other barriers/disincentives</a:t>
            </a:r>
          </a:p>
          <a:p>
            <a:pPr lvl="1" eaLnBrk="1" hangingPunct="1">
              <a:spcBef>
                <a:spcPct val="0"/>
              </a:spcBef>
            </a:pPr>
            <a:r>
              <a:rPr lang="en-GB" dirty="0" smtClean="0"/>
              <a:t>opting for low-emission, renewable sources of energy</a:t>
            </a:r>
          </a:p>
          <a:p>
            <a:pPr lvl="1" eaLnBrk="1" hangingPunct="1">
              <a:spcBef>
                <a:spcPct val="0"/>
              </a:spcBef>
            </a:pPr>
            <a:r>
              <a:rPr lang="en-GB" dirty="0" smtClean="0"/>
              <a:t>designing policies that balance competing objectives:</a:t>
            </a:r>
          </a:p>
          <a:p>
            <a:pPr lvl="2" eaLnBrk="1" hangingPunct="1">
              <a:spcBef>
                <a:spcPct val="0"/>
              </a:spcBef>
            </a:pPr>
            <a:r>
              <a:rPr lang="en-GB" dirty="0" smtClean="0"/>
              <a:t>sustained economic growth</a:t>
            </a:r>
          </a:p>
          <a:p>
            <a:pPr lvl="2" eaLnBrk="1" hangingPunct="1">
              <a:spcBef>
                <a:spcPct val="0"/>
              </a:spcBef>
            </a:pPr>
            <a:r>
              <a:rPr lang="en-GB" dirty="0" smtClean="0"/>
              <a:t>improved access to energy for the poor</a:t>
            </a:r>
          </a:p>
          <a:p>
            <a:pPr lvl="2" eaLnBrk="1" hangingPunct="1">
              <a:spcBef>
                <a:spcPct val="0"/>
              </a:spcBef>
            </a:pPr>
            <a:r>
              <a:rPr lang="en-GB" dirty="0" smtClean="0"/>
              <a:t>enhanced energy security</a:t>
            </a:r>
          </a:p>
          <a:p>
            <a:pPr lvl="2" eaLnBrk="1" hangingPunct="1">
              <a:spcBef>
                <a:spcPct val="0"/>
              </a:spcBef>
            </a:pPr>
            <a:r>
              <a:rPr lang="en-GB" dirty="0" smtClean="0"/>
              <a:t>improved environmental outcomes</a:t>
            </a:r>
          </a:p>
          <a:p>
            <a:pPr lvl="1" eaLnBrk="1" hangingPunct="1">
              <a:spcBef>
                <a:spcPct val="0"/>
              </a:spcBef>
            </a:pPr>
            <a:r>
              <a:rPr lang="en-GB" dirty="0" smtClean="0"/>
              <a:t>considering land-use related options, if relevant in view of national circumstances</a:t>
            </a:r>
          </a:p>
          <a:p>
            <a:pPr lvl="1" eaLnBrk="1" hangingPunct="1">
              <a:spcBef>
                <a:spcPct val="0"/>
              </a:spcBef>
            </a:pPr>
            <a:endParaRPr lang="en-GB" dirty="0" smtClean="0"/>
          </a:p>
          <a:p>
            <a:pPr eaLnBrk="1" hangingPunct="1">
              <a:spcBef>
                <a:spcPct val="0"/>
              </a:spcBef>
            </a:pPr>
            <a:endParaRPr lang="en-GB" dirty="0"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24F4E6-BD03-4ACD-B07C-E410BE5BE1A8}" type="slidenum">
              <a:rPr lang="en-GB" smtClean="0"/>
              <a:pPr/>
              <a:t>23</a:t>
            </a:fld>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Mitigation priorities for developing countries include:</a:t>
            </a:r>
          </a:p>
          <a:p>
            <a:pPr lvl="1" eaLnBrk="1" hangingPunct="1">
              <a:spcBef>
                <a:spcPct val="0"/>
              </a:spcBef>
            </a:pPr>
            <a:r>
              <a:rPr lang="en-GB" dirty="0" smtClean="0"/>
              <a:t>promoting energy efficiency</a:t>
            </a:r>
            <a:endParaRPr lang="en-GB" sz="2200" dirty="0" smtClean="0"/>
          </a:p>
          <a:p>
            <a:pPr lvl="2" eaLnBrk="1" hangingPunct="1">
              <a:spcBef>
                <a:spcPct val="0"/>
              </a:spcBef>
            </a:pPr>
            <a:r>
              <a:rPr lang="en-GB" dirty="0" smtClean="0"/>
              <a:t>including in urban development and transport policies</a:t>
            </a:r>
          </a:p>
          <a:p>
            <a:pPr lvl="2" eaLnBrk="1" hangingPunct="1">
              <a:spcBef>
                <a:spcPct val="0"/>
              </a:spcBef>
            </a:pPr>
            <a:r>
              <a:rPr lang="en-GB" dirty="0" smtClean="0"/>
              <a:t>Including dismantling of fuel subsidies and other barriers/disincentives</a:t>
            </a:r>
          </a:p>
          <a:p>
            <a:pPr lvl="1" eaLnBrk="1" hangingPunct="1">
              <a:spcBef>
                <a:spcPct val="0"/>
              </a:spcBef>
            </a:pPr>
            <a:r>
              <a:rPr lang="en-GB" dirty="0" smtClean="0"/>
              <a:t>opting for low-emission, renewable sources of energy</a:t>
            </a:r>
          </a:p>
          <a:p>
            <a:pPr lvl="1" eaLnBrk="1" hangingPunct="1">
              <a:spcBef>
                <a:spcPct val="0"/>
              </a:spcBef>
            </a:pPr>
            <a:r>
              <a:rPr lang="en-GB" dirty="0" smtClean="0"/>
              <a:t>designing policies that balance competing objectives:</a:t>
            </a:r>
          </a:p>
          <a:p>
            <a:pPr lvl="2" eaLnBrk="1" hangingPunct="1">
              <a:spcBef>
                <a:spcPct val="0"/>
              </a:spcBef>
            </a:pPr>
            <a:r>
              <a:rPr lang="en-GB" dirty="0" smtClean="0"/>
              <a:t>sustained economic growth</a:t>
            </a:r>
          </a:p>
          <a:p>
            <a:pPr lvl="2" eaLnBrk="1" hangingPunct="1">
              <a:spcBef>
                <a:spcPct val="0"/>
              </a:spcBef>
            </a:pPr>
            <a:r>
              <a:rPr lang="en-GB" dirty="0" smtClean="0"/>
              <a:t>improved access to energy for the poor</a:t>
            </a:r>
          </a:p>
          <a:p>
            <a:pPr lvl="2" eaLnBrk="1" hangingPunct="1">
              <a:spcBef>
                <a:spcPct val="0"/>
              </a:spcBef>
            </a:pPr>
            <a:r>
              <a:rPr lang="en-GB" dirty="0" smtClean="0"/>
              <a:t>enhanced energy security</a:t>
            </a:r>
          </a:p>
          <a:p>
            <a:pPr lvl="2" eaLnBrk="1" hangingPunct="1">
              <a:spcBef>
                <a:spcPct val="0"/>
              </a:spcBef>
            </a:pPr>
            <a:r>
              <a:rPr lang="en-GB" dirty="0" smtClean="0"/>
              <a:t>improved environmental outcomes</a:t>
            </a:r>
          </a:p>
          <a:p>
            <a:pPr lvl="1" eaLnBrk="1" hangingPunct="1">
              <a:spcBef>
                <a:spcPct val="0"/>
              </a:spcBef>
            </a:pPr>
            <a:r>
              <a:rPr lang="en-GB" dirty="0" smtClean="0"/>
              <a:t>considering land-use related options, if relevant in view of national circumstances</a:t>
            </a:r>
          </a:p>
          <a:p>
            <a:pPr lvl="1" eaLnBrk="1" hangingPunct="1">
              <a:spcBef>
                <a:spcPct val="0"/>
              </a:spcBef>
            </a:pPr>
            <a:endParaRPr lang="en-GB" dirty="0" smtClean="0"/>
          </a:p>
          <a:p>
            <a:pPr eaLnBrk="1" hangingPunct="1">
              <a:spcBef>
                <a:spcPct val="0"/>
              </a:spcBef>
            </a:pPr>
            <a:endParaRPr lang="en-GB" dirty="0"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24F4E6-BD03-4ACD-B07C-E410BE5BE1A8}" type="slidenum">
              <a:rPr lang="en-GB" smtClean="0"/>
              <a:pPr/>
              <a:t>24</a:t>
            </a:fld>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BE" dirty="0" smtClean="0"/>
              <a:t>. </a:t>
            </a:r>
            <a:endParaRPr lang="en-GB" dirty="0" smtClean="0"/>
          </a:p>
        </p:txBody>
      </p:sp>
      <p:sp>
        <p:nvSpPr>
          <p:cNvPr id="46083" name="Slide Number Placeholder 3"/>
          <p:cNvSpPr txBox="1">
            <a:spLocks noGrp="1"/>
          </p:cNvSpPr>
          <p:nvPr/>
        </p:nvSpPr>
        <p:spPr bwMode="auto">
          <a:xfrm>
            <a:off x="3814763" y="9371013"/>
            <a:ext cx="2919412" cy="493712"/>
          </a:xfrm>
          <a:prstGeom prst="rect">
            <a:avLst/>
          </a:prstGeom>
          <a:noFill/>
          <a:ln w="9525">
            <a:noFill/>
            <a:miter lim="800000"/>
            <a:headEnd/>
            <a:tailEnd/>
          </a:ln>
        </p:spPr>
        <p:txBody>
          <a:bodyPr anchor="b"/>
          <a:lstStyle/>
          <a:p>
            <a:pPr algn="r"/>
            <a:fld id="{9DFD9BAB-5A31-4640-A49B-15605FC0E29E}" type="slidenum">
              <a:rPr lang="en-GB" sz="1200"/>
              <a:pPr algn="r"/>
              <a:t>25</a:t>
            </a:fld>
            <a:endParaRPr lang="en-GB"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TextEdit="1"/>
          </p:cNvSpPr>
          <p:nvPr>
            <p:ph type="sldImg"/>
          </p:nvPr>
        </p:nvSpPr>
        <p:spPr bwMode="auto">
          <a:noFill/>
          <a:ln>
            <a:solidFill>
              <a:srgbClr val="000000"/>
            </a:solidFill>
            <a:miter lim="800000"/>
            <a:headEnd/>
            <a:tailEnd/>
          </a:ln>
        </p:spPr>
      </p:sp>
      <p:sp>
        <p:nvSpPr>
          <p:cNvPr id="56322" name="Rectangle 3"/>
          <p:cNvSpPr>
            <a:spLocks noGrp="1"/>
          </p:cNvSpPr>
          <p:nvPr>
            <p:ph type="body" idx="1"/>
          </p:nvPr>
        </p:nvSpPr>
        <p:spPr bwMode="auto">
          <a:noFill/>
        </p:spPr>
        <p:txBody>
          <a:bodyPr wrap="square" numCol="1" anchor="t" anchorCtr="0" compatLnSpc="1">
            <a:prstTxWarp prst="textNoShape">
              <a:avLst/>
            </a:prstTxWarp>
            <a:normAutofit fontScale="92500"/>
          </a:bodyPr>
          <a:lstStyle/>
          <a:p>
            <a:pPr eaLnBrk="1" hangingPunct="1"/>
            <a:r>
              <a:rPr lang="en-GB" dirty="0" smtClean="0"/>
              <a:t>OECD (2010b) – Green growth strategy:</a:t>
            </a:r>
          </a:p>
          <a:p>
            <a:r>
              <a:rPr lang="en-GB" dirty="0" smtClean="0"/>
              <a:t>* ‘Aims at maximising the chances of exploiting cleaner sources of growth, thereby leading to a more environmentally sustainable growth model’</a:t>
            </a:r>
          </a:p>
          <a:p>
            <a:r>
              <a:rPr lang="en-GB" dirty="0" smtClean="0"/>
              <a:t>* Green growth is relevant to both developed and developing countries</a:t>
            </a:r>
          </a:p>
          <a:p>
            <a:endParaRPr lang="en-GB" dirty="0" smtClean="0"/>
          </a:p>
          <a:p>
            <a:r>
              <a:rPr lang="en-GB" dirty="0" smtClean="0"/>
              <a:t>‘Green jobs’:</a:t>
            </a:r>
          </a:p>
          <a:p>
            <a:pPr>
              <a:buFont typeface="Arial" charset="0"/>
              <a:buChar char="•"/>
            </a:pPr>
            <a:r>
              <a:rPr lang="en-GB" dirty="0" smtClean="0"/>
              <a:t> jobs associated with the deployment of clean technologies and the adoption of improved environmental practices</a:t>
            </a:r>
          </a:p>
          <a:p>
            <a:pPr>
              <a:buFont typeface="Arial" charset="0"/>
              <a:buChar char="•"/>
            </a:pPr>
            <a:r>
              <a:rPr lang="en-GB" dirty="0" smtClean="0"/>
              <a:t> may be related to both adaptation and mitigation</a:t>
            </a:r>
          </a:p>
          <a:p>
            <a:pPr>
              <a:buFont typeface="Arial" charset="0"/>
              <a:buChar char="•"/>
            </a:pPr>
            <a:r>
              <a:rPr lang="en-GB" dirty="0" smtClean="0"/>
              <a:t> possible sectors include renewable energy, public transport, clean technologies, building and construction industry, recycling, retail, agriculture (e.g. soil conservation, water efficiency), forestry (e.g. afforestation, reforestation, sustainable forestry, agroforestry)</a:t>
            </a:r>
          </a:p>
          <a:p>
            <a:pPr>
              <a:buFont typeface="Arial" charset="0"/>
              <a:buChar char="•"/>
            </a:pPr>
            <a:r>
              <a:rPr lang="en-GB" dirty="0" smtClean="0"/>
              <a:t> active training and capacity building policies required</a:t>
            </a:r>
          </a:p>
          <a:p>
            <a:pPr eaLnBrk="1" hangingPunct="1"/>
            <a:endParaRPr lang="en-GB" dirty="0" smtClean="0"/>
          </a:p>
          <a:p>
            <a:pPr eaLnBrk="1" hangingPunct="1"/>
            <a:r>
              <a:rPr lang="en-GB" dirty="0" err="1" smtClean="0"/>
              <a:t>Dervis</a:t>
            </a:r>
            <a:r>
              <a:rPr lang="en-GB" dirty="0" smtClean="0"/>
              <a:t> et al., The Brookings Institution (2009):</a:t>
            </a:r>
          </a:p>
          <a:p>
            <a:pPr eaLnBrk="1" hangingPunct="1"/>
            <a:r>
              <a:rPr lang="en-GB" dirty="0" smtClean="0"/>
              <a:t>* ‘As long as the problem is perceived as a trade-off between improving living standards and the health of the planet, then the ability of countries to alleviate climate change will be severely constrained’</a:t>
            </a:r>
          </a:p>
          <a:p>
            <a:pPr eaLnBrk="1" hangingPunct="1"/>
            <a:r>
              <a:rPr lang="en-GB" dirty="0" smtClean="0"/>
              <a:t>* We must ‘devise strategies to revitalize the global economy that can be both climate conscious and climate resilient’</a:t>
            </a:r>
          </a:p>
          <a:p>
            <a:pPr eaLnBrk="1" hangingPunct="1"/>
            <a:r>
              <a:rPr lang="en-GB" dirty="0" smtClean="0"/>
              <a:t>* Trade-offs will always exist, but in a long-term perspective, the transition towards a low-emission economy can accelerate sustainable growth</a:t>
            </a:r>
          </a:p>
          <a:p>
            <a:pPr eaLnBrk="1" hangingPunct="1"/>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A9CC8FD-4F43-4F68-B028-E23DD6CA2CA6}" type="slidenum">
              <a:rPr lang="en-GB" smtClean="0"/>
              <a:pPr/>
              <a:t>2</a:t>
            </a:fld>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8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3C59FF-A4AA-4F9D-9413-84E0231EA209}" type="slidenum">
              <a:rPr lang="en-GB" smtClean="0"/>
              <a:pPr/>
              <a:t>27</a:t>
            </a:fld>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60419" name="Slide Number Placeholder 3"/>
          <p:cNvSpPr txBox="1">
            <a:spLocks noGrp="1"/>
          </p:cNvSpPr>
          <p:nvPr/>
        </p:nvSpPr>
        <p:spPr bwMode="auto">
          <a:xfrm>
            <a:off x="3814763" y="9371013"/>
            <a:ext cx="2919412" cy="493712"/>
          </a:xfrm>
          <a:prstGeom prst="rect">
            <a:avLst/>
          </a:prstGeom>
          <a:noFill/>
          <a:ln w="9525">
            <a:noFill/>
            <a:miter lim="800000"/>
            <a:headEnd/>
            <a:tailEnd/>
          </a:ln>
        </p:spPr>
        <p:txBody>
          <a:bodyPr anchor="b"/>
          <a:lstStyle/>
          <a:p>
            <a:pPr algn="r"/>
            <a:fld id="{FB58311E-4565-4563-9388-E7C2C680D1B4}" type="slidenum">
              <a:rPr lang="en-GB" sz="1200"/>
              <a:pPr algn="r"/>
              <a:t>28</a:t>
            </a:fld>
            <a:endParaRPr lang="en-GB"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Human activities (in context of development) can impact</a:t>
            </a:r>
            <a:r>
              <a:rPr lang="en-GB" baseline="0" dirty="0" smtClean="0"/>
              <a:t> the environment and climate.</a:t>
            </a:r>
          </a:p>
          <a:p>
            <a:pPr eaLnBrk="1" hangingPunct="1">
              <a:spcBef>
                <a:spcPct val="0"/>
              </a:spcBef>
            </a:pPr>
            <a:r>
              <a:rPr lang="en-GB" baseline="0" dirty="0" smtClean="0"/>
              <a:t>As well, the state of the environment and climate can offer opportunities, risks and constraints for development.</a:t>
            </a:r>
          </a:p>
          <a:p>
            <a:pPr eaLnBrk="1" hangingPunct="1">
              <a:spcBef>
                <a:spcPct val="0"/>
              </a:spcBef>
            </a:pPr>
            <a:r>
              <a:rPr lang="en-GB" baseline="0" dirty="0" smtClean="0"/>
              <a:t>Sector-specific examples will follow.</a:t>
            </a:r>
          </a:p>
          <a:p>
            <a:pPr eaLnBrk="1" hangingPunct="1">
              <a:spcBef>
                <a:spcPct val="0"/>
              </a:spcBef>
            </a:pPr>
            <a:r>
              <a:rPr lang="en-GB" baseline="0" dirty="0" smtClean="0"/>
              <a:t>When we are dealing with impacts from human activities, we have to mitigate such impacts. When facing opportunities, risks and constraints we have to adapt to these conditions.</a:t>
            </a:r>
            <a:endParaRPr lang="en-GB" dirty="0"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68FD03-8B51-43CD-9C10-4FC29E714DA8}"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D9852EF-5B54-44C3-9476-1B8DE25445AC}"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none" dirty="0" smtClean="0"/>
              <a:t>Indicate that the concept of vulnerability is normally used for the case of climate change, but</a:t>
            </a:r>
            <a:r>
              <a:rPr lang="en-GB" u="none" baseline="0" dirty="0" smtClean="0"/>
              <a:t> it is equality valid for environment!</a:t>
            </a:r>
            <a:endParaRPr lang="en-GB" u="none" dirty="0" smtClean="0"/>
          </a:p>
          <a:p>
            <a:pPr eaLnBrk="1" hangingPunct="1">
              <a:spcBef>
                <a:spcPct val="0"/>
              </a:spcBef>
            </a:pPr>
            <a:endParaRPr lang="en-GB" u="sng" dirty="0" smtClean="0"/>
          </a:p>
          <a:p>
            <a:pPr eaLnBrk="1" hangingPunct="1">
              <a:spcBef>
                <a:spcPct val="0"/>
              </a:spcBef>
            </a:pPr>
            <a:endParaRPr lang="en-GB" u="sng" dirty="0" smtClean="0"/>
          </a:p>
          <a:p>
            <a:pPr eaLnBrk="1" hangingPunct="1">
              <a:spcBef>
                <a:spcPct val="0"/>
              </a:spcBef>
            </a:pPr>
            <a:r>
              <a:rPr lang="en-GB" u="sng" dirty="0" smtClean="0"/>
              <a:t>Exposure to climate change </a:t>
            </a:r>
            <a:r>
              <a:rPr lang="en-GB" dirty="0" smtClean="0"/>
              <a:t>= the extent to which a system, individual or group is </a:t>
            </a:r>
            <a:r>
              <a:rPr lang="en-GB" i="1" dirty="0" smtClean="0"/>
              <a:t>exposed</a:t>
            </a:r>
            <a:r>
              <a:rPr lang="en-GB" dirty="0" smtClean="0"/>
              <a:t> to effects, considering that these effects may vary in nature and intensity across regions of the world.</a:t>
            </a:r>
          </a:p>
          <a:p>
            <a:pPr eaLnBrk="1" hangingPunct="1">
              <a:spcBef>
                <a:spcPct val="0"/>
              </a:spcBef>
            </a:pPr>
            <a:r>
              <a:rPr lang="en-GB" u="sng" dirty="0" smtClean="0"/>
              <a:t>Sensitivity to climate change</a:t>
            </a:r>
            <a:r>
              <a:rPr lang="en-GB" dirty="0" smtClean="0"/>
              <a:t> = the degree to which a system, individual or group is </a:t>
            </a:r>
            <a:r>
              <a:rPr lang="en-GB" i="1" dirty="0" smtClean="0"/>
              <a:t>affected</a:t>
            </a:r>
            <a:r>
              <a:rPr lang="en-GB" dirty="0" smtClean="0"/>
              <a:t>, either positively or negatively, directly or indirectly.</a:t>
            </a:r>
          </a:p>
          <a:p>
            <a:pPr eaLnBrk="1" hangingPunct="1">
              <a:spcBef>
                <a:spcPct val="0"/>
              </a:spcBef>
            </a:pPr>
            <a:r>
              <a:rPr lang="en-GB" u="sng" dirty="0" smtClean="0"/>
              <a:t>Adaptive capacity </a:t>
            </a:r>
            <a:r>
              <a:rPr lang="en-GB" dirty="0" smtClean="0"/>
              <a:t>= the extent to which a system, individual or group has the capabilities, and/or has access to the information, resources and institutions, required to adapt to climate change, notably through the adoption of risk prevention and mitigation measures; or: the property of a system to adjust its characteristics or behaviour, in order to expand its coping range under existing climate variability or future climate conditions (Brooks &amp; Neil </a:t>
            </a:r>
            <a:r>
              <a:rPr lang="en-GB" dirty="0" err="1" smtClean="0"/>
              <a:t>Adger</a:t>
            </a:r>
            <a:r>
              <a:rPr lang="en-GB" dirty="0" smtClean="0"/>
              <a:t> 2004).</a:t>
            </a:r>
          </a:p>
          <a:p>
            <a:pPr eaLnBrk="1" hangingPunct="1">
              <a:spcBef>
                <a:spcPct val="0"/>
              </a:spcBef>
            </a:pPr>
            <a:r>
              <a:rPr lang="en-GB" u="sng" dirty="0" smtClean="0"/>
              <a:t>Resilience</a:t>
            </a:r>
            <a:r>
              <a:rPr lang="en-GB" dirty="0" smtClean="0"/>
              <a:t> = the ability of a system, individual or group to absorb disturbances, and adapt to stress and change .</a:t>
            </a:r>
          </a:p>
          <a:p>
            <a:pPr eaLnBrk="1" hangingPunct="1">
              <a:spcBef>
                <a:spcPct val="0"/>
              </a:spcBef>
            </a:pPr>
            <a:r>
              <a:rPr lang="en-GB" u="sng" dirty="0" smtClean="0"/>
              <a:t>Vulnerability to climate change</a:t>
            </a:r>
            <a:r>
              <a:rPr lang="en-GB" dirty="0" smtClean="0"/>
              <a:t> = the extent to which a system, individual or group of people is susceptible to, and unable to cope with, the adverse effects of climate change.</a:t>
            </a:r>
          </a:p>
          <a:p>
            <a:pPr eaLnBrk="1" hangingPunct="1">
              <a:spcBef>
                <a:spcPct val="0"/>
              </a:spcBef>
            </a:pPr>
            <a:r>
              <a:rPr lang="en-GB" u="sng" dirty="0" smtClean="0"/>
              <a:t>Maladaptation</a:t>
            </a:r>
            <a:r>
              <a:rPr lang="en-GB" dirty="0" smtClean="0"/>
              <a:t> = an inadequate response to the challenge posed by climate change, by which ‘business-as-usual’ development interventions that overlook the implications of climate change inadvertently result in increased vulnerability to climate change; also, an inadequate adaptation response, which fails to reduce vulnerability to climate change and instead ends up increasing it.</a:t>
            </a:r>
          </a:p>
          <a:p>
            <a:pPr eaLnBrk="1" hangingPunct="1">
              <a:spcBef>
                <a:spcPct val="0"/>
              </a:spcBef>
            </a:pPr>
            <a:endParaRPr lang="en-GB"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1ADDEA1-21FA-45D8-80E5-C80127358A6E}"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concept of ecosystem</a:t>
            </a:r>
            <a:r>
              <a:rPr lang="en-GB" baseline="0" dirty="0" smtClean="0"/>
              <a:t> services (as exposed here in this Millennium Ecosystem Assessment diagram) is very useful to begin understanding the relationship between a healthy state of the environment and social and economic ‘development’.</a:t>
            </a:r>
          </a:p>
          <a:p>
            <a:r>
              <a:rPr lang="en-GB" baseline="0" dirty="0" smtClean="0"/>
              <a:t>We have to keep in mind that this is an anthropocentric concept….and because of that a powerful one to make a case for environmental protection in the context of development.</a:t>
            </a:r>
          </a:p>
          <a:p>
            <a:endParaRPr lang="en-GB" baseline="0" dirty="0" smtClean="0"/>
          </a:p>
        </p:txBody>
      </p:sp>
      <p:sp>
        <p:nvSpPr>
          <p:cNvPr id="4" name="Slide Number Placeholder 3"/>
          <p:cNvSpPr>
            <a:spLocks noGrp="1"/>
          </p:cNvSpPr>
          <p:nvPr>
            <p:ph type="sldNum" sz="quarter" idx="10"/>
          </p:nvPr>
        </p:nvSpPr>
        <p:spPr/>
        <p:txBody>
          <a:bodyPr/>
          <a:lstStyle/>
          <a:p>
            <a:pPr>
              <a:defRPr/>
            </a:pPr>
            <a:fld id="{970AF3BB-D309-43F0-A0AA-87ADE46B24AB}"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70AF3BB-D309-43F0-A0AA-87ADE46B24AB}"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Climate change exacerbates certain environmental trends and problems:</a:t>
            </a:r>
          </a:p>
          <a:p>
            <a:pPr eaLnBrk="1" hangingPunct="1">
              <a:spcBef>
                <a:spcPct val="0"/>
              </a:spcBef>
            </a:pPr>
            <a:r>
              <a:rPr lang="en-GB" dirty="0" smtClean="0"/>
              <a:t>e.g. desertification, freshwater scarcity, loss of biodiversity, air pollution</a:t>
            </a:r>
          </a:p>
          <a:p>
            <a:pPr eaLnBrk="1" hangingPunct="1">
              <a:spcBef>
                <a:spcPct val="0"/>
              </a:spcBef>
            </a:pPr>
            <a:r>
              <a:rPr lang="en-GB" dirty="0" smtClean="0"/>
              <a:t>Environmental management has an impact on climate change:</a:t>
            </a:r>
          </a:p>
          <a:p>
            <a:pPr eaLnBrk="1" hangingPunct="1">
              <a:spcBef>
                <a:spcPct val="0"/>
              </a:spcBef>
            </a:pPr>
            <a:r>
              <a:rPr lang="en-GB" dirty="0" smtClean="0"/>
              <a:t>e.g. waste management, soil management, land use planning and management</a:t>
            </a:r>
          </a:p>
          <a:p>
            <a:pPr eaLnBrk="1" hangingPunct="1">
              <a:spcBef>
                <a:spcPct val="0"/>
              </a:spcBef>
            </a:pPr>
            <a:endParaRPr lang="en-GB" dirty="0"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62C323-D19D-4EBB-BC02-C1530FDDF784}" type="slidenum">
              <a:rPr lang="en-GB"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Sustainable development as</a:t>
            </a:r>
            <a:r>
              <a:rPr lang="en-GB" baseline="0" dirty="0" smtClean="0"/>
              <a:t> a concept was popularised with the </a:t>
            </a:r>
            <a:r>
              <a:rPr lang="en-GB" baseline="0" dirty="0" err="1" smtClean="0"/>
              <a:t>Brundtland</a:t>
            </a:r>
            <a:r>
              <a:rPr lang="en-GB" baseline="0" dirty="0" smtClean="0"/>
              <a:t> Report “Our Common Future” (1987). There are various definitions of “sustainable development”, but the current common understanding (certainly within the EU) is that sustainable development implies giving equal importance to the three dimensions of development: social, environmental and economic.</a:t>
            </a:r>
          </a:p>
          <a:p>
            <a:pPr eaLnBrk="1" hangingPunct="1">
              <a:spcBef>
                <a:spcPct val="0"/>
              </a:spcBef>
            </a:pPr>
            <a:r>
              <a:rPr lang="en-GB" baseline="0" dirty="0" smtClean="0"/>
              <a:t>In practice this is seldom the case, and often environmental protection is downplayed.</a:t>
            </a:r>
          </a:p>
          <a:p>
            <a:pPr eaLnBrk="1" hangingPunct="1">
              <a:spcBef>
                <a:spcPct val="0"/>
              </a:spcBef>
            </a:pPr>
            <a:r>
              <a:rPr lang="en-GB" baseline="0" dirty="0" smtClean="0"/>
              <a:t>We can make the audience reflect on what ‘development path’ their country/region is following and promoting? Normally the economic dimension will be more prominent, in detriment of the social and (lastly) the environmental.</a:t>
            </a:r>
          </a:p>
          <a:p>
            <a:pPr eaLnBrk="1" hangingPunct="1">
              <a:spcBef>
                <a:spcPct val="0"/>
              </a:spcBef>
            </a:pPr>
            <a:endParaRPr lang="en-GB" baseline="0" dirty="0"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530D23-C202-4CC8-89A3-E9AB78A60EF2}" type="slidenum">
              <a:rPr lang="en-GB"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ctr"/>
          <a:lstStyle>
            <a:lvl1pPr algn="r">
              <a:defRPr sz="2800" b="0"/>
            </a:lvl1pPr>
          </a:lstStyle>
          <a:p>
            <a:r>
              <a:rPr lang="en-US" dirty="0"/>
              <a:t>Click to edit Master title style</a:t>
            </a:r>
          </a:p>
        </p:txBody>
      </p:sp>
      <p:pic>
        <p:nvPicPr>
          <p:cNvPr id="17" name="Picture 16"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0"/>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FCAF39-6155-4697-81B0-93A63C9DF7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F265AB-ABBC-48D5-A54F-C5687153608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A04EEB6-F8C0-4EB3-B9EE-0F846E80870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82BEEF60-F6FA-4538-B526-5AD25504BB01}" type="slidenum">
              <a:rPr lang="en-US"/>
              <a:pPr>
                <a:defRPr/>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4F543E-627A-45F7-AD5A-C5F4440622B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38839F7-0A2F-4297-81BA-30C89E8717F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9CB87D3-9B6E-42A9-9EDA-3516AFCD34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6"/>
          <p:cNvSpPr>
            <a:spLocks noGrp="1" noChangeArrowheads="1"/>
          </p:cNvSpPr>
          <p:nvPr>
            <p:ph type="sldNum" sz="quarter" idx="11"/>
          </p:nvPr>
        </p:nvSpPr>
        <p:spPr/>
        <p:txBody>
          <a:bodyPr/>
          <a:lstStyle>
            <a:lvl1pPr>
              <a:defRPr/>
            </a:lvl1pPr>
          </a:lstStyle>
          <a:p>
            <a:pPr>
              <a:defRPr/>
            </a:pPr>
            <a:fld id="{63F4246B-F23B-4931-B807-E4CBAB9A3D54}"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45BAB61-7FB6-4D5F-856F-6BD61589558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F8E3B-61EB-45DE-80A2-8870FF16060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E54D47-D4B5-450A-A48D-A1941F2BFB9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1652F1F9-D21C-46B7-8B53-B226080F119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63" r:id="rId6"/>
    <p:sldLayoutId id="2147483657" r:id="rId7"/>
    <p:sldLayoutId id="2147483656" r:id="rId8"/>
    <p:sldLayoutId id="2147483655" r:id="rId9"/>
    <p:sldLayoutId id="2147483654" r:id="rId10"/>
    <p:sldLayoutId id="2147483653" r:id="rId11"/>
    <p:sldLayoutId id="2147483652" r:id="rId12"/>
  </p:sldLayoutIdLst>
  <p:timing>
    <p:tnLst>
      <p:par>
        <p:cTn xmlns:p14="http://schemas.microsoft.com/office/powerpoint/2010/main" id="1" dur="indefinite" restart="never" nodeType="tmRoot"/>
      </p:par>
    </p:tnLst>
  </p:timing>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pcc.ch/"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pdf.wri.org/weathering_the_storm.pdf" TargetMode="External"/><Relationship Id="rId4" Type="http://schemas.openxmlformats.org/officeDocument/2006/relationships/hyperlink" Target="http://www.maweb.org/en/Synthesis.aspx" TargetMode="External"/><Relationship Id="rId1" Type="http://schemas.openxmlformats.org/officeDocument/2006/relationships/slideLayout" Target="../slideLayouts/slideLayout2.xml"/><Relationship Id="rId2" Type="http://schemas.openxmlformats.org/officeDocument/2006/relationships/hyperlink" Target="http://www.ipcc.ch/"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oecd.org/document/3/0,3343,en_2649_37465_45196035_1_1_1_1,00.html" TargetMode="External"/><Relationship Id="rId4" Type="http://schemas.openxmlformats.org/officeDocument/2006/relationships/hyperlink" Target="http://www.undp.org/climatechange/library_integrating_cc.shtml" TargetMode="External"/><Relationship Id="rId1" Type="http://schemas.openxmlformats.org/officeDocument/2006/relationships/slideLayout" Target="../slideLayouts/slideLayout2.xml"/><Relationship Id="rId2" Type="http://schemas.openxmlformats.org/officeDocument/2006/relationships/hyperlink" Target="http://browse.oecdbookshop.org/oecd/pdfs/browseit/4309171E.PDF"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ho.int/features/factfiles/environmental_health/en/index.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6" name="Rectangle 2"/>
          <p:cNvSpPr>
            <a:spLocks noGrp="1" noChangeArrowheads="1"/>
          </p:cNvSpPr>
          <p:nvPr>
            <p:ph type="ctrTitle"/>
          </p:nvPr>
        </p:nvSpPr>
        <p:spPr>
          <a:xfrm>
            <a:off x="457200" y="1143000"/>
            <a:ext cx="5943600" cy="2667000"/>
          </a:xfrm>
        </p:spPr>
        <p:txBody>
          <a:bodyPr anchor="b"/>
          <a:lstStyle/>
          <a:p>
            <a:pPr eaLnBrk="1" hangingPunct="1">
              <a:lnSpc>
                <a:spcPct val="150000"/>
              </a:lnSpc>
            </a:pPr>
            <a:r>
              <a:rPr lang="en-GB" b="1" dirty="0" smtClean="0">
                <a:latin typeface="Arial Black" pitchFamily="34" charset="0"/>
              </a:rPr>
              <a:t>Module 2</a:t>
            </a:r>
            <a:br>
              <a:rPr lang="en-GB" b="1" dirty="0" smtClean="0">
                <a:latin typeface="Arial Black" pitchFamily="34" charset="0"/>
              </a:rPr>
            </a:br>
            <a:r>
              <a:rPr lang="en-GB" sz="2400" b="1" dirty="0" smtClean="0">
                <a:solidFill>
                  <a:schemeClr val="bg1"/>
                </a:solidFill>
                <a:latin typeface="Arial Black" pitchFamily="34" charset="0"/>
              </a:rPr>
              <a:t>Understanding environment - climate change - development  linkages</a:t>
            </a:r>
            <a:endParaRPr lang="en-GB" sz="2400" dirty="0" smtClean="0"/>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10</a:t>
            </a:fld>
            <a:endParaRPr lang="en-US" dirty="0"/>
          </a:p>
        </p:txBody>
      </p:sp>
      <p:sp>
        <p:nvSpPr>
          <p:cNvPr id="6" name="TextBox 5"/>
          <p:cNvSpPr txBox="1"/>
          <p:nvPr/>
        </p:nvSpPr>
        <p:spPr>
          <a:xfrm>
            <a:off x="304800" y="3810000"/>
            <a:ext cx="8458200" cy="1200329"/>
          </a:xfrm>
          <a:prstGeom prst="rect">
            <a:avLst/>
          </a:prstGeom>
          <a:noFill/>
        </p:spPr>
        <p:txBody>
          <a:bodyPr wrap="square" rtlCol="0">
            <a:spAutoFit/>
          </a:bodyPr>
          <a:lstStyle/>
          <a:p>
            <a:pPr algn="ctr"/>
            <a:r>
              <a:rPr lang="en-US" sz="3600" b="1" dirty="0" smtClean="0">
                <a:solidFill>
                  <a:srgbClr val="FF0000"/>
                </a:solidFill>
              </a:rPr>
              <a:t>…does it impact on the environment and climate change?...</a:t>
            </a:r>
            <a:endParaRPr lang="en-US" sz="3600" b="1" dirty="0">
              <a:solidFill>
                <a:srgbClr val="FF0000"/>
              </a:solidFill>
            </a:endParaRPr>
          </a:p>
        </p:txBody>
      </p:sp>
      <p:sp>
        <p:nvSpPr>
          <p:cNvPr id="7" name="TextBox 6"/>
          <p:cNvSpPr txBox="1"/>
          <p:nvPr/>
        </p:nvSpPr>
        <p:spPr>
          <a:xfrm>
            <a:off x="1066800" y="2133600"/>
            <a:ext cx="7010400" cy="923330"/>
          </a:xfrm>
          <a:prstGeom prst="rect">
            <a:avLst/>
          </a:prstGeom>
          <a:noFill/>
        </p:spPr>
        <p:txBody>
          <a:bodyPr wrap="square" rtlCol="0">
            <a:spAutoFit/>
          </a:bodyPr>
          <a:lstStyle/>
          <a:p>
            <a:pPr algn="ctr"/>
            <a:r>
              <a:rPr lang="en-US" sz="5400" b="1" dirty="0" smtClean="0">
                <a:solidFill>
                  <a:schemeClr val="accent1">
                    <a:lumMod val="75000"/>
                  </a:schemeClr>
                </a:solidFill>
              </a:rPr>
              <a:t>AGRICULTURE</a:t>
            </a:r>
            <a:endParaRPr lang="en-US" sz="5400" b="1" dirty="0">
              <a:solidFill>
                <a:schemeClr val="accent1">
                  <a:lumMod val="75000"/>
                </a:schemeClr>
              </a:solidFill>
            </a:endParaRPr>
          </a:p>
        </p:txBody>
      </p:sp>
    </p:spTree>
    <p:extLst>
      <p:ext uri="{BB962C8B-B14F-4D97-AF65-F5344CB8AC3E}">
        <p14:creationId xmlns:p14="http://schemas.microsoft.com/office/powerpoint/2010/main" val="1072311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534400" cy="3124200"/>
          </a:xfrm>
        </p:spPr>
        <p:txBody>
          <a:bodyPr/>
          <a:lstStyle/>
          <a:p>
            <a:pPr>
              <a:buFont typeface="Wingdings" charset="2"/>
              <a:buChar char="ü"/>
            </a:pPr>
            <a:r>
              <a:rPr lang="en-US" dirty="0"/>
              <a:t> </a:t>
            </a:r>
            <a:r>
              <a:rPr lang="en-US" dirty="0" smtClean="0"/>
              <a:t>Contributes 13-15% of global carbon emissions (rising to 30-32% if we include land use change, land degradation and deforestation</a:t>
            </a:r>
            <a:r>
              <a:rPr lang="en-US" dirty="0" smtClean="0"/>
              <a:t>) </a:t>
            </a:r>
            <a:r>
              <a:rPr lang="en-US" sz="2000" dirty="0" smtClean="0"/>
              <a:t>(EC, 2012)</a:t>
            </a:r>
            <a:endParaRPr lang="en-US" dirty="0" smtClean="0"/>
          </a:p>
          <a:p>
            <a:pPr>
              <a:buFont typeface="Wingdings" charset="2"/>
              <a:buChar char="ü"/>
            </a:pPr>
            <a:r>
              <a:rPr lang="en-US" dirty="0"/>
              <a:t> </a:t>
            </a:r>
            <a:r>
              <a:rPr lang="en-US" dirty="0" smtClean="0"/>
              <a:t>Is the main driver behind deforestation</a:t>
            </a:r>
          </a:p>
          <a:p>
            <a:pPr>
              <a:buFont typeface="Wingdings" charset="2"/>
              <a:buChar char="ü"/>
            </a:pPr>
            <a:r>
              <a:rPr lang="en-US" dirty="0"/>
              <a:t> </a:t>
            </a:r>
            <a:r>
              <a:rPr lang="en-US" dirty="0" smtClean="0"/>
              <a:t>Contributes to pollution of soil, air and water, and loss of biodiversity</a:t>
            </a:r>
          </a:p>
          <a:p>
            <a:pPr lvl="1">
              <a:buFont typeface="Wingdings" charset="2"/>
              <a:buChar char="ü"/>
            </a:pPr>
            <a:r>
              <a:rPr lang="en-US" dirty="0" smtClean="0"/>
              <a:t>Leads to adverse health effects (direct and indirect)</a:t>
            </a:r>
          </a:p>
          <a:p>
            <a:pPr>
              <a:buFont typeface="Wingdings" charset="2"/>
              <a:buChar char="ü"/>
            </a:pPr>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11</a:t>
            </a:fld>
            <a:endParaRPr lang="en-US" dirty="0"/>
          </a:p>
        </p:txBody>
      </p:sp>
      <p:sp>
        <p:nvSpPr>
          <p:cNvPr id="6" name="TextBox 5"/>
          <p:cNvSpPr txBox="1"/>
          <p:nvPr/>
        </p:nvSpPr>
        <p:spPr>
          <a:xfrm>
            <a:off x="990600" y="253424"/>
            <a:ext cx="7010400" cy="584776"/>
          </a:xfrm>
          <a:prstGeom prst="rect">
            <a:avLst/>
          </a:prstGeom>
          <a:noFill/>
        </p:spPr>
        <p:txBody>
          <a:bodyPr wrap="square" rtlCol="0">
            <a:spAutoFit/>
          </a:bodyPr>
          <a:lstStyle/>
          <a:p>
            <a:r>
              <a:rPr lang="en-US" sz="3200" b="1" dirty="0" smtClean="0">
                <a:solidFill>
                  <a:schemeClr val="bg1"/>
                </a:solidFill>
              </a:rPr>
              <a:t>Agriculture</a:t>
            </a:r>
            <a:endParaRPr lang="en-US" sz="4000" b="1" dirty="0">
              <a:solidFill>
                <a:schemeClr val="bg1"/>
              </a:solidFill>
            </a:endParaRPr>
          </a:p>
        </p:txBody>
      </p:sp>
    </p:spTree>
    <p:extLst>
      <p:ext uri="{BB962C8B-B14F-4D97-AF65-F5344CB8AC3E}">
        <p14:creationId xmlns:p14="http://schemas.microsoft.com/office/powerpoint/2010/main" val="369417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12</a:t>
            </a:fld>
            <a:endParaRPr lang="en-US" dirty="0"/>
          </a:p>
        </p:txBody>
      </p:sp>
      <p:sp>
        <p:nvSpPr>
          <p:cNvPr id="5" name="TextBox 4"/>
          <p:cNvSpPr txBox="1"/>
          <p:nvPr/>
        </p:nvSpPr>
        <p:spPr>
          <a:xfrm>
            <a:off x="1066800" y="2133600"/>
            <a:ext cx="7010400" cy="830997"/>
          </a:xfrm>
          <a:prstGeom prst="rect">
            <a:avLst/>
          </a:prstGeom>
          <a:noFill/>
        </p:spPr>
        <p:txBody>
          <a:bodyPr wrap="square" rtlCol="0">
            <a:spAutoFit/>
          </a:bodyPr>
          <a:lstStyle/>
          <a:p>
            <a:pPr algn="ctr"/>
            <a:r>
              <a:rPr lang="en-US" sz="4800" b="1" dirty="0" smtClean="0">
                <a:solidFill>
                  <a:schemeClr val="accent1">
                    <a:lumMod val="75000"/>
                  </a:schemeClr>
                </a:solidFill>
              </a:rPr>
              <a:t>AGRICULTURE</a:t>
            </a:r>
            <a:endParaRPr lang="en-US" sz="5400" b="1" dirty="0">
              <a:solidFill>
                <a:schemeClr val="accent1">
                  <a:lumMod val="75000"/>
                </a:schemeClr>
              </a:solidFill>
            </a:endParaRPr>
          </a:p>
        </p:txBody>
      </p:sp>
      <p:sp>
        <p:nvSpPr>
          <p:cNvPr id="6" name="TextBox 5"/>
          <p:cNvSpPr txBox="1"/>
          <p:nvPr/>
        </p:nvSpPr>
        <p:spPr>
          <a:xfrm>
            <a:off x="304800" y="3810000"/>
            <a:ext cx="8458200" cy="1077218"/>
          </a:xfrm>
          <a:prstGeom prst="rect">
            <a:avLst/>
          </a:prstGeom>
          <a:noFill/>
        </p:spPr>
        <p:txBody>
          <a:bodyPr wrap="square" rtlCol="0">
            <a:spAutoFit/>
          </a:bodyPr>
          <a:lstStyle/>
          <a:p>
            <a:pPr algn="ctr"/>
            <a:r>
              <a:rPr lang="en-US" sz="3200" b="1" dirty="0" smtClean="0">
                <a:solidFill>
                  <a:srgbClr val="FF0000"/>
                </a:solidFill>
              </a:rPr>
              <a:t>…is it affected by environmental degradation and climate change?...</a:t>
            </a:r>
            <a:endParaRPr lang="en-US" sz="3200" b="1" dirty="0">
              <a:solidFill>
                <a:srgbClr val="FF0000"/>
              </a:solidFill>
            </a:endParaRPr>
          </a:p>
        </p:txBody>
      </p:sp>
    </p:spTree>
    <p:extLst>
      <p:ext uri="{BB962C8B-B14F-4D97-AF65-F5344CB8AC3E}">
        <p14:creationId xmlns:p14="http://schemas.microsoft.com/office/powerpoint/2010/main" val="505601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534400" cy="3124200"/>
          </a:xfrm>
        </p:spPr>
        <p:txBody>
          <a:bodyPr/>
          <a:lstStyle/>
          <a:p>
            <a:pPr>
              <a:buFont typeface="Wingdings" charset="2"/>
              <a:buChar char="ü"/>
            </a:pPr>
            <a:r>
              <a:rPr lang="en-US" dirty="0"/>
              <a:t> </a:t>
            </a:r>
            <a:r>
              <a:rPr lang="en-US" dirty="0" smtClean="0"/>
              <a:t>Soil erosion and land degradation limit agricultural productivity in many developing countries</a:t>
            </a:r>
          </a:p>
          <a:p>
            <a:pPr>
              <a:buFont typeface="Wingdings" charset="2"/>
              <a:buChar char="ü"/>
            </a:pPr>
            <a:r>
              <a:rPr lang="en-US" dirty="0"/>
              <a:t> </a:t>
            </a:r>
            <a:r>
              <a:rPr lang="en-US" dirty="0" smtClean="0"/>
              <a:t>Freshwater availability and quality affect crop yields. Climate change is exacerbating these downward trends</a:t>
            </a:r>
          </a:p>
          <a:p>
            <a:pPr>
              <a:buFont typeface="Wingdings" charset="2"/>
              <a:buChar char="ü"/>
            </a:pPr>
            <a:r>
              <a:rPr lang="en-US" dirty="0"/>
              <a:t> </a:t>
            </a:r>
            <a:r>
              <a:rPr lang="en-US" dirty="0" smtClean="0"/>
              <a:t>Drought intensity and frequency are increasing in various countries due to climate change</a:t>
            </a:r>
          </a:p>
          <a:p>
            <a:pPr>
              <a:buFont typeface="Wingdings" charset="2"/>
              <a:buChar char="ü"/>
            </a:pPr>
            <a:r>
              <a:rPr lang="en-US" dirty="0" smtClean="0"/>
              <a:t> Nearly 1 billion people live in chronic hunger, and by 2050 there will be a need to produce to to 70% more food </a:t>
            </a:r>
            <a:r>
              <a:rPr lang="en-US" dirty="0"/>
              <a:t>globally </a:t>
            </a:r>
            <a:r>
              <a:rPr lang="en-US" sz="2000" dirty="0"/>
              <a:t>(EC, 2012)</a:t>
            </a:r>
            <a:endParaRPr lang="en-US" dirty="0" smtClean="0"/>
          </a:p>
          <a:p>
            <a:pPr>
              <a:buFont typeface="Wingdings" charset="2"/>
              <a:buChar char="ü"/>
            </a:pPr>
            <a:endParaRPr lang="en-US" dirty="0" smtClean="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13</a:t>
            </a:fld>
            <a:endParaRPr lang="en-US" dirty="0"/>
          </a:p>
        </p:txBody>
      </p:sp>
      <p:sp>
        <p:nvSpPr>
          <p:cNvPr id="6" name="TextBox 5"/>
          <p:cNvSpPr txBox="1"/>
          <p:nvPr/>
        </p:nvSpPr>
        <p:spPr>
          <a:xfrm>
            <a:off x="990600" y="253424"/>
            <a:ext cx="7010400" cy="584776"/>
          </a:xfrm>
          <a:prstGeom prst="rect">
            <a:avLst/>
          </a:prstGeom>
          <a:noFill/>
        </p:spPr>
        <p:txBody>
          <a:bodyPr wrap="square" rtlCol="0">
            <a:spAutoFit/>
          </a:bodyPr>
          <a:lstStyle/>
          <a:p>
            <a:r>
              <a:rPr lang="en-US" sz="3200" b="1" dirty="0" smtClean="0">
                <a:solidFill>
                  <a:schemeClr val="bg1"/>
                </a:solidFill>
              </a:rPr>
              <a:t>Agriculture</a:t>
            </a:r>
            <a:endParaRPr lang="en-US" sz="5400" b="1" dirty="0">
              <a:solidFill>
                <a:schemeClr val="bg1"/>
              </a:solidFill>
            </a:endParaRPr>
          </a:p>
        </p:txBody>
      </p:sp>
    </p:spTree>
    <p:extLst>
      <p:ext uri="{BB962C8B-B14F-4D97-AF65-F5344CB8AC3E}">
        <p14:creationId xmlns:p14="http://schemas.microsoft.com/office/powerpoint/2010/main" val="451321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534400" cy="4800600"/>
          </a:xfrm>
        </p:spPr>
        <p:txBody>
          <a:bodyPr/>
          <a:lstStyle/>
          <a:p>
            <a:pPr>
              <a:buFont typeface="Wingdings" charset="2"/>
              <a:buChar char="ü"/>
            </a:pPr>
            <a:r>
              <a:rPr lang="en-US" dirty="0" smtClean="0"/>
              <a:t>In least developed countries, 1/3 of death and disease is a direct result of environmental </a:t>
            </a:r>
            <a:r>
              <a:rPr lang="en-US" dirty="0"/>
              <a:t>causes </a:t>
            </a:r>
            <a:r>
              <a:rPr lang="en-US" sz="2000" dirty="0" smtClean="0"/>
              <a:t>(WHO, 2010)</a:t>
            </a:r>
            <a:endParaRPr lang="en-US" dirty="0" smtClean="0"/>
          </a:p>
          <a:p>
            <a:pPr>
              <a:buFont typeface="Wingdings" charset="2"/>
              <a:buChar char="ü"/>
            </a:pPr>
            <a:r>
              <a:rPr lang="en-US" dirty="0" smtClean="0"/>
              <a:t>Environmental factors influence 85 out of the 102 categories of disease and injury listed in </a:t>
            </a:r>
            <a:r>
              <a:rPr lang="en-US" i="1" dirty="0" smtClean="0"/>
              <a:t>The World Health Report</a:t>
            </a:r>
            <a:r>
              <a:rPr lang="en-US" dirty="0" smtClean="0"/>
              <a:t> (WHO)</a:t>
            </a:r>
          </a:p>
          <a:p>
            <a:pPr>
              <a:buFont typeface="Wingdings" charset="2"/>
              <a:buChar char="ü"/>
            </a:pPr>
            <a:r>
              <a:rPr lang="en-US" dirty="0" smtClean="0"/>
              <a:t>Climate change that has occurred since the 1970s has caused over 140,000 excess deaths each year, and climate change is estimated to add at least US$2-4 billion in annual health sector </a:t>
            </a:r>
            <a:r>
              <a:rPr lang="en-US" dirty="0"/>
              <a:t>costs </a:t>
            </a:r>
            <a:r>
              <a:rPr lang="en-US" sz="2000" dirty="0"/>
              <a:t>(WHO, </a:t>
            </a:r>
            <a:r>
              <a:rPr lang="en-US" sz="2000" dirty="0" smtClean="0"/>
              <a:t>2012)</a:t>
            </a:r>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14</a:t>
            </a:fld>
            <a:endParaRPr lang="en-US" dirty="0"/>
          </a:p>
        </p:txBody>
      </p:sp>
      <p:sp>
        <p:nvSpPr>
          <p:cNvPr id="5" name="TextBox 4"/>
          <p:cNvSpPr txBox="1"/>
          <p:nvPr/>
        </p:nvSpPr>
        <p:spPr>
          <a:xfrm>
            <a:off x="762000" y="253424"/>
            <a:ext cx="7010400" cy="584776"/>
          </a:xfrm>
          <a:prstGeom prst="rect">
            <a:avLst/>
          </a:prstGeom>
          <a:noFill/>
        </p:spPr>
        <p:txBody>
          <a:bodyPr wrap="square" rtlCol="0">
            <a:spAutoFit/>
          </a:bodyPr>
          <a:lstStyle/>
          <a:p>
            <a:r>
              <a:rPr lang="en-US" sz="3200" b="1" dirty="0" smtClean="0">
                <a:solidFill>
                  <a:schemeClr val="bg1"/>
                </a:solidFill>
              </a:rPr>
              <a:t>What about health?</a:t>
            </a:r>
            <a:endParaRPr lang="en-US" sz="3600" b="1" dirty="0">
              <a:solidFill>
                <a:schemeClr val="bg1"/>
              </a:solidFill>
            </a:endParaRPr>
          </a:p>
        </p:txBody>
      </p:sp>
    </p:spTree>
    <p:extLst>
      <p:ext uri="{BB962C8B-B14F-4D97-AF65-F5344CB8AC3E}">
        <p14:creationId xmlns:p14="http://schemas.microsoft.com/office/powerpoint/2010/main" val="2537126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81200"/>
            <a:ext cx="8534400" cy="4800600"/>
          </a:xfrm>
        </p:spPr>
        <p:txBody>
          <a:bodyPr/>
          <a:lstStyle/>
          <a:p>
            <a:pPr>
              <a:buFont typeface="Wingdings" charset="2"/>
              <a:buChar char="ü"/>
            </a:pPr>
            <a:r>
              <a:rPr lang="en-US" dirty="0" smtClean="0"/>
              <a:t>In 1 out of 3 countries in sub-Saharan Africa with available data, more than half of the schools have no toilet and more than 50% of schools don’t have access to potable </a:t>
            </a:r>
            <a:r>
              <a:rPr lang="en-US" dirty="0" smtClean="0"/>
              <a:t>water </a:t>
            </a:r>
            <a:r>
              <a:rPr lang="en-US" sz="2000" dirty="0" smtClean="0"/>
              <a:t>(UNESCO UIS, 2012)</a:t>
            </a:r>
            <a:endParaRPr lang="en-US" dirty="0" smtClean="0"/>
          </a:p>
          <a:p>
            <a:pPr>
              <a:buFont typeface="Wingdings" charset="2"/>
              <a:buChar char="ü"/>
            </a:pPr>
            <a:r>
              <a:rPr lang="en-US" dirty="0" smtClean="0"/>
              <a:t>Malaria </a:t>
            </a:r>
            <a:r>
              <a:rPr lang="en-US" dirty="0" smtClean="0"/>
              <a:t>causes </a:t>
            </a:r>
            <a:r>
              <a:rPr lang="en-US" dirty="0" smtClean="0"/>
              <a:t>between 4-10 </a:t>
            </a:r>
            <a:r>
              <a:rPr lang="en-US" dirty="0" smtClean="0"/>
              <a:t>million </a:t>
            </a:r>
            <a:r>
              <a:rPr lang="en-US" dirty="0" smtClean="0"/>
              <a:t>days of school absenteeism per year </a:t>
            </a:r>
            <a:r>
              <a:rPr lang="en-US" sz="2000" dirty="0" smtClean="0"/>
              <a:t>(Partnership for Child Development </a:t>
            </a:r>
            <a:r>
              <a:rPr lang="en-US" sz="2000" i="1" dirty="0" smtClean="0"/>
              <a:t>et al</a:t>
            </a:r>
            <a:r>
              <a:rPr lang="en-US" sz="2000" dirty="0" smtClean="0"/>
              <a:t>, 2009)</a:t>
            </a:r>
            <a:endParaRPr lang="en-US" dirty="0" smtClean="0"/>
          </a:p>
          <a:p>
            <a:pPr>
              <a:buFont typeface="Wingdings" charset="2"/>
              <a:buChar char="ü"/>
            </a:pPr>
            <a:r>
              <a:rPr lang="en-US" dirty="0" smtClean="0"/>
              <a:t>In the year 2000 floods in Cambodia, at least 1,000 schools were destroyed and about 500,000 primary and secondary school children </a:t>
            </a:r>
            <a:r>
              <a:rPr lang="en-US" dirty="0" smtClean="0"/>
              <a:t>affected </a:t>
            </a:r>
            <a:r>
              <a:rPr lang="en-US" sz="2000" dirty="0" smtClean="0"/>
              <a:t>(ADPC, 2008)</a:t>
            </a:r>
            <a:endParaRPr lang="en-US" dirty="0" smtClean="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15</a:t>
            </a:fld>
            <a:endParaRPr lang="en-US" dirty="0"/>
          </a:p>
        </p:txBody>
      </p:sp>
      <p:sp>
        <p:nvSpPr>
          <p:cNvPr id="5" name="TextBox 4"/>
          <p:cNvSpPr txBox="1"/>
          <p:nvPr/>
        </p:nvSpPr>
        <p:spPr>
          <a:xfrm>
            <a:off x="990600" y="253424"/>
            <a:ext cx="7010400" cy="584776"/>
          </a:xfrm>
          <a:prstGeom prst="rect">
            <a:avLst/>
          </a:prstGeom>
          <a:noFill/>
        </p:spPr>
        <p:txBody>
          <a:bodyPr wrap="square" rtlCol="0">
            <a:spAutoFit/>
          </a:bodyPr>
          <a:lstStyle/>
          <a:p>
            <a:r>
              <a:rPr lang="en-US" sz="3200" b="1" dirty="0" smtClean="0">
                <a:solidFill>
                  <a:schemeClr val="bg1"/>
                </a:solidFill>
              </a:rPr>
              <a:t>…education?</a:t>
            </a:r>
            <a:endParaRPr lang="en-US" sz="3200" b="1" dirty="0">
              <a:solidFill>
                <a:schemeClr val="bg1"/>
              </a:solidFill>
            </a:endParaRPr>
          </a:p>
        </p:txBody>
      </p:sp>
    </p:spTree>
    <p:extLst>
      <p:ext uri="{BB962C8B-B14F-4D97-AF65-F5344CB8AC3E}">
        <p14:creationId xmlns:p14="http://schemas.microsoft.com/office/powerpoint/2010/main" val="2375604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dirty="0" smtClean="0"/>
              <a:t>Environment, Climate </a:t>
            </a:r>
            <a:r>
              <a:rPr lang="en-GB" dirty="0"/>
              <a:t>C</a:t>
            </a:r>
            <a:r>
              <a:rPr lang="en-GB" dirty="0" smtClean="0"/>
              <a:t>hange and MDGs</a:t>
            </a:r>
          </a:p>
        </p:txBody>
      </p:sp>
      <p:sp>
        <p:nvSpPr>
          <p:cNvPr id="31746" name="TextBox 4"/>
          <p:cNvSpPr txBox="1">
            <a:spLocks noChangeArrowheads="1"/>
          </p:cNvSpPr>
          <p:nvPr/>
        </p:nvSpPr>
        <p:spPr bwMode="auto">
          <a:xfrm>
            <a:off x="3429000" y="3124200"/>
            <a:ext cx="1981200" cy="969496"/>
          </a:xfrm>
          <a:prstGeom prst="rect">
            <a:avLst/>
          </a:prstGeom>
          <a:solidFill>
            <a:srgbClr val="92D050"/>
          </a:solidFill>
          <a:ln w="9525">
            <a:noFill/>
            <a:miter lim="800000"/>
            <a:headEnd/>
            <a:tailEnd/>
          </a:ln>
        </p:spPr>
        <p:txBody>
          <a:bodyPr>
            <a:spAutoFit/>
          </a:bodyPr>
          <a:lstStyle/>
          <a:p>
            <a:pPr algn="ctr"/>
            <a:r>
              <a:rPr lang="en-GB" sz="1900" b="1" dirty="0" smtClean="0">
                <a:solidFill>
                  <a:srgbClr val="002060"/>
                </a:solidFill>
              </a:rPr>
              <a:t>Potential impacts on MDGs</a:t>
            </a:r>
            <a:endParaRPr lang="en-GB" sz="1900" b="1" dirty="0">
              <a:solidFill>
                <a:srgbClr val="002060"/>
              </a:solidFill>
            </a:endParaRPr>
          </a:p>
        </p:txBody>
      </p:sp>
      <p:sp>
        <p:nvSpPr>
          <p:cNvPr id="6" name="Rounded Rectangular Callout 5"/>
          <p:cNvSpPr/>
          <p:nvPr/>
        </p:nvSpPr>
        <p:spPr>
          <a:xfrm>
            <a:off x="685800" y="1524000"/>
            <a:ext cx="2133600" cy="990600"/>
          </a:xfrm>
          <a:prstGeom prst="wedgeRoundRectCallout">
            <a:avLst>
              <a:gd name="adj1" fmla="val 101898"/>
              <a:gd name="adj2" fmla="val 10741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Eradicate extreme poverty &amp; hunger</a:t>
            </a:r>
            <a:endParaRPr lang="en-GB" b="1" dirty="0"/>
          </a:p>
        </p:txBody>
      </p:sp>
      <p:sp>
        <p:nvSpPr>
          <p:cNvPr id="7" name="Rounded Rectangular Callout 6"/>
          <p:cNvSpPr/>
          <p:nvPr/>
        </p:nvSpPr>
        <p:spPr>
          <a:xfrm>
            <a:off x="3048000" y="1219200"/>
            <a:ext cx="1905000" cy="762000"/>
          </a:xfrm>
          <a:prstGeom prst="wedgeRoundRectCallout">
            <a:avLst>
              <a:gd name="adj1" fmla="val 21205"/>
              <a:gd name="adj2" fmla="val 20423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Reduce child mortality</a:t>
            </a:r>
            <a:endParaRPr lang="en-GB" b="1" dirty="0"/>
          </a:p>
        </p:txBody>
      </p:sp>
      <p:sp>
        <p:nvSpPr>
          <p:cNvPr id="8" name="Rounded Rectangular Callout 7"/>
          <p:cNvSpPr/>
          <p:nvPr/>
        </p:nvSpPr>
        <p:spPr>
          <a:xfrm>
            <a:off x="6553200" y="2286000"/>
            <a:ext cx="2362200" cy="1371600"/>
          </a:xfrm>
          <a:prstGeom prst="wedgeRoundRectCallout">
            <a:avLst>
              <a:gd name="adj1" fmla="val -102933"/>
              <a:gd name="adj2" fmla="val 42500"/>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Promote gender equality &amp; empower women</a:t>
            </a:r>
            <a:endParaRPr lang="en-GB" b="1" dirty="0"/>
          </a:p>
        </p:txBody>
      </p:sp>
      <p:sp>
        <p:nvSpPr>
          <p:cNvPr id="9" name="Rounded Rectangular Callout 8"/>
          <p:cNvSpPr/>
          <p:nvPr/>
        </p:nvSpPr>
        <p:spPr>
          <a:xfrm>
            <a:off x="1447800" y="4495800"/>
            <a:ext cx="1676400" cy="1219200"/>
          </a:xfrm>
          <a:prstGeom prst="wedgeRoundRectCallout">
            <a:avLst>
              <a:gd name="adj1" fmla="val 112317"/>
              <a:gd name="adj2" fmla="val -8401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Improve maternal health</a:t>
            </a:r>
            <a:endParaRPr lang="en-GB" b="1" dirty="0"/>
          </a:p>
        </p:txBody>
      </p:sp>
      <p:sp>
        <p:nvSpPr>
          <p:cNvPr id="10" name="Rounded Rectangular Callout 9"/>
          <p:cNvSpPr/>
          <p:nvPr/>
        </p:nvSpPr>
        <p:spPr>
          <a:xfrm>
            <a:off x="3733800" y="5029200"/>
            <a:ext cx="2057400" cy="762000"/>
          </a:xfrm>
          <a:prstGeom prst="wedgeRoundRectCallout">
            <a:avLst>
              <a:gd name="adj1" fmla="val 13272"/>
              <a:gd name="adj2" fmla="val -1718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Combat major diseases</a:t>
            </a:r>
            <a:endParaRPr lang="en-GB" b="1" dirty="0"/>
          </a:p>
        </p:txBody>
      </p:sp>
      <p:sp>
        <p:nvSpPr>
          <p:cNvPr id="11" name="Rounded Rectangular Callout 10"/>
          <p:cNvSpPr/>
          <p:nvPr/>
        </p:nvSpPr>
        <p:spPr>
          <a:xfrm>
            <a:off x="5913120" y="4572000"/>
            <a:ext cx="2057400" cy="1066800"/>
          </a:xfrm>
          <a:prstGeom prst="wedgeRoundRectCallout">
            <a:avLst>
              <a:gd name="adj1" fmla="val -69450"/>
              <a:gd name="adj2" fmla="val -10912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Ensure environmental sustainability</a:t>
            </a:r>
            <a:endParaRPr lang="en-GB" b="1" dirty="0"/>
          </a:p>
        </p:txBody>
      </p:sp>
      <p:sp>
        <p:nvSpPr>
          <p:cNvPr id="31754" name="Slide Number Placeholder 12"/>
          <p:cNvSpPr>
            <a:spLocks noGrp="1"/>
          </p:cNvSpPr>
          <p:nvPr>
            <p:ph type="sldNum" sz="quarter" idx="12"/>
          </p:nvPr>
        </p:nvSpPr>
        <p:spPr>
          <a:noFill/>
        </p:spPr>
        <p:txBody>
          <a:bodyPr/>
          <a:lstStyle/>
          <a:p>
            <a:fld id="{E36B5A59-ADC4-4012-9075-B2AA9CA86692}" type="slidenum">
              <a:rPr lang="en-US" smtClean="0"/>
              <a:pPr/>
              <a:t>16</a:t>
            </a:fld>
            <a:endParaRPr lang="en-US" smtClean="0"/>
          </a:p>
        </p:txBody>
      </p:sp>
      <p:sp>
        <p:nvSpPr>
          <p:cNvPr id="13" name="Rounded Rectangle 12"/>
          <p:cNvSpPr/>
          <p:nvPr/>
        </p:nvSpPr>
        <p:spPr>
          <a:xfrm>
            <a:off x="2362200" y="2209800"/>
            <a:ext cx="1752600" cy="8382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Adverse effects on food security</a:t>
            </a:r>
            <a:endParaRPr lang="en-GB" dirty="0">
              <a:solidFill>
                <a:schemeClr val="accent5">
                  <a:lumMod val="50000"/>
                </a:schemeClr>
              </a:solidFill>
            </a:endParaRPr>
          </a:p>
        </p:txBody>
      </p:sp>
      <p:sp>
        <p:nvSpPr>
          <p:cNvPr id="14" name="Rounded Rectangle 13"/>
          <p:cNvSpPr/>
          <p:nvPr/>
        </p:nvSpPr>
        <p:spPr>
          <a:xfrm>
            <a:off x="4419600" y="1828800"/>
            <a:ext cx="1752600" cy="12192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Increased incidence of waterborne diseases</a:t>
            </a:r>
            <a:endParaRPr lang="en-GB" dirty="0">
              <a:solidFill>
                <a:schemeClr val="accent5">
                  <a:lumMod val="50000"/>
                </a:schemeClr>
              </a:solidFill>
            </a:endParaRPr>
          </a:p>
        </p:txBody>
      </p:sp>
      <p:sp>
        <p:nvSpPr>
          <p:cNvPr id="15" name="Rounded Rectangle 14"/>
          <p:cNvSpPr/>
          <p:nvPr/>
        </p:nvSpPr>
        <p:spPr>
          <a:xfrm>
            <a:off x="6858000" y="3429000"/>
            <a:ext cx="2057400" cy="10668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Dependence on livelihoods put at risk by CC</a:t>
            </a:r>
            <a:endParaRPr lang="en-GB" dirty="0">
              <a:solidFill>
                <a:schemeClr val="accent5">
                  <a:lumMod val="50000"/>
                </a:schemeClr>
              </a:solidFill>
            </a:endParaRPr>
          </a:p>
        </p:txBody>
      </p:sp>
      <p:sp>
        <p:nvSpPr>
          <p:cNvPr id="16" name="Rounded Rectangle 15"/>
          <p:cNvSpPr/>
          <p:nvPr/>
        </p:nvSpPr>
        <p:spPr>
          <a:xfrm>
            <a:off x="990600" y="5562600"/>
            <a:ext cx="2133600" cy="12192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Higher incidence of anaemia resulting from malaria</a:t>
            </a:r>
            <a:endParaRPr lang="en-GB" dirty="0">
              <a:solidFill>
                <a:schemeClr val="accent5">
                  <a:lumMod val="50000"/>
                </a:schemeClr>
              </a:solidFill>
            </a:endParaRPr>
          </a:p>
        </p:txBody>
      </p:sp>
      <p:sp>
        <p:nvSpPr>
          <p:cNvPr id="17" name="Rounded Rectangle 16"/>
          <p:cNvSpPr/>
          <p:nvPr/>
        </p:nvSpPr>
        <p:spPr>
          <a:xfrm>
            <a:off x="3352800" y="5715000"/>
            <a:ext cx="2438400" cy="6858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Heat-related mortality &amp; illnesses</a:t>
            </a:r>
            <a:endParaRPr lang="en-GB" dirty="0">
              <a:solidFill>
                <a:schemeClr val="accent5">
                  <a:lumMod val="50000"/>
                </a:schemeClr>
              </a:solidFill>
            </a:endParaRPr>
          </a:p>
        </p:txBody>
      </p:sp>
      <p:sp>
        <p:nvSpPr>
          <p:cNvPr id="18" name="Rounded Rectangle 17"/>
          <p:cNvSpPr/>
          <p:nvPr/>
        </p:nvSpPr>
        <p:spPr>
          <a:xfrm>
            <a:off x="6629400" y="5562600"/>
            <a:ext cx="2438400" cy="9906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Increased stress on ecosystems and biodiversity</a:t>
            </a:r>
            <a:endParaRPr lang="en-GB" dirty="0">
              <a:solidFill>
                <a:schemeClr val="accent5">
                  <a:lumMod val="50000"/>
                </a:schemeClr>
              </a:solidFill>
            </a:endParaRPr>
          </a:p>
        </p:txBody>
      </p:sp>
      <p:sp>
        <p:nvSpPr>
          <p:cNvPr id="19" name="TextBox 10"/>
          <p:cNvSpPr txBox="1">
            <a:spLocks noChangeArrowheads="1"/>
          </p:cNvSpPr>
          <p:nvPr/>
        </p:nvSpPr>
        <p:spPr bwMode="auto">
          <a:xfrm>
            <a:off x="3200400" y="6400800"/>
            <a:ext cx="3048000" cy="307777"/>
          </a:xfrm>
          <a:prstGeom prst="rect">
            <a:avLst/>
          </a:prstGeom>
          <a:noFill/>
          <a:ln w="9525">
            <a:noFill/>
            <a:miter lim="800000"/>
            <a:headEnd/>
            <a:tailEnd/>
          </a:ln>
        </p:spPr>
        <p:txBody>
          <a:bodyPr wrap="square">
            <a:spAutoFit/>
          </a:bodyPr>
          <a:lstStyle/>
          <a:p>
            <a:pPr algn="ctr"/>
            <a:r>
              <a:rPr lang="en-GB" sz="1400" dirty="0" smtClean="0"/>
              <a:t>Source: OECD </a:t>
            </a:r>
            <a:r>
              <a:rPr lang="en-GB" sz="1400" dirty="0"/>
              <a:t>(</a:t>
            </a:r>
            <a:r>
              <a:rPr lang="en-GB" sz="1400" dirty="0" smtClean="0"/>
              <a:t>2009a)</a:t>
            </a:r>
            <a:endParaRPr lang="en-GB" sz="1400" dirty="0"/>
          </a:p>
        </p:txBody>
      </p:sp>
      <p:sp>
        <p:nvSpPr>
          <p:cNvPr id="20" name="Rounded Rectangle 19"/>
          <p:cNvSpPr/>
          <p:nvPr/>
        </p:nvSpPr>
        <p:spPr>
          <a:xfrm>
            <a:off x="533400" y="762000"/>
            <a:ext cx="19812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5">
                    <a:lumMod val="50000"/>
                  </a:schemeClr>
                </a:solidFill>
              </a:rPr>
              <a:t>S</a:t>
            </a:r>
            <a:r>
              <a:rPr lang="en-GB" dirty="0" smtClean="0">
                <a:solidFill>
                  <a:schemeClr val="accent5">
                    <a:lumMod val="50000"/>
                  </a:schemeClr>
                </a:solidFill>
              </a:rPr>
              <a:t>oil erosion, </a:t>
            </a:r>
            <a:r>
              <a:rPr lang="en-GB" dirty="0" err="1" smtClean="0">
                <a:solidFill>
                  <a:schemeClr val="accent5">
                    <a:lumMod val="50000"/>
                  </a:schemeClr>
                </a:solidFill>
              </a:rPr>
              <a:t>salinisation</a:t>
            </a:r>
            <a:r>
              <a:rPr lang="en-GB" dirty="0" smtClean="0">
                <a:solidFill>
                  <a:schemeClr val="accent5">
                    <a:lumMod val="50000"/>
                  </a:schemeClr>
                </a:solidFill>
              </a:rPr>
              <a:t>, land degradation</a:t>
            </a:r>
            <a:endParaRPr lang="en-GB" dirty="0">
              <a:solidFill>
                <a:schemeClr val="accent5">
                  <a:lumMod val="50000"/>
                </a:schemeClr>
              </a:solidFill>
            </a:endParaRPr>
          </a:p>
        </p:txBody>
      </p:sp>
      <p:sp>
        <p:nvSpPr>
          <p:cNvPr id="21" name="Rounded Rectangle 20"/>
          <p:cNvSpPr/>
          <p:nvPr/>
        </p:nvSpPr>
        <p:spPr>
          <a:xfrm>
            <a:off x="4648200" y="838200"/>
            <a:ext cx="18288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5">
                    <a:lumMod val="50000"/>
                  </a:schemeClr>
                </a:solidFill>
              </a:rPr>
              <a:t>P</a:t>
            </a:r>
            <a:r>
              <a:rPr lang="en-GB" dirty="0" smtClean="0">
                <a:solidFill>
                  <a:schemeClr val="accent5">
                    <a:lumMod val="50000"/>
                  </a:schemeClr>
                </a:solidFill>
              </a:rPr>
              <a:t>olluted water and air…</a:t>
            </a:r>
            <a:endParaRPr lang="en-GB" dirty="0">
              <a:solidFill>
                <a:schemeClr val="accent5">
                  <a:lumMod val="50000"/>
                </a:schemeClr>
              </a:solidFill>
            </a:endParaRPr>
          </a:p>
        </p:txBody>
      </p:sp>
      <p:sp>
        <p:nvSpPr>
          <p:cNvPr id="22" name="Rounded Rectangle 21"/>
          <p:cNvSpPr/>
          <p:nvPr/>
        </p:nvSpPr>
        <p:spPr>
          <a:xfrm>
            <a:off x="6934200" y="1600200"/>
            <a:ext cx="19812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accent5">
                    <a:lumMod val="50000"/>
                  </a:schemeClr>
                </a:solidFill>
              </a:rPr>
              <a:t>S</a:t>
            </a:r>
            <a:r>
              <a:rPr lang="en-GB" dirty="0" smtClean="0">
                <a:solidFill>
                  <a:schemeClr val="accent5">
                    <a:lumMod val="50000"/>
                  </a:schemeClr>
                </a:solidFill>
              </a:rPr>
              <a:t>carcity/quality  of NR managed by women</a:t>
            </a:r>
            <a:endParaRPr lang="en-GB" dirty="0">
              <a:solidFill>
                <a:schemeClr val="accent5">
                  <a:lumMod val="50000"/>
                </a:schemeClr>
              </a:solidFill>
            </a:endParaRPr>
          </a:p>
        </p:txBody>
      </p:sp>
      <p:sp>
        <p:nvSpPr>
          <p:cNvPr id="23" name="Rounded Rectangle 22"/>
          <p:cNvSpPr/>
          <p:nvPr/>
        </p:nvSpPr>
        <p:spPr>
          <a:xfrm>
            <a:off x="2743200" y="4343400"/>
            <a:ext cx="2501900" cy="609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Environmental causes of disease</a:t>
            </a:r>
            <a:endParaRPr lang="en-GB" dirty="0">
              <a:solidFill>
                <a:schemeClr val="accent5">
                  <a:lumMod val="50000"/>
                </a:schemeClr>
              </a:solidFill>
            </a:endParaRPr>
          </a:p>
        </p:txBody>
      </p:sp>
      <p:sp>
        <p:nvSpPr>
          <p:cNvPr id="24" name="Rounded Rectangular Callout 23"/>
          <p:cNvSpPr/>
          <p:nvPr/>
        </p:nvSpPr>
        <p:spPr>
          <a:xfrm>
            <a:off x="1371600" y="3200400"/>
            <a:ext cx="1447800" cy="1219200"/>
          </a:xfrm>
          <a:prstGeom prst="wedgeRoundRectCallout">
            <a:avLst>
              <a:gd name="adj1" fmla="val 91805"/>
              <a:gd name="adj2" fmla="val -212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Achieving universal primary education</a:t>
            </a:r>
            <a:endParaRPr lang="en-GB" b="1" dirty="0"/>
          </a:p>
        </p:txBody>
      </p:sp>
      <p:sp>
        <p:nvSpPr>
          <p:cNvPr id="25" name="Rounded Rectangle 24"/>
          <p:cNvSpPr/>
          <p:nvPr/>
        </p:nvSpPr>
        <p:spPr>
          <a:xfrm>
            <a:off x="25453" y="2743200"/>
            <a:ext cx="1447800" cy="914400"/>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accent5">
                    <a:lumMod val="50000"/>
                  </a:schemeClr>
                </a:solidFill>
              </a:rPr>
              <a:t>e.g. effects on school attendance</a:t>
            </a:r>
            <a:endParaRPr lang="en-GB" dirty="0">
              <a:solidFill>
                <a:schemeClr val="accent5">
                  <a:lumMod val="50000"/>
                </a:schemeClr>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914400"/>
          </a:xfrm>
        </p:spPr>
        <p:txBody>
          <a:bodyPr/>
          <a:lstStyle/>
          <a:p>
            <a:r>
              <a:rPr lang="en-GB" dirty="0" smtClean="0"/>
              <a:t> The continuum of issues</a:t>
            </a:r>
            <a:endParaRPr lang="en-GB" dirty="0"/>
          </a:p>
        </p:txBody>
      </p:sp>
      <p:sp>
        <p:nvSpPr>
          <p:cNvPr id="11" name="TextBox 10"/>
          <p:cNvSpPr txBox="1"/>
          <p:nvPr/>
        </p:nvSpPr>
        <p:spPr>
          <a:xfrm>
            <a:off x="1219200" y="6397823"/>
            <a:ext cx="7620000" cy="307777"/>
          </a:xfrm>
          <a:prstGeom prst="rect">
            <a:avLst/>
          </a:prstGeom>
          <a:noFill/>
        </p:spPr>
        <p:txBody>
          <a:bodyPr wrap="square" rtlCol="0">
            <a:spAutoFit/>
          </a:bodyPr>
          <a:lstStyle/>
          <a:p>
            <a:pPr algn="r"/>
            <a:r>
              <a:rPr lang="en-GB" sz="1400" dirty="0" smtClean="0"/>
              <a:t>Inspired on and Adapted from: </a:t>
            </a:r>
            <a:r>
              <a:rPr lang="en-GB" sz="1400" dirty="0" err="1" smtClean="0"/>
              <a:t>McGray</a:t>
            </a:r>
            <a:r>
              <a:rPr lang="en-GB" sz="1400" dirty="0" smtClean="0"/>
              <a:t> et al (2007), OECD (2009a), </a:t>
            </a:r>
            <a:r>
              <a:rPr lang="en-GB" sz="1400" dirty="0" err="1" smtClean="0"/>
              <a:t>Olhoff</a:t>
            </a:r>
            <a:r>
              <a:rPr lang="en-GB" sz="1400" dirty="0" smtClean="0"/>
              <a:t> &amp; </a:t>
            </a:r>
            <a:r>
              <a:rPr lang="en-GB" sz="1400" dirty="0" err="1" smtClean="0"/>
              <a:t>Schaer</a:t>
            </a:r>
            <a:r>
              <a:rPr lang="en-GB" sz="1400" dirty="0" smtClean="0"/>
              <a:t> (2010)</a:t>
            </a:r>
            <a:endParaRPr lang="en-GB" sz="1400" dirty="0"/>
          </a:p>
        </p:txBody>
      </p:sp>
      <p:sp>
        <p:nvSpPr>
          <p:cNvPr id="13" name="Slide Number Placeholder 12"/>
          <p:cNvSpPr>
            <a:spLocks noGrp="1"/>
          </p:cNvSpPr>
          <p:nvPr>
            <p:ph type="sldNum" sz="quarter" idx="12"/>
          </p:nvPr>
        </p:nvSpPr>
        <p:spPr/>
        <p:txBody>
          <a:bodyPr/>
          <a:lstStyle/>
          <a:p>
            <a:pPr>
              <a:defRPr/>
            </a:pPr>
            <a:fld id="{56F21F97-6232-4766-9173-FF8538954B10}" type="slidenum">
              <a:rPr lang="en-US" smtClean="0"/>
              <a:pPr>
                <a:defRPr/>
              </a:pPr>
              <a:t>17</a:t>
            </a:fld>
            <a:endParaRPr lang="en-US" dirty="0"/>
          </a:p>
        </p:txBody>
      </p:sp>
      <p:sp>
        <p:nvSpPr>
          <p:cNvPr id="12" name="Left-Right Arrow 11"/>
          <p:cNvSpPr/>
          <p:nvPr/>
        </p:nvSpPr>
        <p:spPr>
          <a:xfrm>
            <a:off x="152400" y="5867400"/>
            <a:ext cx="8229600" cy="609600"/>
          </a:xfrm>
          <a:prstGeom prst="leftRight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solidFill>
                <a:srgbClr val="006699"/>
              </a:solidFill>
            </a:endParaRPr>
          </a:p>
        </p:txBody>
      </p:sp>
      <p:sp>
        <p:nvSpPr>
          <p:cNvPr id="14" name="TextBox 13"/>
          <p:cNvSpPr txBox="1"/>
          <p:nvPr/>
        </p:nvSpPr>
        <p:spPr>
          <a:xfrm>
            <a:off x="838200" y="6019800"/>
            <a:ext cx="6934200" cy="338554"/>
          </a:xfrm>
          <a:prstGeom prst="rect">
            <a:avLst/>
          </a:prstGeom>
          <a:noFill/>
        </p:spPr>
        <p:txBody>
          <a:bodyPr wrap="square" rtlCol="0">
            <a:spAutoFit/>
          </a:bodyPr>
          <a:lstStyle/>
          <a:p>
            <a:pPr algn="ctr"/>
            <a:r>
              <a:rPr lang="en-GB" sz="1600" b="1" dirty="0" smtClean="0">
                <a:solidFill>
                  <a:srgbClr val="FF6600"/>
                </a:solidFill>
              </a:rPr>
              <a:t>For measures targeting CC</a:t>
            </a:r>
            <a:r>
              <a:rPr lang="en-GB" sz="1600" b="1" dirty="0" smtClean="0">
                <a:solidFill>
                  <a:srgbClr val="006699"/>
                </a:solidFill>
              </a:rPr>
              <a:t>: </a:t>
            </a:r>
            <a:r>
              <a:rPr lang="en-GB" sz="1600" b="1" dirty="0">
                <a:solidFill>
                  <a:srgbClr val="006699"/>
                </a:solidFill>
              </a:rPr>
              <a:t>b</a:t>
            </a:r>
            <a:r>
              <a:rPr lang="en-GB" sz="1600" b="1" dirty="0" smtClean="0">
                <a:solidFill>
                  <a:srgbClr val="006699"/>
                </a:solidFill>
              </a:rPr>
              <a:t>enefits in the absence of climate change</a:t>
            </a:r>
            <a:endParaRPr lang="en-GB" sz="1600" b="1" dirty="0">
              <a:solidFill>
                <a:srgbClr val="006699"/>
              </a:solidFill>
            </a:endParaRPr>
          </a:p>
        </p:txBody>
      </p:sp>
      <p:sp>
        <p:nvSpPr>
          <p:cNvPr id="15" name="TextBox 14"/>
          <p:cNvSpPr txBox="1"/>
          <p:nvPr/>
        </p:nvSpPr>
        <p:spPr>
          <a:xfrm>
            <a:off x="76200" y="6019800"/>
            <a:ext cx="838200" cy="338554"/>
          </a:xfrm>
          <a:prstGeom prst="rect">
            <a:avLst/>
          </a:prstGeom>
          <a:noFill/>
        </p:spPr>
        <p:txBody>
          <a:bodyPr wrap="square" rtlCol="0">
            <a:spAutoFit/>
          </a:bodyPr>
          <a:lstStyle/>
          <a:p>
            <a:pPr algn="ctr"/>
            <a:r>
              <a:rPr lang="en-GB" sz="1600" b="1" dirty="0" smtClean="0">
                <a:solidFill>
                  <a:srgbClr val="006699"/>
                </a:solidFill>
              </a:rPr>
              <a:t>100</a:t>
            </a:r>
            <a:endParaRPr lang="en-GB" sz="1600" b="1" dirty="0">
              <a:solidFill>
                <a:srgbClr val="006699"/>
              </a:solidFill>
            </a:endParaRPr>
          </a:p>
        </p:txBody>
      </p:sp>
      <p:sp>
        <p:nvSpPr>
          <p:cNvPr id="16" name="TextBox 15"/>
          <p:cNvSpPr txBox="1"/>
          <p:nvPr/>
        </p:nvSpPr>
        <p:spPr>
          <a:xfrm>
            <a:off x="7543800" y="6019800"/>
            <a:ext cx="685800" cy="338554"/>
          </a:xfrm>
          <a:prstGeom prst="rect">
            <a:avLst/>
          </a:prstGeom>
          <a:noFill/>
        </p:spPr>
        <p:txBody>
          <a:bodyPr wrap="square" rtlCol="0">
            <a:spAutoFit/>
          </a:bodyPr>
          <a:lstStyle/>
          <a:p>
            <a:pPr algn="r"/>
            <a:r>
              <a:rPr lang="en-GB" sz="1600" b="1" dirty="0" smtClean="0">
                <a:solidFill>
                  <a:srgbClr val="006699"/>
                </a:solidFill>
              </a:rPr>
              <a:t>0</a:t>
            </a:r>
            <a:endParaRPr lang="en-GB" sz="1600" b="1" dirty="0">
              <a:solidFill>
                <a:srgbClr val="006699"/>
              </a:solidFill>
            </a:endParaRPr>
          </a:p>
        </p:txBody>
      </p:sp>
      <p:grpSp>
        <p:nvGrpSpPr>
          <p:cNvPr id="30" name="Group 29"/>
          <p:cNvGrpSpPr/>
          <p:nvPr/>
        </p:nvGrpSpPr>
        <p:grpSpPr>
          <a:xfrm>
            <a:off x="76200" y="838200"/>
            <a:ext cx="9017288" cy="5029200"/>
            <a:chOff x="76200" y="838200"/>
            <a:chExt cx="9017288" cy="5029200"/>
          </a:xfrm>
        </p:grpSpPr>
        <p:sp>
          <p:nvSpPr>
            <p:cNvPr id="4" name="Left-Right Arrow 3"/>
            <p:cNvSpPr/>
            <p:nvPr/>
          </p:nvSpPr>
          <p:spPr>
            <a:xfrm>
              <a:off x="152400" y="838200"/>
              <a:ext cx="8229600" cy="990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5" name="TextBox 4"/>
            <p:cNvSpPr txBox="1"/>
            <p:nvPr/>
          </p:nvSpPr>
          <p:spPr>
            <a:xfrm>
              <a:off x="457200" y="1143000"/>
              <a:ext cx="1600200" cy="369332"/>
            </a:xfrm>
            <a:prstGeom prst="rect">
              <a:avLst/>
            </a:prstGeom>
            <a:noFill/>
          </p:spPr>
          <p:txBody>
            <a:bodyPr wrap="square" rtlCol="0">
              <a:spAutoFit/>
            </a:bodyPr>
            <a:lstStyle/>
            <a:p>
              <a:r>
                <a:rPr lang="en-GB" b="1" dirty="0" smtClean="0">
                  <a:solidFill>
                    <a:schemeClr val="bg1"/>
                  </a:solidFill>
                </a:rPr>
                <a:t>Vulnerability</a:t>
              </a:r>
              <a:endParaRPr lang="en-GB" b="1" dirty="0">
                <a:solidFill>
                  <a:schemeClr val="bg1"/>
                </a:solidFill>
              </a:endParaRPr>
            </a:p>
          </p:txBody>
        </p:sp>
        <p:sp>
          <p:nvSpPr>
            <p:cNvPr id="6" name="TextBox 5"/>
            <p:cNvSpPr txBox="1"/>
            <p:nvPr/>
          </p:nvSpPr>
          <p:spPr>
            <a:xfrm>
              <a:off x="5029200" y="1143000"/>
              <a:ext cx="3124200" cy="369332"/>
            </a:xfrm>
            <a:prstGeom prst="rect">
              <a:avLst/>
            </a:prstGeom>
            <a:noFill/>
          </p:spPr>
          <p:txBody>
            <a:bodyPr wrap="square" rtlCol="0">
              <a:spAutoFit/>
            </a:bodyPr>
            <a:lstStyle/>
            <a:p>
              <a:pPr algn="r"/>
              <a:r>
                <a:rPr lang="en-GB" b="1" dirty="0" smtClean="0">
                  <a:solidFill>
                    <a:schemeClr val="bg1"/>
                  </a:solidFill>
                </a:rPr>
                <a:t>Response to impacts</a:t>
              </a:r>
              <a:endParaRPr lang="en-GB" b="1" dirty="0">
                <a:solidFill>
                  <a:schemeClr val="bg1"/>
                </a:solidFill>
              </a:endParaRPr>
            </a:p>
          </p:txBody>
        </p:sp>
        <p:sp>
          <p:nvSpPr>
            <p:cNvPr id="7" name="TextBox 6"/>
            <p:cNvSpPr txBox="1"/>
            <p:nvPr/>
          </p:nvSpPr>
          <p:spPr>
            <a:xfrm>
              <a:off x="76200" y="5282624"/>
              <a:ext cx="1981200" cy="584776"/>
            </a:xfrm>
            <a:prstGeom prst="rect">
              <a:avLst/>
            </a:prstGeom>
            <a:solidFill>
              <a:schemeClr val="accent1">
                <a:lumMod val="20000"/>
                <a:lumOff val="80000"/>
              </a:schemeClr>
            </a:solidFill>
            <a:ln w="28575">
              <a:solidFill>
                <a:srgbClr val="92D050"/>
              </a:solidFill>
            </a:ln>
          </p:spPr>
          <p:txBody>
            <a:bodyPr wrap="square" rtlCol="0">
              <a:spAutoFit/>
            </a:bodyPr>
            <a:lstStyle/>
            <a:p>
              <a:pPr algn="ctr">
                <a:spcBef>
                  <a:spcPts val="300"/>
                </a:spcBef>
              </a:pPr>
              <a:r>
                <a:rPr lang="en-GB" sz="1600" dirty="0"/>
                <a:t>d</a:t>
              </a:r>
              <a:r>
                <a:rPr lang="en-GB" sz="1600" dirty="0" smtClean="0"/>
                <a:t>evelopmental benefits</a:t>
              </a:r>
            </a:p>
          </p:txBody>
        </p:sp>
        <p:sp>
          <p:nvSpPr>
            <p:cNvPr id="8" name="TextBox 7"/>
            <p:cNvSpPr txBox="1"/>
            <p:nvPr/>
          </p:nvSpPr>
          <p:spPr>
            <a:xfrm>
              <a:off x="2133600" y="5036403"/>
              <a:ext cx="1905000" cy="830997"/>
            </a:xfrm>
            <a:prstGeom prst="rect">
              <a:avLst/>
            </a:prstGeom>
            <a:solidFill>
              <a:schemeClr val="accent1">
                <a:lumMod val="20000"/>
                <a:lumOff val="80000"/>
              </a:schemeClr>
            </a:solidFill>
            <a:ln w="28575">
              <a:solidFill>
                <a:srgbClr val="92D050"/>
              </a:solidFill>
            </a:ln>
          </p:spPr>
          <p:txBody>
            <a:bodyPr wrap="square" rtlCol="0">
              <a:spAutoFit/>
            </a:bodyPr>
            <a:lstStyle/>
            <a:p>
              <a:pPr algn="ctr">
                <a:spcBef>
                  <a:spcPts val="300"/>
                </a:spcBef>
              </a:pPr>
              <a:r>
                <a:rPr lang="en-GB" sz="1600" dirty="0"/>
                <a:t>d</a:t>
              </a:r>
              <a:r>
                <a:rPr lang="en-GB" sz="1600" dirty="0" smtClean="0"/>
                <a:t>evelopmental and climate adaptation benefits</a:t>
              </a:r>
            </a:p>
          </p:txBody>
        </p:sp>
        <p:sp>
          <p:nvSpPr>
            <p:cNvPr id="9" name="TextBox 8"/>
            <p:cNvSpPr txBox="1"/>
            <p:nvPr/>
          </p:nvSpPr>
          <p:spPr>
            <a:xfrm>
              <a:off x="4133850" y="4790182"/>
              <a:ext cx="2114550" cy="1077218"/>
            </a:xfrm>
            <a:prstGeom prst="rect">
              <a:avLst/>
            </a:prstGeom>
            <a:solidFill>
              <a:schemeClr val="accent1">
                <a:lumMod val="20000"/>
                <a:lumOff val="80000"/>
              </a:schemeClr>
            </a:solidFill>
            <a:ln w="28575">
              <a:solidFill>
                <a:srgbClr val="92D050"/>
              </a:solidFill>
            </a:ln>
          </p:spPr>
          <p:txBody>
            <a:bodyPr wrap="square" rtlCol="0">
              <a:spAutoFit/>
            </a:bodyPr>
            <a:lstStyle/>
            <a:p>
              <a:pPr algn="ctr"/>
              <a:r>
                <a:rPr lang="en-GB" sz="1600" dirty="0" smtClean="0"/>
                <a:t>adaptation benefits, developmental benefits as ‘side effect’</a:t>
              </a:r>
            </a:p>
          </p:txBody>
        </p:sp>
        <p:sp>
          <p:nvSpPr>
            <p:cNvPr id="10" name="TextBox 9"/>
            <p:cNvSpPr txBox="1"/>
            <p:nvPr/>
          </p:nvSpPr>
          <p:spPr>
            <a:xfrm>
              <a:off x="6324600" y="5282624"/>
              <a:ext cx="2057400" cy="584776"/>
            </a:xfrm>
            <a:prstGeom prst="rect">
              <a:avLst/>
            </a:prstGeom>
            <a:solidFill>
              <a:schemeClr val="accent1">
                <a:lumMod val="20000"/>
                <a:lumOff val="80000"/>
              </a:schemeClr>
            </a:solidFill>
            <a:ln w="28575">
              <a:solidFill>
                <a:srgbClr val="92D050"/>
              </a:solidFill>
            </a:ln>
          </p:spPr>
          <p:txBody>
            <a:bodyPr wrap="square" rtlCol="0">
              <a:spAutoFit/>
            </a:bodyPr>
            <a:lstStyle/>
            <a:p>
              <a:pPr algn="ctr">
                <a:spcBef>
                  <a:spcPts val="300"/>
                </a:spcBef>
              </a:pPr>
              <a:r>
                <a:rPr lang="en-GB" sz="1600" dirty="0" smtClean="0"/>
                <a:t>adaptation benefits only</a:t>
              </a:r>
            </a:p>
          </p:txBody>
        </p:sp>
        <p:sp>
          <p:nvSpPr>
            <p:cNvPr id="17" name="TextBox 16"/>
            <p:cNvSpPr txBox="1"/>
            <p:nvPr/>
          </p:nvSpPr>
          <p:spPr>
            <a:xfrm>
              <a:off x="76200" y="1828800"/>
              <a:ext cx="1981200" cy="830997"/>
            </a:xfrm>
            <a:prstGeom prst="rect">
              <a:avLst/>
            </a:prstGeom>
            <a:solidFill>
              <a:schemeClr val="accent2">
                <a:lumMod val="40000"/>
                <a:lumOff val="60000"/>
              </a:schemeClr>
            </a:solidFill>
            <a:ln w="28575">
              <a:solidFill>
                <a:srgbClr val="92D050"/>
              </a:solidFill>
            </a:ln>
          </p:spPr>
          <p:txBody>
            <a:bodyPr wrap="square" rtlCol="0">
              <a:spAutoFit/>
            </a:bodyPr>
            <a:lstStyle/>
            <a:p>
              <a:pPr algn="ctr"/>
              <a:r>
                <a:rPr lang="en-GB" sz="1600" b="1" dirty="0" smtClean="0"/>
                <a:t>Addressing drivers of vulnerability</a:t>
              </a:r>
            </a:p>
          </p:txBody>
        </p:sp>
        <p:sp>
          <p:nvSpPr>
            <p:cNvPr id="18" name="TextBox 17"/>
            <p:cNvSpPr txBox="1"/>
            <p:nvPr/>
          </p:nvSpPr>
          <p:spPr>
            <a:xfrm>
              <a:off x="2133600" y="1828800"/>
              <a:ext cx="1905000" cy="830997"/>
            </a:xfrm>
            <a:prstGeom prst="rect">
              <a:avLst/>
            </a:prstGeom>
            <a:solidFill>
              <a:schemeClr val="accent2">
                <a:lumMod val="40000"/>
                <a:lumOff val="60000"/>
              </a:schemeClr>
            </a:solidFill>
            <a:ln w="28575">
              <a:solidFill>
                <a:srgbClr val="92D050"/>
              </a:solidFill>
            </a:ln>
          </p:spPr>
          <p:txBody>
            <a:bodyPr wrap="square" rtlCol="0">
              <a:spAutoFit/>
            </a:bodyPr>
            <a:lstStyle/>
            <a:p>
              <a:pPr algn="ctr"/>
              <a:r>
                <a:rPr lang="en-GB" sz="1600" b="1" dirty="0" smtClean="0"/>
                <a:t>Building response capacity</a:t>
              </a:r>
            </a:p>
          </p:txBody>
        </p:sp>
        <p:sp>
          <p:nvSpPr>
            <p:cNvPr id="19" name="TextBox 18"/>
            <p:cNvSpPr txBox="1"/>
            <p:nvPr/>
          </p:nvSpPr>
          <p:spPr>
            <a:xfrm>
              <a:off x="4133850" y="1828800"/>
              <a:ext cx="2114550" cy="830997"/>
            </a:xfrm>
            <a:prstGeom prst="rect">
              <a:avLst/>
            </a:prstGeom>
            <a:solidFill>
              <a:schemeClr val="accent2">
                <a:lumMod val="40000"/>
                <a:lumOff val="60000"/>
              </a:schemeClr>
            </a:solidFill>
            <a:ln w="28575">
              <a:solidFill>
                <a:srgbClr val="92D050"/>
              </a:solidFill>
            </a:ln>
          </p:spPr>
          <p:txBody>
            <a:bodyPr wrap="square" rtlCol="0">
              <a:spAutoFit/>
            </a:bodyPr>
            <a:lstStyle/>
            <a:p>
              <a:pPr algn="ctr"/>
              <a:endParaRPr lang="en-GB" sz="1600" b="1" dirty="0" smtClean="0"/>
            </a:p>
            <a:p>
              <a:pPr algn="ctr"/>
              <a:r>
                <a:rPr lang="en-GB" sz="1600" b="1" dirty="0" smtClean="0"/>
                <a:t>Managing risk</a:t>
              </a:r>
            </a:p>
            <a:p>
              <a:pPr algn="ctr"/>
              <a:endParaRPr lang="en-GB" sz="1600" dirty="0" smtClean="0"/>
            </a:p>
          </p:txBody>
        </p:sp>
        <p:sp>
          <p:nvSpPr>
            <p:cNvPr id="20" name="TextBox 19"/>
            <p:cNvSpPr txBox="1"/>
            <p:nvPr/>
          </p:nvSpPr>
          <p:spPr>
            <a:xfrm>
              <a:off x="6324600" y="1828800"/>
              <a:ext cx="2057400" cy="830997"/>
            </a:xfrm>
            <a:prstGeom prst="rect">
              <a:avLst/>
            </a:prstGeom>
            <a:solidFill>
              <a:schemeClr val="accent2">
                <a:lumMod val="40000"/>
                <a:lumOff val="60000"/>
              </a:schemeClr>
            </a:solidFill>
            <a:ln w="28575">
              <a:solidFill>
                <a:srgbClr val="92D050"/>
              </a:solidFill>
            </a:ln>
          </p:spPr>
          <p:txBody>
            <a:bodyPr wrap="square" rtlCol="0">
              <a:spAutoFit/>
            </a:bodyPr>
            <a:lstStyle/>
            <a:p>
              <a:pPr algn="ctr"/>
              <a:r>
                <a:rPr lang="en-GB" sz="1600" b="1" dirty="0" smtClean="0"/>
                <a:t>Specifically confronting impacts</a:t>
              </a:r>
            </a:p>
          </p:txBody>
        </p:sp>
        <p:sp>
          <p:nvSpPr>
            <p:cNvPr id="21" name="TextBox 20"/>
            <p:cNvSpPr txBox="1"/>
            <p:nvPr/>
          </p:nvSpPr>
          <p:spPr>
            <a:xfrm>
              <a:off x="6324600" y="2743200"/>
              <a:ext cx="2057400" cy="1077218"/>
            </a:xfrm>
            <a:prstGeom prst="rect">
              <a:avLst/>
            </a:prstGeom>
            <a:solidFill>
              <a:srgbClr val="CC99CC"/>
            </a:solidFill>
            <a:ln w="28575">
              <a:solidFill>
                <a:srgbClr val="92D050"/>
              </a:solidFill>
            </a:ln>
          </p:spPr>
          <p:txBody>
            <a:bodyPr wrap="square" rtlCol="0">
              <a:spAutoFit/>
            </a:bodyPr>
            <a:lstStyle/>
            <a:p>
              <a:pPr algn="ctr">
                <a:spcBef>
                  <a:spcPts val="300"/>
                </a:spcBef>
              </a:pPr>
              <a:r>
                <a:rPr lang="en-GB" sz="1600" dirty="0"/>
                <a:t>e</a:t>
              </a:r>
              <a:r>
                <a:rPr lang="en-GB" sz="1600" dirty="0" smtClean="0"/>
                <a:t>nd-of-pipe solutions, does not address source of problems</a:t>
              </a:r>
            </a:p>
          </p:txBody>
        </p:sp>
        <p:sp>
          <p:nvSpPr>
            <p:cNvPr id="22" name="TextBox 21"/>
            <p:cNvSpPr txBox="1"/>
            <p:nvPr/>
          </p:nvSpPr>
          <p:spPr>
            <a:xfrm>
              <a:off x="4114800" y="2743200"/>
              <a:ext cx="2133600" cy="1323439"/>
            </a:xfrm>
            <a:prstGeom prst="rect">
              <a:avLst/>
            </a:prstGeom>
            <a:solidFill>
              <a:srgbClr val="CC99CC"/>
            </a:solidFill>
            <a:ln w="28575">
              <a:solidFill>
                <a:srgbClr val="92D050"/>
              </a:solidFill>
            </a:ln>
          </p:spPr>
          <p:txBody>
            <a:bodyPr wrap="square" rtlCol="0">
              <a:spAutoFit/>
            </a:bodyPr>
            <a:lstStyle/>
            <a:p>
              <a:pPr algn="ctr">
                <a:spcBef>
                  <a:spcPts val="300"/>
                </a:spcBef>
              </a:pPr>
              <a:r>
                <a:rPr lang="en-GB" sz="1600" dirty="0" smtClean="0"/>
                <a:t>e.g. industrial risk management (OHSAS), emergency response systems</a:t>
              </a:r>
              <a:endParaRPr lang="en-GB" sz="1600" dirty="0"/>
            </a:p>
          </p:txBody>
        </p:sp>
        <p:sp>
          <p:nvSpPr>
            <p:cNvPr id="23" name="TextBox 22"/>
            <p:cNvSpPr txBox="1"/>
            <p:nvPr/>
          </p:nvSpPr>
          <p:spPr>
            <a:xfrm>
              <a:off x="2133600" y="2743200"/>
              <a:ext cx="1905000" cy="2308324"/>
            </a:xfrm>
            <a:prstGeom prst="rect">
              <a:avLst/>
            </a:prstGeom>
            <a:solidFill>
              <a:schemeClr val="tx2">
                <a:lumMod val="85000"/>
              </a:schemeClr>
            </a:solidFill>
            <a:ln w="28575">
              <a:solidFill>
                <a:srgbClr val="92D050"/>
              </a:solidFill>
            </a:ln>
          </p:spPr>
          <p:txBody>
            <a:bodyPr wrap="square" rtlCol="0">
              <a:spAutoFit/>
            </a:bodyPr>
            <a:lstStyle/>
            <a:p>
              <a:pPr algn="ctr">
                <a:spcBef>
                  <a:spcPts val="300"/>
                </a:spcBef>
              </a:pPr>
              <a:r>
                <a:rPr lang="en-GB" sz="1600" dirty="0" smtClean="0"/>
                <a:t>e.g. awareness raising, institutional strengthening, capacity building, enhancing land use planning; IWRM, ICZM, IPM, EMS in industry</a:t>
              </a:r>
            </a:p>
          </p:txBody>
        </p:sp>
        <p:sp>
          <p:nvSpPr>
            <p:cNvPr id="24" name="TextBox 23"/>
            <p:cNvSpPr txBox="1"/>
            <p:nvPr/>
          </p:nvSpPr>
          <p:spPr>
            <a:xfrm>
              <a:off x="6324600" y="3886200"/>
              <a:ext cx="2057400" cy="1361911"/>
            </a:xfrm>
            <a:prstGeom prst="rect">
              <a:avLst/>
            </a:prstGeom>
            <a:solidFill>
              <a:srgbClr val="6699FF"/>
            </a:solidFill>
            <a:ln w="28575">
              <a:solidFill>
                <a:srgbClr val="92D050"/>
              </a:solidFill>
            </a:ln>
          </p:spPr>
          <p:txBody>
            <a:bodyPr wrap="square" rtlCol="0">
              <a:spAutoFit/>
            </a:bodyPr>
            <a:lstStyle/>
            <a:p>
              <a:pPr algn="ctr">
                <a:spcBef>
                  <a:spcPts val="300"/>
                </a:spcBef>
              </a:pPr>
              <a:r>
                <a:rPr lang="en-GB" sz="1600" dirty="0" smtClean="0"/>
                <a:t>e.g. drought resistant crop varieties, relocation, infrastructure</a:t>
              </a:r>
            </a:p>
            <a:p>
              <a:pPr algn="ctr">
                <a:spcBef>
                  <a:spcPts val="300"/>
                </a:spcBef>
              </a:pPr>
              <a:endParaRPr lang="en-GB" sz="1600" dirty="0" smtClean="0"/>
            </a:p>
          </p:txBody>
        </p:sp>
        <p:sp>
          <p:nvSpPr>
            <p:cNvPr id="25" name="TextBox 24"/>
            <p:cNvSpPr txBox="1"/>
            <p:nvPr/>
          </p:nvSpPr>
          <p:spPr>
            <a:xfrm>
              <a:off x="4114800" y="4139624"/>
              <a:ext cx="2133600" cy="584776"/>
            </a:xfrm>
            <a:prstGeom prst="rect">
              <a:avLst/>
            </a:prstGeom>
            <a:solidFill>
              <a:srgbClr val="6699FF"/>
            </a:solidFill>
            <a:ln w="28575">
              <a:solidFill>
                <a:srgbClr val="92D050"/>
              </a:solidFill>
            </a:ln>
          </p:spPr>
          <p:txBody>
            <a:bodyPr wrap="square" rtlCol="0">
              <a:spAutoFit/>
            </a:bodyPr>
            <a:lstStyle/>
            <a:p>
              <a:pPr algn="ctr">
                <a:spcBef>
                  <a:spcPts val="300"/>
                </a:spcBef>
              </a:pPr>
              <a:r>
                <a:rPr lang="en-GB" sz="1600" dirty="0" smtClean="0"/>
                <a:t>e.g. DRR, climate risk screening</a:t>
              </a:r>
            </a:p>
          </p:txBody>
        </p:sp>
        <p:sp>
          <p:nvSpPr>
            <p:cNvPr id="27" name="TextBox 26"/>
            <p:cNvSpPr txBox="1"/>
            <p:nvPr/>
          </p:nvSpPr>
          <p:spPr>
            <a:xfrm>
              <a:off x="76200" y="3886200"/>
              <a:ext cx="1981200" cy="1323439"/>
            </a:xfrm>
            <a:prstGeom prst="rect">
              <a:avLst/>
            </a:prstGeom>
            <a:solidFill>
              <a:srgbClr val="6699FF"/>
            </a:solidFill>
            <a:ln w="28575">
              <a:solidFill>
                <a:srgbClr val="92D050"/>
              </a:solidFill>
            </a:ln>
          </p:spPr>
          <p:txBody>
            <a:bodyPr wrap="square" rtlCol="0">
              <a:spAutoFit/>
            </a:bodyPr>
            <a:lstStyle/>
            <a:p>
              <a:pPr algn="ctr">
                <a:spcBef>
                  <a:spcPts val="300"/>
                </a:spcBef>
              </a:pPr>
              <a:r>
                <a:rPr lang="en-GB" sz="1600" dirty="0" smtClean="0"/>
                <a:t>e.g. measures aimed at human development; investment in education</a:t>
              </a:r>
            </a:p>
          </p:txBody>
        </p:sp>
        <p:sp>
          <p:nvSpPr>
            <p:cNvPr id="3" name="TextBox 2"/>
            <p:cNvSpPr txBox="1"/>
            <p:nvPr/>
          </p:nvSpPr>
          <p:spPr>
            <a:xfrm rot="5400000">
              <a:off x="8267699" y="3060414"/>
              <a:ext cx="1066802" cy="584776"/>
            </a:xfrm>
            <a:prstGeom prst="rect">
              <a:avLst/>
            </a:prstGeom>
            <a:solidFill>
              <a:srgbClr val="CC99CC"/>
            </a:solidFill>
          </p:spPr>
          <p:txBody>
            <a:bodyPr wrap="square" rtlCol="0">
              <a:spAutoFit/>
            </a:bodyPr>
            <a:lstStyle/>
            <a:p>
              <a:pPr algn="ctr"/>
              <a:r>
                <a:rPr lang="en-US" sz="1600" dirty="0"/>
                <a:t>e</a:t>
              </a:r>
              <a:r>
                <a:rPr lang="en-US" sz="1600" dirty="0" smtClean="0"/>
                <a:t>nviron-</a:t>
              </a:r>
              <a:r>
                <a:rPr lang="en-US" sz="1600" dirty="0" err="1" smtClean="0"/>
                <a:t>ment</a:t>
              </a:r>
              <a:endParaRPr lang="en-US" sz="1600" dirty="0"/>
            </a:p>
          </p:txBody>
        </p:sp>
        <p:sp>
          <p:nvSpPr>
            <p:cNvPr id="28" name="TextBox 27"/>
            <p:cNvSpPr txBox="1"/>
            <p:nvPr/>
          </p:nvSpPr>
          <p:spPr>
            <a:xfrm rot="5400000">
              <a:off x="8247965" y="4203412"/>
              <a:ext cx="1066801" cy="584776"/>
            </a:xfrm>
            <a:prstGeom prst="rect">
              <a:avLst/>
            </a:prstGeom>
            <a:solidFill>
              <a:srgbClr val="6699FF"/>
            </a:solidFill>
          </p:spPr>
          <p:txBody>
            <a:bodyPr wrap="square" rtlCol="0">
              <a:spAutoFit/>
            </a:bodyPr>
            <a:lstStyle/>
            <a:p>
              <a:pPr algn="ctr"/>
              <a:r>
                <a:rPr lang="en-US" sz="1600" dirty="0"/>
                <a:t>c</a:t>
              </a:r>
              <a:r>
                <a:rPr lang="en-US" sz="1600" dirty="0" smtClean="0"/>
                <a:t>limate change</a:t>
              </a:r>
              <a:endParaRPr lang="en-US" sz="1600" dirty="0"/>
            </a:p>
          </p:txBody>
        </p:sp>
        <p:sp>
          <p:nvSpPr>
            <p:cNvPr id="29" name="TextBox 28"/>
            <p:cNvSpPr txBox="1"/>
            <p:nvPr/>
          </p:nvSpPr>
          <p:spPr>
            <a:xfrm>
              <a:off x="76200" y="2743200"/>
              <a:ext cx="1981200" cy="1077218"/>
            </a:xfrm>
            <a:prstGeom prst="rect">
              <a:avLst/>
            </a:prstGeom>
            <a:solidFill>
              <a:srgbClr val="CC99CC"/>
            </a:solidFill>
            <a:ln w="28575">
              <a:solidFill>
                <a:srgbClr val="92D050"/>
              </a:solidFill>
            </a:ln>
          </p:spPr>
          <p:txBody>
            <a:bodyPr wrap="square" rtlCol="0">
              <a:spAutoFit/>
            </a:bodyPr>
            <a:lstStyle/>
            <a:p>
              <a:pPr algn="ctr">
                <a:spcBef>
                  <a:spcPts val="300"/>
                </a:spcBef>
              </a:pPr>
              <a:r>
                <a:rPr lang="en-GB" sz="1600" dirty="0"/>
                <a:t>s</a:t>
              </a:r>
              <a:r>
                <a:rPr lang="en-GB" sz="1600" dirty="0" smtClean="0"/>
                <a:t>afeguarding NR e.g. biodiversity, forests, ecological water flows</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and negative poverty-environment linkages</a:t>
            </a:r>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18</a:t>
            </a:fld>
            <a:endParaRPr lang="en-US" dirty="0"/>
          </a:p>
        </p:txBody>
      </p:sp>
      <p:cxnSp>
        <p:nvCxnSpPr>
          <p:cNvPr id="6" name="Straight Arrow Connector 5"/>
          <p:cNvCxnSpPr/>
          <p:nvPr/>
        </p:nvCxnSpPr>
        <p:spPr>
          <a:xfrm flipV="1">
            <a:off x="990600" y="2057400"/>
            <a:ext cx="0" cy="3657600"/>
          </a:xfrm>
          <a:prstGeom prst="straightConnector1">
            <a:avLst/>
          </a:prstGeom>
          <a:ln w="57150" cmpd="sng">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990600" y="5715000"/>
            <a:ext cx="6858000" cy="0"/>
          </a:xfrm>
          <a:prstGeom prst="straightConnector1">
            <a:avLst/>
          </a:prstGeom>
          <a:ln w="57150" cmpd="sng">
            <a:tailEnd type="arrow"/>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4419600" y="2133600"/>
            <a:ext cx="0" cy="34290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143000" y="3657600"/>
            <a:ext cx="5867400"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334000" y="5791200"/>
            <a:ext cx="1981200" cy="381000"/>
          </a:xfrm>
          <a:prstGeom prst="rect">
            <a:avLst/>
          </a:prstGeom>
          <a:noFill/>
        </p:spPr>
        <p:txBody>
          <a:bodyPr wrap="square" rtlCol="0">
            <a:spAutoFit/>
          </a:bodyPr>
          <a:lstStyle/>
          <a:p>
            <a:r>
              <a:rPr lang="en-US" dirty="0" smtClean="0"/>
              <a:t>Poverty reduction</a:t>
            </a:r>
            <a:endParaRPr lang="en-US" dirty="0"/>
          </a:p>
        </p:txBody>
      </p:sp>
      <p:sp>
        <p:nvSpPr>
          <p:cNvPr id="14" name="TextBox 13"/>
          <p:cNvSpPr txBox="1"/>
          <p:nvPr/>
        </p:nvSpPr>
        <p:spPr>
          <a:xfrm rot="16200000">
            <a:off x="-1034534" y="3625334"/>
            <a:ext cx="3352800" cy="369332"/>
          </a:xfrm>
          <a:prstGeom prst="rect">
            <a:avLst/>
          </a:prstGeom>
          <a:noFill/>
        </p:spPr>
        <p:txBody>
          <a:bodyPr wrap="square" rtlCol="0">
            <a:spAutoFit/>
          </a:bodyPr>
          <a:lstStyle/>
          <a:p>
            <a:r>
              <a:rPr lang="en-US" dirty="0" smtClean="0"/>
              <a:t>Environmental preservation</a:t>
            </a:r>
            <a:endParaRPr lang="en-US" dirty="0"/>
          </a:p>
        </p:txBody>
      </p:sp>
      <p:sp>
        <p:nvSpPr>
          <p:cNvPr id="15" name="TextBox 14"/>
          <p:cNvSpPr txBox="1"/>
          <p:nvPr/>
        </p:nvSpPr>
        <p:spPr>
          <a:xfrm>
            <a:off x="1219200" y="2057400"/>
            <a:ext cx="3124200" cy="1354217"/>
          </a:xfrm>
          <a:prstGeom prst="rect">
            <a:avLst/>
          </a:prstGeom>
          <a:noFill/>
        </p:spPr>
        <p:txBody>
          <a:bodyPr wrap="square" rtlCol="0">
            <a:spAutoFit/>
          </a:bodyPr>
          <a:lstStyle/>
          <a:p>
            <a:r>
              <a:rPr lang="en-US" b="1" dirty="0" smtClean="0"/>
              <a:t>Win-Lose</a:t>
            </a:r>
            <a:endParaRPr lang="en-US" dirty="0" smtClean="0"/>
          </a:p>
          <a:p>
            <a:r>
              <a:rPr lang="en-US" sz="1600" dirty="0" smtClean="0"/>
              <a:t>Environmental management that excludes local communities (e.g. lack of benefit-sharing, dislocation of communities)</a:t>
            </a:r>
            <a:endParaRPr lang="en-US" sz="1600" dirty="0"/>
          </a:p>
        </p:txBody>
      </p:sp>
      <p:sp>
        <p:nvSpPr>
          <p:cNvPr id="16" name="TextBox 15"/>
          <p:cNvSpPr txBox="1"/>
          <p:nvPr/>
        </p:nvSpPr>
        <p:spPr>
          <a:xfrm>
            <a:off x="4495800" y="2057162"/>
            <a:ext cx="3048000" cy="1600438"/>
          </a:xfrm>
          <a:prstGeom prst="rect">
            <a:avLst/>
          </a:prstGeom>
          <a:noFill/>
        </p:spPr>
        <p:txBody>
          <a:bodyPr wrap="square" rtlCol="0">
            <a:spAutoFit/>
          </a:bodyPr>
          <a:lstStyle/>
          <a:p>
            <a:r>
              <a:rPr lang="en-US" b="1" dirty="0" smtClean="0"/>
              <a:t>Win-Win</a:t>
            </a:r>
            <a:endParaRPr lang="en-US" dirty="0" smtClean="0"/>
          </a:p>
          <a:p>
            <a:r>
              <a:rPr lang="en-US" sz="1600" dirty="0" smtClean="0"/>
              <a:t>Sustainable livelihoods (e.g. sustainable agriculture, forestry, fisheries, ecosystem management, adaptation to climate change)</a:t>
            </a:r>
            <a:endParaRPr lang="en-US" sz="1600" dirty="0"/>
          </a:p>
        </p:txBody>
      </p:sp>
      <p:sp>
        <p:nvSpPr>
          <p:cNvPr id="19" name="TextBox 18"/>
          <p:cNvSpPr txBox="1"/>
          <p:nvPr/>
        </p:nvSpPr>
        <p:spPr>
          <a:xfrm>
            <a:off x="1219200" y="3733800"/>
            <a:ext cx="3200400" cy="1846659"/>
          </a:xfrm>
          <a:prstGeom prst="rect">
            <a:avLst/>
          </a:prstGeom>
          <a:noFill/>
        </p:spPr>
        <p:txBody>
          <a:bodyPr wrap="square" rtlCol="0">
            <a:spAutoFit/>
          </a:bodyPr>
          <a:lstStyle/>
          <a:p>
            <a:r>
              <a:rPr lang="en-US" b="1" dirty="0" smtClean="0"/>
              <a:t>Lose-Lose</a:t>
            </a:r>
            <a:endParaRPr lang="en-US" dirty="0" smtClean="0"/>
          </a:p>
          <a:p>
            <a:r>
              <a:rPr lang="en-US" sz="1600" dirty="0" smtClean="0"/>
              <a:t>Lack of or inadequate environmental management negatively affecting the poor (e.g. lack of adaptation to climate change, poor environmental health conditions)</a:t>
            </a:r>
            <a:endParaRPr lang="en-US" sz="1600" dirty="0"/>
          </a:p>
        </p:txBody>
      </p:sp>
      <p:sp>
        <p:nvSpPr>
          <p:cNvPr id="20" name="TextBox 19"/>
          <p:cNvSpPr txBox="1"/>
          <p:nvPr/>
        </p:nvSpPr>
        <p:spPr>
          <a:xfrm>
            <a:off x="4572000" y="3733800"/>
            <a:ext cx="3200400" cy="1107996"/>
          </a:xfrm>
          <a:prstGeom prst="rect">
            <a:avLst/>
          </a:prstGeom>
          <a:noFill/>
        </p:spPr>
        <p:txBody>
          <a:bodyPr wrap="square" rtlCol="0">
            <a:spAutoFit/>
          </a:bodyPr>
          <a:lstStyle/>
          <a:p>
            <a:r>
              <a:rPr lang="en-US" b="1" dirty="0" smtClean="0"/>
              <a:t>Lose-Win</a:t>
            </a:r>
            <a:endParaRPr lang="en-US" dirty="0" smtClean="0"/>
          </a:p>
          <a:p>
            <a:r>
              <a:rPr lang="en-US" sz="1600" dirty="0" smtClean="0"/>
              <a:t>Short-term livelihoods (e.g. overgrazing, overfishing, deforestation)</a:t>
            </a:r>
            <a:endParaRPr lang="en-US" sz="1600" dirty="0"/>
          </a:p>
        </p:txBody>
      </p:sp>
      <p:sp>
        <p:nvSpPr>
          <p:cNvPr id="21" name="TextBox 20"/>
          <p:cNvSpPr txBox="1"/>
          <p:nvPr/>
        </p:nvSpPr>
        <p:spPr>
          <a:xfrm>
            <a:off x="1219200" y="6397823"/>
            <a:ext cx="7620000" cy="307777"/>
          </a:xfrm>
          <a:prstGeom prst="rect">
            <a:avLst/>
          </a:prstGeom>
          <a:noFill/>
        </p:spPr>
        <p:txBody>
          <a:bodyPr wrap="square" rtlCol="0">
            <a:spAutoFit/>
          </a:bodyPr>
          <a:lstStyle/>
          <a:p>
            <a:pPr algn="r"/>
            <a:r>
              <a:rPr lang="en-GB" sz="1400" dirty="0" smtClean="0"/>
              <a:t>Source: UNDP-UNEP (2009), p.8</a:t>
            </a:r>
            <a:endParaRPr lang="en-GB" sz="1400" dirty="0"/>
          </a:p>
        </p:txBody>
      </p:sp>
    </p:spTree>
    <p:extLst>
      <p:ext uri="{BB962C8B-B14F-4D97-AF65-F5344CB8AC3E}">
        <p14:creationId xmlns:p14="http://schemas.microsoft.com/office/powerpoint/2010/main" val="2399390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Moving to green, climate-resilient and</a:t>
            </a:r>
            <a:br>
              <a:rPr lang="en-US" dirty="0" smtClean="0"/>
            </a:br>
            <a:r>
              <a:rPr lang="en-US" dirty="0" smtClean="0"/>
              <a:t>low-emission development</a:t>
            </a:r>
          </a:p>
        </p:txBody>
      </p:sp>
      <p:sp>
        <p:nvSpPr>
          <p:cNvPr id="38914" name="Slide Number Placeholder 3"/>
          <p:cNvSpPr>
            <a:spLocks noGrp="1"/>
          </p:cNvSpPr>
          <p:nvPr>
            <p:ph type="sldNum" sz="quarter" idx="12"/>
          </p:nvPr>
        </p:nvSpPr>
        <p:spPr>
          <a:noFill/>
        </p:spPr>
        <p:txBody>
          <a:bodyPr/>
          <a:lstStyle/>
          <a:p>
            <a:fld id="{7B341033-E316-4159-9400-2CE52F0D04C7}" type="slidenum">
              <a:rPr lang="en-US" smtClean="0"/>
              <a:pPr/>
              <a:t>19</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Environment, climate change and development</a:t>
            </a:r>
          </a:p>
        </p:txBody>
      </p:sp>
      <p:sp>
        <p:nvSpPr>
          <p:cNvPr id="29698" name="Slide Number Placeholder 3"/>
          <p:cNvSpPr>
            <a:spLocks noGrp="1"/>
          </p:cNvSpPr>
          <p:nvPr>
            <p:ph type="sldNum" sz="quarter" idx="12"/>
          </p:nvPr>
        </p:nvSpPr>
        <p:spPr>
          <a:noFill/>
        </p:spPr>
        <p:txBody>
          <a:bodyPr/>
          <a:lstStyle/>
          <a:p>
            <a:fld id="{0370594E-A6E3-4F7D-A747-45B86D09E40A}" type="slidenum">
              <a:rPr lang="en-US" smtClean="0"/>
              <a:pPr/>
              <a:t>2</a:t>
            </a:fld>
            <a:endParaRPr lang="en-US" smtClean="0"/>
          </a:p>
        </p:txBody>
      </p:sp>
    </p:spTree>
    <p:extLst>
      <p:ext uri="{BB962C8B-B14F-4D97-AF65-F5344CB8AC3E}">
        <p14:creationId xmlns:p14="http://schemas.microsoft.com/office/powerpoint/2010/main" val="187003547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 development</a:t>
            </a:r>
            <a:endParaRPr lang="en-US" dirty="0"/>
          </a:p>
        </p:txBody>
      </p:sp>
      <p:sp>
        <p:nvSpPr>
          <p:cNvPr id="3" name="Content Placeholder 2"/>
          <p:cNvSpPr>
            <a:spLocks noGrp="1"/>
          </p:cNvSpPr>
          <p:nvPr>
            <p:ph idx="1"/>
          </p:nvPr>
        </p:nvSpPr>
        <p:spPr>
          <a:xfrm>
            <a:off x="304800" y="1752600"/>
            <a:ext cx="8534400" cy="4800600"/>
          </a:xfrm>
        </p:spPr>
        <p:txBody>
          <a:bodyPr/>
          <a:lstStyle/>
          <a:p>
            <a:r>
              <a:rPr lang="en-US" dirty="0"/>
              <a:t>Planning within constraints of environmental carrying </a:t>
            </a:r>
            <a:r>
              <a:rPr lang="en-US" dirty="0" smtClean="0"/>
              <a:t>capacity</a:t>
            </a:r>
            <a:endParaRPr lang="en-US" dirty="0"/>
          </a:p>
          <a:p>
            <a:pPr lvl="1"/>
            <a:r>
              <a:rPr lang="en-US" dirty="0"/>
              <a:t>Q: If we take away the external inputs, will the system sustain itself?</a:t>
            </a:r>
          </a:p>
          <a:p>
            <a:r>
              <a:rPr lang="en-US" dirty="0" smtClean="0"/>
              <a:t>Protection of ecosystem services</a:t>
            </a:r>
          </a:p>
          <a:p>
            <a:r>
              <a:rPr lang="en-US" dirty="0" smtClean="0"/>
              <a:t>Consistency </a:t>
            </a:r>
            <a:r>
              <a:rPr lang="en-US" dirty="0"/>
              <a:t>between sectoral development objectives</a:t>
            </a:r>
          </a:p>
          <a:p>
            <a:r>
              <a:rPr lang="en-US" dirty="0" smtClean="0"/>
              <a:t>Environmental resilience-</a:t>
            </a:r>
            <a:r>
              <a:rPr lang="en-US" dirty="0"/>
              <a:t>building requires actions on the social </a:t>
            </a:r>
            <a:r>
              <a:rPr lang="en-US" dirty="0" smtClean="0"/>
              <a:t>and </a:t>
            </a:r>
            <a:r>
              <a:rPr lang="en-US" dirty="0"/>
              <a:t>the environmental </a:t>
            </a:r>
            <a:r>
              <a:rPr lang="en-US" dirty="0" smtClean="0"/>
              <a:t>spheres</a:t>
            </a:r>
            <a:endParaRPr lang="en-US" dirty="0"/>
          </a:p>
          <a:p>
            <a:pPr lvl="1"/>
            <a:r>
              <a:rPr lang="en-US" dirty="0"/>
              <a:t>Decreased vulnerability of humans and ecosystems increases </a:t>
            </a:r>
            <a:r>
              <a:rPr lang="en-US" dirty="0" smtClean="0"/>
              <a:t>resilience</a:t>
            </a:r>
          </a:p>
          <a:p>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20</a:t>
            </a:fld>
            <a:endParaRPr lang="en-US" dirty="0"/>
          </a:p>
        </p:txBody>
      </p:sp>
    </p:spTree>
    <p:extLst>
      <p:ext uri="{BB962C8B-B14F-4D97-AF65-F5344CB8AC3E}">
        <p14:creationId xmlns:p14="http://schemas.microsoft.com/office/powerpoint/2010/main" val="1525008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GB" dirty="0" smtClean="0"/>
              <a:t>Climate-resilient development</a:t>
            </a:r>
          </a:p>
        </p:txBody>
      </p:sp>
      <p:sp>
        <p:nvSpPr>
          <p:cNvPr id="47106" name="TextBox 3"/>
          <p:cNvSpPr txBox="1">
            <a:spLocks noChangeArrowheads="1"/>
          </p:cNvSpPr>
          <p:nvPr/>
        </p:nvSpPr>
        <p:spPr bwMode="auto">
          <a:xfrm>
            <a:off x="152400" y="1524000"/>
            <a:ext cx="2286000" cy="708025"/>
          </a:xfrm>
          <a:prstGeom prst="rect">
            <a:avLst/>
          </a:prstGeom>
          <a:noFill/>
          <a:ln w="28575">
            <a:solidFill>
              <a:srgbClr val="005F7B"/>
            </a:solidFill>
            <a:miter lim="800000"/>
            <a:headEnd/>
            <a:tailEnd/>
          </a:ln>
        </p:spPr>
        <p:txBody>
          <a:bodyPr>
            <a:spAutoFit/>
          </a:bodyPr>
          <a:lstStyle/>
          <a:p>
            <a:pPr algn="ctr"/>
            <a:r>
              <a:rPr lang="en-GB" sz="2000" b="1"/>
              <a:t>Biophysical impacts</a:t>
            </a:r>
          </a:p>
        </p:txBody>
      </p:sp>
      <p:sp>
        <p:nvSpPr>
          <p:cNvPr id="47107" name="TextBox 20"/>
          <p:cNvSpPr txBox="1">
            <a:spLocks noChangeArrowheads="1"/>
          </p:cNvSpPr>
          <p:nvPr/>
        </p:nvSpPr>
        <p:spPr bwMode="auto">
          <a:xfrm>
            <a:off x="4572000" y="1524000"/>
            <a:ext cx="2286000" cy="708025"/>
          </a:xfrm>
          <a:prstGeom prst="rect">
            <a:avLst/>
          </a:prstGeom>
          <a:noFill/>
          <a:ln w="28575">
            <a:solidFill>
              <a:srgbClr val="005F7B"/>
            </a:solidFill>
            <a:miter lim="800000"/>
            <a:headEnd/>
            <a:tailEnd/>
          </a:ln>
        </p:spPr>
        <p:txBody>
          <a:bodyPr>
            <a:spAutoFit/>
          </a:bodyPr>
          <a:lstStyle/>
          <a:p>
            <a:pPr algn="ctr"/>
            <a:r>
              <a:rPr lang="en-GB" sz="2000" b="1" dirty="0"/>
              <a:t>Socioeconomic impacts</a:t>
            </a:r>
          </a:p>
        </p:txBody>
      </p:sp>
      <p:cxnSp>
        <p:nvCxnSpPr>
          <p:cNvPr id="30" name="Straight Arrow Connector 29"/>
          <p:cNvCxnSpPr>
            <a:stCxn id="47106" idx="3"/>
            <a:endCxn id="47107" idx="1"/>
          </p:cNvCxnSpPr>
          <p:nvPr/>
        </p:nvCxnSpPr>
        <p:spPr>
          <a:xfrm>
            <a:off x="2438400" y="1878013"/>
            <a:ext cx="2133600" cy="1588"/>
          </a:xfrm>
          <a:prstGeom prst="straightConnector1">
            <a:avLst/>
          </a:prstGeom>
          <a:ln w="57150">
            <a:solidFill>
              <a:srgbClr val="005F7B"/>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2628900" y="2667000"/>
            <a:ext cx="1752600" cy="1066800"/>
          </a:xfrm>
          <a:prstGeom prst="roundRect">
            <a:avLst/>
          </a:prstGeom>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Vulnerability</a:t>
            </a:r>
            <a:br>
              <a:rPr lang="en-GB" b="1" dirty="0"/>
            </a:br>
            <a:r>
              <a:rPr lang="en-GB" b="1" dirty="0"/>
              <a:t>factors</a:t>
            </a:r>
          </a:p>
        </p:txBody>
      </p:sp>
      <p:sp>
        <p:nvSpPr>
          <p:cNvPr id="11" name="Up Arrow 10"/>
          <p:cNvSpPr/>
          <p:nvPr/>
        </p:nvSpPr>
        <p:spPr>
          <a:xfrm>
            <a:off x="2819400" y="2057400"/>
            <a:ext cx="381000" cy="457200"/>
          </a:xfrm>
          <a:prstGeom prst="upArrow">
            <a:avLst/>
          </a:prstGeom>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Up Arrow 11"/>
          <p:cNvSpPr/>
          <p:nvPr/>
        </p:nvSpPr>
        <p:spPr>
          <a:xfrm>
            <a:off x="3314700" y="2057400"/>
            <a:ext cx="381000" cy="457200"/>
          </a:xfrm>
          <a:prstGeom prst="upArrow">
            <a:avLst/>
          </a:prstGeom>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3" name="Up Arrow 12"/>
          <p:cNvSpPr/>
          <p:nvPr/>
        </p:nvSpPr>
        <p:spPr>
          <a:xfrm>
            <a:off x="3848100" y="2057400"/>
            <a:ext cx="381000" cy="457200"/>
          </a:xfrm>
          <a:prstGeom prst="upArrow">
            <a:avLst/>
          </a:prstGeom>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5" name="Rounded Rectangle 14"/>
          <p:cNvSpPr/>
          <p:nvPr/>
        </p:nvSpPr>
        <p:spPr>
          <a:xfrm>
            <a:off x="304800" y="4343400"/>
            <a:ext cx="1981200" cy="762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chemeClr val="accent1">
                    <a:lumMod val="50000"/>
                  </a:schemeClr>
                </a:solidFill>
              </a:rPr>
              <a:t>Climate risk management</a:t>
            </a:r>
          </a:p>
        </p:txBody>
      </p:sp>
      <p:sp>
        <p:nvSpPr>
          <p:cNvPr id="16" name="Rounded Rectangle 15"/>
          <p:cNvSpPr/>
          <p:nvPr/>
        </p:nvSpPr>
        <p:spPr>
          <a:xfrm>
            <a:off x="304800" y="5181600"/>
            <a:ext cx="1981200" cy="762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chemeClr val="accent1">
                    <a:lumMod val="50000"/>
                  </a:schemeClr>
                </a:solidFill>
              </a:rPr>
              <a:t>Specific adaptation </a:t>
            </a:r>
            <a:r>
              <a:rPr lang="en-GB" sz="1600" b="1" dirty="0">
                <a:solidFill>
                  <a:schemeClr val="accent1">
                    <a:lumMod val="50000"/>
                  </a:schemeClr>
                </a:solidFill>
              </a:rPr>
              <a:t>measures</a:t>
            </a:r>
          </a:p>
        </p:txBody>
      </p:sp>
      <p:sp>
        <p:nvSpPr>
          <p:cNvPr id="17" name="Rounded Rectangle 16"/>
          <p:cNvSpPr/>
          <p:nvPr/>
        </p:nvSpPr>
        <p:spPr>
          <a:xfrm>
            <a:off x="2514600" y="4343400"/>
            <a:ext cx="1981200" cy="1143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chemeClr val="accent1">
                    <a:lumMod val="50000"/>
                  </a:schemeClr>
                </a:solidFill>
              </a:rPr>
              <a:t>Development (vulnerability reduction) </a:t>
            </a:r>
            <a:r>
              <a:rPr lang="en-GB" sz="1600" b="1" dirty="0">
                <a:solidFill>
                  <a:schemeClr val="accent1">
                    <a:lumMod val="50000"/>
                  </a:schemeClr>
                </a:solidFill>
              </a:rPr>
              <a:t>activities</a:t>
            </a:r>
          </a:p>
        </p:txBody>
      </p:sp>
      <p:sp>
        <p:nvSpPr>
          <p:cNvPr id="19" name="Rounded Rectangle 18"/>
          <p:cNvSpPr/>
          <p:nvPr/>
        </p:nvSpPr>
        <p:spPr>
          <a:xfrm>
            <a:off x="304800" y="6019800"/>
            <a:ext cx="6477000" cy="457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chemeClr val="accent1">
                    <a:lumMod val="50000"/>
                  </a:schemeClr>
                </a:solidFill>
              </a:rPr>
              <a:t>Response capacity building</a:t>
            </a:r>
          </a:p>
        </p:txBody>
      </p:sp>
      <p:sp>
        <p:nvSpPr>
          <p:cNvPr id="20" name="Rounded Rectangle 19"/>
          <p:cNvSpPr/>
          <p:nvPr/>
        </p:nvSpPr>
        <p:spPr>
          <a:xfrm>
            <a:off x="4800600" y="4343400"/>
            <a:ext cx="1981200" cy="762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chemeClr val="accent1">
                    <a:lumMod val="50000"/>
                  </a:schemeClr>
                </a:solidFill>
              </a:rPr>
              <a:t>Climate risk management</a:t>
            </a:r>
          </a:p>
        </p:txBody>
      </p:sp>
      <p:sp>
        <p:nvSpPr>
          <p:cNvPr id="23" name="Rounded Rectangle 22"/>
          <p:cNvSpPr/>
          <p:nvPr/>
        </p:nvSpPr>
        <p:spPr>
          <a:xfrm>
            <a:off x="4800600" y="5181600"/>
            <a:ext cx="1981200" cy="762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chemeClr val="accent1">
                    <a:lumMod val="50000"/>
                  </a:schemeClr>
                </a:solidFill>
              </a:rPr>
              <a:t>Specific adaptation </a:t>
            </a:r>
            <a:r>
              <a:rPr lang="en-GB" sz="1600" b="1" dirty="0">
                <a:solidFill>
                  <a:schemeClr val="accent1">
                    <a:lumMod val="50000"/>
                  </a:schemeClr>
                </a:solidFill>
              </a:rPr>
              <a:t>measures</a:t>
            </a:r>
          </a:p>
        </p:txBody>
      </p:sp>
      <p:sp>
        <p:nvSpPr>
          <p:cNvPr id="24" name="Up Arrow 23"/>
          <p:cNvSpPr/>
          <p:nvPr/>
        </p:nvSpPr>
        <p:spPr>
          <a:xfrm>
            <a:off x="5600700" y="2317750"/>
            <a:ext cx="381000" cy="1949450"/>
          </a:xfrm>
          <a:prstGeom prst="upArrow">
            <a:avLst/>
          </a:prstGeom>
          <a:solidFill>
            <a:schemeClr val="accent2">
              <a:lumMod val="40000"/>
              <a:lumOff val="60000"/>
            </a:schemeClr>
          </a:solidFill>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5" name="Up Arrow 24"/>
          <p:cNvSpPr/>
          <p:nvPr/>
        </p:nvSpPr>
        <p:spPr>
          <a:xfrm>
            <a:off x="1104900" y="2317750"/>
            <a:ext cx="381000" cy="1949450"/>
          </a:xfrm>
          <a:prstGeom prst="upArrow">
            <a:avLst/>
          </a:prstGeom>
          <a:solidFill>
            <a:schemeClr val="accent2">
              <a:lumMod val="40000"/>
              <a:lumOff val="60000"/>
            </a:schemeClr>
          </a:solidFill>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6" name="Up Arrow 25"/>
          <p:cNvSpPr/>
          <p:nvPr/>
        </p:nvSpPr>
        <p:spPr>
          <a:xfrm>
            <a:off x="3314700" y="3810000"/>
            <a:ext cx="381000" cy="457200"/>
          </a:xfrm>
          <a:prstGeom prst="upArrow">
            <a:avLst/>
          </a:prstGeom>
          <a:solidFill>
            <a:schemeClr val="accent2">
              <a:lumMod val="40000"/>
              <a:lumOff val="60000"/>
            </a:schemeClr>
          </a:solidFill>
          <a:ln>
            <a:solidFill>
              <a:srgbClr val="005F7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7122" name="Slide Number Placeholder 26"/>
          <p:cNvSpPr>
            <a:spLocks noGrp="1"/>
          </p:cNvSpPr>
          <p:nvPr>
            <p:ph type="sldNum" sz="quarter" idx="12"/>
          </p:nvPr>
        </p:nvSpPr>
        <p:spPr>
          <a:noFill/>
        </p:spPr>
        <p:txBody>
          <a:bodyPr/>
          <a:lstStyle/>
          <a:p>
            <a:fld id="{D5C50E03-7B10-46D5-97A7-26644DE453C8}" type="slidenum">
              <a:rPr lang="en-US" smtClean="0"/>
              <a:pPr/>
              <a:t>21</a:t>
            </a:fld>
            <a:endParaRPr lang="en-US" smtClean="0"/>
          </a:p>
        </p:txBody>
      </p:sp>
      <p:sp>
        <p:nvSpPr>
          <p:cNvPr id="22" name="Right Brace 21"/>
          <p:cNvSpPr/>
          <p:nvPr/>
        </p:nvSpPr>
        <p:spPr>
          <a:xfrm>
            <a:off x="6781800" y="1447800"/>
            <a:ext cx="457200" cy="5029200"/>
          </a:xfrm>
          <a:prstGeom prst="rightBrace">
            <a:avLst/>
          </a:prstGeom>
          <a:ln w="38100">
            <a:solidFill>
              <a:srgbClr val="FF33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7" name="Rounded Rectangle 26"/>
          <p:cNvSpPr/>
          <p:nvPr/>
        </p:nvSpPr>
        <p:spPr>
          <a:xfrm>
            <a:off x="7198822" y="2286000"/>
            <a:ext cx="1945178" cy="3429000"/>
          </a:xfrm>
          <a:prstGeom prst="roundRect">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The develop-</a:t>
            </a:r>
            <a:r>
              <a:rPr lang="en-GB" sz="2000" b="1" dirty="0" err="1" smtClean="0"/>
              <a:t>ment</a:t>
            </a:r>
            <a:r>
              <a:rPr lang="en-GB" sz="2000" b="1" dirty="0" smtClean="0"/>
              <a:t> path addresses current and future vulnerability, risks and impacts</a:t>
            </a:r>
            <a:endParaRPr lang="en-GB" sz="2000" b="1" dirty="0"/>
          </a:p>
        </p:txBody>
      </p:sp>
    </p:spTree>
    <p:extLst>
      <p:ext uri="{BB962C8B-B14F-4D97-AF65-F5344CB8AC3E}">
        <p14:creationId xmlns:p14="http://schemas.microsoft.com/office/powerpoint/2010/main" val="42680698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9" grpId="0" animBg="1"/>
      <p:bldP spid="20" grpId="0" animBg="1"/>
      <p:bldP spid="23" grpId="0" animBg="1"/>
      <p:bldP spid="24" grpId="0" animBg="1"/>
      <p:bldP spid="25" grpId="0" animBg="1"/>
      <p:bldP spid="26" grpId="0" animBg="1"/>
      <p:bldP spid="22" grpId="0" animBg="1"/>
      <p:bldP spid="2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idx="4294967295"/>
          </p:nvPr>
        </p:nvSpPr>
        <p:spPr/>
        <p:txBody>
          <a:bodyPr/>
          <a:lstStyle/>
          <a:p>
            <a:r>
              <a:rPr lang="en-GB" dirty="0" smtClean="0"/>
              <a:t>Low-emission development</a:t>
            </a:r>
          </a:p>
        </p:txBody>
      </p:sp>
      <p:sp>
        <p:nvSpPr>
          <p:cNvPr id="49154" name="Content Placeholder 2"/>
          <p:cNvSpPr>
            <a:spLocks noGrp="1"/>
          </p:cNvSpPr>
          <p:nvPr>
            <p:ph idx="4294967295"/>
          </p:nvPr>
        </p:nvSpPr>
        <p:spPr>
          <a:xfrm>
            <a:off x="304800" y="1676400"/>
            <a:ext cx="6553200" cy="4876800"/>
          </a:xfrm>
        </p:spPr>
        <p:txBody>
          <a:bodyPr/>
          <a:lstStyle/>
          <a:p>
            <a:r>
              <a:rPr lang="en-GB" dirty="0" smtClean="0"/>
              <a:t>Generally, the three ‘sectors’ that are the biggest contributors to GHG emissions are also the main targets for emission reductions:</a:t>
            </a:r>
          </a:p>
          <a:p>
            <a:endParaRPr lang="en-GB" dirty="0" smtClean="0"/>
          </a:p>
          <a:p>
            <a:endParaRPr lang="en-GB" dirty="0" smtClean="0"/>
          </a:p>
          <a:p>
            <a:r>
              <a:rPr lang="en-GB" dirty="0" smtClean="0"/>
              <a:t>Country-specific emission patterns and development objectives should be considered to determine national mitigation priorities</a:t>
            </a:r>
          </a:p>
        </p:txBody>
      </p:sp>
      <p:sp>
        <p:nvSpPr>
          <p:cNvPr id="49155" name="Slide Number Placeholder 4"/>
          <p:cNvSpPr txBox="1">
            <a:spLocks noGrp="1"/>
          </p:cNvSpPr>
          <p:nvPr/>
        </p:nvSpPr>
        <p:spPr bwMode="auto">
          <a:xfrm>
            <a:off x="6858000" y="6613525"/>
            <a:ext cx="2133600" cy="168275"/>
          </a:xfrm>
          <a:prstGeom prst="rect">
            <a:avLst/>
          </a:prstGeom>
          <a:noFill/>
          <a:ln w="9525">
            <a:noFill/>
            <a:miter lim="800000"/>
            <a:headEnd/>
            <a:tailEnd/>
          </a:ln>
        </p:spPr>
        <p:txBody>
          <a:bodyPr lIns="0" tIns="0" rIns="0" bIns="0"/>
          <a:lstStyle/>
          <a:p>
            <a:pPr algn="r"/>
            <a:fld id="{0D572CBF-55F4-4730-984E-872A6B72E4E2}" type="slidenum">
              <a:rPr lang="en-US" sz="1400"/>
              <a:pPr algn="r"/>
              <a:t>22</a:t>
            </a:fld>
            <a:endParaRPr lang="en-US" sz="1400"/>
          </a:p>
        </p:txBody>
      </p:sp>
      <p:sp>
        <p:nvSpPr>
          <p:cNvPr id="5" name="Rounded Rectangle 4"/>
          <p:cNvSpPr/>
          <p:nvPr/>
        </p:nvSpPr>
        <p:spPr>
          <a:xfrm>
            <a:off x="533400" y="3483600"/>
            <a:ext cx="1836000" cy="936000"/>
          </a:xfrm>
          <a:prstGeom prst="roundRect">
            <a:avLst/>
          </a:prstGeom>
          <a:solidFill>
            <a:schemeClr val="accent2">
              <a:lumMod val="40000"/>
              <a:lumOff val="60000"/>
            </a:schemeClr>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FF3399"/>
                </a:solidFill>
              </a:rPr>
              <a:t>Energy (fossil-fuel burning)</a:t>
            </a:r>
            <a:endParaRPr lang="en-GB" sz="1600" b="1" dirty="0">
              <a:solidFill>
                <a:srgbClr val="FF3399"/>
              </a:solidFill>
            </a:endParaRPr>
          </a:p>
        </p:txBody>
      </p:sp>
      <p:sp>
        <p:nvSpPr>
          <p:cNvPr id="6" name="Rounded Rectangle 5"/>
          <p:cNvSpPr/>
          <p:nvPr/>
        </p:nvSpPr>
        <p:spPr>
          <a:xfrm>
            <a:off x="2448098" y="3483600"/>
            <a:ext cx="1836000" cy="936000"/>
          </a:xfrm>
          <a:prstGeom prst="roundRect">
            <a:avLst/>
          </a:prstGeom>
          <a:solidFill>
            <a:schemeClr val="accent2">
              <a:lumMod val="40000"/>
              <a:lumOff val="60000"/>
            </a:schemeClr>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FF3399"/>
                </a:solidFill>
              </a:rPr>
              <a:t>Agriculture</a:t>
            </a:r>
            <a:endParaRPr lang="en-GB" sz="1600" b="1" dirty="0">
              <a:solidFill>
                <a:srgbClr val="FF3399"/>
              </a:solidFill>
            </a:endParaRPr>
          </a:p>
        </p:txBody>
      </p:sp>
      <p:sp>
        <p:nvSpPr>
          <p:cNvPr id="7" name="Rounded Rectangle 6"/>
          <p:cNvSpPr/>
          <p:nvPr/>
        </p:nvSpPr>
        <p:spPr>
          <a:xfrm>
            <a:off x="4383261" y="3483600"/>
            <a:ext cx="2133600" cy="936000"/>
          </a:xfrm>
          <a:prstGeom prst="roundRect">
            <a:avLst/>
          </a:prstGeom>
          <a:solidFill>
            <a:schemeClr val="accent2">
              <a:lumMod val="40000"/>
              <a:lumOff val="60000"/>
            </a:schemeClr>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FF3399"/>
                </a:solidFill>
              </a:rPr>
              <a:t>Land use change esp. deforestation</a:t>
            </a:r>
            <a:endParaRPr lang="en-GB" sz="1600" b="1" dirty="0">
              <a:solidFill>
                <a:srgbClr val="FF3399"/>
              </a:solidFill>
            </a:endParaRPr>
          </a:p>
        </p:txBody>
      </p:sp>
      <p:sp>
        <p:nvSpPr>
          <p:cNvPr id="8" name="Rounded Rectangle 7"/>
          <p:cNvSpPr/>
          <p:nvPr/>
        </p:nvSpPr>
        <p:spPr>
          <a:xfrm>
            <a:off x="7086600" y="2362200"/>
            <a:ext cx="1981200" cy="3200400"/>
          </a:xfrm>
          <a:prstGeom prst="roundRect">
            <a:avLst/>
          </a:prstGeom>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t>The development path addresses sources of emissions</a:t>
            </a:r>
            <a:endParaRPr lang="en-GB" sz="2000" b="1" dirty="0"/>
          </a:p>
        </p:txBody>
      </p:sp>
      <p:sp>
        <p:nvSpPr>
          <p:cNvPr id="9" name="Right Brace 8"/>
          <p:cNvSpPr/>
          <p:nvPr/>
        </p:nvSpPr>
        <p:spPr>
          <a:xfrm>
            <a:off x="6553200" y="1447800"/>
            <a:ext cx="457200" cy="5029200"/>
          </a:xfrm>
          <a:prstGeom prst="rightBrace">
            <a:avLst/>
          </a:prstGeom>
          <a:ln w="38100">
            <a:solidFill>
              <a:srgbClr val="FF339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GB" dirty="0" smtClean="0">
                <a:solidFill>
                  <a:schemeClr val="bg1"/>
                </a:solidFill>
              </a:rPr>
              <a:t>Building on Multilateral Environmental Agreements’ commitments</a:t>
            </a:r>
            <a:endParaRPr lang="en-GB" dirty="0" smtClean="0"/>
          </a:p>
        </p:txBody>
      </p:sp>
      <p:sp>
        <p:nvSpPr>
          <p:cNvPr id="53250" name="Content Placeholder 2"/>
          <p:cNvSpPr>
            <a:spLocks noGrp="1"/>
          </p:cNvSpPr>
          <p:nvPr>
            <p:ph idx="1"/>
          </p:nvPr>
        </p:nvSpPr>
        <p:spPr>
          <a:xfrm>
            <a:off x="457200" y="1524000"/>
            <a:ext cx="8382000" cy="4800600"/>
          </a:xfrm>
        </p:spPr>
        <p:txBody>
          <a:bodyPr/>
          <a:lstStyle/>
          <a:p>
            <a:r>
              <a:rPr lang="en-GB" dirty="0" smtClean="0"/>
              <a:t>MEAs require elaboration of diagnoses and Action Plans, e.g.</a:t>
            </a:r>
          </a:p>
          <a:p>
            <a:pPr lvl="1"/>
            <a:r>
              <a:rPr lang="en-GB" dirty="0" smtClean="0">
                <a:solidFill>
                  <a:srgbClr val="005F7B"/>
                </a:solidFill>
              </a:rPr>
              <a:t>Convention on Biological Diversity (CBD); Desertification (UNCDD); wetlands (</a:t>
            </a:r>
            <a:r>
              <a:rPr lang="en-GB" dirty="0" err="1" smtClean="0">
                <a:solidFill>
                  <a:srgbClr val="005F7B"/>
                </a:solidFill>
              </a:rPr>
              <a:t>Ramsar</a:t>
            </a:r>
            <a:r>
              <a:rPr lang="en-GB" dirty="0" smtClean="0">
                <a:solidFill>
                  <a:srgbClr val="005F7B"/>
                </a:solidFill>
              </a:rPr>
              <a:t>); POPs (Stockholm Convention); etc.</a:t>
            </a:r>
          </a:p>
          <a:p>
            <a:r>
              <a:rPr lang="en-GB" dirty="0" smtClean="0"/>
              <a:t>These are a good starting point for addressing the environmental challenge</a:t>
            </a:r>
          </a:p>
          <a:p>
            <a:r>
              <a:rPr lang="en-GB" dirty="0" smtClean="0"/>
              <a:t>They require COORDINATION and HARMONISATION amongst them and with national and sectoral policy-making and planning processes</a:t>
            </a:r>
          </a:p>
          <a:p>
            <a:endParaRPr lang="en-GB" dirty="0" smtClean="0"/>
          </a:p>
        </p:txBody>
      </p:sp>
      <p:sp>
        <p:nvSpPr>
          <p:cNvPr id="53251" name="Slide Number Placeholder 4"/>
          <p:cNvSpPr>
            <a:spLocks noGrp="1"/>
          </p:cNvSpPr>
          <p:nvPr>
            <p:ph type="sldNum" sz="quarter" idx="12"/>
          </p:nvPr>
        </p:nvSpPr>
        <p:spPr>
          <a:noFill/>
        </p:spPr>
        <p:txBody>
          <a:bodyPr/>
          <a:lstStyle/>
          <a:p>
            <a:fld id="{BAAF7DC1-DF71-483C-963D-355A2DBAA173}" type="slidenum">
              <a:rPr lang="en-US" smtClean="0"/>
              <a:pPr/>
              <a:t>23</a:t>
            </a:fld>
            <a:endParaRPr lang="en-US" dirty="0" smtClean="0"/>
          </a:p>
        </p:txBody>
      </p:sp>
    </p:spTree>
    <p:extLst>
      <p:ext uri="{BB962C8B-B14F-4D97-AF65-F5344CB8AC3E}">
        <p14:creationId xmlns:p14="http://schemas.microsoft.com/office/powerpoint/2010/main" val="31823353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GB" dirty="0" smtClean="0">
                <a:solidFill>
                  <a:schemeClr val="bg1"/>
                </a:solidFill>
              </a:rPr>
              <a:t>Building on NAPAs and </a:t>
            </a:r>
            <a:r>
              <a:rPr lang="en-GB" dirty="0" smtClean="0"/>
              <a:t>NAMAs</a:t>
            </a:r>
          </a:p>
        </p:txBody>
      </p:sp>
      <p:sp>
        <p:nvSpPr>
          <p:cNvPr id="53250" name="Content Placeholder 2"/>
          <p:cNvSpPr>
            <a:spLocks noGrp="1"/>
          </p:cNvSpPr>
          <p:nvPr>
            <p:ph idx="1"/>
          </p:nvPr>
        </p:nvSpPr>
        <p:spPr>
          <a:xfrm>
            <a:off x="457200" y="1524000"/>
            <a:ext cx="8382000" cy="4800600"/>
          </a:xfrm>
        </p:spPr>
        <p:txBody>
          <a:bodyPr/>
          <a:lstStyle/>
          <a:p>
            <a:r>
              <a:rPr lang="en-GB" dirty="0" smtClean="0"/>
              <a:t>Many developing countries have now </a:t>
            </a:r>
            <a:br>
              <a:rPr lang="en-GB" dirty="0" smtClean="0"/>
            </a:br>
            <a:r>
              <a:rPr lang="en-GB" dirty="0" smtClean="0"/>
              <a:t>submitted their NAPAs (&amp; NAMAs) to the UNFCCC</a:t>
            </a:r>
          </a:p>
          <a:p>
            <a:pPr lvl="1"/>
            <a:r>
              <a:rPr lang="en-GB" dirty="0" smtClean="0">
                <a:solidFill>
                  <a:srgbClr val="005F7B"/>
                </a:solidFill>
              </a:rPr>
              <a:t>NAPAs = national adaptation programmes of action</a:t>
            </a:r>
          </a:p>
          <a:p>
            <a:pPr lvl="2"/>
            <a:r>
              <a:rPr lang="en-GB" dirty="0" smtClean="0"/>
              <a:t>Help LDCs build national capacities and identify priority adaptation projects with developmental benefits</a:t>
            </a:r>
          </a:p>
          <a:p>
            <a:pPr lvl="1"/>
            <a:r>
              <a:rPr lang="en-GB" dirty="0" smtClean="0">
                <a:solidFill>
                  <a:srgbClr val="005F7B"/>
                </a:solidFill>
              </a:rPr>
              <a:t>NAMAS = nationally appropriate mitigation actions</a:t>
            </a:r>
          </a:p>
          <a:p>
            <a:pPr lvl="2"/>
            <a:r>
              <a:rPr lang="en-GB" dirty="0" smtClean="0"/>
              <a:t>These voluntary mitigation measures are consistent with a country’s development strategy, and are meant to put it on a more sustainable development path</a:t>
            </a:r>
          </a:p>
          <a:p>
            <a:r>
              <a:rPr lang="en-GB" dirty="0" smtClean="0"/>
              <a:t>These are a good starting point for addressing the climate challenge without compromising development objectives</a:t>
            </a:r>
          </a:p>
          <a:p>
            <a:endParaRPr lang="en-GB" dirty="0" smtClean="0"/>
          </a:p>
        </p:txBody>
      </p:sp>
      <p:sp>
        <p:nvSpPr>
          <p:cNvPr id="53251" name="Slide Number Placeholder 4"/>
          <p:cNvSpPr>
            <a:spLocks noGrp="1"/>
          </p:cNvSpPr>
          <p:nvPr>
            <p:ph type="sldNum" sz="quarter" idx="12"/>
          </p:nvPr>
        </p:nvSpPr>
        <p:spPr>
          <a:noFill/>
        </p:spPr>
        <p:txBody>
          <a:bodyPr/>
          <a:lstStyle/>
          <a:p>
            <a:fld id="{BAAF7DC1-DF71-483C-963D-355A2DBAA173}" type="slidenum">
              <a:rPr lang="en-US" smtClean="0"/>
              <a:pPr/>
              <a:t>24</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25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idx="4294967295"/>
          </p:nvPr>
        </p:nvSpPr>
        <p:spPr/>
        <p:txBody>
          <a:bodyPr/>
          <a:lstStyle/>
          <a:p>
            <a:r>
              <a:rPr lang="en-GB" dirty="0" smtClean="0"/>
              <a:t>Moving to green, climate-resilient and low-emission development</a:t>
            </a:r>
          </a:p>
        </p:txBody>
      </p:sp>
      <p:sp>
        <p:nvSpPr>
          <p:cNvPr id="45058" name="Content Placeholder 2"/>
          <p:cNvSpPr>
            <a:spLocks noGrp="1"/>
          </p:cNvSpPr>
          <p:nvPr>
            <p:ph idx="4294967295"/>
          </p:nvPr>
        </p:nvSpPr>
        <p:spPr>
          <a:xfrm>
            <a:off x="457200" y="1371600"/>
            <a:ext cx="8534400" cy="4800600"/>
          </a:xfrm>
        </p:spPr>
        <p:txBody>
          <a:bodyPr/>
          <a:lstStyle/>
          <a:p>
            <a:r>
              <a:rPr lang="en-GB" dirty="0" smtClean="0"/>
              <a:t>Environmental and climate-resilient development and low-emission development result from </a:t>
            </a:r>
            <a:r>
              <a:rPr lang="en-GB" dirty="0" smtClean="0">
                <a:solidFill>
                  <a:srgbClr val="005F7B"/>
                </a:solidFill>
              </a:rPr>
              <a:t>mainstreaming</a:t>
            </a:r>
            <a:r>
              <a:rPr lang="en-GB" dirty="0" smtClean="0"/>
              <a:t> in policymaking and planning</a:t>
            </a:r>
          </a:p>
        </p:txBody>
      </p:sp>
      <p:sp>
        <p:nvSpPr>
          <p:cNvPr id="4" name="Rectangle 3"/>
          <p:cNvSpPr/>
          <p:nvPr/>
        </p:nvSpPr>
        <p:spPr>
          <a:xfrm>
            <a:off x="685800" y="3962400"/>
            <a:ext cx="25908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Climate change adaptation </a:t>
            </a:r>
            <a:r>
              <a:rPr lang="en-GB" b="1" dirty="0"/>
              <a:t>mainstreaming</a:t>
            </a:r>
          </a:p>
        </p:txBody>
      </p:sp>
      <p:sp>
        <p:nvSpPr>
          <p:cNvPr id="5" name="Rectangle 4"/>
          <p:cNvSpPr/>
          <p:nvPr/>
        </p:nvSpPr>
        <p:spPr>
          <a:xfrm>
            <a:off x="685800" y="5105400"/>
            <a:ext cx="25908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t>Mainstreaming of climate change mitigation</a:t>
            </a:r>
          </a:p>
        </p:txBody>
      </p:sp>
      <p:sp>
        <p:nvSpPr>
          <p:cNvPr id="6" name="Rectangle 5"/>
          <p:cNvSpPr/>
          <p:nvPr/>
        </p:nvSpPr>
        <p:spPr>
          <a:xfrm>
            <a:off x="5867400" y="5105400"/>
            <a:ext cx="2590800" cy="9906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Low-emission development</a:t>
            </a:r>
          </a:p>
        </p:txBody>
      </p:sp>
      <p:sp>
        <p:nvSpPr>
          <p:cNvPr id="7" name="Rectangle 6"/>
          <p:cNvSpPr/>
          <p:nvPr/>
        </p:nvSpPr>
        <p:spPr>
          <a:xfrm>
            <a:off x="5867400" y="3962400"/>
            <a:ext cx="2590800" cy="9906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Climate-resilient development</a:t>
            </a:r>
          </a:p>
        </p:txBody>
      </p:sp>
      <p:sp>
        <p:nvSpPr>
          <p:cNvPr id="12" name="Cloud 11"/>
          <p:cNvSpPr/>
          <p:nvPr/>
        </p:nvSpPr>
        <p:spPr>
          <a:xfrm>
            <a:off x="3048000" y="3276600"/>
            <a:ext cx="3124200" cy="1219200"/>
          </a:xfrm>
          <a:prstGeom prst="cloud">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The </a:t>
            </a:r>
            <a:r>
              <a:rPr lang="en-GB" b="1" dirty="0" smtClean="0">
                <a:solidFill>
                  <a:srgbClr val="002060"/>
                </a:solidFill>
              </a:rPr>
              <a:t>three </a:t>
            </a:r>
            <a:r>
              <a:rPr lang="en-GB" b="1" dirty="0">
                <a:solidFill>
                  <a:srgbClr val="002060"/>
                </a:solidFill>
              </a:rPr>
              <a:t>approaches are complementary</a:t>
            </a:r>
          </a:p>
        </p:txBody>
      </p:sp>
      <p:sp>
        <p:nvSpPr>
          <p:cNvPr id="13" name="Cloud 12"/>
          <p:cNvSpPr/>
          <p:nvPr/>
        </p:nvSpPr>
        <p:spPr>
          <a:xfrm>
            <a:off x="3048000" y="4419600"/>
            <a:ext cx="3124200" cy="1219200"/>
          </a:xfrm>
          <a:prstGeom prst="cloud">
            <a:avLst/>
          </a:prstGeom>
          <a:solidFill>
            <a:srgbClr val="FF99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solidFill>
                  <a:srgbClr val="002060"/>
                </a:solidFill>
              </a:rPr>
              <a:t>In </a:t>
            </a:r>
            <a:r>
              <a:rPr lang="en-GB" b="1" dirty="0" smtClean="0">
                <a:solidFill>
                  <a:srgbClr val="002060"/>
                </a:solidFill>
              </a:rPr>
              <a:t>all </a:t>
            </a:r>
            <a:r>
              <a:rPr lang="en-GB" b="1" dirty="0">
                <a:solidFill>
                  <a:srgbClr val="002060"/>
                </a:solidFill>
              </a:rPr>
              <a:t>cases, focus on co-benefits</a:t>
            </a:r>
          </a:p>
        </p:txBody>
      </p:sp>
      <p:sp>
        <p:nvSpPr>
          <p:cNvPr id="45067" name="Slide Number Placeholder 14"/>
          <p:cNvSpPr txBox="1">
            <a:spLocks noGrp="1"/>
          </p:cNvSpPr>
          <p:nvPr/>
        </p:nvSpPr>
        <p:spPr bwMode="auto">
          <a:xfrm>
            <a:off x="6858000" y="6765925"/>
            <a:ext cx="2133600" cy="168275"/>
          </a:xfrm>
          <a:prstGeom prst="rect">
            <a:avLst/>
          </a:prstGeom>
          <a:noFill/>
          <a:ln w="9525">
            <a:noFill/>
            <a:miter lim="800000"/>
            <a:headEnd/>
            <a:tailEnd/>
          </a:ln>
        </p:spPr>
        <p:txBody>
          <a:bodyPr lIns="0" tIns="0" rIns="0" bIns="0"/>
          <a:lstStyle/>
          <a:p>
            <a:pPr algn="r"/>
            <a:fld id="{F6AAC0F3-5F6C-4143-A903-1E9474331A56}" type="slidenum">
              <a:rPr lang="en-US" sz="1400"/>
              <a:pPr algn="r"/>
              <a:t>25</a:t>
            </a:fld>
            <a:endParaRPr lang="en-US" sz="1400"/>
          </a:p>
        </p:txBody>
      </p:sp>
      <p:sp>
        <p:nvSpPr>
          <p:cNvPr id="14" name="Rectangle 13"/>
          <p:cNvSpPr/>
          <p:nvPr/>
        </p:nvSpPr>
        <p:spPr>
          <a:xfrm>
            <a:off x="685800" y="2819400"/>
            <a:ext cx="25908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t>Environmental mainstreaming</a:t>
            </a:r>
            <a:endParaRPr lang="en-GB" b="1" dirty="0"/>
          </a:p>
        </p:txBody>
      </p:sp>
      <p:sp>
        <p:nvSpPr>
          <p:cNvPr id="15" name="Rectangle 14"/>
          <p:cNvSpPr/>
          <p:nvPr/>
        </p:nvSpPr>
        <p:spPr>
          <a:xfrm>
            <a:off x="5867400" y="2819400"/>
            <a:ext cx="2590800" cy="9906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smtClean="0">
                <a:solidFill>
                  <a:srgbClr val="002060"/>
                </a:solidFill>
              </a:rPr>
              <a:t>Green development</a:t>
            </a:r>
            <a:endParaRPr lang="en-GB" b="1" dirty="0">
              <a:solidFill>
                <a:srgbClr val="002060"/>
              </a:solidFill>
            </a:endParaRPr>
          </a:p>
        </p:txBody>
      </p:sp>
    </p:spTree>
    <p:extLst>
      <p:ext uri="{BB962C8B-B14F-4D97-AF65-F5344CB8AC3E}">
        <p14:creationId xmlns:p14="http://schemas.microsoft.com/office/powerpoint/2010/main" val="26961389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2" grpId="0" animBg="1"/>
      <p:bldP spid="13" grpId="0" animBg="1"/>
      <p:bldP spid="14" grpId="0" animBg="1"/>
      <p:bldP spid="1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GB" dirty="0">
                <a:solidFill>
                  <a:schemeClr val="bg1"/>
                </a:solidFill>
              </a:rPr>
              <a:t>S</a:t>
            </a:r>
            <a:r>
              <a:rPr lang="en-GB" dirty="0" smtClean="0">
                <a:solidFill>
                  <a:schemeClr val="bg1"/>
                </a:solidFill>
              </a:rPr>
              <a:t>eizing opportunities</a:t>
            </a:r>
          </a:p>
        </p:txBody>
      </p:sp>
      <p:sp>
        <p:nvSpPr>
          <p:cNvPr id="55298" name="Content Placeholder 2"/>
          <p:cNvSpPr>
            <a:spLocks noGrp="1"/>
          </p:cNvSpPr>
          <p:nvPr>
            <p:ph idx="1"/>
          </p:nvPr>
        </p:nvSpPr>
        <p:spPr>
          <a:xfrm>
            <a:off x="457200" y="1524000"/>
            <a:ext cx="8534400" cy="4800600"/>
          </a:xfrm>
        </p:spPr>
        <p:txBody>
          <a:bodyPr/>
          <a:lstStyle/>
          <a:p>
            <a:r>
              <a:rPr lang="en-GB" dirty="0" smtClean="0">
                <a:solidFill>
                  <a:srgbClr val="005F7B"/>
                </a:solidFill>
              </a:rPr>
              <a:t>Green growth</a:t>
            </a:r>
          </a:p>
          <a:p>
            <a:pPr lvl="1"/>
            <a:r>
              <a:rPr lang="en-GB" dirty="0" smtClean="0"/>
              <a:t>‘A way to pursue economic growth and development, while preventing environmental degradation, biodiversity loss and unsustainable natural resource use’</a:t>
            </a:r>
          </a:p>
          <a:p>
            <a:r>
              <a:rPr lang="en-GB" dirty="0" smtClean="0">
                <a:solidFill>
                  <a:srgbClr val="005F7B"/>
                </a:solidFill>
              </a:rPr>
              <a:t>Green jobs  </a:t>
            </a:r>
          </a:p>
          <a:p>
            <a:r>
              <a:rPr lang="en-GB" dirty="0" smtClean="0"/>
              <a:t>Adaptation and mitigation as ‘opportunities’: development </a:t>
            </a:r>
            <a:r>
              <a:rPr lang="en-GB" dirty="0" smtClean="0">
                <a:solidFill>
                  <a:srgbClr val="005F7B"/>
                </a:solidFill>
              </a:rPr>
              <a:t>co-benefits</a:t>
            </a:r>
          </a:p>
          <a:p>
            <a:pPr lvl="1">
              <a:buNone/>
            </a:pPr>
            <a:r>
              <a:rPr lang="en-GB" dirty="0" smtClean="0"/>
              <a:t>e.g. renewable energy</a:t>
            </a:r>
          </a:p>
          <a:p>
            <a:pPr lvl="1">
              <a:buNone/>
            </a:pPr>
            <a:r>
              <a:rPr lang="en-GB" dirty="0" smtClean="0"/>
              <a:t>e.g. clean technologies</a:t>
            </a:r>
          </a:p>
          <a:p>
            <a:pPr lvl="1">
              <a:buNone/>
            </a:pPr>
            <a:r>
              <a:rPr lang="en-GB" dirty="0" smtClean="0"/>
              <a:t>e.g. forestry (REDD+)</a:t>
            </a:r>
          </a:p>
          <a:p>
            <a:pPr lvl="1">
              <a:buNone/>
            </a:pPr>
            <a:r>
              <a:rPr lang="en-GB" dirty="0" smtClean="0"/>
              <a:t>e.g. agricultural productivity</a:t>
            </a:r>
          </a:p>
          <a:p>
            <a:pPr lvl="1"/>
            <a:endParaRPr lang="en-GB" dirty="0" smtClean="0"/>
          </a:p>
          <a:p>
            <a:endParaRPr lang="en-GB" dirty="0" smtClean="0">
              <a:solidFill>
                <a:schemeClr val="hlink"/>
              </a:solidFill>
            </a:endParaRPr>
          </a:p>
          <a:p>
            <a:pPr lvl="1"/>
            <a:endParaRPr lang="en-GB" dirty="0" smtClean="0"/>
          </a:p>
        </p:txBody>
      </p:sp>
      <p:sp>
        <p:nvSpPr>
          <p:cNvPr id="55299" name="TextBox 3"/>
          <p:cNvSpPr txBox="1">
            <a:spLocks noChangeArrowheads="1"/>
          </p:cNvSpPr>
          <p:nvPr/>
        </p:nvSpPr>
        <p:spPr bwMode="auto">
          <a:xfrm>
            <a:off x="6248400" y="3124200"/>
            <a:ext cx="2590800" cy="304800"/>
          </a:xfrm>
          <a:prstGeom prst="rect">
            <a:avLst/>
          </a:prstGeom>
          <a:noFill/>
          <a:ln w="9525">
            <a:noFill/>
            <a:miter lim="800000"/>
            <a:headEnd/>
            <a:tailEnd/>
          </a:ln>
        </p:spPr>
        <p:txBody>
          <a:bodyPr>
            <a:spAutoFit/>
          </a:bodyPr>
          <a:lstStyle/>
          <a:p>
            <a:pPr algn="r"/>
            <a:r>
              <a:rPr lang="en-GB" sz="1400" dirty="0"/>
              <a:t>Source: OECD (2010b)</a:t>
            </a:r>
          </a:p>
        </p:txBody>
      </p:sp>
      <p:sp>
        <p:nvSpPr>
          <p:cNvPr id="5" name="Slide Number Placeholder 4"/>
          <p:cNvSpPr>
            <a:spLocks noGrp="1"/>
          </p:cNvSpPr>
          <p:nvPr>
            <p:ph type="sldNum" sz="quarter" idx="12"/>
          </p:nvPr>
        </p:nvSpPr>
        <p:spPr>
          <a:xfrm>
            <a:off x="6858000" y="6613525"/>
            <a:ext cx="2133600" cy="168275"/>
          </a:xfrm>
          <a:noFill/>
        </p:spPr>
        <p:txBody>
          <a:bodyPr/>
          <a:lstStyle/>
          <a:p>
            <a:fld id="{BAAF7DC1-DF71-483C-963D-355A2DBAA173}" type="slidenum">
              <a:rPr lang="en-US" smtClean="0"/>
              <a:pPr/>
              <a:t>26</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29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29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298">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298">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29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GB" dirty="0"/>
              <a:t>D</a:t>
            </a:r>
            <a:r>
              <a:rPr lang="en-GB" dirty="0" smtClean="0"/>
              <a:t>eveloping synergies: green development - climate change adaptation &amp; mitigation</a:t>
            </a:r>
            <a:endParaRPr lang="en-GB" dirty="0" smtClean="0">
              <a:solidFill>
                <a:schemeClr val="bg1"/>
              </a:solidFill>
            </a:endParaRPr>
          </a:p>
        </p:txBody>
      </p:sp>
      <p:sp>
        <p:nvSpPr>
          <p:cNvPr id="57346" name="Content Placeholder 2"/>
          <p:cNvSpPr>
            <a:spLocks noGrp="1"/>
          </p:cNvSpPr>
          <p:nvPr>
            <p:ph idx="1"/>
          </p:nvPr>
        </p:nvSpPr>
        <p:spPr>
          <a:xfrm>
            <a:off x="381000" y="1600200"/>
            <a:ext cx="8534400" cy="4800600"/>
          </a:xfrm>
        </p:spPr>
        <p:txBody>
          <a:bodyPr/>
          <a:lstStyle/>
          <a:p>
            <a:r>
              <a:rPr lang="en-GB" dirty="0" smtClean="0"/>
              <a:t>Quite frequently measures aimed at green development, adaptation and mitigation </a:t>
            </a:r>
            <a:br>
              <a:rPr lang="en-GB" dirty="0" smtClean="0"/>
            </a:br>
            <a:r>
              <a:rPr lang="en-GB" dirty="0" smtClean="0"/>
              <a:t>reinforce each other</a:t>
            </a:r>
          </a:p>
          <a:p>
            <a:pPr lvl="1"/>
            <a:r>
              <a:rPr lang="en-GB" dirty="0" smtClean="0"/>
              <a:t>e.g. reduced tillage agriculture enhances carbon sequestration in soils while supporting soil moisture retention - increasing resilience to dry spells – and reducing soil erosion</a:t>
            </a:r>
          </a:p>
          <a:p>
            <a:pPr lvl="1"/>
            <a:r>
              <a:rPr lang="en-GB" dirty="0" smtClean="0"/>
              <a:t>e.g. sustainable reforestation may simultaneously enhance carbon stocks</a:t>
            </a:r>
            <a:r>
              <a:rPr lang="en-GB" dirty="0"/>
              <a:t>, enhance the adaptive capacity of local </a:t>
            </a:r>
            <a:r>
              <a:rPr lang="en-GB" dirty="0" smtClean="0"/>
              <a:t>communities (by offering new livelihood opportunities), act as protection against soil erosion, enhance water capture, and increase biodiversity </a:t>
            </a:r>
          </a:p>
        </p:txBody>
      </p:sp>
      <p:sp>
        <p:nvSpPr>
          <p:cNvPr id="57347" name="Slide Number Placeholder 4"/>
          <p:cNvSpPr>
            <a:spLocks noGrp="1"/>
          </p:cNvSpPr>
          <p:nvPr>
            <p:ph type="sldNum" sz="quarter" idx="12"/>
          </p:nvPr>
        </p:nvSpPr>
        <p:spPr>
          <a:noFill/>
        </p:spPr>
        <p:txBody>
          <a:bodyPr/>
          <a:lstStyle/>
          <a:p>
            <a:fld id="{E00F1499-3166-42C0-9C5B-12BFA5DD398E}" type="slidenum">
              <a:rPr lang="en-US" smtClean="0"/>
              <a:pPr/>
              <a:t>27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4294967295"/>
          </p:nvPr>
        </p:nvSpPr>
        <p:spPr>
          <a:xfrm>
            <a:off x="152400" y="1371600"/>
            <a:ext cx="8839200" cy="5029200"/>
          </a:xfrm>
        </p:spPr>
        <p:txBody>
          <a:bodyPr/>
          <a:lstStyle/>
          <a:p>
            <a:r>
              <a:rPr lang="en-GB" dirty="0" smtClean="0"/>
              <a:t>Mitigation should:</a:t>
            </a:r>
          </a:p>
          <a:p>
            <a:pPr lvl="1"/>
            <a:r>
              <a:rPr lang="en-GB" dirty="0" smtClean="0"/>
              <a:t>Be compatible with adaptation policies and requirements</a:t>
            </a:r>
          </a:p>
          <a:p>
            <a:pPr lvl="1"/>
            <a:r>
              <a:rPr lang="en-GB" dirty="0" smtClean="0"/>
              <a:t>Rely on environmentally sustainable practices</a:t>
            </a:r>
          </a:p>
          <a:p>
            <a:pPr marL="1143000" lvl="2"/>
            <a:r>
              <a:rPr lang="en-GB" dirty="0" smtClean="0"/>
              <a:t>e.g. unsustainable agrofuels may be a threat to food security, water availability and ecosystems</a:t>
            </a:r>
          </a:p>
          <a:p>
            <a:pPr lvl="1"/>
            <a:r>
              <a:rPr lang="en-GB" dirty="0" smtClean="0"/>
              <a:t>Not result in increased vulnerability to climate change</a:t>
            </a:r>
          </a:p>
          <a:p>
            <a:r>
              <a:rPr lang="en-GB" dirty="0" smtClean="0"/>
              <a:t>Adaptation should: </a:t>
            </a:r>
          </a:p>
          <a:p>
            <a:pPr lvl="1"/>
            <a:r>
              <a:rPr lang="en-GB" dirty="0" smtClean="0"/>
              <a:t>Consider emissions and environmental impacts, e.g.</a:t>
            </a:r>
          </a:p>
          <a:p>
            <a:pPr marL="1143000" lvl="2"/>
            <a:r>
              <a:rPr lang="en-GB" dirty="0" smtClean="0"/>
              <a:t>agricultural intensification addressing food security may increase GHG emissions from use of fertilisers and increase water pollution</a:t>
            </a:r>
          </a:p>
          <a:p>
            <a:pPr marL="1143000" lvl="2"/>
            <a:r>
              <a:rPr lang="en-GB" dirty="0" smtClean="0"/>
              <a:t>increased adoption of air conditioning to adapt to heat waves may result in increased emissions from fossil energy use</a:t>
            </a:r>
          </a:p>
          <a:p>
            <a:pPr marL="1143000" lvl="2"/>
            <a:r>
              <a:rPr lang="en-GB" dirty="0" smtClean="0"/>
              <a:t>water capture to address drought periods may affect biodiversity, and irrigation systems may lead to soil </a:t>
            </a:r>
            <a:r>
              <a:rPr lang="en-GB" dirty="0" err="1" smtClean="0"/>
              <a:t>salinisation</a:t>
            </a:r>
            <a:r>
              <a:rPr lang="en-GB" dirty="0" smtClean="0"/>
              <a:t> </a:t>
            </a:r>
          </a:p>
          <a:p>
            <a:endParaRPr lang="en-GB" dirty="0" smtClean="0"/>
          </a:p>
        </p:txBody>
      </p:sp>
      <p:sp>
        <p:nvSpPr>
          <p:cNvPr id="59395" name="Slide Number Placeholder 4"/>
          <p:cNvSpPr txBox="1">
            <a:spLocks noGrp="1"/>
          </p:cNvSpPr>
          <p:nvPr/>
        </p:nvSpPr>
        <p:spPr bwMode="auto">
          <a:xfrm>
            <a:off x="6858000" y="6613525"/>
            <a:ext cx="2133600" cy="168275"/>
          </a:xfrm>
          <a:prstGeom prst="rect">
            <a:avLst/>
          </a:prstGeom>
          <a:noFill/>
          <a:ln w="9525">
            <a:noFill/>
            <a:miter lim="800000"/>
            <a:headEnd/>
            <a:tailEnd/>
          </a:ln>
        </p:spPr>
        <p:txBody>
          <a:bodyPr lIns="0" tIns="0" rIns="0" bIns="0"/>
          <a:lstStyle/>
          <a:p>
            <a:pPr algn="r"/>
            <a:fld id="{5B6846BC-F9E1-42AA-8B6C-EE8C82AA172F}" type="slidenum">
              <a:rPr lang="en-US" sz="1400"/>
              <a:pPr algn="r"/>
              <a:t>28</a:t>
            </a:fld>
            <a:endParaRPr lang="en-US" sz="1400"/>
          </a:p>
        </p:txBody>
      </p:sp>
      <p:sp>
        <p:nvSpPr>
          <p:cNvPr id="5" name="Title 1"/>
          <p:cNvSpPr>
            <a:spLocks noGrp="1"/>
          </p:cNvSpPr>
          <p:nvPr>
            <p:ph type="title"/>
          </p:nvPr>
        </p:nvSpPr>
        <p:spPr>
          <a:xfrm>
            <a:off x="457200" y="0"/>
            <a:ext cx="8534400" cy="1143000"/>
          </a:xfrm>
        </p:spPr>
        <p:txBody>
          <a:bodyPr/>
          <a:lstStyle/>
          <a:p>
            <a:r>
              <a:rPr lang="en-GB" dirty="0"/>
              <a:t>D</a:t>
            </a:r>
            <a:r>
              <a:rPr lang="en-GB" dirty="0" smtClean="0"/>
              <a:t>eveloping synergies: green development - climate change adaptation &amp; mitigation</a:t>
            </a:r>
            <a:endParaRPr lang="en-GB" dirty="0" smtClean="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9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394">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9394">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939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533400" y="1752600"/>
            <a:ext cx="8001000" cy="4800600"/>
          </a:xfrm>
        </p:spPr>
        <p:txBody>
          <a:bodyPr/>
          <a:lstStyle/>
          <a:p>
            <a:r>
              <a:rPr lang="en-GB" sz="2600" dirty="0" smtClean="0"/>
              <a:t>Environment and climate </a:t>
            </a:r>
            <a:r>
              <a:rPr lang="en-GB" sz="2600" dirty="0"/>
              <a:t>c</a:t>
            </a:r>
            <a:r>
              <a:rPr lang="en-GB" sz="2600" dirty="0" smtClean="0"/>
              <a:t>hange are intimately related to development</a:t>
            </a:r>
          </a:p>
          <a:p>
            <a:pPr lvl="1"/>
            <a:r>
              <a:rPr lang="en-GB" sz="2200" dirty="0" smtClean="0"/>
              <a:t>development initiatives affect the environment and contribute to climate change</a:t>
            </a:r>
          </a:p>
          <a:p>
            <a:pPr lvl="1"/>
            <a:r>
              <a:rPr lang="en-GB" sz="2200" dirty="0"/>
              <a:t>s</a:t>
            </a:r>
            <a:r>
              <a:rPr lang="en-GB" sz="2200" dirty="0" smtClean="0"/>
              <a:t>tate of the environmental and climate change affect development</a:t>
            </a:r>
          </a:p>
          <a:p>
            <a:r>
              <a:rPr lang="en-GB" sz="2600" dirty="0" smtClean="0"/>
              <a:t>There is a continuum of responses to address environmental sustainability and climate change, from addressing drivers of vulnerability to specifically confronting impacts</a:t>
            </a:r>
          </a:p>
          <a:p>
            <a:endParaRPr lang="en-GB" sz="2600"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29</a:t>
            </a:fld>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r>
              <a:rPr lang="en-GB" dirty="0" smtClean="0">
                <a:solidFill>
                  <a:schemeClr val="bg1"/>
                </a:solidFill>
              </a:rPr>
              <a:t>Development – Environment links</a:t>
            </a:r>
          </a:p>
        </p:txBody>
      </p:sp>
      <p:sp>
        <p:nvSpPr>
          <p:cNvPr id="21506" name="Oval 4"/>
          <p:cNvSpPr>
            <a:spLocks noChangeArrowheads="1"/>
          </p:cNvSpPr>
          <p:nvPr/>
        </p:nvSpPr>
        <p:spPr bwMode="auto">
          <a:xfrm>
            <a:off x="1727200" y="1676400"/>
            <a:ext cx="5688013" cy="4419600"/>
          </a:xfrm>
          <a:prstGeom prst="ellipse">
            <a:avLst/>
          </a:prstGeom>
          <a:noFill/>
          <a:ln w="38100">
            <a:solidFill>
              <a:srgbClr val="2D8B2F"/>
            </a:solidFill>
            <a:round/>
            <a:headEnd/>
            <a:tailEnd/>
          </a:ln>
        </p:spPr>
        <p:txBody>
          <a:bodyPr wrap="none" anchor="ctr"/>
          <a:lstStyle/>
          <a:p>
            <a:pPr algn="ctr"/>
            <a:endParaRPr lang="en-GB" sz="2800" dirty="0">
              <a:solidFill>
                <a:srgbClr val="000066"/>
              </a:solidFill>
            </a:endParaRPr>
          </a:p>
          <a:p>
            <a:pPr algn="ctr"/>
            <a:endParaRPr lang="en-GB" sz="2800" dirty="0">
              <a:solidFill>
                <a:srgbClr val="000066"/>
              </a:solidFill>
            </a:endParaRPr>
          </a:p>
          <a:p>
            <a:pPr algn="ctr"/>
            <a:endParaRPr lang="en-GB" sz="2800" dirty="0">
              <a:solidFill>
                <a:srgbClr val="000066"/>
              </a:solidFill>
            </a:endParaRPr>
          </a:p>
          <a:p>
            <a:pPr algn="ctr"/>
            <a:endParaRPr lang="en-GB" sz="2800" dirty="0">
              <a:solidFill>
                <a:srgbClr val="2D8B2F"/>
              </a:solidFill>
            </a:endParaRPr>
          </a:p>
          <a:p>
            <a:pPr algn="ctr"/>
            <a:endParaRPr lang="en-GB" sz="2400" dirty="0" smtClean="0">
              <a:solidFill>
                <a:srgbClr val="2D8B2F"/>
              </a:solidFill>
            </a:endParaRPr>
          </a:p>
          <a:p>
            <a:pPr algn="ctr"/>
            <a:r>
              <a:rPr lang="en-GB" sz="2400" dirty="0" smtClean="0">
                <a:solidFill>
                  <a:srgbClr val="2D8B2F"/>
                </a:solidFill>
              </a:rPr>
              <a:t>Climate</a:t>
            </a:r>
            <a:r>
              <a:rPr lang="en-GB" sz="2400" dirty="0">
                <a:solidFill>
                  <a:srgbClr val="2D8B2F"/>
                </a:solidFill>
              </a:rPr>
              <a:t>,</a:t>
            </a:r>
            <a:br>
              <a:rPr lang="en-GB" sz="2400" dirty="0">
                <a:solidFill>
                  <a:srgbClr val="2D8B2F"/>
                </a:solidFill>
              </a:rPr>
            </a:br>
            <a:r>
              <a:rPr lang="en-GB" sz="2400" dirty="0">
                <a:solidFill>
                  <a:srgbClr val="2D8B2F"/>
                </a:solidFill>
              </a:rPr>
              <a:t>environment &amp; </a:t>
            </a:r>
            <a:br>
              <a:rPr lang="en-GB" sz="2400" dirty="0">
                <a:solidFill>
                  <a:srgbClr val="2D8B2F"/>
                </a:solidFill>
              </a:rPr>
            </a:br>
            <a:r>
              <a:rPr lang="en-GB" sz="2400" dirty="0">
                <a:solidFill>
                  <a:srgbClr val="2D8B2F"/>
                </a:solidFill>
              </a:rPr>
              <a:t>natural resources</a:t>
            </a:r>
          </a:p>
        </p:txBody>
      </p:sp>
      <p:grpSp>
        <p:nvGrpSpPr>
          <p:cNvPr id="2" name="Group 5"/>
          <p:cNvGrpSpPr>
            <a:grpSpLocks/>
          </p:cNvGrpSpPr>
          <p:nvPr/>
        </p:nvGrpSpPr>
        <p:grpSpPr bwMode="auto">
          <a:xfrm>
            <a:off x="1619250" y="3141663"/>
            <a:ext cx="2952750" cy="1655762"/>
            <a:chOff x="1020" y="1979"/>
            <a:chExt cx="1860" cy="1043"/>
          </a:xfrm>
        </p:grpSpPr>
        <p:sp>
          <p:nvSpPr>
            <p:cNvPr id="21515" name="AutoShape 6"/>
            <p:cNvSpPr>
              <a:spLocks noChangeArrowheads="1"/>
            </p:cNvSpPr>
            <p:nvPr/>
          </p:nvSpPr>
          <p:spPr bwMode="auto">
            <a:xfrm>
              <a:off x="1020" y="1979"/>
              <a:ext cx="1406" cy="1043"/>
            </a:xfrm>
            <a:prstGeom prst="curvedRightArrow">
              <a:avLst>
                <a:gd name="adj1" fmla="val 20000"/>
                <a:gd name="adj2" fmla="val 40000"/>
                <a:gd name="adj3" fmla="val 44934"/>
              </a:avLst>
            </a:prstGeom>
            <a:solidFill>
              <a:schemeClr val="accent1"/>
            </a:solidFill>
            <a:ln w="9525">
              <a:solidFill>
                <a:schemeClr val="tx1"/>
              </a:solidFill>
              <a:miter lim="800000"/>
              <a:headEnd/>
              <a:tailEnd/>
            </a:ln>
          </p:spPr>
          <p:txBody>
            <a:bodyPr wrap="none" anchor="ctr"/>
            <a:lstStyle/>
            <a:p>
              <a:endParaRPr lang="fr-FR"/>
            </a:p>
          </p:txBody>
        </p:sp>
        <p:sp>
          <p:nvSpPr>
            <p:cNvPr id="21516" name="Text Box 7"/>
            <p:cNvSpPr txBox="1">
              <a:spLocks noChangeArrowheads="1"/>
            </p:cNvSpPr>
            <p:nvPr/>
          </p:nvSpPr>
          <p:spPr bwMode="auto">
            <a:xfrm>
              <a:off x="1428" y="2337"/>
              <a:ext cx="1452" cy="231"/>
            </a:xfrm>
            <a:prstGeom prst="rect">
              <a:avLst/>
            </a:prstGeom>
            <a:noFill/>
            <a:ln w="9525">
              <a:noFill/>
              <a:miter lim="800000"/>
              <a:headEnd/>
              <a:tailEnd/>
            </a:ln>
          </p:spPr>
          <p:txBody>
            <a:bodyPr>
              <a:spAutoFit/>
            </a:bodyPr>
            <a:lstStyle/>
            <a:p>
              <a:pPr>
                <a:spcBef>
                  <a:spcPct val="50000"/>
                </a:spcBef>
              </a:pPr>
              <a:r>
                <a:rPr lang="en-GB" b="1" dirty="0" smtClean="0">
                  <a:solidFill>
                    <a:srgbClr val="002060"/>
                  </a:solidFill>
                </a:rPr>
                <a:t>Impacts</a:t>
              </a:r>
              <a:endParaRPr lang="en-GB" b="1" dirty="0">
                <a:solidFill>
                  <a:srgbClr val="002060"/>
                </a:solidFill>
              </a:endParaRPr>
            </a:p>
          </p:txBody>
        </p:sp>
      </p:grpSp>
      <p:sp>
        <p:nvSpPr>
          <p:cNvPr id="21512" name="Slide Number Placeholder 13"/>
          <p:cNvSpPr>
            <a:spLocks noGrp="1"/>
          </p:cNvSpPr>
          <p:nvPr>
            <p:ph type="sldNum" sz="quarter" idx="12"/>
          </p:nvPr>
        </p:nvSpPr>
        <p:spPr>
          <a:noFill/>
        </p:spPr>
        <p:txBody>
          <a:bodyPr/>
          <a:lstStyle/>
          <a:p>
            <a:fld id="{208378E5-FD29-4B77-B153-28AFDED880B0}" type="slidenum">
              <a:rPr lang="en-US" smtClean="0"/>
              <a:pPr/>
              <a:t>3</a:t>
            </a:fld>
            <a:endParaRPr lang="en-US" smtClean="0"/>
          </a:p>
        </p:txBody>
      </p:sp>
      <p:sp>
        <p:nvSpPr>
          <p:cNvPr id="14" name="Rounded Rectangle 13"/>
          <p:cNvSpPr/>
          <p:nvPr/>
        </p:nvSpPr>
        <p:spPr>
          <a:xfrm>
            <a:off x="3581400" y="2667000"/>
            <a:ext cx="1981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Human activities</a:t>
            </a:r>
            <a:endParaRPr lang="en-GB" b="1" dirty="0"/>
          </a:p>
        </p:txBody>
      </p:sp>
      <p:grpSp>
        <p:nvGrpSpPr>
          <p:cNvPr id="3" name="Group 8"/>
          <p:cNvGrpSpPr>
            <a:grpSpLocks/>
          </p:cNvGrpSpPr>
          <p:nvPr/>
        </p:nvGrpSpPr>
        <p:grpSpPr bwMode="auto">
          <a:xfrm>
            <a:off x="4895851" y="2924175"/>
            <a:ext cx="2952750" cy="1800225"/>
            <a:chOff x="3084" y="1842"/>
            <a:chExt cx="1860" cy="1134"/>
          </a:xfrm>
        </p:grpSpPr>
        <p:sp>
          <p:nvSpPr>
            <p:cNvPr id="21513" name="AutoShape 9"/>
            <p:cNvSpPr>
              <a:spLocks noChangeArrowheads="1"/>
            </p:cNvSpPr>
            <p:nvPr/>
          </p:nvSpPr>
          <p:spPr bwMode="auto">
            <a:xfrm rot="10800000">
              <a:off x="3334" y="1842"/>
              <a:ext cx="1542" cy="1134"/>
            </a:xfrm>
            <a:prstGeom prst="curvedRightArrow">
              <a:avLst>
                <a:gd name="adj1" fmla="val 20000"/>
                <a:gd name="adj2" fmla="val 40000"/>
                <a:gd name="adj3" fmla="val 45326"/>
              </a:avLst>
            </a:prstGeom>
            <a:solidFill>
              <a:schemeClr val="accent1"/>
            </a:solidFill>
            <a:ln w="9525">
              <a:solidFill>
                <a:schemeClr val="tx1"/>
              </a:solidFill>
              <a:miter lim="800000"/>
              <a:headEnd/>
              <a:tailEnd/>
            </a:ln>
          </p:spPr>
          <p:txBody>
            <a:bodyPr wrap="none" anchor="ctr"/>
            <a:lstStyle/>
            <a:p>
              <a:endParaRPr lang="fr-FR"/>
            </a:p>
          </p:txBody>
        </p:sp>
        <p:sp>
          <p:nvSpPr>
            <p:cNvPr id="21514" name="Text Box 10"/>
            <p:cNvSpPr txBox="1">
              <a:spLocks noChangeArrowheads="1"/>
            </p:cNvSpPr>
            <p:nvPr/>
          </p:nvSpPr>
          <p:spPr bwMode="auto">
            <a:xfrm>
              <a:off x="3084" y="2337"/>
              <a:ext cx="1860" cy="407"/>
            </a:xfrm>
            <a:prstGeom prst="rect">
              <a:avLst/>
            </a:prstGeom>
            <a:noFill/>
            <a:ln w="9525">
              <a:noFill/>
              <a:miter lim="800000"/>
              <a:headEnd/>
              <a:tailEnd/>
            </a:ln>
          </p:spPr>
          <p:txBody>
            <a:bodyPr>
              <a:spAutoFit/>
            </a:bodyPr>
            <a:lstStyle/>
            <a:p>
              <a:pPr>
                <a:spcBef>
                  <a:spcPct val="50000"/>
                </a:spcBef>
              </a:pPr>
              <a:r>
                <a:rPr lang="en-GB" b="1" dirty="0" smtClean="0">
                  <a:solidFill>
                    <a:srgbClr val="002060"/>
                  </a:solidFill>
                </a:rPr>
                <a:t>Opportunities, </a:t>
              </a:r>
              <a:r>
                <a:rPr lang="en-GB" b="1" dirty="0">
                  <a:solidFill>
                    <a:srgbClr val="002060"/>
                  </a:solidFill>
                </a:rPr>
                <a:t>risks </a:t>
              </a:r>
              <a:r>
                <a:rPr lang="en-GB" b="1" dirty="0" smtClean="0">
                  <a:solidFill>
                    <a:srgbClr val="002060"/>
                  </a:solidFill>
                </a:rPr>
                <a:t/>
              </a:r>
              <a:br>
                <a:rPr lang="en-GB" b="1" dirty="0" smtClean="0">
                  <a:solidFill>
                    <a:srgbClr val="002060"/>
                  </a:solidFill>
                </a:rPr>
              </a:br>
              <a:r>
                <a:rPr lang="en-GB" b="1" dirty="0" smtClean="0">
                  <a:solidFill>
                    <a:srgbClr val="002060"/>
                  </a:solidFill>
                </a:rPr>
                <a:t>&amp; </a:t>
              </a:r>
              <a:r>
                <a:rPr lang="en-GB" b="1" dirty="0">
                  <a:solidFill>
                    <a:srgbClr val="002060"/>
                  </a:solidFill>
                </a:rPr>
                <a:t>constraints</a:t>
              </a:r>
            </a:p>
          </p:txBody>
        </p:sp>
      </p:grpSp>
      <p:sp>
        <p:nvSpPr>
          <p:cNvPr id="15" name="AutoShape 12"/>
          <p:cNvSpPr>
            <a:spLocks noChangeArrowheads="1"/>
          </p:cNvSpPr>
          <p:nvPr/>
        </p:nvSpPr>
        <p:spPr bwMode="auto">
          <a:xfrm>
            <a:off x="6300788" y="1976437"/>
            <a:ext cx="1727200" cy="504825"/>
          </a:xfrm>
          <a:prstGeom prst="wedgeRoundRectCallout">
            <a:avLst>
              <a:gd name="adj1" fmla="val -47427"/>
              <a:gd name="adj2" fmla="val 284655"/>
              <a:gd name="adj3" fmla="val 16667"/>
            </a:avLst>
          </a:prstGeom>
          <a:solidFill>
            <a:schemeClr val="accent5">
              <a:lumMod val="60000"/>
              <a:lumOff val="40000"/>
            </a:schemeClr>
          </a:solidFill>
          <a:ln w="38100">
            <a:solidFill>
              <a:schemeClr val="accent5">
                <a:lumMod val="50000"/>
              </a:schemeClr>
            </a:solidFill>
            <a:miter lim="800000"/>
            <a:headEnd/>
            <a:tailEnd/>
          </a:ln>
        </p:spPr>
        <p:txBody>
          <a:bodyPr/>
          <a:lstStyle/>
          <a:p>
            <a:pPr algn="ctr"/>
            <a:r>
              <a:rPr lang="fr-BE" b="1">
                <a:solidFill>
                  <a:schemeClr val="accent5">
                    <a:lumMod val="50000"/>
                  </a:schemeClr>
                </a:solidFill>
              </a:rPr>
              <a:t>Adaptation</a:t>
            </a:r>
            <a:endParaRPr lang="fr-FR" b="1">
              <a:solidFill>
                <a:schemeClr val="accent5">
                  <a:lumMod val="50000"/>
                </a:schemeClr>
              </a:solidFill>
            </a:endParaRPr>
          </a:p>
        </p:txBody>
      </p:sp>
      <p:sp>
        <p:nvSpPr>
          <p:cNvPr id="16" name="AutoShape 13"/>
          <p:cNvSpPr>
            <a:spLocks noChangeArrowheads="1"/>
          </p:cNvSpPr>
          <p:nvPr/>
        </p:nvSpPr>
        <p:spPr bwMode="auto">
          <a:xfrm>
            <a:off x="1189038" y="2009775"/>
            <a:ext cx="1727200" cy="504825"/>
          </a:xfrm>
          <a:prstGeom prst="wedgeRoundRectCallout">
            <a:avLst>
              <a:gd name="adj1" fmla="val 53583"/>
              <a:gd name="adj2" fmla="val 280505"/>
              <a:gd name="adj3" fmla="val 16667"/>
            </a:avLst>
          </a:prstGeom>
          <a:solidFill>
            <a:schemeClr val="accent5">
              <a:lumMod val="60000"/>
              <a:lumOff val="40000"/>
            </a:schemeClr>
          </a:solidFill>
          <a:ln w="38100">
            <a:solidFill>
              <a:schemeClr val="accent5">
                <a:lumMod val="50000"/>
              </a:schemeClr>
            </a:solidFill>
            <a:miter lim="800000"/>
            <a:headEnd/>
            <a:tailEnd/>
          </a:ln>
        </p:spPr>
        <p:txBody>
          <a:bodyPr/>
          <a:lstStyle/>
          <a:p>
            <a:pPr algn="ctr"/>
            <a:r>
              <a:rPr lang="fr-BE" b="1">
                <a:solidFill>
                  <a:schemeClr val="accent5">
                    <a:lumMod val="50000"/>
                  </a:schemeClr>
                </a:solidFill>
              </a:rPr>
              <a:t>Mitigation</a:t>
            </a:r>
            <a:endParaRPr lang="fr-FR" b="1">
              <a:solidFill>
                <a:schemeClr val="accent5">
                  <a:lumMod val="50000"/>
                </a:schemeClr>
              </a:solidFill>
            </a:endParaRPr>
          </a:p>
        </p:txBody>
      </p:sp>
    </p:spTree>
    <p:extLst>
      <p:ext uri="{BB962C8B-B14F-4D97-AF65-F5344CB8AC3E}">
        <p14:creationId xmlns:p14="http://schemas.microsoft.com/office/powerpoint/2010/main" val="37107858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 (2)</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381000" y="2133600"/>
            <a:ext cx="8153400" cy="3886200"/>
          </a:xfrm>
        </p:spPr>
        <p:txBody>
          <a:bodyPr/>
          <a:lstStyle/>
          <a:p>
            <a:r>
              <a:rPr lang="en-GB" sz="2600" dirty="0" smtClean="0"/>
              <a:t>The path to </a:t>
            </a:r>
            <a:r>
              <a:rPr lang="en-GB" sz="2600" dirty="0"/>
              <a:t>d</a:t>
            </a:r>
            <a:r>
              <a:rPr lang="en-GB" sz="2600" dirty="0" smtClean="0"/>
              <a:t>evelopment should be planned so as to be green, climate-resilient and low-emission</a:t>
            </a:r>
          </a:p>
          <a:p>
            <a:r>
              <a:rPr lang="en-GB" sz="2600" dirty="0" smtClean="0"/>
              <a:t>Environmental sustainability, adaptation and mitigation are complementary responses with potential to generate significant ‘co-benefits’ in terms of development</a:t>
            </a:r>
          </a:p>
          <a:p>
            <a:endParaRPr lang="en-GB" sz="2600"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30</a:t>
            </a:fld>
            <a:endParaRPr lang="en-US" dirty="0"/>
          </a:p>
        </p:txBody>
      </p:sp>
    </p:spTree>
    <p:extLst>
      <p:ext uri="{BB962C8B-B14F-4D97-AF65-F5344CB8AC3E}">
        <p14:creationId xmlns:p14="http://schemas.microsoft.com/office/powerpoint/2010/main" val="11883193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US" sz="2400" dirty="0" smtClean="0"/>
              <a:t>European Commission (2009) </a:t>
            </a:r>
            <a:r>
              <a:rPr lang="en-US" sz="2400" i="1" dirty="0" smtClean="0"/>
              <a:t>Guidance on the Integration of Environment and Climate Change in Development Cooperation</a:t>
            </a:r>
            <a:r>
              <a:rPr lang="en-US" sz="2400" dirty="0" smtClean="0"/>
              <a:t>. </a:t>
            </a:r>
            <a:r>
              <a:rPr lang="en-US" sz="2400" dirty="0" err="1" smtClean="0"/>
              <a:t>EuropeAid</a:t>
            </a:r>
            <a:r>
              <a:rPr lang="en-US" sz="2400" dirty="0" smtClean="0"/>
              <a:t> Tools and Methods Series, Guidelines No 4. Available from</a:t>
            </a:r>
            <a:r>
              <a:rPr lang="en-US" sz="2400" dirty="0"/>
              <a:t>: http://</a:t>
            </a:r>
            <a:r>
              <a:rPr lang="en-US" sz="2400" dirty="0" err="1"/>
              <a:t>ec.europa.eu</a:t>
            </a:r>
            <a:r>
              <a:rPr lang="en-US" sz="2400" dirty="0"/>
              <a:t>/</a:t>
            </a:r>
            <a:r>
              <a:rPr lang="en-US" sz="2400" dirty="0" err="1"/>
              <a:t>europeaid</a:t>
            </a:r>
            <a:r>
              <a:rPr lang="en-US" sz="2400" dirty="0"/>
              <a:t>/</a:t>
            </a:r>
            <a:r>
              <a:rPr lang="en-US" sz="2400" dirty="0" err="1"/>
              <a:t>infopoint</a:t>
            </a:r>
            <a:r>
              <a:rPr lang="en-US" sz="2400" dirty="0" smtClean="0"/>
              <a:t>/</a:t>
            </a:r>
          </a:p>
          <a:p>
            <a:r>
              <a:rPr lang="en-US" sz="2400" dirty="0" smtClean="0"/>
              <a:t>IPCC (2007c) </a:t>
            </a:r>
            <a:r>
              <a:rPr lang="en-US" sz="2400" i="1" dirty="0" smtClean="0"/>
              <a:t>Climate Change 2007: Impacts, </a:t>
            </a:r>
            <a:br>
              <a:rPr lang="en-US" sz="2400" i="1" dirty="0" smtClean="0"/>
            </a:br>
            <a:r>
              <a:rPr lang="en-US" sz="2400" i="1" dirty="0" smtClean="0"/>
              <a:t>Adaptation and Vulnerability</a:t>
            </a:r>
            <a:r>
              <a:rPr lang="en-US" sz="2400" dirty="0" smtClean="0"/>
              <a:t>. </a:t>
            </a:r>
            <a:r>
              <a:rPr lang="en-GB" sz="2400" dirty="0" smtClean="0"/>
              <a:t>Cambridge University Press, Cambridge, UK &amp; New York, NY, USA. Available from: </a:t>
            </a:r>
            <a:r>
              <a:rPr lang="en-GB" sz="2400" u="sng" dirty="0" smtClean="0">
                <a:hlinkClick r:id="rId2"/>
              </a:rPr>
              <a:t>www.ipcc.ch</a:t>
            </a:r>
            <a:endParaRPr lang="en-GB" sz="2400" u="sng" dirty="0" smtClean="0"/>
          </a:p>
          <a:p>
            <a:r>
              <a:rPr lang="en-GB" sz="2400" dirty="0" smtClean="0"/>
              <a:t>IPCC (2007d) </a:t>
            </a:r>
            <a:r>
              <a:rPr lang="en-GB" sz="2400" i="1" dirty="0" smtClean="0"/>
              <a:t>Climate Change 2007: Mitigation of Climate Change</a:t>
            </a:r>
            <a:r>
              <a:rPr lang="en-GB" sz="2400" dirty="0" smtClean="0"/>
              <a:t>. Cambridge University Press, Cambridge, UK &amp; New York, NY, USA. Available from: </a:t>
            </a:r>
            <a:r>
              <a:rPr lang="en-GB" sz="2400" u="sng" dirty="0" smtClean="0">
                <a:hlinkClick r:id="rId2"/>
              </a:rPr>
              <a:t>www.ipcc.ch</a:t>
            </a:r>
            <a:endParaRPr lang="en-GB" sz="2400"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(1)</a:t>
            </a:r>
            <a:endParaRPr lang="en-GB" dirty="0"/>
          </a:p>
        </p:txBody>
      </p:sp>
      <p:sp>
        <p:nvSpPr>
          <p:cNvPr id="3" name="Content Placeholder 2"/>
          <p:cNvSpPr>
            <a:spLocks noGrp="1"/>
          </p:cNvSpPr>
          <p:nvPr>
            <p:ph idx="1"/>
          </p:nvPr>
        </p:nvSpPr>
        <p:spPr>
          <a:xfrm>
            <a:off x="457200" y="1524000"/>
            <a:ext cx="7924800" cy="4495800"/>
          </a:xfrm>
        </p:spPr>
        <p:txBody>
          <a:bodyPr/>
          <a:lstStyle/>
          <a:p>
            <a:pPr>
              <a:spcBef>
                <a:spcPts val="600"/>
              </a:spcBef>
            </a:pPr>
            <a:r>
              <a:rPr lang="en-US" sz="1400" dirty="0" smtClean="0"/>
              <a:t>ADPC (2008) </a:t>
            </a:r>
            <a:r>
              <a:rPr lang="en-US" sz="1400" i="1" dirty="0" smtClean="0"/>
              <a:t>A study on impact of disasters on the education sector in Cambodia</a:t>
            </a:r>
            <a:r>
              <a:rPr lang="en-US" sz="1400" dirty="0" smtClean="0"/>
              <a:t>. </a:t>
            </a:r>
            <a:r>
              <a:rPr lang="en-US" sz="1400" dirty="0"/>
              <a:t>Available from: http://</a:t>
            </a:r>
            <a:r>
              <a:rPr lang="en-US" sz="1400" dirty="0" err="1"/>
              <a:t>www.adpc.net</a:t>
            </a:r>
            <a:r>
              <a:rPr lang="en-US" sz="1400" dirty="0"/>
              <a:t>/v2007/</a:t>
            </a:r>
            <a:r>
              <a:rPr lang="en-US" sz="1400" dirty="0" err="1"/>
              <a:t>ikm</a:t>
            </a:r>
            <a:r>
              <a:rPr lang="en-US" sz="1400" dirty="0"/>
              <a:t>/ONLINE%20DOCUMENTS/downloads/2008/Mar/MDRDEducationCambodiaFinal_Mar08.pdf</a:t>
            </a:r>
          </a:p>
          <a:p>
            <a:pPr>
              <a:spcBef>
                <a:spcPts val="600"/>
              </a:spcBef>
            </a:pPr>
            <a:r>
              <a:rPr lang="en-US" sz="1400" dirty="0" smtClean="0"/>
              <a:t>European </a:t>
            </a:r>
            <a:r>
              <a:rPr lang="en-US" sz="1400" dirty="0"/>
              <a:t>Commission (2009) </a:t>
            </a:r>
            <a:r>
              <a:rPr lang="en-US" sz="1400" i="1" dirty="0"/>
              <a:t>Guidance on the Integration of Environment and Climate Change in Development Cooperation</a:t>
            </a:r>
            <a:r>
              <a:rPr lang="en-US" sz="1400" dirty="0"/>
              <a:t>. </a:t>
            </a:r>
            <a:r>
              <a:rPr lang="en-US" sz="1400" dirty="0" err="1"/>
              <a:t>EuropeAid</a:t>
            </a:r>
            <a:r>
              <a:rPr lang="en-US" sz="1400" dirty="0"/>
              <a:t> Tools and Methods Series, Guidelines No 4. Available from: http://</a:t>
            </a:r>
            <a:r>
              <a:rPr lang="en-US" sz="1400" dirty="0" err="1"/>
              <a:t>ec.europa.eu</a:t>
            </a:r>
            <a:r>
              <a:rPr lang="en-US" sz="1400" dirty="0"/>
              <a:t>/</a:t>
            </a:r>
            <a:r>
              <a:rPr lang="en-US" sz="1400" dirty="0" err="1"/>
              <a:t>europeaid</a:t>
            </a:r>
            <a:r>
              <a:rPr lang="en-US" sz="1400" dirty="0"/>
              <a:t>/</a:t>
            </a:r>
            <a:r>
              <a:rPr lang="en-US" sz="1400" dirty="0" err="1"/>
              <a:t>infopoint</a:t>
            </a:r>
            <a:r>
              <a:rPr lang="en-US" sz="1400" dirty="0" smtClean="0"/>
              <a:t>/</a:t>
            </a:r>
          </a:p>
          <a:p>
            <a:pPr>
              <a:spcBef>
                <a:spcPts val="600"/>
              </a:spcBef>
            </a:pPr>
            <a:r>
              <a:rPr lang="en-US" sz="1400" dirty="0" smtClean="0"/>
              <a:t>European Commission (2012) </a:t>
            </a:r>
            <a:r>
              <a:rPr lang="en-US" sz="1400" i="1" dirty="0" smtClean="0"/>
              <a:t>Integration of environment, climate change and the green economy in the agricultural sector.</a:t>
            </a:r>
            <a:r>
              <a:rPr lang="en-US" sz="1400" dirty="0" smtClean="0"/>
              <a:t> Unpublished draft.</a:t>
            </a:r>
          </a:p>
          <a:p>
            <a:pPr>
              <a:spcBef>
                <a:spcPts val="600"/>
              </a:spcBef>
            </a:pPr>
            <a:r>
              <a:rPr lang="en-US" sz="1400" dirty="0" smtClean="0"/>
              <a:t>IPCC </a:t>
            </a:r>
            <a:r>
              <a:rPr lang="en-US" sz="1400" dirty="0" smtClean="0"/>
              <a:t>(2007c) </a:t>
            </a:r>
            <a:r>
              <a:rPr lang="en-US" sz="1400" i="1" dirty="0" smtClean="0"/>
              <a:t>Climate Change 2007: Impacts, Adaptation and Vulnerability</a:t>
            </a:r>
            <a:r>
              <a:rPr lang="en-US" sz="1400" dirty="0" smtClean="0"/>
              <a:t>. </a:t>
            </a:r>
            <a:r>
              <a:rPr lang="en-GB" sz="1400" dirty="0" smtClean="0"/>
              <a:t>Contribution of Working Group II to the Fourth Assessment Report of the Intergovernmental Panel on Climate Change [Parry M.L., </a:t>
            </a:r>
            <a:r>
              <a:rPr lang="en-GB" sz="1400" dirty="0" err="1" smtClean="0"/>
              <a:t>Canziani</a:t>
            </a:r>
            <a:r>
              <a:rPr lang="en-GB" sz="1400" dirty="0" smtClean="0"/>
              <a:t> O.F., </a:t>
            </a:r>
            <a:r>
              <a:rPr lang="en-GB" sz="1400" dirty="0" err="1" smtClean="0"/>
              <a:t>Palutikof</a:t>
            </a:r>
            <a:r>
              <a:rPr lang="en-GB" sz="1400" dirty="0" smtClean="0"/>
              <a:t> J.P., van </a:t>
            </a:r>
            <a:r>
              <a:rPr lang="en-GB" sz="1400" dirty="0" err="1" smtClean="0"/>
              <a:t>der</a:t>
            </a:r>
            <a:r>
              <a:rPr lang="en-GB" sz="1400" dirty="0" smtClean="0"/>
              <a:t> Linden P.J.  &amp; Hanson C.E. (eds.)]. Cambridge University Press, Cambridge, UK &amp; New York, NY, USA. Available from: </a:t>
            </a:r>
            <a:r>
              <a:rPr lang="en-GB" sz="1400" u="sng" dirty="0" smtClean="0">
                <a:hlinkClick r:id="rId2"/>
              </a:rPr>
              <a:t>www.ipcc.ch</a:t>
            </a:r>
            <a:endParaRPr lang="en-GB" sz="1400" u="sng" dirty="0" smtClean="0"/>
          </a:p>
          <a:p>
            <a:pPr>
              <a:spcBef>
                <a:spcPts val="600"/>
              </a:spcBef>
            </a:pPr>
            <a:r>
              <a:rPr lang="en-GB" sz="1400" dirty="0" smtClean="0"/>
              <a:t>IPCC (2007d) </a:t>
            </a:r>
            <a:r>
              <a:rPr lang="en-GB" sz="1400" i="1" dirty="0" smtClean="0"/>
              <a:t>Climate Change 2007: Mitigation of Climate Change</a:t>
            </a:r>
            <a:r>
              <a:rPr lang="en-GB" sz="1400" dirty="0" smtClean="0"/>
              <a:t>. Contribution of Working Group III to the Fourth Assessment Report of the Intergovernmental Panel on Climate Change [Metz B., Davidson O.R., Bosch P.R., Dave R. &amp; Meyer L.A. (eds.)]. Cambridge University Press, Cambridge, UK &amp; New York, NY, USA. Available from: </a:t>
            </a:r>
            <a:r>
              <a:rPr lang="en-GB" sz="1400" u="sng" dirty="0" smtClean="0">
                <a:hlinkClick r:id="rId2"/>
              </a:rPr>
              <a:t>www.ipcc.ch</a:t>
            </a:r>
            <a:r>
              <a:rPr lang="en-GB" sz="1400" dirty="0" smtClean="0"/>
              <a:t> </a:t>
            </a:r>
          </a:p>
          <a:p>
            <a:pPr>
              <a:spcBef>
                <a:spcPts val="600"/>
              </a:spcBef>
            </a:pPr>
            <a:r>
              <a:rPr lang="en-GB" sz="1400" dirty="0" err="1" smtClean="0"/>
              <a:t>McGray</a:t>
            </a:r>
            <a:r>
              <a:rPr lang="en-GB" sz="1400" dirty="0" smtClean="0"/>
              <a:t> H., </a:t>
            </a:r>
            <a:r>
              <a:rPr lang="en-GB" sz="1400" dirty="0" err="1" smtClean="0"/>
              <a:t>Hammill</a:t>
            </a:r>
            <a:r>
              <a:rPr lang="en-GB" sz="1400" dirty="0" smtClean="0"/>
              <a:t> A. &amp; Bradley R. (2007) </a:t>
            </a:r>
            <a:r>
              <a:rPr lang="en-GB" sz="1400" i="1" dirty="0" smtClean="0"/>
              <a:t>Weathering the Storm: Options for Framing Adaptation and Development</a:t>
            </a:r>
            <a:r>
              <a:rPr lang="en-GB" sz="1400" dirty="0" smtClean="0"/>
              <a:t>. World Resources Institute, Washington, DC. Available from: </a:t>
            </a:r>
            <a:r>
              <a:rPr lang="en-GB" sz="1400" u="sng" dirty="0" smtClean="0">
                <a:hlinkClick r:id="rId3"/>
              </a:rPr>
              <a:t>http://pdf.wri.org/weathering_the_storm.pdf</a:t>
            </a:r>
            <a:endParaRPr lang="en-GB" sz="1400" dirty="0" smtClean="0"/>
          </a:p>
          <a:p>
            <a:pPr>
              <a:spcBef>
                <a:spcPts val="600"/>
              </a:spcBef>
            </a:pPr>
            <a:r>
              <a:rPr lang="en-GB" sz="1400" dirty="0" smtClean="0"/>
              <a:t>Millennium Ecosystem Assessment (2005) </a:t>
            </a:r>
            <a:r>
              <a:rPr lang="en-GB" sz="1400" i="1" dirty="0" smtClean="0"/>
              <a:t>Ecosystems and Human Well-being: Synthesis</a:t>
            </a:r>
            <a:r>
              <a:rPr lang="en-GB" sz="1400" dirty="0" smtClean="0"/>
              <a:t>. Island Press, Washington, DC. Available from: </a:t>
            </a:r>
            <a:r>
              <a:rPr lang="en-GB" sz="1400" u="sng" dirty="0" smtClean="0">
                <a:hlinkClick r:id="rId4"/>
              </a:rPr>
              <a:t>http://www.maweb.org/en/</a:t>
            </a:r>
            <a:r>
              <a:rPr lang="en-GB" sz="1400" u="sng" dirty="0" smtClean="0">
                <a:hlinkClick r:id="rId4"/>
              </a:rPr>
              <a:t>Synthesis.aspx</a:t>
            </a:r>
            <a:endParaRPr lang="en-GB" sz="1400" u="sng" dirty="0" smtClean="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(2)</a:t>
            </a:r>
            <a:endParaRPr lang="en-GB" dirty="0"/>
          </a:p>
        </p:txBody>
      </p:sp>
      <p:sp>
        <p:nvSpPr>
          <p:cNvPr id="3" name="Content Placeholder 2"/>
          <p:cNvSpPr>
            <a:spLocks noGrp="1"/>
          </p:cNvSpPr>
          <p:nvPr>
            <p:ph idx="1"/>
          </p:nvPr>
        </p:nvSpPr>
        <p:spPr>
          <a:xfrm>
            <a:off x="457200" y="1524000"/>
            <a:ext cx="7924800" cy="4495800"/>
          </a:xfrm>
        </p:spPr>
        <p:txBody>
          <a:bodyPr/>
          <a:lstStyle/>
          <a:p>
            <a:pPr>
              <a:spcBef>
                <a:spcPts val="600"/>
              </a:spcBef>
            </a:pPr>
            <a:r>
              <a:rPr lang="en-GB" sz="1400" dirty="0"/>
              <a:t>OECD (2009a) </a:t>
            </a:r>
            <a:r>
              <a:rPr lang="en-GB" sz="1400" i="1" dirty="0"/>
              <a:t>Integrating Climate Change Adaptation into Development Co-operation: Policy guidance</a:t>
            </a:r>
            <a:r>
              <a:rPr lang="en-GB" sz="1400" dirty="0"/>
              <a:t>. OECD Publishing, Paris. [Read-only, browse-it edition] Available from:  </a:t>
            </a:r>
            <a:r>
              <a:rPr lang="en-GB" sz="1400" u="sng" dirty="0">
                <a:hlinkClick r:id="rId2"/>
              </a:rPr>
              <a:t>http://browse.oecdbookshop.org/oecd/pdfs/browseit/</a:t>
            </a:r>
            <a:r>
              <a:rPr lang="en-GB" sz="1400" u="sng" dirty="0" smtClean="0">
                <a:hlinkClick r:id="rId2"/>
              </a:rPr>
              <a:t>4309171E.PDF</a:t>
            </a:r>
            <a:endParaRPr lang="en-GB" sz="1400" dirty="0" smtClean="0"/>
          </a:p>
          <a:p>
            <a:pPr>
              <a:spcBef>
                <a:spcPts val="600"/>
              </a:spcBef>
            </a:pPr>
            <a:r>
              <a:rPr lang="en-GB" sz="1400" dirty="0" smtClean="0"/>
              <a:t>OECD </a:t>
            </a:r>
            <a:r>
              <a:rPr lang="en-GB" sz="1400" dirty="0" smtClean="0"/>
              <a:t>(2010b) </a:t>
            </a:r>
            <a:r>
              <a:rPr lang="en-GB" sz="1400" i="1" dirty="0" smtClean="0"/>
              <a:t>Interim Report of the Green Growth Strategy: Implementing our commitment for a sustainable future</a:t>
            </a:r>
            <a:r>
              <a:rPr lang="en-GB" sz="1400" dirty="0" smtClean="0"/>
              <a:t>. Meeting of the OECD Council at Ministerial Level, 27-28 May 2010. C/MIN(2010)5. Organisation for Economic Cooperation and Development, Paris. Available from: </a:t>
            </a:r>
            <a:r>
              <a:rPr lang="en-GB" sz="1400" u="sng" dirty="0" smtClean="0">
                <a:hlinkClick r:id="rId3"/>
              </a:rPr>
              <a:t>http://www.oecd.org/document/3/0,3343,en_2649_37465_45196035_1_1_1_1,00.html</a:t>
            </a:r>
            <a:endParaRPr lang="en-GB" sz="1400" u="sng" dirty="0" smtClean="0"/>
          </a:p>
          <a:p>
            <a:pPr>
              <a:spcBef>
                <a:spcPts val="600"/>
              </a:spcBef>
            </a:pPr>
            <a:r>
              <a:rPr lang="en-GB" sz="1400" dirty="0" err="1" smtClean="0"/>
              <a:t>Olhoff</a:t>
            </a:r>
            <a:r>
              <a:rPr lang="en-GB" sz="1400" dirty="0" smtClean="0"/>
              <a:t> A. &amp; </a:t>
            </a:r>
            <a:r>
              <a:rPr lang="en-GB" sz="1400" dirty="0" err="1" smtClean="0"/>
              <a:t>Schaer</a:t>
            </a:r>
            <a:r>
              <a:rPr lang="en-GB" sz="1400" dirty="0" smtClean="0"/>
              <a:t> C. (2010) </a:t>
            </a:r>
            <a:r>
              <a:rPr lang="en-GB" sz="1400" i="1" dirty="0" smtClean="0"/>
              <a:t>Screening tools and guidelines to support the mainstreaming of climate change adaptation into development assistance: A stocktaking report</a:t>
            </a:r>
            <a:r>
              <a:rPr lang="en-GB" sz="1400" dirty="0" smtClean="0"/>
              <a:t>. Environment &amp; Energy Group, United Nations Development Programme, New York. Available from: </a:t>
            </a:r>
            <a:r>
              <a:rPr lang="en-GB" sz="1400" u="sng" dirty="0" smtClean="0">
                <a:hlinkClick r:id="rId4"/>
              </a:rPr>
              <a:t>http://www.undp.org/climatechange/</a:t>
            </a:r>
            <a:r>
              <a:rPr lang="en-GB" sz="1400" u="sng" dirty="0" smtClean="0">
                <a:hlinkClick r:id="rId4"/>
              </a:rPr>
              <a:t>library_integrating_cc.shtml</a:t>
            </a:r>
            <a:endParaRPr lang="en-GB" sz="1400" u="sng" dirty="0" smtClean="0"/>
          </a:p>
          <a:p>
            <a:pPr>
              <a:spcBef>
                <a:spcPts val="600"/>
              </a:spcBef>
            </a:pPr>
            <a:r>
              <a:rPr lang="en-GB" sz="1400" dirty="0" smtClean="0"/>
              <a:t>Partnership for Child Development; London School of Hygiene and Tropical Medicine; Kenya Medical Research Institute-</a:t>
            </a:r>
            <a:r>
              <a:rPr lang="en-GB" sz="1400" dirty="0" err="1" smtClean="0"/>
              <a:t>Wellcome</a:t>
            </a:r>
            <a:r>
              <a:rPr lang="en-GB" sz="1400" dirty="0" smtClean="0"/>
              <a:t> Trust Research Programme and The World Bank (2009). </a:t>
            </a:r>
            <a:r>
              <a:rPr lang="en-GB" sz="1400" i="1" dirty="0" smtClean="0"/>
              <a:t>Malaria Control in Schools, a toolkit on effective education sector responses to malaria in Africa</a:t>
            </a:r>
            <a:r>
              <a:rPr lang="en-GB" sz="1400" dirty="0" smtClean="0"/>
              <a:t>. Available from</a:t>
            </a:r>
            <a:r>
              <a:rPr lang="en-GB" sz="1400" dirty="0"/>
              <a:t>: http://</a:t>
            </a:r>
            <a:r>
              <a:rPr lang="en-GB" sz="1400" dirty="0" err="1"/>
              <a:t>www.schoolsandhealth.org</a:t>
            </a:r>
            <a:r>
              <a:rPr lang="en-GB" sz="1400" dirty="0"/>
              <a:t>/Documents/Malaria%20Toolkit%20for%20Schools%202009.pdf </a:t>
            </a:r>
            <a:endParaRPr lang="en-GB" sz="1400" dirty="0" smtClean="0"/>
          </a:p>
          <a:p>
            <a:pPr>
              <a:spcBef>
                <a:spcPts val="600"/>
              </a:spcBef>
            </a:pPr>
            <a:r>
              <a:rPr lang="en-GB" sz="1400" dirty="0" smtClean="0"/>
              <a:t>UNESCO UIS (2012) </a:t>
            </a:r>
            <a:r>
              <a:rPr lang="en-GB" sz="1400" i="1" dirty="0" smtClean="0"/>
              <a:t>School and teaching </a:t>
            </a:r>
            <a:r>
              <a:rPr lang="en-GB" sz="1400" i="1" dirty="0" err="1" smtClean="0"/>
              <a:t>resoures</a:t>
            </a:r>
            <a:r>
              <a:rPr lang="en-GB" sz="1400" i="1" dirty="0" smtClean="0"/>
              <a:t> in sub-Saharan Africa, Analysis of the 2011 UIS regional data collection on education</a:t>
            </a:r>
            <a:r>
              <a:rPr lang="en-GB" sz="1400" dirty="0" smtClean="0"/>
              <a:t>. </a:t>
            </a:r>
            <a:r>
              <a:rPr lang="en-GB" sz="1400" dirty="0"/>
              <a:t>Available from: http://</a:t>
            </a:r>
            <a:r>
              <a:rPr lang="en-GB" sz="1400" dirty="0" err="1"/>
              <a:t>www.uis.unesco.org</a:t>
            </a:r>
            <a:r>
              <a:rPr lang="en-GB" sz="1400" dirty="0"/>
              <a:t>/</a:t>
            </a:r>
            <a:r>
              <a:rPr lang="en-GB" sz="1400" dirty="0" err="1"/>
              <a:t>FactSheets</a:t>
            </a:r>
            <a:r>
              <a:rPr lang="en-GB" sz="1400" dirty="0"/>
              <a:t>/Documents/ib9-regional-education-africa-2012-en-v5.pdf</a:t>
            </a:r>
            <a:endParaRPr lang="en-GB" sz="1400" dirty="0" smtClean="0"/>
          </a:p>
          <a:p>
            <a:pPr>
              <a:spcBef>
                <a:spcPts val="600"/>
              </a:spcBef>
            </a:pPr>
            <a:endParaRPr lang="en-GB" sz="1400"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(3)</a:t>
            </a:r>
            <a:endParaRPr lang="en-US" dirty="0"/>
          </a:p>
        </p:txBody>
      </p:sp>
      <p:sp>
        <p:nvSpPr>
          <p:cNvPr id="3" name="Content Placeholder 2"/>
          <p:cNvSpPr>
            <a:spLocks noGrp="1"/>
          </p:cNvSpPr>
          <p:nvPr>
            <p:ph idx="1"/>
          </p:nvPr>
        </p:nvSpPr>
        <p:spPr/>
        <p:txBody>
          <a:bodyPr/>
          <a:lstStyle/>
          <a:p>
            <a:pPr>
              <a:spcBef>
                <a:spcPts val="600"/>
              </a:spcBef>
            </a:pPr>
            <a:r>
              <a:rPr lang="en-GB" sz="1400" dirty="0"/>
              <a:t>WHO (2006) </a:t>
            </a:r>
            <a:r>
              <a:rPr lang="en-GB" sz="1400" i="1" dirty="0"/>
              <a:t>Preventing disease through healthy environments – towards an estimate of the environmental burden of disease</a:t>
            </a:r>
            <a:r>
              <a:rPr lang="en-GB" sz="1400" dirty="0"/>
              <a:t>. WHO.</a:t>
            </a:r>
          </a:p>
          <a:p>
            <a:pPr>
              <a:spcBef>
                <a:spcPts val="600"/>
              </a:spcBef>
            </a:pPr>
            <a:r>
              <a:rPr lang="en-GB" sz="1400" dirty="0"/>
              <a:t>WHO (2010) </a:t>
            </a:r>
            <a:r>
              <a:rPr lang="en-GB" sz="1400" i="1" dirty="0"/>
              <a:t>WHO Fact File: 10 facts on preventing disease through healthy environments</a:t>
            </a:r>
            <a:r>
              <a:rPr lang="en-GB" sz="1400" dirty="0"/>
              <a:t>. Available from: </a:t>
            </a:r>
            <a:r>
              <a:rPr lang="en-GB" sz="1400" dirty="0">
                <a:hlinkClick r:id="rId2"/>
              </a:rPr>
              <a:t>http://www.who.int/features/factfiles/environmental_health/en/index.html</a:t>
            </a:r>
            <a:endParaRPr lang="en-GB" sz="1400" dirty="0"/>
          </a:p>
          <a:p>
            <a:pPr>
              <a:spcBef>
                <a:spcPts val="600"/>
              </a:spcBef>
            </a:pPr>
            <a:r>
              <a:rPr lang="en-GB" sz="1400" dirty="0"/>
              <a:t>WHO (2012) </a:t>
            </a:r>
            <a:r>
              <a:rPr lang="en-GB" sz="1400" i="1" dirty="0"/>
              <a:t>WHO Fact File: Climate change and health</a:t>
            </a:r>
            <a:r>
              <a:rPr lang="en-GB" sz="1400" dirty="0"/>
              <a:t>. Available from: http://</a:t>
            </a:r>
            <a:r>
              <a:rPr lang="en-GB" sz="1400" dirty="0" err="1"/>
              <a:t>www.who.int</a:t>
            </a:r>
            <a:r>
              <a:rPr lang="en-GB" sz="1400" dirty="0"/>
              <a:t>/</a:t>
            </a:r>
            <a:r>
              <a:rPr lang="en-GB" sz="1400" dirty="0" err="1"/>
              <a:t>mediacentre</a:t>
            </a:r>
            <a:r>
              <a:rPr lang="en-GB" sz="1400" dirty="0"/>
              <a:t>/factsheets/fs266/en/</a:t>
            </a:r>
          </a:p>
          <a:p>
            <a:endParaRPr lang="en-US"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34</a:t>
            </a:fld>
            <a:endParaRPr lang="en-US" dirty="0"/>
          </a:p>
        </p:txBody>
      </p:sp>
    </p:spTree>
    <p:extLst>
      <p:ext uri="{BB962C8B-B14F-4D97-AF65-F5344CB8AC3E}">
        <p14:creationId xmlns:p14="http://schemas.microsoft.com/office/powerpoint/2010/main" val="1877679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rgbClr val="00627F"/>
              </a:buClr>
              <a:buFontTx/>
              <a:buNone/>
              <a:defRPr/>
            </a:pPr>
            <a:r>
              <a:rPr lang="en-US" dirty="0" smtClean="0">
                <a:solidFill>
                  <a:schemeClr val="bg1"/>
                </a:solidFill>
              </a:rPr>
              <a:t>Adaptation, mitigation and vulnerability</a:t>
            </a:r>
          </a:p>
        </p:txBody>
      </p:sp>
      <p:sp>
        <p:nvSpPr>
          <p:cNvPr id="19458" name="Slide Number Placeholder 3"/>
          <p:cNvSpPr>
            <a:spLocks noGrp="1"/>
          </p:cNvSpPr>
          <p:nvPr>
            <p:ph type="sldNum" sz="quarter" idx="12"/>
          </p:nvPr>
        </p:nvSpPr>
        <p:spPr>
          <a:noFill/>
        </p:spPr>
        <p:txBody>
          <a:bodyPr/>
          <a:lstStyle/>
          <a:p>
            <a:fld id="{CE0EADCE-DC36-48BB-A545-757E460D8507}" type="slidenum">
              <a:rPr lang="en-US" smtClean="0"/>
              <a:pPr/>
              <a:t>4</a:t>
            </a:fld>
            <a:endParaRPr lang="en-US" smtClean="0"/>
          </a:p>
        </p:txBody>
      </p:sp>
    </p:spTree>
    <p:extLst>
      <p:ext uri="{BB962C8B-B14F-4D97-AF65-F5344CB8AC3E}">
        <p14:creationId xmlns:p14="http://schemas.microsoft.com/office/powerpoint/2010/main" val="28058375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Vulnerability</a:t>
            </a:r>
          </a:p>
        </p:txBody>
      </p:sp>
      <p:sp>
        <p:nvSpPr>
          <p:cNvPr id="8" name="TextBox 7"/>
          <p:cNvSpPr txBox="1"/>
          <p:nvPr/>
        </p:nvSpPr>
        <p:spPr>
          <a:xfrm>
            <a:off x="6705600" y="1828800"/>
            <a:ext cx="2057400" cy="4555093"/>
          </a:xfrm>
          <a:prstGeom prst="rect">
            <a:avLst/>
          </a:prstGeom>
          <a:solidFill>
            <a:schemeClr val="accent2">
              <a:lumMod val="40000"/>
              <a:lumOff val="60000"/>
            </a:schemeClr>
          </a:solidFill>
          <a:ln w="28575">
            <a:solidFill>
              <a:srgbClr val="92D050"/>
            </a:solidFill>
          </a:ln>
        </p:spPr>
        <p:txBody>
          <a:bodyPr>
            <a:spAutoFit/>
          </a:bodyPr>
          <a:lstStyle/>
          <a:p>
            <a:pPr algn="ctr">
              <a:buFontTx/>
              <a:buChar char="•"/>
              <a:defRPr/>
            </a:pPr>
            <a:r>
              <a:rPr lang="en-GB" sz="1600" dirty="0"/>
              <a:t>Age </a:t>
            </a:r>
          </a:p>
          <a:p>
            <a:pPr algn="ctr">
              <a:buFontTx/>
              <a:buChar char="•"/>
              <a:defRPr/>
            </a:pPr>
            <a:r>
              <a:rPr lang="en-GB" sz="1600" dirty="0"/>
              <a:t>Gender </a:t>
            </a:r>
          </a:p>
          <a:p>
            <a:pPr algn="ctr">
              <a:buFontTx/>
              <a:buChar char="•"/>
              <a:defRPr/>
            </a:pPr>
            <a:r>
              <a:rPr lang="en-GB" sz="1600" dirty="0"/>
              <a:t>Social group</a:t>
            </a:r>
          </a:p>
          <a:p>
            <a:pPr algn="ctr">
              <a:spcBef>
                <a:spcPts val="100"/>
              </a:spcBef>
              <a:buFontTx/>
              <a:buChar char="•"/>
              <a:defRPr/>
            </a:pPr>
            <a:r>
              <a:rPr lang="en-GB" sz="1600" dirty="0"/>
              <a:t>Education</a:t>
            </a:r>
          </a:p>
          <a:p>
            <a:pPr marL="0" lvl="1" algn="ctr">
              <a:spcBef>
                <a:spcPts val="100"/>
              </a:spcBef>
              <a:buFontTx/>
              <a:buChar char="•"/>
              <a:defRPr/>
            </a:pPr>
            <a:r>
              <a:rPr lang="en-GB" sz="1600" dirty="0"/>
              <a:t>Wealth</a:t>
            </a:r>
          </a:p>
          <a:p>
            <a:pPr marL="0" lvl="1" algn="ctr">
              <a:spcBef>
                <a:spcPts val="100"/>
              </a:spcBef>
              <a:buFontTx/>
              <a:buChar char="•"/>
              <a:defRPr/>
            </a:pPr>
            <a:r>
              <a:rPr lang="en-GB" sz="1600" dirty="0"/>
              <a:t>Access to information and technology</a:t>
            </a:r>
          </a:p>
          <a:p>
            <a:pPr marL="0" lvl="1" algn="ctr">
              <a:spcBef>
                <a:spcPts val="100"/>
              </a:spcBef>
              <a:buFontTx/>
              <a:buChar char="•"/>
              <a:defRPr/>
            </a:pPr>
            <a:endParaRPr lang="en-GB" sz="800" dirty="0"/>
          </a:p>
          <a:p>
            <a:pPr marL="0" lvl="1" algn="ctr">
              <a:spcBef>
                <a:spcPts val="100"/>
              </a:spcBef>
              <a:buFontTx/>
              <a:buChar char="•"/>
              <a:defRPr/>
            </a:pPr>
            <a:r>
              <a:rPr lang="en-GB" sz="1600" dirty="0"/>
              <a:t>‘Built’ and ‘green’ infrastructure</a:t>
            </a:r>
          </a:p>
          <a:p>
            <a:pPr marL="0" lvl="1" algn="ctr">
              <a:spcBef>
                <a:spcPts val="100"/>
              </a:spcBef>
              <a:buFontTx/>
              <a:buChar char="•"/>
              <a:defRPr/>
            </a:pPr>
            <a:endParaRPr lang="en-GB" sz="800" dirty="0"/>
          </a:p>
          <a:p>
            <a:pPr marL="0" lvl="1" algn="ctr">
              <a:spcBef>
                <a:spcPts val="100"/>
              </a:spcBef>
              <a:buFontTx/>
              <a:buChar char="•"/>
              <a:defRPr/>
            </a:pPr>
            <a:r>
              <a:rPr lang="en-GB" sz="1600" dirty="0"/>
              <a:t>Institutions </a:t>
            </a:r>
          </a:p>
          <a:p>
            <a:pPr marL="0" lvl="1" algn="ctr">
              <a:spcBef>
                <a:spcPts val="100"/>
              </a:spcBef>
              <a:buFontTx/>
              <a:buChar char="•"/>
              <a:defRPr/>
            </a:pPr>
            <a:r>
              <a:rPr lang="en-GB" sz="1600" dirty="0"/>
              <a:t>Social </a:t>
            </a:r>
            <a:r>
              <a:rPr lang="en-GB" sz="1600" dirty="0" smtClean="0"/>
              <a:t>organisation </a:t>
            </a:r>
            <a:endParaRPr lang="en-GB" sz="1600" dirty="0"/>
          </a:p>
          <a:p>
            <a:pPr marL="0" lvl="1" algn="ctr">
              <a:spcBef>
                <a:spcPts val="100"/>
              </a:spcBef>
              <a:buFontTx/>
              <a:buChar char="•"/>
              <a:defRPr/>
            </a:pPr>
            <a:endParaRPr lang="en-GB" sz="800" dirty="0"/>
          </a:p>
          <a:p>
            <a:pPr marL="0" lvl="1" algn="ctr">
              <a:spcBef>
                <a:spcPts val="100"/>
              </a:spcBef>
              <a:buFontTx/>
              <a:buChar char="•"/>
              <a:defRPr/>
            </a:pPr>
            <a:r>
              <a:rPr lang="en-GB" sz="1600" dirty="0"/>
              <a:t>Culture</a:t>
            </a:r>
          </a:p>
          <a:p>
            <a:pPr marL="0" lvl="1" algn="ctr">
              <a:spcBef>
                <a:spcPts val="100"/>
              </a:spcBef>
              <a:buFontTx/>
              <a:buChar char="•"/>
              <a:defRPr/>
            </a:pPr>
            <a:r>
              <a:rPr lang="en-GB" sz="1600" dirty="0"/>
              <a:t>Equity &amp; (in)equality</a:t>
            </a:r>
          </a:p>
          <a:p>
            <a:pPr marL="0" lvl="1" algn="ctr">
              <a:spcBef>
                <a:spcPts val="100"/>
              </a:spcBef>
              <a:buFontTx/>
              <a:buChar char="•"/>
              <a:defRPr/>
            </a:pPr>
            <a:r>
              <a:rPr lang="en-GB" sz="1600" dirty="0"/>
              <a:t>Development level</a:t>
            </a:r>
          </a:p>
        </p:txBody>
      </p:sp>
      <p:sp>
        <p:nvSpPr>
          <p:cNvPr id="9" name="AutoShape 12"/>
          <p:cNvSpPr>
            <a:spLocks noChangeArrowheads="1"/>
          </p:cNvSpPr>
          <p:nvPr/>
        </p:nvSpPr>
        <p:spPr bwMode="auto">
          <a:xfrm>
            <a:off x="685800" y="5334000"/>
            <a:ext cx="1727200" cy="533400"/>
          </a:xfrm>
          <a:prstGeom prst="wedgeRoundRectCallout">
            <a:avLst>
              <a:gd name="adj1" fmla="val 59692"/>
              <a:gd name="adj2" fmla="val -173885"/>
              <a:gd name="adj3" fmla="val 16667"/>
            </a:avLst>
          </a:prstGeom>
          <a:solidFill>
            <a:schemeClr val="accent2">
              <a:lumMod val="40000"/>
              <a:lumOff val="60000"/>
            </a:schemeClr>
          </a:solidFill>
          <a:ln w="38100">
            <a:solidFill>
              <a:srgbClr val="005F7B"/>
            </a:solidFill>
            <a:miter lim="800000"/>
            <a:headEnd/>
            <a:tailEnd/>
          </a:ln>
        </p:spPr>
        <p:txBody>
          <a:bodyPr/>
          <a:lstStyle/>
          <a:p>
            <a:pPr algn="ctr"/>
            <a:r>
              <a:rPr lang="fr-BE" b="1">
                <a:solidFill>
                  <a:srgbClr val="005F7B"/>
                </a:solidFill>
              </a:rPr>
              <a:t>Adaptation</a:t>
            </a:r>
            <a:endParaRPr lang="fr-FR" b="1">
              <a:solidFill>
                <a:srgbClr val="005F7B"/>
              </a:solidFill>
            </a:endParaRPr>
          </a:p>
        </p:txBody>
      </p:sp>
      <p:sp>
        <p:nvSpPr>
          <p:cNvPr id="10" name="AutoShape 12"/>
          <p:cNvSpPr>
            <a:spLocks noChangeArrowheads="1"/>
          </p:cNvSpPr>
          <p:nvPr/>
        </p:nvSpPr>
        <p:spPr bwMode="auto">
          <a:xfrm>
            <a:off x="3581400" y="5334000"/>
            <a:ext cx="1905000" cy="504825"/>
          </a:xfrm>
          <a:prstGeom prst="wedgeRoundRectCallout">
            <a:avLst>
              <a:gd name="adj1" fmla="val -43553"/>
              <a:gd name="adj2" fmla="val -166788"/>
              <a:gd name="adj3" fmla="val 16667"/>
            </a:avLst>
          </a:prstGeom>
          <a:solidFill>
            <a:schemeClr val="accent5">
              <a:lumMod val="60000"/>
              <a:lumOff val="40000"/>
            </a:schemeClr>
          </a:solidFill>
          <a:ln w="38100">
            <a:solidFill>
              <a:srgbClr val="005F7B"/>
            </a:solidFill>
            <a:miter lim="800000"/>
            <a:headEnd/>
            <a:tailEnd/>
          </a:ln>
        </p:spPr>
        <p:txBody>
          <a:bodyPr/>
          <a:lstStyle/>
          <a:p>
            <a:pPr algn="ctr"/>
            <a:r>
              <a:rPr lang="fr-BE" b="1" dirty="0">
                <a:solidFill>
                  <a:srgbClr val="005F7B"/>
                </a:solidFill>
              </a:rPr>
              <a:t>Maladaptation</a:t>
            </a:r>
            <a:endParaRPr lang="fr-FR" b="1" dirty="0">
              <a:solidFill>
                <a:srgbClr val="005F7B"/>
              </a:solidFill>
            </a:endParaRPr>
          </a:p>
        </p:txBody>
      </p:sp>
      <p:cxnSp>
        <p:nvCxnSpPr>
          <p:cNvPr id="13" name="Straight Arrow Connector 12"/>
          <p:cNvCxnSpPr>
            <a:stCxn id="34" idx="2"/>
            <a:endCxn id="30" idx="1"/>
          </p:cNvCxnSpPr>
          <p:nvPr/>
        </p:nvCxnSpPr>
        <p:spPr>
          <a:xfrm rot="16200000" flipH="1">
            <a:off x="1118932" y="2767268"/>
            <a:ext cx="1722951" cy="912814"/>
          </a:xfrm>
          <a:prstGeom prst="straightConnector1">
            <a:avLst/>
          </a:prstGeom>
          <a:ln w="28575">
            <a:solidFill>
              <a:srgbClr val="005F7B"/>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35" idx="2"/>
            <a:endCxn id="30" idx="0"/>
          </p:cNvCxnSpPr>
          <p:nvPr/>
        </p:nvCxnSpPr>
        <p:spPr>
          <a:xfrm rot="5400000">
            <a:off x="2552700" y="3162300"/>
            <a:ext cx="1600200" cy="1588"/>
          </a:xfrm>
          <a:prstGeom prst="straightConnector1">
            <a:avLst/>
          </a:prstGeom>
          <a:ln w="28575">
            <a:solidFill>
              <a:srgbClr val="005F7B"/>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38" idx="2"/>
          </p:cNvCxnSpPr>
          <p:nvPr/>
        </p:nvCxnSpPr>
        <p:spPr>
          <a:xfrm rot="5400000">
            <a:off x="5143500" y="2705100"/>
            <a:ext cx="685800" cy="158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1" idx="2"/>
            <a:endCxn id="30" idx="7"/>
          </p:cNvCxnSpPr>
          <p:nvPr/>
        </p:nvCxnSpPr>
        <p:spPr>
          <a:xfrm rot="5400000">
            <a:off x="4625718" y="3224468"/>
            <a:ext cx="503751" cy="121761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a:spLocks noChangeArrowheads="1"/>
          </p:cNvSpPr>
          <p:nvPr/>
        </p:nvSpPr>
        <p:spPr bwMode="auto">
          <a:xfrm>
            <a:off x="1981200" y="2971800"/>
            <a:ext cx="304800" cy="381000"/>
          </a:xfrm>
          <a:prstGeom prst="rect">
            <a:avLst/>
          </a:prstGeom>
          <a:noFill/>
          <a:ln w="9525">
            <a:noFill/>
            <a:miter lim="800000"/>
            <a:headEnd/>
            <a:tailEnd/>
          </a:ln>
        </p:spPr>
        <p:txBody>
          <a:bodyPr>
            <a:spAutoFit/>
          </a:bodyPr>
          <a:lstStyle/>
          <a:p>
            <a:r>
              <a:rPr lang="en-GB" b="1" dirty="0">
                <a:solidFill>
                  <a:srgbClr val="FF3399"/>
                </a:solidFill>
              </a:rPr>
              <a:t>+</a:t>
            </a:r>
          </a:p>
        </p:txBody>
      </p:sp>
      <p:sp>
        <p:nvSpPr>
          <p:cNvPr id="24" name="TextBox 23"/>
          <p:cNvSpPr txBox="1">
            <a:spLocks noChangeArrowheads="1"/>
          </p:cNvSpPr>
          <p:nvPr/>
        </p:nvSpPr>
        <p:spPr bwMode="auto">
          <a:xfrm>
            <a:off x="3352800" y="2819400"/>
            <a:ext cx="304800" cy="381000"/>
          </a:xfrm>
          <a:prstGeom prst="rect">
            <a:avLst/>
          </a:prstGeom>
          <a:noFill/>
          <a:ln w="9525">
            <a:noFill/>
            <a:miter lim="800000"/>
            <a:headEnd/>
            <a:tailEnd/>
          </a:ln>
        </p:spPr>
        <p:txBody>
          <a:bodyPr>
            <a:spAutoFit/>
          </a:bodyPr>
          <a:lstStyle/>
          <a:p>
            <a:r>
              <a:rPr lang="en-GB" b="1" dirty="0">
                <a:solidFill>
                  <a:srgbClr val="FF3399"/>
                </a:solidFill>
              </a:rPr>
              <a:t>+</a:t>
            </a:r>
          </a:p>
        </p:txBody>
      </p:sp>
      <p:sp>
        <p:nvSpPr>
          <p:cNvPr id="25" name="TextBox 24"/>
          <p:cNvSpPr txBox="1">
            <a:spLocks noChangeArrowheads="1"/>
          </p:cNvSpPr>
          <p:nvPr/>
        </p:nvSpPr>
        <p:spPr bwMode="auto">
          <a:xfrm>
            <a:off x="5181600" y="2438400"/>
            <a:ext cx="304800" cy="381000"/>
          </a:xfrm>
          <a:prstGeom prst="rect">
            <a:avLst/>
          </a:prstGeom>
          <a:noFill/>
          <a:ln w="9525">
            <a:noFill/>
            <a:miter lim="800000"/>
            <a:headEnd/>
            <a:tailEnd/>
          </a:ln>
        </p:spPr>
        <p:txBody>
          <a:bodyPr>
            <a:spAutoFit/>
          </a:bodyPr>
          <a:lstStyle/>
          <a:p>
            <a:r>
              <a:rPr lang="en-GB" b="1">
                <a:solidFill>
                  <a:srgbClr val="92D050"/>
                </a:solidFill>
              </a:rPr>
              <a:t>+</a:t>
            </a:r>
          </a:p>
        </p:txBody>
      </p:sp>
      <p:sp>
        <p:nvSpPr>
          <p:cNvPr id="26" name="TextBox 25"/>
          <p:cNvSpPr txBox="1">
            <a:spLocks noChangeArrowheads="1"/>
          </p:cNvSpPr>
          <p:nvPr/>
        </p:nvSpPr>
        <p:spPr bwMode="auto">
          <a:xfrm>
            <a:off x="4953000" y="3810000"/>
            <a:ext cx="304800" cy="381000"/>
          </a:xfrm>
          <a:prstGeom prst="rect">
            <a:avLst/>
          </a:prstGeom>
          <a:noFill/>
          <a:ln w="9525">
            <a:noFill/>
            <a:miter lim="800000"/>
            <a:headEnd/>
            <a:tailEnd/>
          </a:ln>
        </p:spPr>
        <p:txBody>
          <a:bodyPr>
            <a:spAutoFit/>
          </a:bodyPr>
          <a:lstStyle/>
          <a:p>
            <a:r>
              <a:rPr lang="en-GB" b="1" dirty="0">
                <a:solidFill>
                  <a:srgbClr val="92D050"/>
                </a:solidFill>
              </a:rPr>
              <a:t>-</a:t>
            </a:r>
          </a:p>
        </p:txBody>
      </p:sp>
      <p:sp>
        <p:nvSpPr>
          <p:cNvPr id="27" name="TextBox 26"/>
          <p:cNvSpPr txBox="1">
            <a:spLocks noChangeArrowheads="1"/>
          </p:cNvSpPr>
          <p:nvPr/>
        </p:nvSpPr>
        <p:spPr bwMode="auto">
          <a:xfrm>
            <a:off x="4038600" y="4724400"/>
            <a:ext cx="304800" cy="381000"/>
          </a:xfrm>
          <a:prstGeom prst="rect">
            <a:avLst/>
          </a:prstGeom>
          <a:noFill/>
          <a:ln w="9525">
            <a:noFill/>
            <a:miter lim="800000"/>
            <a:headEnd/>
            <a:tailEnd/>
          </a:ln>
        </p:spPr>
        <p:txBody>
          <a:bodyPr>
            <a:spAutoFit/>
          </a:bodyPr>
          <a:lstStyle/>
          <a:p>
            <a:r>
              <a:rPr lang="en-GB" b="1">
                <a:solidFill>
                  <a:srgbClr val="FF3399"/>
                </a:solidFill>
              </a:rPr>
              <a:t>+</a:t>
            </a:r>
          </a:p>
        </p:txBody>
      </p:sp>
      <p:sp>
        <p:nvSpPr>
          <p:cNvPr id="28" name="TextBox 27"/>
          <p:cNvSpPr txBox="1">
            <a:spLocks noChangeArrowheads="1"/>
          </p:cNvSpPr>
          <p:nvPr/>
        </p:nvSpPr>
        <p:spPr bwMode="auto">
          <a:xfrm>
            <a:off x="2057400" y="4572000"/>
            <a:ext cx="304800" cy="381000"/>
          </a:xfrm>
          <a:prstGeom prst="rect">
            <a:avLst/>
          </a:prstGeom>
          <a:noFill/>
          <a:ln w="9525">
            <a:noFill/>
            <a:miter lim="800000"/>
            <a:headEnd/>
            <a:tailEnd/>
          </a:ln>
        </p:spPr>
        <p:txBody>
          <a:bodyPr>
            <a:spAutoFit/>
          </a:bodyPr>
          <a:lstStyle/>
          <a:p>
            <a:r>
              <a:rPr lang="en-GB" b="1">
                <a:solidFill>
                  <a:srgbClr val="92D050"/>
                </a:solidFill>
              </a:rPr>
              <a:t>-</a:t>
            </a:r>
          </a:p>
        </p:txBody>
      </p:sp>
      <p:sp>
        <p:nvSpPr>
          <p:cNvPr id="23572" name="Slide Number Placeholder 21"/>
          <p:cNvSpPr>
            <a:spLocks noGrp="1"/>
          </p:cNvSpPr>
          <p:nvPr>
            <p:ph type="sldNum" sz="quarter" idx="12"/>
          </p:nvPr>
        </p:nvSpPr>
        <p:spPr>
          <a:noFill/>
        </p:spPr>
        <p:txBody>
          <a:bodyPr/>
          <a:lstStyle/>
          <a:p>
            <a:fld id="{0AF74E17-791A-4C89-9F86-88C85B08C47F}" type="slidenum">
              <a:rPr lang="en-US" smtClean="0"/>
              <a:pPr/>
              <a:t>5</a:t>
            </a:fld>
            <a:endParaRPr lang="en-US" smtClean="0"/>
          </a:p>
        </p:txBody>
      </p:sp>
      <p:cxnSp>
        <p:nvCxnSpPr>
          <p:cNvPr id="29" name="Straight Connector 28"/>
          <p:cNvCxnSpPr/>
          <p:nvPr/>
        </p:nvCxnSpPr>
        <p:spPr>
          <a:xfrm>
            <a:off x="6400800" y="1828800"/>
            <a:ext cx="304800"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2057400" y="3962400"/>
            <a:ext cx="2590800" cy="838200"/>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solidFill>
                  <a:srgbClr val="005F7B"/>
                </a:solidFill>
              </a:rPr>
              <a:t>Vulnerability</a:t>
            </a:r>
            <a:endParaRPr lang="en-GB" sz="2000" b="1" dirty="0">
              <a:solidFill>
                <a:srgbClr val="005F7B"/>
              </a:solidFill>
            </a:endParaRPr>
          </a:p>
        </p:txBody>
      </p:sp>
      <p:sp>
        <p:nvSpPr>
          <p:cNvPr id="34" name="Rounded Rectangle 33"/>
          <p:cNvSpPr/>
          <p:nvPr/>
        </p:nvSpPr>
        <p:spPr>
          <a:xfrm>
            <a:off x="762000" y="1828800"/>
            <a:ext cx="1524000" cy="533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5F7B"/>
                </a:solidFill>
              </a:rPr>
              <a:t>Exposure</a:t>
            </a:r>
            <a:endParaRPr lang="en-GB" dirty="0">
              <a:solidFill>
                <a:srgbClr val="005F7B"/>
              </a:solidFill>
            </a:endParaRPr>
          </a:p>
        </p:txBody>
      </p:sp>
      <p:sp>
        <p:nvSpPr>
          <p:cNvPr id="35" name="Rounded Rectangle 34"/>
          <p:cNvSpPr/>
          <p:nvPr/>
        </p:nvSpPr>
        <p:spPr>
          <a:xfrm>
            <a:off x="2590800" y="1828800"/>
            <a:ext cx="1524000" cy="533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5F7B"/>
                </a:solidFill>
              </a:rPr>
              <a:t>Sensitivity</a:t>
            </a:r>
            <a:endParaRPr lang="en-GB" dirty="0">
              <a:solidFill>
                <a:srgbClr val="005F7B"/>
              </a:solidFill>
            </a:endParaRPr>
          </a:p>
        </p:txBody>
      </p:sp>
      <p:sp>
        <p:nvSpPr>
          <p:cNvPr id="38" name="Rounded Rectangle 37"/>
          <p:cNvSpPr/>
          <p:nvPr/>
        </p:nvSpPr>
        <p:spPr>
          <a:xfrm>
            <a:off x="4457700" y="1828800"/>
            <a:ext cx="2057399" cy="533400"/>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5F7B"/>
                </a:solidFill>
              </a:rPr>
              <a:t>Adaptive capacity</a:t>
            </a:r>
            <a:endParaRPr lang="en-GB" dirty="0">
              <a:solidFill>
                <a:srgbClr val="005F7B"/>
              </a:solidFill>
            </a:endParaRPr>
          </a:p>
        </p:txBody>
      </p:sp>
      <p:sp>
        <p:nvSpPr>
          <p:cNvPr id="41" name="Rounded Rectangle 40"/>
          <p:cNvSpPr/>
          <p:nvPr/>
        </p:nvSpPr>
        <p:spPr>
          <a:xfrm>
            <a:off x="4800600" y="3048000"/>
            <a:ext cx="1371599" cy="533400"/>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5F7B"/>
                </a:solidFill>
              </a:rPr>
              <a:t>Resilience</a:t>
            </a:r>
            <a:endParaRPr lang="en-GB" dirty="0">
              <a:solidFill>
                <a:srgbClr val="005F7B"/>
              </a:solidFill>
            </a:endParaRPr>
          </a:p>
        </p:txBody>
      </p:sp>
    </p:spTree>
    <p:extLst>
      <p:ext uri="{BB962C8B-B14F-4D97-AF65-F5344CB8AC3E}">
        <p14:creationId xmlns:p14="http://schemas.microsoft.com/office/powerpoint/2010/main" val="22051463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23" grpId="0"/>
      <p:bldP spid="24" grpId="0"/>
      <p:bldP spid="25" grpId="0"/>
      <p:bldP spid="26" grpId="0"/>
      <p:bldP spid="27" grpId="0"/>
      <p:bldP spid="28" grpId="0"/>
      <p:bldP spid="34" grpId="0" animBg="1"/>
      <p:bldP spid="35" grpId="0" animBg="1"/>
      <p:bldP spid="38" grpId="0" animBg="1"/>
      <p:bldP spid="4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304800" y="228600"/>
            <a:ext cx="1600200" cy="6248400"/>
          </a:xfrm>
        </p:spPr>
        <p:txBody>
          <a:bodyPr vert="vert270"/>
          <a:lstStyle/>
          <a:p>
            <a:r>
              <a:rPr lang="en-GB" dirty="0" smtClean="0">
                <a:solidFill>
                  <a:schemeClr val="tx1"/>
                </a:solidFill>
              </a:rPr>
              <a:t>Environment – climate change –development linkages</a:t>
            </a:r>
          </a:p>
        </p:txBody>
      </p:sp>
      <p:pic>
        <p:nvPicPr>
          <p:cNvPr id="31746" name="Picture 2" descr="C:\Users\catherine\Documents\Envt\Ecosystems and ecosystem services\MEA (2005)\MEA Summary for Decision Makers_Figures\sdm-gene-0B-framework.jpg"/>
          <p:cNvPicPr>
            <a:picLocks noChangeAspect="1" noChangeArrowheads="1"/>
          </p:cNvPicPr>
          <p:nvPr/>
        </p:nvPicPr>
        <p:blipFill>
          <a:blip r:embed="rId3" cstate="print"/>
          <a:srcRect/>
          <a:stretch>
            <a:fillRect/>
          </a:stretch>
        </p:blipFill>
        <p:spPr bwMode="auto">
          <a:xfrm>
            <a:off x="1071563" y="-60375"/>
            <a:ext cx="8072437" cy="6918375"/>
          </a:xfrm>
          <a:prstGeom prst="rect">
            <a:avLst/>
          </a:prstGeom>
          <a:noFill/>
          <a:ln w="9525">
            <a:noFill/>
            <a:miter lim="800000"/>
            <a:headEnd/>
            <a:tailEnd/>
          </a:ln>
        </p:spPr>
      </p:pic>
      <p:sp>
        <p:nvSpPr>
          <p:cNvPr id="31752" name="Slide Number Placeholder 13"/>
          <p:cNvSpPr>
            <a:spLocks noGrp="1"/>
          </p:cNvSpPr>
          <p:nvPr>
            <p:ph type="sldNum" sz="quarter" idx="11"/>
          </p:nvPr>
        </p:nvSpPr>
        <p:spPr>
          <a:noFill/>
        </p:spPr>
        <p:txBody>
          <a:bodyPr/>
          <a:lstStyle/>
          <a:p>
            <a:fld id="{9F363E62-1F8C-4A12-9526-BDA5CEC9EAC3}" type="slidenum">
              <a:rPr lang="en-US" smtClean="0"/>
              <a:pPr/>
              <a:t>6</a:t>
            </a:fld>
            <a:endParaRPr lang="en-US" smtClean="0"/>
          </a:p>
        </p:txBody>
      </p:sp>
      <p:sp>
        <p:nvSpPr>
          <p:cNvPr id="31753" name="TextBox 14"/>
          <p:cNvSpPr txBox="1">
            <a:spLocks noChangeArrowheads="1"/>
          </p:cNvSpPr>
          <p:nvPr/>
        </p:nvSpPr>
        <p:spPr bwMode="auto">
          <a:xfrm>
            <a:off x="6172200" y="6182380"/>
            <a:ext cx="2895600" cy="523220"/>
          </a:xfrm>
          <a:prstGeom prst="rect">
            <a:avLst/>
          </a:prstGeom>
          <a:noFill/>
          <a:ln w="9525">
            <a:noFill/>
            <a:miter lim="800000"/>
            <a:headEnd/>
            <a:tailEnd/>
          </a:ln>
        </p:spPr>
        <p:txBody>
          <a:bodyPr wrap="square">
            <a:spAutoFit/>
          </a:bodyPr>
          <a:lstStyle/>
          <a:p>
            <a:pPr algn="r"/>
            <a:r>
              <a:rPr lang="en-GB" sz="1400" dirty="0"/>
              <a:t>Source: Millennium Ecosystem Assessment (2005) Figure B, p. 7.</a:t>
            </a:r>
            <a:endParaRPr lang="en-GB" sz="1400" i="1" dirty="0"/>
          </a:p>
        </p:txBody>
      </p:sp>
    </p:spTree>
    <p:extLst>
      <p:ext uri="{BB962C8B-B14F-4D97-AF65-F5344CB8AC3E}">
        <p14:creationId xmlns:p14="http://schemas.microsoft.com/office/powerpoint/2010/main" val="7651032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smtClean="0"/>
              <a:t>Environment – climate change –development linkages</a:t>
            </a:r>
          </a:p>
        </p:txBody>
      </p:sp>
      <p:pic>
        <p:nvPicPr>
          <p:cNvPr id="31746" name="Picture 2" descr="C:\Users\catherine\Documents\Envt\Ecosystems and ecosystem services\MEA (2005)\MEA Summary for Decision Makers_Figures\sdm-gene-0B-framework.jpg"/>
          <p:cNvPicPr>
            <a:picLocks noChangeAspect="1" noChangeArrowheads="1"/>
          </p:cNvPicPr>
          <p:nvPr/>
        </p:nvPicPr>
        <p:blipFill>
          <a:blip r:embed="rId3" cstate="print"/>
          <a:srcRect/>
          <a:stretch>
            <a:fillRect/>
          </a:stretch>
        </p:blipFill>
        <p:spPr bwMode="auto">
          <a:xfrm>
            <a:off x="538163" y="1143000"/>
            <a:ext cx="6396037" cy="5481638"/>
          </a:xfrm>
          <a:prstGeom prst="rect">
            <a:avLst/>
          </a:prstGeom>
          <a:noFill/>
          <a:ln w="9525">
            <a:noFill/>
            <a:miter lim="800000"/>
            <a:headEnd/>
            <a:tailEnd/>
          </a:ln>
        </p:spPr>
      </p:pic>
      <p:sp>
        <p:nvSpPr>
          <p:cNvPr id="4" name="TextBox 3"/>
          <p:cNvSpPr txBox="1">
            <a:spLocks noChangeArrowheads="1"/>
          </p:cNvSpPr>
          <p:nvPr/>
        </p:nvSpPr>
        <p:spPr bwMode="auto">
          <a:xfrm>
            <a:off x="7086600" y="2862263"/>
            <a:ext cx="1981200" cy="962025"/>
          </a:xfrm>
          <a:prstGeom prst="rect">
            <a:avLst/>
          </a:prstGeom>
          <a:solidFill>
            <a:srgbClr val="006699"/>
          </a:solidFill>
          <a:ln w="9525">
            <a:noFill/>
            <a:miter lim="800000"/>
            <a:headEnd/>
            <a:tailEnd/>
          </a:ln>
        </p:spPr>
        <p:txBody>
          <a:bodyPr>
            <a:spAutoFit/>
          </a:bodyPr>
          <a:lstStyle/>
          <a:p>
            <a:r>
              <a:rPr lang="en-GB" b="1">
                <a:solidFill>
                  <a:schemeClr val="bg1"/>
                </a:solidFill>
              </a:rPr>
              <a:t>Climate change:</a:t>
            </a:r>
          </a:p>
          <a:p>
            <a:pPr>
              <a:spcBef>
                <a:spcPts val="300"/>
              </a:spcBef>
              <a:buFontTx/>
              <a:buChar char="-"/>
            </a:pPr>
            <a:r>
              <a:rPr lang="en-GB" b="1">
                <a:solidFill>
                  <a:schemeClr val="bg1"/>
                </a:solidFill>
              </a:rPr>
              <a:t> an environ-mental issue</a:t>
            </a:r>
          </a:p>
        </p:txBody>
      </p:sp>
      <p:sp>
        <p:nvSpPr>
          <p:cNvPr id="6" name="Oval 5"/>
          <p:cNvSpPr/>
          <p:nvPr/>
        </p:nvSpPr>
        <p:spPr>
          <a:xfrm>
            <a:off x="4648200" y="5486400"/>
            <a:ext cx="1143000" cy="304800"/>
          </a:xfrm>
          <a:prstGeom prst="ellipse">
            <a:avLst/>
          </a:prstGeom>
          <a:noFill/>
          <a:ln w="76200">
            <a:solidFill>
              <a:srgbClr val="0066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TextBox 6"/>
          <p:cNvSpPr txBox="1">
            <a:spLocks noChangeArrowheads="1"/>
          </p:cNvSpPr>
          <p:nvPr/>
        </p:nvSpPr>
        <p:spPr bwMode="auto">
          <a:xfrm>
            <a:off x="7086600" y="3773488"/>
            <a:ext cx="1981200" cy="646112"/>
          </a:xfrm>
          <a:prstGeom prst="rect">
            <a:avLst/>
          </a:prstGeom>
          <a:solidFill>
            <a:srgbClr val="006699"/>
          </a:solidFill>
          <a:ln w="9525">
            <a:noFill/>
            <a:miter lim="800000"/>
            <a:headEnd/>
            <a:tailEnd/>
          </a:ln>
        </p:spPr>
        <p:txBody>
          <a:bodyPr>
            <a:spAutoFit/>
          </a:bodyPr>
          <a:lstStyle/>
          <a:p>
            <a:r>
              <a:rPr lang="en-GB" b="1">
                <a:solidFill>
                  <a:schemeClr val="bg1"/>
                </a:solidFill>
              </a:rPr>
              <a:t>- a development issue</a:t>
            </a:r>
          </a:p>
        </p:txBody>
      </p:sp>
      <p:cxnSp>
        <p:nvCxnSpPr>
          <p:cNvPr id="11" name="Straight Arrow Connector 10"/>
          <p:cNvCxnSpPr>
            <a:stCxn id="6" idx="1"/>
          </p:cNvCxnSpPr>
          <p:nvPr/>
        </p:nvCxnSpPr>
        <p:spPr>
          <a:xfrm rot="16200000" flipV="1">
            <a:off x="3375819" y="4091781"/>
            <a:ext cx="1797050" cy="1081088"/>
          </a:xfrm>
          <a:prstGeom prst="straightConnector1">
            <a:avLst/>
          </a:prstGeom>
          <a:ln w="76200">
            <a:solidFill>
              <a:srgbClr val="006699"/>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2"/>
          </p:cNvCxnSpPr>
          <p:nvPr/>
        </p:nvCxnSpPr>
        <p:spPr>
          <a:xfrm rot="10800000">
            <a:off x="3535363" y="5272088"/>
            <a:ext cx="1112837" cy="366712"/>
          </a:xfrm>
          <a:prstGeom prst="straightConnector1">
            <a:avLst/>
          </a:prstGeom>
          <a:ln w="76200">
            <a:solidFill>
              <a:srgbClr val="006699"/>
            </a:solidFill>
            <a:tailEnd type="arrow"/>
          </a:ln>
        </p:spPr>
        <p:style>
          <a:lnRef idx="1">
            <a:schemeClr val="accent1"/>
          </a:lnRef>
          <a:fillRef idx="0">
            <a:schemeClr val="accent1"/>
          </a:fillRef>
          <a:effectRef idx="0">
            <a:schemeClr val="accent1"/>
          </a:effectRef>
          <a:fontRef idx="minor">
            <a:schemeClr val="tx1"/>
          </a:fontRef>
        </p:style>
      </p:cxnSp>
      <p:sp>
        <p:nvSpPr>
          <p:cNvPr id="31752" name="Slide Number Placeholder 13"/>
          <p:cNvSpPr>
            <a:spLocks noGrp="1"/>
          </p:cNvSpPr>
          <p:nvPr>
            <p:ph type="sldNum" sz="quarter" idx="11"/>
          </p:nvPr>
        </p:nvSpPr>
        <p:spPr>
          <a:noFill/>
        </p:spPr>
        <p:txBody>
          <a:bodyPr/>
          <a:lstStyle/>
          <a:p>
            <a:fld id="{9F363E62-1F8C-4A12-9526-BDA5CEC9EAC3}" type="slidenum">
              <a:rPr lang="en-US" smtClean="0"/>
              <a:pPr/>
              <a:t>7</a:t>
            </a:fld>
            <a:endParaRPr lang="en-US" smtClean="0"/>
          </a:p>
        </p:txBody>
      </p:sp>
      <p:sp>
        <p:nvSpPr>
          <p:cNvPr id="31753" name="TextBox 14"/>
          <p:cNvSpPr txBox="1">
            <a:spLocks noChangeArrowheads="1"/>
          </p:cNvSpPr>
          <p:nvPr/>
        </p:nvSpPr>
        <p:spPr bwMode="auto">
          <a:xfrm>
            <a:off x="7113588" y="5370513"/>
            <a:ext cx="1954212" cy="954087"/>
          </a:xfrm>
          <a:prstGeom prst="rect">
            <a:avLst/>
          </a:prstGeom>
          <a:noFill/>
          <a:ln w="9525">
            <a:noFill/>
            <a:miter lim="800000"/>
            <a:headEnd/>
            <a:tailEnd/>
          </a:ln>
        </p:spPr>
        <p:txBody>
          <a:bodyPr>
            <a:spAutoFit/>
          </a:bodyPr>
          <a:lstStyle/>
          <a:p>
            <a:pPr algn="r"/>
            <a:r>
              <a:rPr lang="en-GB" sz="1400"/>
              <a:t>Source: Millennium Ecosystem Assessment (2005) Figure B, p. 7.</a:t>
            </a:r>
            <a:endParaRPr lang="en-GB" sz="1400" i="1"/>
          </a:p>
        </p:txBody>
      </p:sp>
      <p:sp>
        <p:nvSpPr>
          <p:cNvPr id="12" name="Oval 11"/>
          <p:cNvSpPr/>
          <p:nvPr/>
        </p:nvSpPr>
        <p:spPr>
          <a:xfrm>
            <a:off x="4495800" y="2590800"/>
            <a:ext cx="1905000" cy="457200"/>
          </a:xfrm>
          <a:prstGeom prst="ellipse">
            <a:avLst/>
          </a:prstGeom>
          <a:noFill/>
          <a:ln w="76200">
            <a:solidFill>
              <a:srgbClr val="006699"/>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6" name="Straight Arrow Connector 15"/>
          <p:cNvCxnSpPr>
            <a:stCxn id="12" idx="4"/>
            <a:endCxn id="6" idx="0"/>
          </p:cNvCxnSpPr>
          <p:nvPr/>
        </p:nvCxnSpPr>
        <p:spPr>
          <a:xfrm rot="5400000">
            <a:off x="4114800" y="4152900"/>
            <a:ext cx="2438400" cy="228600"/>
          </a:xfrm>
          <a:prstGeom prst="straightConnector1">
            <a:avLst/>
          </a:prstGeom>
          <a:ln w="76200">
            <a:solidFill>
              <a:srgbClr val="006699"/>
            </a:solidFill>
            <a:prstDash val="solid"/>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06623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Climate change and environment</a:t>
            </a:r>
          </a:p>
        </p:txBody>
      </p:sp>
      <p:sp>
        <p:nvSpPr>
          <p:cNvPr id="34818" name="Content Placeholder 2"/>
          <p:cNvSpPr>
            <a:spLocks noGrp="1"/>
          </p:cNvSpPr>
          <p:nvPr>
            <p:ph idx="1"/>
          </p:nvPr>
        </p:nvSpPr>
        <p:spPr>
          <a:xfrm>
            <a:off x="457200" y="1600200"/>
            <a:ext cx="8305800" cy="4800600"/>
          </a:xfrm>
        </p:spPr>
        <p:txBody>
          <a:bodyPr/>
          <a:lstStyle/>
          <a:p>
            <a:pPr>
              <a:lnSpc>
                <a:spcPct val="90000"/>
              </a:lnSpc>
            </a:pPr>
            <a:r>
              <a:rPr lang="en-GB" sz="2600" dirty="0" smtClean="0"/>
              <a:t>Climate change is a theme to be addressed </a:t>
            </a:r>
            <a:br>
              <a:rPr lang="en-GB" sz="2600" dirty="0" smtClean="0"/>
            </a:br>
            <a:r>
              <a:rPr lang="en-GB" sz="2600" dirty="0" smtClean="0"/>
              <a:t>with other environmental issues:</a:t>
            </a:r>
          </a:p>
          <a:p>
            <a:pPr lvl="1">
              <a:lnSpc>
                <a:spcPct val="90000"/>
              </a:lnSpc>
            </a:pPr>
            <a:r>
              <a:rPr lang="en-GB" sz="2200" dirty="0" smtClean="0"/>
              <a:t>Climate change exacerbates certain environmental trends and problems</a:t>
            </a:r>
            <a:endParaRPr lang="en-GB" sz="1900" dirty="0" smtClean="0"/>
          </a:p>
          <a:p>
            <a:pPr lvl="1">
              <a:lnSpc>
                <a:spcPct val="90000"/>
              </a:lnSpc>
              <a:spcBef>
                <a:spcPts val="0"/>
              </a:spcBef>
            </a:pPr>
            <a:endParaRPr lang="en-GB" dirty="0" smtClean="0"/>
          </a:p>
          <a:p>
            <a:pPr lvl="1">
              <a:lnSpc>
                <a:spcPct val="90000"/>
              </a:lnSpc>
              <a:spcBef>
                <a:spcPts val="0"/>
              </a:spcBef>
            </a:pPr>
            <a:endParaRPr lang="en-GB" dirty="0" smtClean="0"/>
          </a:p>
          <a:p>
            <a:pPr lvl="1">
              <a:lnSpc>
                <a:spcPct val="90000"/>
              </a:lnSpc>
              <a:spcBef>
                <a:spcPts val="0"/>
              </a:spcBef>
            </a:pPr>
            <a:endParaRPr lang="en-GB" dirty="0" smtClean="0"/>
          </a:p>
          <a:p>
            <a:pPr lvl="1">
              <a:lnSpc>
                <a:spcPct val="90000"/>
              </a:lnSpc>
              <a:spcBef>
                <a:spcPts val="0"/>
              </a:spcBef>
            </a:pPr>
            <a:endParaRPr lang="en-GB" sz="2200" dirty="0" smtClean="0"/>
          </a:p>
          <a:p>
            <a:pPr lvl="1">
              <a:lnSpc>
                <a:spcPct val="90000"/>
              </a:lnSpc>
            </a:pPr>
            <a:r>
              <a:rPr lang="en-GB" sz="2200" dirty="0" smtClean="0"/>
              <a:t>Environmental management has an impact on climate change</a:t>
            </a:r>
          </a:p>
        </p:txBody>
      </p:sp>
      <p:pic>
        <p:nvPicPr>
          <p:cNvPr id="34819" name="Picture 3" descr="img1597-med.jpg"/>
          <p:cNvPicPr>
            <a:picLocks noChangeAspect="1"/>
          </p:cNvPicPr>
          <p:nvPr/>
        </p:nvPicPr>
        <p:blipFill>
          <a:blip r:embed="rId3" cstate="print"/>
          <a:srcRect/>
          <a:stretch>
            <a:fillRect/>
          </a:stretch>
        </p:blipFill>
        <p:spPr bwMode="auto">
          <a:xfrm>
            <a:off x="3471862" y="2819400"/>
            <a:ext cx="2200275" cy="1447800"/>
          </a:xfrm>
          <a:prstGeom prst="rect">
            <a:avLst/>
          </a:prstGeom>
          <a:noFill/>
          <a:ln w="9525">
            <a:noFill/>
            <a:miter lim="800000"/>
            <a:headEnd/>
            <a:tailEnd/>
          </a:ln>
        </p:spPr>
      </p:pic>
      <p:sp>
        <p:nvSpPr>
          <p:cNvPr id="34820" name="Slide Number Placeholder 5"/>
          <p:cNvSpPr>
            <a:spLocks noGrp="1"/>
          </p:cNvSpPr>
          <p:nvPr>
            <p:ph type="sldNum" sz="quarter" idx="12"/>
          </p:nvPr>
        </p:nvSpPr>
        <p:spPr>
          <a:noFill/>
        </p:spPr>
        <p:txBody>
          <a:bodyPr/>
          <a:lstStyle/>
          <a:p>
            <a:fld id="{DDA01506-07F1-4CD9-BB27-18BEBF9FA571}" type="slidenum">
              <a:rPr lang="en-US" smtClean="0"/>
              <a:pPr/>
              <a:t>8</a:t>
            </a:fld>
            <a:endParaRPr lang="en-US" smtClean="0"/>
          </a:p>
        </p:txBody>
      </p:sp>
      <p:sp>
        <p:nvSpPr>
          <p:cNvPr id="9" name="TextBox 8"/>
          <p:cNvSpPr txBox="1"/>
          <p:nvPr/>
        </p:nvSpPr>
        <p:spPr>
          <a:xfrm>
            <a:off x="5638800" y="3805535"/>
            <a:ext cx="2438400" cy="461665"/>
          </a:xfrm>
          <a:prstGeom prst="rect">
            <a:avLst/>
          </a:prstGeom>
          <a:noFill/>
        </p:spPr>
        <p:txBody>
          <a:bodyPr wrap="square" rtlCol="0">
            <a:spAutoFit/>
          </a:bodyPr>
          <a:lstStyle/>
          <a:p>
            <a:r>
              <a:rPr lang="en-GB" sz="1200" dirty="0" smtClean="0"/>
              <a:t>Credit: </a:t>
            </a:r>
            <a:r>
              <a:rPr lang="en-GB" sz="1200" dirty="0" err="1" smtClean="0"/>
              <a:t>Proyecto</a:t>
            </a:r>
            <a:r>
              <a:rPr lang="en-GB" sz="1200" dirty="0" smtClean="0"/>
              <a:t> Rio </a:t>
            </a:r>
            <a:r>
              <a:rPr lang="en-GB" sz="1200" dirty="0" err="1" smtClean="0"/>
              <a:t>Hurtado</a:t>
            </a:r>
            <a:r>
              <a:rPr lang="en-GB" sz="1200" dirty="0" smtClean="0"/>
              <a:t>, EuropeAid Photo Library</a:t>
            </a:r>
            <a:endParaRPr lang="en-GB" sz="1200" dirty="0"/>
          </a:p>
        </p:txBody>
      </p:sp>
      <p:pic>
        <p:nvPicPr>
          <p:cNvPr id="10" name="Picture 9" descr="Landfill1.jpg"/>
          <p:cNvPicPr>
            <a:picLocks noChangeAspect="1"/>
          </p:cNvPicPr>
          <p:nvPr/>
        </p:nvPicPr>
        <p:blipFill>
          <a:blip r:embed="rId4" cstate="print"/>
          <a:stretch>
            <a:fillRect/>
          </a:stretch>
        </p:blipFill>
        <p:spPr>
          <a:xfrm>
            <a:off x="3499104" y="4724400"/>
            <a:ext cx="2145792" cy="1609344"/>
          </a:xfrm>
          <a:prstGeom prst="rect">
            <a:avLst/>
          </a:prstGeom>
        </p:spPr>
      </p:pic>
      <p:sp>
        <p:nvSpPr>
          <p:cNvPr id="11" name="TextBox 10"/>
          <p:cNvSpPr txBox="1"/>
          <p:nvPr/>
        </p:nvSpPr>
        <p:spPr>
          <a:xfrm>
            <a:off x="5638800" y="5939135"/>
            <a:ext cx="2438400" cy="461665"/>
          </a:xfrm>
          <a:prstGeom prst="rect">
            <a:avLst/>
          </a:prstGeom>
          <a:noFill/>
        </p:spPr>
        <p:txBody>
          <a:bodyPr wrap="square" rtlCol="0">
            <a:spAutoFit/>
          </a:bodyPr>
          <a:lstStyle/>
          <a:p>
            <a:r>
              <a:rPr lang="en-GB" sz="1200" dirty="0" smtClean="0"/>
              <a:t>Credit: Vietnamese journalist, EuropeAid Photo Library</a:t>
            </a:r>
            <a:endParaRPr lang="en-GB" sz="1200" dirty="0"/>
          </a:p>
        </p:txBody>
      </p:sp>
    </p:spTree>
    <p:extLst>
      <p:ext uri="{BB962C8B-B14F-4D97-AF65-F5344CB8AC3E}">
        <p14:creationId xmlns:p14="http://schemas.microsoft.com/office/powerpoint/2010/main" val="3317734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dirty="0" smtClean="0"/>
              <a:t>Sustainable development</a:t>
            </a:r>
          </a:p>
        </p:txBody>
      </p:sp>
      <p:sp>
        <p:nvSpPr>
          <p:cNvPr id="32770" name="_s1028"/>
          <p:cNvSpPr>
            <a:spLocks noChangeArrowheads="1" noTextEdit="1"/>
          </p:cNvSpPr>
          <p:nvPr/>
        </p:nvSpPr>
        <p:spPr bwMode="auto">
          <a:xfrm>
            <a:off x="914400" y="3459163"/>
            <a:ext cx="1812925" cy="1781175"/>
          </a:xfrm>
          <a:prstGeom prst="ellipse">
            <a:avLst/>
          </a:prstGeom>
          <a:solidFill>
            <a:schemeClr val="accent1">
              <a:alpha val="50195"/>
            </a:schemeClr>
          </a:solidFill>
          <a:ln w="4699">
            <a:solidFill>
              <a:srgbClr val="000066"/>
            </a:solidFill>
            <a:round/>
            <a:headEnd/>
            <a:tailEnd/>
          </a:ln>
        </p:spPr>
        <p:txBody>
          <a:bodyPr lIns="0" tIns="0" rIns="0" bIns="0" anchor="ctr"/>
          <a:lstStyle/>
          <a:p>
            <a:endParaRPr lang="fr-FR"/>
          </a:p>
        </p:txBody>
      </p:sp>
      <p:sp>
        <p:nvSpPr>
          <p:cNvPr id="32771" name="_s1030"/>
          <p:cNvSpPr>
            <a:spLocks noChangeArrowheads="1" noTextEdit="1"/>
          </p:cNvSpPr>
          <p:nvPr/>
        </p:nvSpPr>
        <p:spPr bwMode="auto">
          <a:xfrm>
            <a:off x="1649412" y="4543425"/>
            <a:ext cx="1931988" cy="1781175"/>
          </a:xfrm>
          <a:prstGeom prst="ellipse">
            <a:avLst/>
          </a:prstGeom>
          <a:solidFill>
            <a:srgbClr val="CCFFCC">
              <a:alpha val="50195"/>
            </a:srgbClr>
          </a:solidFill>
          <a:ln w="4699">
            <a:solidFill>
              <a:srgbClr val="000066"/>
            </a:solidFill>
            <a:round/>
            <a:headEnd/>
            <a:tailEnd/>
          </a:ln>
        </p:spPr>
        <p:txBody>
          <a:bodyPr lIns="0" tIns="0" rIns="0" bIns="0" anchor="ctr"/>
          <a:lstStyle/>
          <a:p>
            <a:endParaRPr lang="fr-FR"/>
          </a:p>
        </p:txBody>
      </p:sp>
      <p:sp>
        <p:nvSpPr>
          <p:cNvPr id="32772" name="_s1032"/>
          <p:cNvSpPr>
            <a:spLocks noChangeArrowheads="1" noTextEdit="1"/>
          </p:cNvSpPr>
          <p:nvPr/>
        </p:nvSpPr>
        <p:spPr bwMode="auto">
          <a:xfrm>
            <a:off x="228600" y="4541838"/>
            <a:ext cx="1979612" cy="1781175"/>
          </a:xfrm>
          <a:prstGeom prst="ellipse">
            <a:avLst/>
          </a:prstGeom>
          <a:solidFill>
            <a:schemeClr val="accent2">
              <a:lumMod val="60000"/>
              <a:lumOff val="40000"/>
              <a:alpha val="50195"/>
            </a:schemeClr>
          </a:solidFill>
          <a:ln w="4699">
            <a:solidFill>
              <a:srgbClr val="000066"/>
            </a:solidFill>
            <a:round/>
            <a:headEnd/>
            <a:tailEnd/>
          </a:ln>
        </p:spPr>
        <p:txBody>
          <a:bodyPr lIns="0" tIns="0" rIns="0" bIns="0" anchor="ctr"/>
          <a:lstStyle/>
          <a:p>
            <a:endParaRPr lang="fr-FR"/>
          </a:p>
        </p:txBody>
      </p:sp>
      <p:sp>
        <p:nvSpPr>
          <p:cNvPr id="32773" name="Text Box 6"/>
          <p:cNvSpPr txBox="1">
            <a:spLocks noChangeArrowheads="1"/>
          </p:cNvSpPr>
          <p:nvPr/>
        </p:nvSpPr>
        <p:spPr bwMode="auto">
          <a:xfrm>
            <a:off x="1106488" y="3886200"/>
            <a:ext cx="1484312" cy="369888"/>
          </a:xfrm>
          <a:prstGeom prst="rect">
            <a:avLst/>
          </a:prstGeom>
          <a:noFill/>
          <a:ln w="9525">
            <a:noFill/>
            <a:miter lim="800000"/>
            <a:headEnd/>
            <a:tailEnd/>
          </a:ln>
        </p:spPr>
        <p:txBody>
          <a:bodyPr>
            <a:spAutoFit/>
          </a:bodyPr>
          <a:lstStyle/>
          <a:p>
            <a:pPr algn="ctr" eaLnBrk="0" hangingPunct="0">
              <a:spcBef>
                <a:spcPct val="50000"/>
              </a:spcBef>
            </a:pPr>
            <a:r>
              <a:rPr kumimoji="1" lang="en-GB" dirty="0">
                <a:solidFill>
                  <a:srgbClr val="000066"/>
                </a:solidFill>
                <a:cs typeface="Tahoma" pitchFamily="34" charset="0"/>
              </a:rPr>
              <a:t>Environment</a:t>
            </a:r>
          </a:p>
        </p:txBody>
      </p:sp>
      <p:sp>
        <p:nvSpPr>
          <p:cNvPr id="32774" name="Text Box 7"/>
          <p:cNvSpPr txBox="1">
            <a:spLocks noChangeArrowheads="1"/>
          </p:cNvSpPr>
          <p:nvPr/>
        </p:nvSpPr>
        <p:spPr bwMode="auto">
          <a:xfrm>
            <a:off x="379412" y="5454650"/>
            <a:ext cx="1296988" cy="641350"/>
          </a:xfrm>
          <a:prstGeom prst="rect">
            <a:avLst/>
          </a:prstGeom>
          <a:noFill/>
          <a:ln w="9525">
            <a:noFill/>
            <a:miter lim="800000"/>
            <a:headEnd/>
            <a:tailEnd/>
          </a:ln>
        </p:spPr>
        <p:txBody>
          <a:bodyPr>
            <a:spAutoFit/>
          </a:bodyPr>
          <a:lstStyle/>
          <a:p>
            <a:pPr algn="ctr" eaLnBrk="0" hangingPunct="0">
              <a:spcBef>
                <a:spcPct val="50000"/>
              </a:spcBef>
            </a:pPr>
            <a:r>
              <a:rPr kumimoji="1" lang="en-GB" dirty="0">
                <a:solidFill>
                  <a:srgbClr val="000066"/>
                </a:solidFill>
                <a:cs typeface="Tahoma" pitchFamily="34" charset="0"/>
              </a:rPr>
              <a:t>Social dimension</a:t>
            </a:r>
          </a:p>
        </p:txBody>
      </p:sp>
      <p:sp>
        <p:nvSpPr>
          <p:cNvPr id="32775" name="Text Box 8"/>
          <p:cNvSpPr txBox="1">
            <a:spLocks noChangeArrowheads="1"/>
          </p:cNvSpPr>
          <p:nvPr/>
        </p:nvSpPr>
        <p:spPr bwMode="auto">
          <a:xfrm>
            <a:off x="1981200" y="5410200"/>
            <a:ext cx="1800225" cy="366712"/>
          </a:xfrm>
          <a:prstGeom prst="rect">
            <a:avLst/>
          </a:prstGeom>
          <a:noFill/>
          <a:ln w="9525">
            <a:noFill/>
            <a:miter lim="800000"/>
            <a:headEnd/>
            <a:tailEnd/>
          </a:ln>
        </p:spPr>
        <p:txBody>
          <a:bodyPr>
            <a:spAutoFit/>
          </a:bodyPr>
          <a:lstStyle/>
          <a:p>
            <a:pPr algn="ctr" eaLnBrk="0" hangingPunct="0">
              <a:spcBef>
                <a:spcPct val="50000"/>
              </a:spcBef>
            </a:pPr>
            <a:r>
              <a:rPr kumimoji="1" lang="en-GB" dirty="0">
                <a:solidFill>
                  <a:srgbClr val="000066"/>
                </a:solidFill>
                <a:cs typeface="Tahoma" pitchFamily="34" charset="0"/>
              </a:rPr>
              <a:t>Economy</a:t>
            </a:r>
          </a:p>
        </p:txBody>
      </p:sp>
      <p:sp>
        <p:nvSpPr>
          <p:cNvPr id="32776" name="Text Box 9"/>
          <p:cNvSpPr txBox="1">
            <a:spLocks noChangeArrowheads="1"/>
          </p:cNvSpPr>
          <p:nvPr/>
        </p:nvSpPr>
        <p:spPr bwMode="auto">
          <a:xfrm>
            <a:off x="1166812" y="4684494"/>
            <a:ext cx="1728788" cy="646331"/>
          </a:xfrm>
          <a:prstGeom prst="rect">
            <a:avLst/>
          </a:prstGeom>
          <a:noFill/>
          <a:ln w="9525">
            <a:noFill/>
            <a:miter lim="800000"/>
            <a:headEnd/>
            <a:tailEnd/>
          </a:ln>
        </p:spPr>
        <p:txBody>
          <a:bodyPr>
            <a:spAutoFit/>
          </a:bodyPr>
          <a:lstStyle/>
          <a:p>
            <a:pPr algn="ctr" eaLnBrk="0" hangingPunct="0">
              <a:spcBef>
                <a:spcPct val="50000"/>
              </a:spcBef>
            </a:pPr>
            <a:r>
              <a:rPr kumimoji="1" lang="en-GB" b="1" dirty="0" smtClean="0">
                <a:solidFill>
                  <a:srgbClr val="000066"/>
                </a:solidFill>
                <a:cs typeface="Tahoma" pitchFamily="34" charset="0"/>
              </a:rPr>
              <a:t>Sustainable development</a:t>
            </a:r>
            <a:endParaRPr kumimoji="1" lang="en-GB" b="1" dirty="0">
              <a:solidFill>
                <a:srgbClr val="000066"/>
              </a:solidFill>
              <a:cs typeface="Tahoma" pitchFamily="34" charset="0"/>
            </a:endParaRPr>
          </a:p>
        </p:txBody>
      </p:sp>
      <p:sp>
        <p:nvSpPr>
          <p:cNvPr id="32786" name="Slide Number Placeholder 22"/>
          <p:cNvSpPr>
            <a:spLocks noGrp="1"/>
          </p:cNvSpPr>
          <p:nvPr>
            <p:ph type="sldNum" sz="quarter" idx="11"/>
          </p:nvPr>
        </p:nvSpPr>
        <p:spPr>
          <a:noFill/>
        </p:spPr>
        <p:txBody>
          <a:bodyPr/>
          <a:lstStyle/>
          <a:p>
            <a:fld id="{7408BB62-C156-4AEF-9CED-D2212CC65E09}" type="slidenum">
              <a:rPr lang="en-US" smtClean="0"/>
              <a:pPr/>
              <a:t>9</a:t>
            </a:fld>
            <a:endParaRPr lang="en-US" smtClean="0"/>
          </a:p>
        </p:txBody>
      </p:sp>
      <p:sp>
        <p:nvSpPr>
          <p:cNvPr id="21" name="Content Placeholder 2"/>
          <p:cNvSpPr txBox="1">
            <a:spLocks/>
          </p:cNvSpPr>
          <p:nvPr/>
        </p:nvSpPr>
        <p:spPr>
          <a:xfrm>
            <a:off x="457200" y="1600200"/>
            <a:ext cx="8305800" cy="1524000"/>
          </a:xfrm>
          <a:prstGeom prst="rect">
            <a:avLst/>
          </a:prstGeom>
        </p:spPr>
        <p:txBody>
          <a:bodyPr/>
          <a:lst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a:lstStyle>
          <a:p>
            <a:pPr>
              <a:lnSpc>
                <a:spcPct val="90000"/>
              </a:lnSpc>
            </a:pPr>
            <a:r>
              <a:rPr lang="en-GB" sz="2600" dirty="0" smtClean="0"/>
              <a:t>Intimate links between state of environment – economic development and social development</a:t>
            </a:r>
          </a:p>
          <a:p>
            <a:pPr>
              <a:lnSpc>
                <a:spcPct val="90000"/>
              </a:lnSpc>
            </a:pPr>
            <a:r>
              <a:rPr lang="en-GB" sz="2600" dirty="0" smtClean="0"/>
              <a:t>Reflected in the concept of “sustainable development”</a:t>
            </a:r>
          </a:p>
          <a:p>
            <a:pPr>
              <a:lnSpc>
                <a:spcPct val="90000"/>
              </a:lnSpc>
            </a:pPr>
            <a:r>
              <a:rPr lang="en-GB" sz="2600" dirty="0" smtClean="0"/>
              <a:t>Which development path are we following?</a:t>
            </a:r>
            <a:endParaRPr lang="en-GB" sz="2200" dirty="0" smtClean="0"/>
          </a:p>
        </p:txBody>
      </p:sp>
      <p:sp>
        <p:nvSpPr>
          <p:cNvPr id="26" name="_s1028"/>
          <p:cNvSpPr>
            <a:spLocks noChangeArrowheads="1" noTextEdit="1"/>
          </p:cNvSpPr>
          <p:nvPr/>
        </p:nvSpPr>
        <p:spPr bwMode="auto">
          <a:xfrm>
            <a:off x="4876800" y="3962400"/>
            <a:ext cx="1155700" cy="1049338"/>
          </a:xfrm>
          <a:prstGeom prst="ellipse">
            <a:avLst/>
          </a:prstGeom>
          <a:solidFill>
            <a:schemeClr val="accent1">
              <a:alpha val="50195"/>
            </a:schemeClr>
          </a:solidFill>
          <a:ln w="4699">
            <a:solidFill>
              <a:srgbClr val="000066"/>
            </a:solidFill>
            <a:round/>
            <a:headEnd/>
            <a:tailEnd/>
          </a:ln>
        </p:spPr>
        <p:txBody>
          <a:bodyPr lIns="0" tIns="0" rIns="0" bIns="0" anchor="ctr"/>
          <a:lstStyle/>
          <a:p>
            <a:endParaRPr lang="fr-FR"/>
          </a:p>
        </p:txBody>
      </p:sp>
      <p:sp>
        <p:nvSpPr>
          <p:cNvPr id="27" name="_s1030"/>
          <p:cNvSpPr>
            <a:spLocks noChangeArrowheads="1" noTextEdit="1"/>
          </p:cNvSpPr>
          <p:nvPr/>
        </p:nvSpPr>
        <p:spPr bwMode="auto">
          <a:xfrm>
            <a:off x="5792786" y="3733800"/>
            <a:ext cx="2665414" cy="2590801"/>
          </a:xfrm>
          <a:prstGeom prst="ellipse">
            <a:avLst/>
          </a:prstGeom>
          <a:solidFill>
            <a:srgbClr val="CCFFCC">
              <a:alpha val="50195"/>
            </a:srgbClr>
          </a:solidFill>
          <a:ln w="4699">
            <a:solidFill>
              <a:srgbClr val="000066"/>
            </a:solidFill>
            <a:round/>
            <a:headEnd/>
            <a:tailEnd/>
          </a:ln>
        </p:spPr>
        <p:txBody>
          <a:bodyPr lIns="0" tIns="0" rIns="0" bIns="0" anchor="ctr"/>
          <a:lstStyle/>
          <a:p>
            <a:endParaRPr lang="fr-FR"/>
          </a:p>
        </p:txBody>
      </p:sp>
      <p:sp>
        <p:nvSpPr>
          <p:cNvPr id="28" name="_s1032"/>
          <p:cNvSpPr>
            <a:spLocks noChangeArrowheads="1" noTextEdit="1"/>
          </p:cNvSpPr>
          <p:nvPr/>
        </p:nvSpPr>
        <p:spPr bwMode="auto">
          <a:xfrm>
            <a:off x="5029199" y="4541839"/>
            <a:ext cx="1322387" cy="1401762"/>
          </a:xfrm>
          <a:prstGeom prst="ellipse">
            <a:avLst/>
          </a:prstGeom>
          <a:solidFill>
            <a:schemeClr val="accent2">
              <a:lumMod val="60000"/>
              <a:lumOff val="40000"/>
              <a:alpha val="50195"/>
            </a:schemeClr>
          </a:solidFill>
          <a:ln w="4699">
            <a:solidFill>
              <a:srgbClr val="000066"/>
            </a:solidFill>
            <a:round/>
            <a:headEnd/>
            <a:tailEnd/>
          </a:ln>
        </p:spPr>
        <p:txBody>
          <a:bodyPr lIns="0" tIns="0" rIns="0" bIns="0" anchor="ctr"/>
          <a:lstStyle/>
          <a:p>
            <a:endParaRPr lang="fr-FR"/>
          </a:p>
        </p:txBody>
      </p:sp>
      <p:sp>
        <p:nvSpPr>
          <p:cNvPr id="29" name="Text Box 6"/>
          <p:cNvSpPr txBox="1">
            <a:spLocks noChangeArrowheads="1"/>
          </p:cNvSpPr>
          <p:nvPr/>
        </p:nvSpPr>
        <p:spPr bwMode="auto">
          <a:xfrm>
            <a:off x="4687888" y="4188023"/>
            <a:ext cx="1484312" cy="307777"/>
          </a:xfrm>
          <a:prstGeom prst="rect">
            <a:avLst/>
          </a:prstGeom>
          <a:noFill/>
          <a:ln w="9525">
            <a:noFill/>
            <a:miter lim="800000"/>
            <a:headEnd/>
            <a:tailEnd/>
          </a:ln>
        </p:spPr>
        <p:txBody>
          <a:bodyPr>
            <a:spAutoFit/>
          </a:bodyPr>
          <a:lstStyle/>
          <a:p>
            <a:pPr algn="ctr" eaLnBrk="0" hangingPunct="0">
              <a:spcBef>
                <a:spcPct val="50000"/>
              </a:spcBef>
            </a:pPr>
            <a:r>
              <a:rPr kumimoji="1" lang="en-GB" sz="1400" dirty="0">
                <a:solidFill>
                  <a:srgbClr val="000066"/>
                </a:solidFill>
                <a:cs typeface="Tahoma" pitchFamily="34" charset="0"/>
              </a:rPr>
              <a:t>Environment</a:t>
            </a:r>
          </a:p>
        </p:txBody>
      </p:sp>
      <p:sp>
        <p:nvSpPr>
          <p:cNvPr id="30" name="Text Box 7"/>
          <p:cNvSpPr txBox="1">
            <a:spLocks noChangeArrowheads="1"/>
          </p:cNvSpPr>
          <p:nvPr/>
        </p:nvSpPr>
        <p:spPr bwMode="auto">
          <a:xfrm>
            <a:off x="4951412" y="5257800"/>
            <a:ext cx="1296988" cy="523220"/>
          </a:xfrm>
          <a:prstGeom prst="rect">
            <a:avLst/>
          </a:prstGeom>
          <a:noFill/>
          <a:ln w="9525">
            <a:noFill/>
            <a:miter lim="800000"/>
            <a:headEnd/>
            <a:tailEnd/>
          </a:ln>
        </p:spPr>
        <p:txBody>
          <a:bodyPr>
            <a:spAutoFit/>
          </a:bodyPr>
          <a:lstStyle/>
          <a:p>
            <a:pPr algn="ctr" eaLnBrk="0" hangingPunct="0">
              <a:spcBef>
                <a:spcPct val="50000"/>
              </a:spcBef>
            </a:pPr>
            <a:r>
              <a:rPr kumimoji="1" lang="en-GB" sz="1400" dirty="0">
                <a:solidFill>
                  <a:srgbClr val="000066"/>
                </a:solidFill>
                <a:cs typeface="Tahoma" pitchFamily="34" charset="0"/>
              </a:rPr>
              <a:t>Social dimension</a:t>
            </a:r>
          </a:p>
        </p:txBody>
      </p:sp>
      <p:sp>
        <p:nvSpPr>
          <p:cNvPr id="31" name="Text Box 8"/>
          <p:cNvSpPr txBox="1">
            <a:spLocks noChangeArrowheads="1"/>
          </p:cNvSpPr>
          <p:nvPr/>
        </p:nvSpPr>
        <p:spPr bwMode="auto">
          <a:xfrm>
            <a:off x="6657975" y="4724400"/>
            <a:ext cx="1800225" cy="366712"/>
          </a:xfrm>
          <a:prstGeom prst="rect">
            <a:avLst/>
          </a:prstGeom>
          <a:noFill/>
          <a:ln w="9525">
            <a:noFill/>
            <a:miter lim="800000"/>
            <a:headEnd/>
            <a:tailEnd/>
          </a:ln>
        </p:spPr>
        <p:txBody>
          <a:bodyPr>
            <a:spAutoFit/>
          </a:bodyPr>
          <a:lstStyle/>
          <a:p>
            <a:pPr algn="ctr" eaLnBrk="0" hangingPunct="0">
              <a:spcBef>
                <a:spcPct val="50000"/>
              </a:spcBef>
            </a:pPr>
            <a:r>
              <a:rPr kumimoji="1" lang="en-GB" dirty="0">
                <a:solidFill>
                  <a:srgbClr val="000066"/>
                </a:solidFill>
                <a:cs typeface="Tahoma" pitchFamily="34" charset="0"/>
              </a:rPr>
              <a:t>Economy</a:t>
            </a:r>
          </a:p>
        </p:txBody>
      </p:sp>
    </p:spTree>
    <p:extLst>
      <p:ext uri="{BB962C8B-B14F-4D97-AF65-F5344CB8AC3E}">
        <p14:creationId xmlns:p14="http://schemas.microsoft.com/office/powerpoint/2010/main" val="118437043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697FE03D-F520-4CDD-A3B3-CEA1A20970CF}">
  <ds:schemaRefs>
    <ds:schemaRef ds:uri="http://schemas.openxmlformats.org/package/2006/metadata/core-properties"/>
    <ds:schemaRef ds:uri="http://schemas.microsoft.com/office/2006/documentManagement/types"/>
    <ds:schemaRef ds:uri="http://purl.org/dc/elements/1.1/"/>
    <ds:schemaRef ds:uri="http://purl.org/dc/term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18132898-9A2E-4E24-A4BD-5D0567F761FB}">
  <ds:schemaRefs>
    <ds:schemaRef ds:uri="http://schemas.microsoft.com/sharepoint/v3/contenttype/forms"/>
  </ds:schemaRefs>
</ds:datastoreItem>
</file>

<file path=customXml/itemProps3.xml><?xml version="1.0" encoding="utf-8"?>
<ds:datastoreItem xmlns:ds="http://schemas.openxmlformats.org/officeDocument/2006/customXml" ds:itemID="{827B47E9-F3C7-48A4-AEA3-8390B02B0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5344</TotalTime>
  <Words>3824</Words>
  <Application>Microsoft Macintosh PowerPoint</Application>
  <PresentationFormat>On-screen Show (4:3)</PresentationFormat>
  <Paragraphs>414</Paragraphs>
  <Slides>34</Slides>
  <Notes>21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Module 2 Understanding environment - climate change - development  linkages</vt:lpstr>
      <vt:lpstr>PowerPoint Presentation</vt:lpstr>
      <vt:lpstr>Development – Environment links</vt:lpstr>
      <vt:lpstr>PowerPoint Presentation</vt:lpstr>
      <vt:lpstr>Vulnerability</vt:lpstr>
      <vt:lpstr>Environment – climate change –development linkages</vt:lpstr>
      <vt:lpstr>Environment – climate change –development linkages</vt:lpstr>
      <vt:lpstr>Climate change and environment</vt:lpstr>
      <vt:lpstr>Sustainable development</vt:lpstr>
      <vt:lpstr>For example…</vt:lpstr>
      <vt:lpstr>PowerPoint Presentation</vt:lpstr>
      <vt:lpstr>PowerPoint Presentation</vt:lpstr>
      <vt:lpstr>PowerPoint Presentation</vt:lpstr>
      <vt:lpstr>PowerPoint Presentation</vt:lpstr>
      <vt:lpstr>PowerPoint Presentation</vt:lpstr>
      <vt:lpstr>Environment, Climate Change and MDGs</vt:lpstr>
      <vt:lpstr> The continuum of issues</vt:lpstr>
      <vt:lpstr>Positive and negative poverty-environment linkages</vt:lpstr>
      <vt:lpstr>PowerPoint Presentation</vt:lpstr>
      <vt:lpstr>Green development</vt:lpstr>
      <vt:lpstr>Climate-resilient development</vt:lpstr>
      <vt:lpstr>Low-emission development</vt:lpstr>
      <vt:lpstr>Building on Multilateral Environmental Agreements’ commitments</vt:lpstr>
      <vt:lpstr>Building on NAPAs and NAMAs</vt:lpstr>
      <vt:lpstr>Moving to green, climate-resilient and low-emission development</vt:lpstr>
      <vt:lpstr>Seizing opportunities</vt:lpstr>
      <vt:lpstr>Developing synergies: green development - climate change adaptation &amp; mitigation</vt:lpstr>
      <vt:lpstr>Developing synergies: green development - climate change adaptation &amp; mitigation</vt:lpstr>
      <vt:lpstr>Recap – Key messages</vt:lpstr>
      <vt:lpstr>Recap – Key messages (2)</vt:lpstr>
      <vt:lpstr>Key references</vt:lpstr>
      <vt:lpstr>References (1)</vt:lpstr>
      <vt:lpstr>References (2)</vt:lpstr>
      <vt:lpstr>References (3)</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373</cp:revision>
  <dcterms:created xsi:type="dcterms:W3CDTF">2007-10-19T21:31:08Z</dcterms:created>
  <dcterms:modified xsi:type="dcterms:W3CDTF">2013-06-12T13:08:44Z</dcterms:modified>
</cp:coreProperties>
</file>