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8"/>
  </p:notesMasterIdLst>
  <p:sldIdLst>
    <p:sldId id="258" r:id="rId5"/>
    <p:sldId id="306" r:id="rId6"/>
    <p:sldId id="327" r:id="rId7"/>
    <p:sldId id="337" r:id="rId8"/>
    <p:sldId id="328" r:id="rId9"/>
    <p:sldId id="307" r:id="rId10"/>
    <p:sldId id="308" r:id="rId11"/>
    <p:sldId id="326" r:id="rId12"/>
    <p:sldId id="338" r:id="rId13"/>
    <p:sldId id="310" r:id="rId14"/>
    <p:sldId id="325" r:id="rId15"/>
    <p:sldId id="324" r:id="rId16"/>
    <p:sldId id="311" r:id="rId17"/>
    <p:sldId id="312" r:id="rId18"/>
    <p:sldId id="313" r:id="rId19"/>
    <p:sldId id="315" r:id="rId20"/>
    <p:sldId id="341" r:id="rId21"/>
    <p:sldId id="316" r:id="rId22"/>
    <p:sldId id="317" r:id="rId23"/>
    <p:sldId id="318" r:id="rId24"/>
    <p:sldId id="319" r:id="rId25"/>
    <p:sldId id="320" r:id="rId26"/>
    <p:sldId id="342" r:id="rId27"/>
    <p:sldId id="321" r:id="rId28"/>
    <p:sldId id="331" r:id="rId29"/>
    <p:sldId id="332" r:id="rId30"/>
    <p:sldId id="333" r:id="rId31"/>
    <p:sldId id="322" r:id="rId32"/>
    <p:sldId id="329" r:id="rId33"/>
    <p:sldId id="323" r:id="rId34"/>
    <p:sldId id="335" r:id="rId35"/>
    <p:sldId id="336" r:id="rId36"/>
    <p:sldId id="334" r:id="rId37"/>
  </p:sldIdLst>
  <p:sldSz cx="9144000" cy="6858000" type="screen4x3"/>
  <p:notesSz cx="6735763" cy="98663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 CONINCK Sophie (DEVCO)" initials="DC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005F7B"/>
    <a:srgbClr val="0066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7993" autoAdjust="0"/>
  </p:normalViewPr>
  <p:slideViewPr>
    <p:cSldViewPr>
      <p:cViewPr varScale="1">
        <p:scale>
          <a:sx n="68" d="100"/>
          <a:sy n="68" d="100"/>
        </p:scale>
        <p:origin x="-1448" y="-120"/>
      </p:cViewPr>
      <p:guideLst>
        <p:guide orient="horz" pos="2400"/>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48" y="1128"/>
      </p:cViewPr>
      <p:guideLst>
        <p:guide orient="horz" pos="3107"/>
        <p:guide pos="2121"/>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9" Type="http://schemas.openxmlformats.org/officeDocument/2006/relationships/slide" Target="slides/slide5.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37" Type="http://schemas.openxmlformats.org/officeDocument/2006/relationships/slide" Target="slides/slide33.xml"/><Relationship Id="rId38" Type="http://schemas.openxmlformats.org/officeDocument/2006/relationships/notesMaster" Target="notesMasters/notesMaster1.xml"/><Relationship Id="rId39" Type="http://schemas.openxmlformats.org/officeDocument/2006/relationships/printerSettings" Target="printerSettings/printerSettings1.bin"/><Relationship Id="rId40" Type="http://schemas.openxmlformats.org/officeDocument/2006/relationships/commentAuthors" Target="commentAuthors.xml"/><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951EE202-2E7F-4ACE-8063-053814BB3E82}" type="datetimeFigureOut">
              <a:rPr lang="en-GB"/>
              <a:pPr>
                <a:defRPr/>
              </a:pPr>
              <a:t>20/02/13</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B0A42898-E992-4BBD-9EE1-4F3839011F2D}" type="slidenum">
              <a:rPr lang="en-GB"/>
              <a:pPr>
                <a:defRPr/>
              </a:pPr>
              <a:t>‹#›</a:t>
            </a:fld>
            <a:endParaRPr lang="en-GB"/>
          </a:p>
        </p:txBody>
      </p:sp>
    </p:spTree>
    <p:extLst>
      <p:ext uri="{BB962C8B-B14F-4D97-AF65-F5344CB8AC3E}">
        <p14:creationId xmlns:p14="http://schemas.microsoft.com/office/powerpoint/2010/main" val="34845415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23AC48C-F72E-4A2A-9792-D3D294289A44}" type="slidenum">
              <a:rPr lang="en-GB" smtClean="0"/>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0A42898-E992-4BBD-9EE1-4F3839011F2D}" type="slidenum">
              <a:rPr lang="en-GB" smtClean="0"/>
              <a:pPr>
                <a:defRPr/>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0A42898-E992-4BBD-9EE1-4F3839011F2D}" type="slidenum">
              <a:rPr lang="en-GB" smtClean="0"/>
              <a:pPr>
                <a:defRPr/>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TextEdit="1"/>
          </p:cNvSpPr>
          <p:nvPr>
            <p:ph type="sldImg"/>
          </p:nvPr>
        </p:nvSpPr>
        <p:spPr bwMode="auto">
          <a:noFill/>
          <a:ln>
            <a:solidFill>
              <a:srgbClr val="000000"/>
            </a:solidFill>
            <a:miter lim="800000"/>
            <a:headEnd/>
            <a:tailEnd/>
          </a:ln>
        </p:spPr>
      </p:sp>
      <p:sp>
        <p:nvSpPr>
          <p:cNvPr id="55299"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0A42898-E992-4BBD-9EE1-4F3839011F2D}" type="slidenum">
              <a:rPr lang="en-GB" smtClean="0"/>
              <a:pPr>
                <a:defRPr/>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0A42898-E992-4BBD-9EE1-4F3839011F2D}" type="slidenum">
              <a:rPr lang="en-GB" smtClean="0"/>
              <a:pPr>
                <a:defRPr/>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0A42898-E992-4BBD-9EE1-4F3839011F2D}" type="slidenum">
              <a:rPr lang="en-GB" smtClean="0"/>
              <a:pPr>
                <a:defRPr/>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0A42898-E992-4BBD-9EE1-4F3839011F2D}" type="slidenum">
              <a:rPr lang="en-GB" smtClean="0"/>
              <a:pPr>
                <a:defRPr/>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See Section 6.4 of UNDP-UNEP (2010)</a:t>
            </a: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E6E3B59-36AC-4015-8908-080F4A2AA169}" type="slidenum">
              <a:rPr lang="en-GB" smtClean="0"/>
              <a:pPr/>
              <a:t>18</a:t>
            </a:fld>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marL="0" lvl="1" eaLnBrk="1" hangingPunct="1">
              <a:spcBef>
                <a:spcPct val="0"/>
              </a:spcBef>
            </a:pPr>
            <a:endParaRPr lang="en-GB" dirty="0"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F491F47-1A8F-414C-93A6-1568D97DAA22}" type="slidenum">
              <a:rPr lang="en-GB" smtClean="0"/>
              <a:pPr/>
              <a:t>19</a:t>
            </a:fld>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marL="0" lvl="1" eaLnBrk="1" hangingPunct="1">
              <a:spcBef>
                <a:spcPct val="0"/>
              </a:spcBef>
            </a:pPr>
            <a:r>
              <a:rPr lang="en-GB" dirty="0" smtClean="0"/>
              <a:t>At national level, a high-level formal or informal climate change coordinating structure can support the overall response – but should catalyse it rather than act as a substitute for action by other government agencies.</a:t>
            </a:r>
          </a:p>
          <a:p>
            <a:pPr eaLnBrk="1" hangingPunct="1">
              <a:spcBef>
                <a:spcPct val="0"/>
              </a:spcBef>
            </a:pPr>
            <a:r>
              <a:rPr lang="en-GB" dirty="0" smtClean="0"/>
              <a:t>Central body with a coordination mandate and decision-making power over line ministries, in particular with regard to budget allocation:</a:t>
            </a:r>
          </a:p>
          <a:p>
            <a:pPr eaLnBrk="1" hangingPunct="1">
              <a:spcBef>
                <a:spcPct val="0"/>
              </a:spcBef>
            </a:pPr>
            <a:r>
              <a:rPr lang="en-GB" dirty="0" smtClean="0"/>
              <a:t>e.g. Office of the President or Prime Minister, Ministry of Finance, Ministry of Planning or equivalent</a:t>
            </a:r>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D94EC0-2579-443B-9903-06DB7667C05D}" type="slidenum">
              <a:rPr lang="en-GB" smtClean="0"/>
              <a:pPr/>
              <a:t>20</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noFill/>
          <a:ln>
            <a:solidFill>
              <a:srgbClr val="000000"/>
            </a:solidFill>
            <a:miter lim="800000"/>
            <a:headEnd/>
            <a:tailEnd/>
          </a:ln>
        </p:spPr>
      </p:sp>
      <p:sp>
        <p:nvSpPr>
          <p:cNvPr id="54275"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0A42898-E992-4BBD-9EE1-4F3839011F2D}" type="slidenum">
              <a:rPr lang="en-GB" smtClean="0"/>
              <a:pPr>
                <a:defRPr/>
              </a:pPr>
              <a:t>21</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0A42898-E992-4BBD-9EE1-4F3839011F2D}" type="slidenum">
              <a:rPr lang="en-GB" smtClean="0"/>
              <a:pPr>
                <a:defRPr/>
              </a:pPr>
              <a:t>22</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0A42898-E992-4BBD-9EE1-4F3839011F2D}" type="slidenum">
              <a:rPr lang="en-GB" smtClean="0"/>
              <a:pPr>
                <a:defRPr/>
              </a:pPr>
              <a:t>23</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913F213-F13C-4C8D-9D24-0CCDCCD31B3F}" type="slidenum">
              <a:rPr lang="en-GB" smtClean="0"/>
              <a:pPr/>
              <a:t>24</a:t>
            </a:fld>
            <a:endParaRPr lang="en-GB"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0A42898-E992-4BBD-9EE1-4F3839011F2D}" type="slidenum">
              <a:rPr lang="en-GB" smtClean="0"/>
              <a:pPr>
                <a:defRPr/>
              </a:pPr>
              <a:t>25</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B0A42898-E992-4BBD-9EE1-4F3839011F2D}" type="slidenum">
              <a:rPr lang="en-GB" smtClean="0"/>
              <a:pPr>
                <a:defRPr/>
              </a:pPr>
              <a:t>27</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dirty="0" smtClean="0"/>
              <a:t>UNDP (2011: 72) A</a:t>
            </a:r>
            <a:r>
              <a:rPr lang="en-GB" baseline="0" dirty="0" smtClean="0"/>
              <a:t> NCSA is </a:t>
            </a:r>
            <a:r>
              <a:rPr lang="en-GB" dirty="0" smtClean="0"/>
              <a:t>‘a </a:t>
            </a:r>
            <a:r>
              <a:rPr lang="en-GB" u="sng" dirty="0" smtClean="0"/>
              <a:t>country-driven</a:t>
            </a:r>
            <a:r>
              <a:rPr lang="en-GB" dirty="0" smtClean="0"/>
              <a:t>, </a:t>
            </a:r>
            <a:r>
              <a:rPr lang="en-GB" u="sng" dirty="0" smtClean="0"/>
              <a:t>locally adapted</a:t>
            </a:r>
            <a:r>
              <a:rPr lang="en-GB" dirty="0" smtClean="0"/>
              <a:t>, </a:t>
            </a:r>
            <a:r>
              <a:rPr lang="en-GB" u="sng" dirty="0" smtClean="0"/>
              <a:t>consultative</a:t>
            </a:r>
            <a:r>
              <a:rPr lang="en-GB" dirty="0" smtClean="0"/>
              <a:t> process that aims to:</a:t>
            </a:r>
          </a:p>
          <a:p>
            <a:r>
              <a:rPr lang="en-GB" dirty="0" smtClean="0"/>
              <a:t>-review global environment issues that require priority attention</a:t>
            </a:r>
          </a:p>
          <a:p>
            <a:r>
              <a:rPr lang="en-GB" dirty="0" smtClean="0"/>
              <a:t>-determine how capacity development could strengthen management of these issues</a:t>
            </a:r>
          </a:p>
          <a:p>
            <a:r>
              <a:rPr lang="en-GB" dirty="0" smtClean="0"/>
              <a:t>-prepare a national action plan for capacity development’.</a:t>
            </a:r>
          </a:p>
          <a:p>
            <a:pPr lvl="1"/>
            <a:endParaRPr lang="en-GB" dirty="0" smtClean="0"/>
          </a:p>
          <a:p>
            <a:pPr eaLnBrk="1" hangingPunct="1">
              <a:spcBef>
                <a:spcPct val="0"/>
              </a:spcBef>
            </a:pPr>
            <a:r>
              <a:rPr lang="en-GB" dirty="0" smtClean="0"/>
              <a:t>On national capacity self-assessments and ‘vulnerability and capacity assessments’, see UNDP-UNEP (2010)  pp. 32-35.</a:t>
            </a:r>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A3715DD-5835-42AC-8D63-FBFB6BE320AB}" type="slidenum">
              <a:rPr lang="en-GB" smtClean="0"/>
              <a:pPr/>
              <a:t>28</a:t>
            </a:fld>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Rot="1" noChangeAspect="1" noTextEdit="1"/>
          </p:cNvSpPr>
          <p:nvPr>
            <p:ph type="sldImg"/>
          </p:nvPr>
        </p:nvSpPr>
        <p:spPr bwMode="auto">
          <a:noFill/>
          <a:ln>
            <a:solidFill>
              <a:srgbClr val="000000"/>
            </a:solidFill>
            <a:miter lim="800000"/>
            <a:headEnd/>
            <a:tailEnd/>
          </a:ln>
        </p:spPr>
      </p:sp>
      <p:sp>
        <p:nvSpPr>
          <p:cNvPr id="50178" name="Rectangle 3"/>
          <p:cNvSpPr>
            <a:spLocks noGrp="1"/>
          </p:cNvSpPr>
          <p:nvPr>
            <p:ph type="body" idx="1"/>
          </p:nvPr>
        </p:nvSpPr>
        <p:spPr bwMode="auto">
          <a:noFill/>
        </p:spPr>
        <p:txBody>
          <a:bodyPr wrap="square" numCol="1" anchor="t" anchorCtr="0" compatLnSpc="1">
            <a:prstTxWarp prst="textNoShape">
              <a:avLst/>
            </a:prstTxWarp>
          </a:bodyPr>
          <a:lstStyle/>
          <a:p>
            <a:r>
              <a:rPr lang="fr-BE" dirty="0" err="1" smtClean="0"/>
              <a:t>See</a:t>
            </a:r>
            <a:r>
              <a:rPr lang="fr-BE" dirty="0" smtClean="0"/>
              <a:t> UNDP-UNEP (2009) page 72. </a:t>
            </a:r>
            <a:endParaRPr lang="en-GB"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a:r>
              <a:rPr lang="en-GB" dirty="0" smtClean="0"/>
              <a:t>The links between the environment and sectoral performance have</a:t>
            </a:r>
            <a:r>
              <a:rPr lang="en-GB" baseline="0" dirty="0" smtClean="0"/>
              <a:t> been addressed in Module 2.</a:t>
            </a:r>
          </a:p>
          <a:p>
            <a:pPr marL="0" lvl="1"/>
            <a:endParaRPr lang="en-GB" baseline="0" dirty="0" smtClean="0"/>
          </a:p>
          <a:p>
            <a:pPr marL="0" lvl="1"/>
            <a:r>
              <a:rPr lang="en-GB" baseline="0" dirty="0" smtClean="0"/>
              <a:t>Performance of the ‘environment’ sector tends to be underfunded: for example, in Lesotho (2012) the Department of Environment is under the Ministry of Tourism and Environment. The whole Ministry receives about 0.16% of the budget allocated to line ministries, and only a small fraction of that is for the Department of Environment, as the Ministry’s main tasks are oriented to promotion of tourism.</a:t>
            </a:r>
          </a:p>
          <a:p>
            <a:pPr marL="0" lvl="1"/>
            <a:endParaRPr lang="en-GB" baseline="0" dirty="0" smtClean="0"/>
          </a:p>
          <a:p>
            <a:pPr marL="0" lvl="1"/>
            <a:r>
              <a:rPr lang="en-GB" baseline="0" dirty="0" smtClean="0"/>
              <a:t>Often ‘plans’ under the environment sector don’t get implemented because of lack of funding. If other sectors don’t assume responsibility for their environmental dimension, there are very limited options to address these.</a:t>
            </a:r>
            <a:endParaRPr lang="en-GB" dirty="0"/>
          </a:p>
        </p:txBody>
      </p:sp>
      <p:sp>
        <p:nvSpPr>
          <p:cNvPr id="4" name="Slide Number Placeholder 3"/>
          <p:cNvSpPr>
            <a:spLocks noGrp="1"/>
          </p:cNvSpPr>
          <p:nvPr>
            <p:ph type="sldNum" sz="quarter" idx="10"/>
          </p:nvPr>
        </p:nvSpPr>
        <p:spPr/>
        <p:txBody>
          <a:bodyPr/>
          <a:lstStyle/>
          <a:p>
            <a:fld id="{767B22E8-B40D-4A33-AFEB-16C67970565D}"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a:r>
              <a:rPr lang="en-GB" u="sng" dirty="0" smtClean="0"/>
              <a:t>Positive aspects</a:t>
            </a:r>
            <a:r>
              <a:rPr lang="en-GB" dirty="0" smtClean="0"/>
              <a:t> associated with NAPAs:</a:t>
            </a:r>
          </a:p>
          <a:p>
            <a:pPr marL="0" lvl="1">
              <a:spcBef>
                <a:spcPts val="300"/>
              </a:spcBef>
            </a:pPr>
            <a:r>
              <a:rPr lang="en-GB" dirty="0" smtClean="0"/>
              <a:t>* The preparation of NAPAs raised awareness of climate change and, in the best cases, triggered a process of national consultation and cross-sectoral cooperation – thus contributing to national capacity building.</a:t>
            </a:r>
          </a:p>
          <a:p>
            <a:pPr marL="0" lvl="1">
              <a:spcBef>
                <a:spcPts val="300"/>
              </a:spcBef>
            </a:pPr>
            <a:r>
              <a:rPr lang="en-GB" dirty="0" smtClean="0"/>
              <a:t>* Good NAPAs took account of existing coping strategies and their formulation involved stakeholders at the grassroots level.</a:t>
            </a:r>
          </a:p>
          <a:p>
            <a:pPr marL="0" lvl="1">
              <a:spcBef>
                <a:spcPts val="300"/>
              </a:spcBef>
            </a:pPr>
            <a:r>
              <a:rPr lang="en-GB" dirty="0" smtClean="0"/>
              <a:t>* Identified projects usually correspond to real priorities and involve wider developmental benefits.</a:t>
            </a:r>
          </a:p>
          <a:p>
            <a:pPr marL="0" lvl="1">
              <a:spcBef>
                <a:spcPts val="300"/>
              </a:spcBef>
            </a:pPr>
            <a:r>
              <a:rPr lang="en-GB" dirty="0" smtClean="0"/>
              <a:t>Problems associated with NAPAs:</a:t>
            </a:r>
          </a:p>
          <a:p>
            <a:pPr marL="0" lvl="1">
              <a:spcBef>
                <a:spcPts val="300"/>
              </a:spcBef>
            </a:pPr>
            <a:r>
              <a:rPr lang="en-GB" dirty="0" smtClean="0"/>
              <a:t>* Poor institutional arrangements for implementation:</a:t>
            </a:r>
          </a:p>
          <a:p>
            <a:pPr marL="180975" lvl="2"/>
            <a:r>
              <a:rPr lang="en-GB" dirty="0" smtClean="0"/>
              <a:t>- The body that did the planning is usually not in a position to manage effective implementation.</a:t>
            </a:r>
          </a:p>
          <a:p>
            <a:pPr marL="180975" lvl="2"/>
            <a:r>
              <a:rPr lang="en-GB" dirty="0" smtClean="0"/>
              <a:t>- Need for coordinated involvement of various Ministries, ideally with support from the Finance &amp; Planning Ministries.</a:t>
            </a:r>
          </a:p>
          <a:p>
            <a:pPr marL="180975" lvl="2"/>
            <a:r>
              <a:rPr lang="en-GB" dirty="0" smtClean="0"/>
              <a:t>- Need for coordination between the national, regional and district levels.</a:t>
            </a:r>
          </a:p>
          <a:p>
            <a:pPr marL="0" lvl="2"/>
            <a:r>
              <a:rPr lang="en-GB" dirty="0" smtClean="0"/>
              <a:t>* Low capacity for adaptation planning and implementation</a:t>
            </a:r>
            <a:endParaRPr lang="en-GB" dirty="0"/>
          </a:p>
        </p:txBody>
      </p:sp>
      <p:sp>
        <p:nvSpPr>
          <p:cNvPr id="4" name="Slide Number Placeholder 3"/>
          <p:cNvSpPr>
            <a:spLocks noGrp="1"/>
          </p:cNvSpPr>
          <p:nvPr>
            <p:ph type="sldNum" sz="quarter" idx="10"/>
          </p:nvPr>
        </p:nvSpPr>
        <p:spPr/>
        <p:txBody>
          <a:bodyPr/>
          <a:lstStyle/>
          <a:p>
            <a:fld id="{767B22E8-B40D-4A33-AFEB-16C67970565D}"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Adaptation and mitigation projects will not disappear but are likely to be more effective and efficient if ‘nested’ in wider strategies and programmes.</a:t>
            </a:r>
          </a:p>
          <a:p>
            <a:endParaRPr lang="en-GB" dirty="0" smtClean="0"/>
          </a:p>
          <a:p>
            <a:r>
              <a:rPr lang="en-GB" dirty="0" smtClean="0"/>
              <a:t>ECA (2010): A strategic approach allows:</a:t>
            </a:r>
          </a:p>
          <a:p>
            <a:pPr>
              <a:buFontTx/>
              <a:buChar char="-"/>
            </a:pPr>
            <a:r>
              <a:rPr lang="en-GB" dirty="0" smtClean="0"/>
              <a:t>Identifying risks in a more comprehensive manner (total economic value at risk);</a:t>
            </a:r>
          </a:p>
          <a:p>
            <a:pPr>
              <a:buFontTx/>
              <a:buChar char="-"/>
            </a:pPr>
            <a:r>
              <a:rPr lang="en-GB" dirty="0" smtClean="0"/>
              <a:t>Identifying a portfolio of cost-effective measures</a:t>
            </a:r>
          </a:p>
          <a:p>
            <a:pPr>
              <a:buFontTx/>
              <a:buChar char="-"/>
            </a:pPr>
            <a:r>
              <a:rPr lang="en-GB" dirty="0" smtClean="0"/>
              <a:t>Prioritising measures, so as to address the largest possible part of the identified risk with the available resources</a:t>
            </a:r>
          </a:p>
          <a:p>
            <a:endParaRPr lang="en-GB" dirty="0"/>
          </a:p>
        </p:txBody>
      </p:sp>
      <p:sp>
        <p:nvSpPr>
          <p:cNvPr id="4" name="Slide Number Placeholder 3"/>
          <p:cNvSpPr>
            <a:spLocks noGrp="1"/>
          </p:cNvSpPr>
          <p:nvPr>
            <p:ph type="sldNum" sz="quarter" idx="10"/>
          </p:nvPr>
        </p:nvSpPr>
        <p:spPr/>
        <p:txBody>
          <a:bodyPr/>
          <a:lstStyle/>
          <a:p>
            <a:fld id="{767B22E8-B40D-4A33-AFEB-16C67970565D}"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TextEdit="1"/>
          </p:cNvSpPr>
          <p:nvPr>
            <p:ph type="sldImg"/>
          </p:nvPr>
        </p:nvSpPr>
        <p:spPr bwMode="auto">
          <a:noFill/>
          <a:ln>
            <a:solidFill>
              <a:srgbClr val="000000"/>
            </a:solidFill>
            <a:miter lim="800000"/>
            <a:headEnd/>
            <a:tailEnd/>
          </a:ln>
        </p:spPr>
      </p:sp>
      <p:sp>
        <p:nvSpPr>
          <p:cNvPr id="21506"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err="1" smtClean="0"/>
              <a:t>Dalal</a:t>
            </a:r>
            <a:r>
              <a:rPr lang="en-GB" dirty="0" smtClean="0"/>
              <a:t>-Clayton &amp; Bass 2009: Outcomes of mainstreaming</a:t>
            </a:r>
          </a:p>
          <a:p>
            <a:pPr eaLnBrk="1" hangingPunct="1">
              <a:spcBef>
                <a:spcPct val="0"/>
              </a:spcBef>
            </a:pPr>
            <a:r>
              <a:rPr lang="en-GB" dirty="0" smtClean="0"/>
              <a:t>* Participation and democratic process</a:t>
            </a:r>
          </a:p>
          <a:p>
            <a:pPr eaLnBrk="1" hangingPunct="1">
              <a:spcBef>
                <a:spcPct val="0"/>
              </a:spcBef>
            </a:pPr>
            <a:r>
              <a:rPr lang="en-GB" dirty="0" smtClean="0"/>
              <a:t>* Policy and political outcomes</a:t>
            </a:r>
          </a:p>
          <a:p>
            <a:pPr eaLnBrk="1" hangingPunct="1">
              <a:spcBef>
                <a:spcPct val="0"/>
              </a:spcBef>
            </a:pPr>
            <a:r>
              <a:rPr lang="en-GB" dirty="0" smtClean="0"/>
              <a:t>* Planning outcomes</a:t>
            </a:r>
          </a:p>
          <a:p>
            <a:pPr eaLnBrk="1" hangingPunct="1">
              <a:spcBef>
                <a:spcPct val="0"/>
              </a:spcBef>
            </a:pPr>
            <a:r>
              <a:rPr lang="en-GB" dirty="0" smtClean="0"/>
              <a:t>* Budget outcomes</a:t>
            </a:r>
          </a:p>
          <a:p>
            <a:pPr eaLnBrk="1" hangingPunct="1">
              <a:spcBef>
                <a:spcPct val="0"/>
              </a:spcBef>
            </a:pPr>
            <a:r>
              <a:rPr lang="en-GB" dirty="0" smtClean="0"/>
              <a:t>* Institutional and capacity outcomes</a:t>
            </a:r>
          </a:p>
          <a:p>
            <a:pPr eaLnBrk="1" hangingPunct="1">
              <a:spcBef>
                <a:spcPct val="0"/>
              </a:spcBef>
            </a:pPr>
            <a:r>
              <a:rPr lang="en-GB" dirty="0" smtClean="0"/>
              <a:t>* Investment outcomes</a:t>
            </a:r>
          </a:p>
          <a:p>
            <a:pPr eaLnBrk="1" hangingPunct="1">
              <a:spcBef>
                <a:spcPct val="0"/>
              </a:spcBef>
            </a:pPr>
            <a:r>
              <a:rPr lang="en-GB" dirty="0" smtClean="0"/>
              <a:t>* Behavioural outcomes</a:t>
            </a:r>
          </a:p>
          <a:p>
            <a:pPr eaLnBrk="1" hangingPunct="1">
              <a:spcBef>
                <a:spcPct val="0"/>
              </a:spcBef>
            </a:pPr>
            <a:r>
              <a:rPr lang="en-GB" dirty="0" smtClean="0"/>
              <a:t>* Developmental impacts</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8C267D-1684-4930-8DAF-9A0DD6E1C286}" type="slidenum">
              <a:rPr lang="en-GB" smtClean="0"/>
              <a:pPr/>
              <a:t>7</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TextEdit="1"/>
          </p:cNvSpPr>
          <p:nvPr>
            <p:ph type="sldImg"/>
          </p:nvPr>
        </p:nvSpPr>
        <p:spPr bwMode="auto">
          <a:noFill/>
          <a:ln>
            <a:solidFill>
              <a:srgbClr val="000000"/>
            </a:solidFill>
            <a:miter lim="800000"/>
            <a:headEnd/>
            <a:tailEnd/>
          </a:ln>
        </p:spPr>
      </p:sp>
      <p:sp>
        <p:nvSpPr>
          <p:cNvPr id="25602" name="Rectangle 3"/>
          <p:cNvSpPr>
            <a:spLocks noGrp="1"/>
          </p:cNvSpPr>
          <p:nvPr>
            <p:ph type="body" idx="1"/>
          </p:nvPr>
        </p:nvSpPr>
        <p:spPr bwMode="auto">
          <a:noFill/>
        </p:spPr>
        <p:txBody>
          <a:bodyPr wrap="square" numCol="1" anchor="t" anchorCtr="0" compatLnSpc="1">
            <a:prstTxWarp prst="textNoShape">
              <a:avLst/>
            </a:prstTxWarp>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GB" dirty="0" smtClean="0"/>
              <a:t>Developing countries face the largest risks and impacts, and have the lowest capacity/resources to address them.</a:t>
            </a:r>
          </a:p>
          <a:p>
            <a:r>
              <a:rPr lang="en-GB" dirty="0" smtClean="0"/>
              <a:t>Economic growth is necessary but not sufficient to respond to climate-related challenges: climate-resilient and low-emission development is needed to achieve sustainable development – and climate change mainstreaming offers the best hope of achieving this kind of development.</a:t>
            </a:r>
          </a:p>
          <a:p>
            <a:r>
              <a:rPr lang="en-GB" dirty="0" smtClean="0"/>
              <a:t>Project-based adaptation approaches such as NAPAs have their limitations: more strategic and comprehensive approaches are required.</a:t>
            </a:r>
          </a:p>
          <a:p>
            <a:pPr marL="0" lvl="1"/>
            <a:r>
              <a:rPr lang="en-GB" dirty="0" smtClean="0"/>
              <a:t>Coordination needed across sectors and levels of government - and there are implications for resource allocation that require a holistic view of challenges and priorities.</a:t>
            </a:r>
          </a:p>
          <a:p>
            <a:endParaRPr lang="en-GB" dirty="0" smtClean="0"/>
          </a:p>
          <a:p>
            <a:endParaRPr lang="en-GB" dirty="0" smtClean="0"/>
          </a:p>
          <a:p>
            <a:endParaRPr lang="en-GB"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TextEdit="1"/>
          </p:cNvSpPr>
          <p:nvPr>
            <p:ph type="sldImg"/>
          </p:nvPr>
        </p:nvSpPr>
        <p:spPr bwMode="auto">
          <a:noFill/>
          <a:ln>
            <a:solidFill>
              <a:srgbClr val="000000"/>
            </a:solidFill>
            <a:miter lim="800000"/>
            <a:headEnd/>
            <a:tailEnd/>
          </a:ln>
        </p:spPr>
      </p:sp>
      <p:sp>
        <p:nvSpPr>
          <p:cNvPr id="25602" name="Rectangle 3"/>
          <p:cNvSpPr>
            <a:spLocks noGrp="1"/>
          </p:cNvSpPr>
          <p:nvPr>
            <p:ph type="body" idx="1"/>
          </p:nvPr>
        </p:nvSpPr>
        <p:spPr bwMode="auto">
          <a:noFill/>
        </p:spPr>
        <p:txBody>
          <a:bodyPr wrap="square" numCol="1" anchor="t" anchorCtr="0" compatLnSpc="1">
            <a:prstTxWarp prst="textNoShape">
              <a:avLst/>
            </a:prstTxWarp>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GB" dirty="0" smtClean="0"/>
              <a:t>Developing countries face the largest risks and impacts, and have the lowest capacity/resources to address them.</a:t>
            </a:r>
          </a:p>
          <a:p>
            <a:r>
              <a:rPr lang="en-GB" dirty="0" smtClean="0"/>
              <a:t>Economic growth is necessary but not sufficient to respond to climate-related challenges: climate-resilient and low-emission development is needed to achieve sustainable development – and climate change mainstreaming offers the best hope of achieving this kind of development.</a:t>
            </a:r>
          </a:p>
          <a:p>
            <a:r>
              <a:rPr lang="en-GB" dirty="0" smtClean="0"/>
              <a:t>Project-based adaptation approaches such as NAPAs have their limitations: more strategic and comprehensive approaches are required.</a:t>
            </a:r>
          </a:p>
          <a:p>
            <a:pPr marL="0" lvl="1"/>
            <a:r>
              <a:rPr lang="en-GB" dirty="0" smtClean="0"/>
              <a:t>Coordination needed across sectors and levels of government - and there are implications for resource allocation that require a holistic view of challenges and priorities.</a:t>
            </a:r>
          </a:p>
          <a:p>
            <a:endParaRPr lang="en-GB" dirty="0" smtClean="0"/>
          </a:p>
          <a:p>
            <a:endParaRPr lang="en-GB" dirty="0" smtClean="0"/>
          </a:p>
          <a:p>
            <a:endParaRPr lang="en-GB"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7"/>
          <p:cNvSpPr>
            <a:spLocks/>
          </p:cNvSpPr>
          <p:nvPr/>
        </p:nvSpPr>
        <p:spPr bwMode="auto">
          <a:xfrm>
            <a:off x="0" y="3733800"/>
            <a:ext cx="9144000" cy="2536825"/>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grpSp>
        <p:nvGrpSpPr>
          <p:cNvPr id="5" name="Group 24"/>
          <p:cNvGrpSpPr>
            <a:grpSpLocks/>
          </p:cNvGrpSpPr>
          <p:nvPr/>
        </p:nvGrpSpPr>
        <p:grpSpPr bwMode="auto">
          <a:xfrm>
            <a:off x="0" y="0"/>
            <a:ext cx="9144000" cy="6118225"/>
            <a:chOff x="0" y="0"/>
            <a:chExt cx="5760" cy="3854"/>
          </a:xfrm>
        </p:grpSpPr>
        <p:sp>
          <p:nvSpPr>
            <p:cNvPr id="6" name="Freeform 8"/>
            <p:cNvSpPr>
              <a:spLocks/>
            </p:cNvSpPr>
            <p:nvPr/>
          </p:nvSpPr>
          <p:spPr bwMode="auto">
            <a:xfrm>
              <a:off x="0" y="2352"/>
              <a:ext cx="5760" cy="1502"/>
            </a:xfrm>
            <a:custGeom>
              <a:avLst/>
              <a:gdLst/>
              <a:ahLst/>
              <a:cxnLst>
                <a:cxn ang="0">
                  <a:pos x="5766" y="1502"/>
                </a:cxn>
                <a:cxn ang="0">
                  <a:pos x="2887" y="748"/>
                </a:cxn>
                <a:cxn ang="0">
                  <a:pos x="0" y="848"/>
                </a:cxn>
                <a:cxn ang="0">
                  <a:pos x="0" y="0"/>
                </a:cxn>
                <a:cxn ang="0">
                  <a:pos x="5766" y="0"/>
                </a:cxn>
                <a:cxn ang="0">
                  <a:pos x="5766" y="1502"/>
                </a:cxn>
              </a:cxnLst>
              <a:rect l="0" t="0" r="r" b="b"/>
              <a:pathLst>
                <a:path w="5766" h="1502">
                  <a:moveTo>
                    <a:pt x="5766" y="1502"/>
                  </a:moveTo>
                  <a:cubicBezTo>
                    <a:pt x="5766" y="1502"/>
                    <a:pt x="4765" y="856"/>
                    <a:pt x="2887" y="748"/>
                  </a:cubicBezTo>
                  <a:cubicBezTo>
                    <a:pt x="1007" y="638"/>
                    <a:pt x="0" y="848"/>
                    <a:pt x="0" y="848"/>
                  </a:cubicBezTo>
                  <a:cubicBezTo>
                    <a:pt x="0" y="0"/>
                    <a:pt x="0" y="0"/>
                    <a:pt x="0" y="0"/>
                  </a:cubicBezTo>
                  <a:cubicBezTo>
                    <a:pt x="0" y="0"/>
                    <a:pt x="5766" y="0"/>
                    <a:pt x="5766" y="0"/>
                  </a:cubicBezTo>
                  <a:cubicBezTo>
                    <a:pt x="5766" y="751"/>
                    <a:pt x="5766" y="1502"/>
                    <a:pt x="5766" y="1502"/>
                  </a:cubicBez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7" name="Rectangle 9"/>
            <p:cNvSpPr>
              <a:spLocks noChangeArrowheads="1"/>
            </p:cNvSpPr>
            <p:nvPr/>
          </p:nvSpPr>
          <p:spPr bwMode="auto">
            <a:xfrm>
              <a:off x="0" y="0"/>
              <a:ext cx="5760" cy="2352"/>
            </a:xfrm>
            <a:prstGeom prst="rect">
              <a:avLst/>
            </a:prstGeom>
            <a:solidFill>
              <a:schemeClr val="accent1"/>
            </a:solidFill>
            <a:ln w="9525">
              <a:noFill/>
              <a:miter lim="800000"/>
              <a:headEnd/>
              <a:tailEnd/>
            </a:ln>
            <a:effectLst/>
          </p:spPr>
          <p:txBody>
            <a:bodyPr wrap="none" anchor="ctr"/>
            <a:lstStyle/>
            <a:p>
              <a:pPr>
                <a:defRPr/>
              </a:pPr>
              <a:endParaRPr lang="en-US"/>
            </a:p>
          </p:txBody>
        </p:sp>
      </p:grpSp>
      <p:grpSp>
        <p:nvGrpSpPr>
          <p:cNvPr id="8" name="Group 14"/>
          <p:cNvGrpSpPr>
            <a:grpSpLocks/>
          </p:cNvGrpSpPr>
          <p:nvPr/>
        </p:nvGrpSpPr>
        <p:grpSpPr bwMode="auto">
          <a:xfrm flipV="1">
            <a:off x="0" y="0"/>
            <a:ext cx="9147175" cy="2057400"/>
            <a:chOff x="0" y="3321"/>
            <a:chExt cx="5762" cy="999"/>
          </a:xfrm>
        </p:grpSpPr>
        <p:sp>
          <p:nvSpPr>
            <p:cNvPr id="9" name="Freeform 15"/>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1"/>
              </a:solidFill>
              <a:prstDash val="solid"/>
              <a:miter lim="800000"/>
              <a:headEnd/>
              <a:tailEnd/>
            </a:ln>
          </p:spPr>
          <p:txBody>
            <a:bodyPr/>
            <a:lstStyle/>
            <a:p>
              <a:pPr>
                <a:defRPr/>
              </a:pPr>
              <a:endParaRPr lang="en-US"/>
            </a:p>
          </p:txBody>
        </p:sp>
        <p:sp>
          <p:nvSpPr>
            <p:cNvPr id="10" name="Freeform 16"/>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1"/>
              </a:solidFill>
              <a:prstDash val="solid"/>
              <a:miter lim="800000"/>
              <a:headEnd/>
              <a:tailEnd/>
            </a:ln>
          </p:spPr>
          <p:txBody>
            <a:bodyPr/>
            <a:lstStyle/>
            <a:p>
              <a:pPr>
                <a:defRPr/>
              </a:pPr>
              <a:endParaRPr lang="en-US"/>
            </a:p>
          </p:txBody>
        </p:sp>
      </p:grpSp>
      <p:sp>
        <p:nvSpPr>
          <p:cNvPr id="13" name="Line 23"/>
          <p:cNvSpPr>
            <a:spLocks noChangeShapeType="1"/>
          </p:cNvSpPr>
          <p:nvPr/>
        </p:nvSpPr>
        <p:spPr bwMode="auto">
          <a:xfrm flipH="1">
            <a:off x="0" y="6477000"/>
            <a:ext cx="914400" cy="0"/>
          </a:xfrm>
          <a:prstGeom prst="line">
            <a:avLst/>
          </a:prstGeom>
          <a:noFill/>
          <a:ln w="9525">
            <a:solidFill>
              <a:schemeClr val="accent1"/>
            </a:solidFill>
            <a:round/>
            <a:headEnd/>
            <a:tailEnd/>
          </a:ln>
          <a:effectLst/>
        </p:spPr>
        <p:txBody>
          <a:bodyPr/>
          <a:lstStyle/>
          <a:p>
            <a:pPr>
              <a:defRPr/>
            </a:pPr>
            <a:endParaRPr lang="en-US"/>
          </a:p>
        </p:txBody>
      </p:sp>
      <p:sp>
        <p:nvSpPr>
          <p:cNvPr id="4098" name="Rectangle 2"/>
          <p:cNvSpPr>
            <a:spLocks noGrp="1" noChangeArrowheads="1"/>
          </p:cNvSpPr>
          <p:nvPr>
            <p:ph type="ctrTitle"/>
          </p:nvPr>
        </p:nvSpPr>
        <p:spPr>
          <a:xfrm>
            <a:off x="15875" y="1143000"/>
            <a:ext cx="6384925" cy="2286000"/>
          </a:xfrm>
        </p:spPr>
        <p:txBody>
          <a:bodyPr anchor="b"/>
          <a:lstStyle>
            <a:lvl1pPr algn="r">
              <a:defRPr sz="2800" b="0"/>
            </a:lvl1pPr>
          </a:lstStyle>
          <a:p>
            <a:r>
              <a:rPr lang="en-US"/>
              <a:t>Click to edit Master title style</a:t>
            </a:r>
          </a:p>
        </p:txBody>
      </p:sp>
      <p:pic>
        <p:nvPicPr>
          <p:cNvPr id="17" name="Picture 1" descr="C:\Users\catherine\Pictures\European Commission\logo_ce-en-rvb-lr_2012-01.jpg"/>
          <p:cNvPicPr>
            <a:picLocks noChangeAspect="1" noChangeArrowheads="1"/>
          </p:cNvPicPr>
          <p:nvPr userDrawn="1"/>
        </p:nvPicPr>
        <p:blipFill>
          <a:blip r:embed="rId2" cstate="print"/>
          <a:srcRect/>
          <a:stretch>
            <a:fillRect/>
          </a:stretch>
        </p:blipFill>
        <p:spPr bwMode="auto">
          <a:xfrm>
            <a:off x="0" y="26"/>
            <a:ext cx="1655318" cy="115125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F7FC04-34D5-452B-9768-A375721EC81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1336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2484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148087-D5E7-445A-819F-6D6D175396E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7FC02CE-739A-4D5F-8534-9ADE6FE9CFC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fr-FR"/>
          </a:p>
        </p:txBody>
      </p:sp>
      <p:sp>
        <p:nvSpPr>
          <p:cNvPr id="6" name="Rectangle 6"/>
          <p:cNvSpPr>
            <a:spLocks noGrp="1" noChangeArrowheads="1"/>
          </p:cNvSpPr>
          <p:nvPr>
            <p:ph type="sldNum" sz="quarter" idx="12"/>
          </p:nvPr>
        </p:nvSpPr>
        <p:spPr/>
        <p:txBody>
          <a:bodyPr/>
          <a:lstStyle>
            <a:lvl1pPr>
              <a:defRPr/>
            </a:lvl1pPr>
          </a:lstStyle>
          <a:p>
            <a:pPr>
              <a:defRPr/>
            </a:pPr>
            <a:fld id="{4E717114-2524-4BB1-8F38-2A60EAE46E0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5810A9-6566-4B8E-8D8A-FA8C96680D9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6E2C963-AC35-44C1-954C-FBF5731BB1D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82A8735-0B44-4DAD-927A-21610154D31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6"/>
          <p:cNvSpPr>
            <a:spLocks noGrp="1" noChangeArrowheads="1"/>
          </p:cNvSpPr>
          <p:nvPr>
            <p:ph type="sldNum" sz="quarter" idx="11"/>
          </p:nvPr>
        </p:nvSpPr>
        <p:spPr>
          <a:xfrm>
            <a:off x="3733800" y="6613525"/>
            <a:ext cx="2133600" cy="168275"/>
          </a:xfrm>
        </p:spPr>
        <p:txBody>
          <a:bodyPr/>
          <a:lstStyle>
            <a:lvl1pPr algn="ct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464F8EB-17BD-445A-BAAD-69D9BABF4D0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1FE3B1E-70C8-4A7F-B629-78E315E0222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C6C8B0-C5DC-4ECF-9AF4-80DA4B0E563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
          <p:cNvGrpSpPr>
            <a:grpSpLocks/>
          </p:cNvGrpSpPr>
          <p:nvPr/>
        </p:nvGrpSpPr>
        <p:grpSpPr bwMode="auto">
          <a:xfrm>
            <a:off x="0" y="5791200"/>
            <a:ext cx="9147175" cy="1066800"/>
            <a:chOff x="0" y="3321"/>
            <a:chExt cx="5762" cy="999"/>
          </a:xfrm>
        </p:grpSpPr>
        <p:sp>
          <p:nvSpPr>
            <p:cNvPr id="1042" name="Freeform 18"/>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2"/>
              </a:solidFill>
              <a:prstDash val="solid"/>
              <a:miter lim="800000"/>
              <a:headEnd/>
              <a:tailEnd/>
            </a:ln>
          </p:spPr>
          <p:txBody>
            <a:bodyPr/>
            <a:lstStyle/>
            <a:p>
              <a:pPr>
                <a:defRPr/>
              </a:pPr>
              <a:endParaRPr lang="en-US"/>
            </a:p>
          </p:txBody>
        </p:sp>
        <p:sp>
          <p:nvSpPr>
            <p:cNvPr id="1043" name="Freeform 19"/>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2"/>
              </a:solidFill>
              <a:prstDash val="solid"/>
              <a:miter lim="800000"/>
              <a:headEnd/>
              <a:tailEnd/>
            </a:ln>
          </p:spPr>
          <p:txBody>
            <a:bodyPr/>
            <a:lstStyle/>
            <a:p>
              <a:pPr>
                <a:defRPr/>
              </a:pPr>
              <a:endParaRPr lang="en-US"/>
            </a:p>
          </p:txBody>
        </p:sp>
      </p:grpSp>
      <p:sp>
        <p:nvSpPr>
          <p:cNvPr id="1031" name="Freeform 7"/>
          <p:cNvSpPr>
            <a:spLocks/>
          </p:cNvSpPr>
          <p:nvPr/>
        </p:nvSpPr>
        <p:spPr bwMode="auto">
          <a:xfrm>
            <a:off x="0" y="-4763"/>
            <a:ext cx="9144000" cy="2536826"/>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sp>
        <p:nvSpPr>
          <p:cNvPr id="1032" name="Freeform 8"/>
          <p:cNvSpPr>
            <a:spLocks/>
          </p:cNvSpPr>
          <p:nvPr/>
        </p:nvSpPr>
        <p:spPr bwMode="auto">
          <a:xfrm>
            <a:off x="0" y="-4763"/>
            <a:ext cx="9144000" cy="2384426"/>
          </a:xfrm>
          <a:custGeom>
            <a:avLst/>
            <a:gdLst/>
            <a:ahLst/>
            <a:cxnLst>
              <a:cxn ang="0">
                <a:pos x="2880" y="751"/>
              </a:cxn>
              <a:cxn ang="0">
                <a:pos x="1442" y="374"/>
              </a:cxn>
              <a:cxn ang="0">
                <a:pos x="0" y="424"/>
              </a:cxn>
              <a:cxn ang="0">
                <a:pos x="0" y="0"/>
              </a:cxn>
              <a:cxn ang="0">
                <a:pos x="2880" y="0"/>
              </a:cxn>
              <a:cxn ang="0">
                <a:pos x="2880" y="751"/>
              </a:cxn>
            </a:cxnLst>
            <a:rect l="0" t="0" r="r" b="b"/>
            <a:pathLst>
              <a:path w="2880" h="751">
                <a:moveTo>
                  <a:pt x="2880" y="751"/>
                </a:moveTo>
                <a:cubicBezTo>
                  <a:pt x="2880" y="751"/>
                  <a:pt x="2380" y="428"/>
                  <a:pt x="1442" y="374"/>
                </a:cubicBezTo>
                <a:cubicBezTo>
                  <a:pt x="503" y="319"/>
                  <a:pt x="0" y="424"/>
                  <a:pt x="0" y="424"/>
                </a:cubicBezTo>
                <a:cubicBezTo>
                  <a:pt x="0" y="0"/>
                  <a:pt x="0" y="0"/>
                  <a:pt x="0" y="0"/>
                </a:cubicBezTo>
                <a:cubicBezTo>
                  <a:pt x="2880" y="0"/>
                  <a:pt x="2880" y="0"/>
                  <a:pt x="2880" y="0"/>
                </a:cubicBezTo>
                <a:lnTo>
                  <a:pt x="2880" y="751"/>
                </a:ln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1029" name="Rectangle 2"/>
          <p:cNvSpPr>
            <a:spLocks noGrp="1" noChangeArrowheads="1"/>
          </p:cNvSpPr>
          <p:nvPr>
            <p:ph type="title"/>
          </p:nvPr>
        </p:nvSpPr>
        <p:spPr bwMode="auto">
          <a:xfrm>
            <a:off x="457200" y="0"/>
            <a:ext cx="85344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Click to edit Master title style</a:t>
            </a:r>
          </a:p>
        </p:txBody>
      </p:sp>
      <p:sp>
        <p:nvSpPr>
          <p:cNvPr id="1030" name="Rectangle 3"/>
          <p:cNvSpPr>
            <a:spLocks noGrp="1" noChangeArrowheads="1"/>
          </p:cNvSpPr>
          <p:nvPr>
            <p:ph type="body" idx="1"/>
          </p:nvPr>
        </p:nvSpPr>
        <p:spPr bwMode="auto">
          <a:xfrm>
            <a:off x="457200" y="1752600"/>
            <a:ext cx="8534400" cy="4800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pPr>
              <a:defRPr/>
            </a:pPr>
            <a:endParaRPr lang="en-US"/>
          </a:p>
        </p:txBody>
      </p:sp>
      <p:sp>
        <p:nvSpPr>
          <p:cNvPr id="2" name="Rectangle 5"/>
          <p:cNvSpPr>
            <a:spLocks noGrp="1" noChangeArrowheads="1"/>
          </p:cNvSpPr>
          <p:nvPr>
            <p:ph type="ftr" sz="quarter" idx="3"/>
          </p:nvPr>
        </p:nvSpPr>
        <p:spPr bwMode="auto">
          <a:xfrm>
            <a:off x="3276600" y="6613525"/>
            <a:ext cx="2895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defRPr sz="1400"/>
            </a:lvl1pPr>
          </a:lstStyle>
          <a:p>
            <a:pPr>
              <a:defRPr/>
            </a:pPr>
            <a:endParaRPr lang="en-US"/>
          </a:p>
        </p:txBody>
      </p:sp>
      <p:sp>
        <p:nvSpPr>
          <p:cNvPr id="3" name="Rectangle 6"/>
          <p:cNvSpPr>
            <a:spLocks noGrp="1" noChangeArrowheads="1"/>
          </p:cNvSpPr>
          <p:nvPr>
            <p:ph type="sldNum" sz="quarter" idx="4"/>
          </p:nvPr>
        </p:nvSpPr>
        <p:spPr bwMode="auto">
          <a:xfrm>
            <a:off x="68580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pPr>
              <a:defRPr/>
            </a:pPr>
            <a:fld id="{3654AF92-2B3B-49C4-8289-901306CEC9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0" r:id="rId3"/>
    <p:sldLayoutId id="2147483659" r:id="rId4"/>
    <p:sldLayoutId id="2147483658" r:id="rId5"/>
    <p:sldLayoutId id="2147483663" r:id="rId6"/>
    <p:sldLayoutId id="2147483657" r:id="rId7"/>
    <p:sldLayoutId id="2147483656" r:id="rId8"/>
    <p:sldLayoutId id="2147483655" r:id="rId9"/>
    <p:sldLayoutId id="2147483654" r:id="rId10"/>
    <p:sldLayoutId id="2147483653" r:id="rId11"/>
    <p:sldLayoutId id="2147483652" r:id="rId12"/>
  </p:sldLayoutIdLst>
  <p:hf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228600" indent="-228600" algn="l" rtl="0" eaLnBrk="0" fontAlgn="base" hangingPunct="0">
        <a:spcBef>
          <a:spcPct val="20000"/>
        </a:spcBef>
        <a:spcAft>
          <a:spcPct val="0"/>
        </a:spcAft>
        <a:buChar char="•"/>
        <a:defRPr sz="28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4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a:solidFill>
            <a:schemeClr val="tx1"/>
          </a:solidFill>
          <a:latin typeface="+mn-lt"/>
        </a:defRPr>
      </a:lvl4pPr>
      <a:lvl5pPr marL="1714500" indent="-171450" algn="l" rtl="0" eaLnBrk="0" fontAlgn="base" hangingPunct="0">
        <a:spcBef>
          <a:spcPct val="20000"/>
        </a:spcBef>
        <a:spcAft>
          <a:spcPct val="0"/>
        </a:spcAft>
        <a:buChar char="»"/>
        <a:defRPr>
          <a:solidFill>
            <a:schemeClr val="tx1"/>
          </a:solidFill>
          <a:latin typeface="+mn-lt"/>
        </a:defRPr>
      </a:lvl5pPr>
      <a:lvl6pPr marL="2171700" indent="-171450" algn="l" rtl="0" fontAlgn="base">
        <a:spcBef>
          <a:spcPct val="20000"/>
        </a:spcBef>
        <a:spcAft>
          <a:spcPct val="0"/>
        </a:spcAft>
        <a:buChar char="»"/>
        <a:defRPr>
          <a:solidFill>
            <a:schemeClr val="tx1"/>
          </a:solidFill>
          <a:latin typeface="+mn-lt"/>
        </a:defRPr>
      </a:lvl6pPr>
      <a:lvl7pPr marL="2628900" indent="-171450" algn="l" rtl="0" fontAlgn="base">
        <a:spcBef>
          <a:spcPct val="20000"/>
        </a:spcBef>
        <a:spcAft>
          <a:spcPct val="0"/>
        </a:spcAft>
        <a:buChar char="»"/>
        <a:defRPr>
          <a:solidFill>
            <a:schemeClr val="tx1"/>
          </a:solidFill>
          <a:latin typeface="+mn-lt"/>
        </a:defRPr>
      </a:lvl7pPr>
      <a:lvl8pPr marL="3086100" indent="-171450" algn="l" rtl="0" fontAlgn="base">
        <a:spcBef>
          <a:spcPct val="20000"/>
        </a:spcBef>
        <a:spcAft>
          <a:spcPct val="0"/>
        </a:spcAft>
        <a:buChar char="»"/>
        <a:defRPr>
          <a:solidFill>
            <a:schemeClr val="tx1"/>
          </a:solidFill>
          <a:latin typeface="+mn-lt"/>
        </a:defRPr>
      </a:lvl8pPr>
      <a:lvl9pPr marL="3543300" indent="-17145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undp.org/mainstreaming/"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undp.org/climatechange/docs/English/UNDP_Adaptation_final.pdf" TargetMode="External"/><Relationship Id="rId4" Type="http://schemas.openxmlformats.org/officeDocument/2006/relationships/hyperlink" Target="http://www.undp.org/mainstreaming/cdes.shtml" TargetMode="External"/><Relationship Id="rId5" Type="http://schemas.openxmlformats.org/officeDocument/2006/relationships/hyperlink" Target="http://www.unpei.org/PDF/PEI-full-handbook.pdf" TargetMode="External"/><Relationship Id="rId6" Type="http://schemas.openxmlformats.org/officeDocument/2006/relationships/hyperlink" Target="http://www.unpei.org/knowledge-resources/publications.html" TargetMode="External"/><Relationship Id="rId7" Type="http://schemas.openxmlformats.org/officeDocument/2006/relationships/hyperlink" Target="http://go.worldbank.org/ZXULQ9SCC0" TargetMode="External"/><Relationship Id="rId1" Type="http://schemas.openxmlformats.org/officeDocument/2006/relationships/slideLayout" Target="../slideLayouts/slideLayout2.xml"/><Relationship Id="rId2" Type="http://schemas.openxmlformats.org/officeDocument/2006/relationships/hyperlink" Target="http://www.environmental-mainstreaming.org/key-lit.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15875" y="1143000"/>
            <a:ext cx="6384925" cy="2667000"/>
          </a:xfrm>
        </p:spPr>
        <p:txBody>
          <a:bodyPr/>
          <a:lstStyle/>
          <a:p>
            <a:pPr eaLnBrk="1" hangingPunct="1">
              <a:lnSpc>
                <a:spcPct val="150000"/>
              </a:lnSpc>
            </a:pPr>
            <a:r>
              <a:rPr lang="en-GB" b="1" dirty="0" smtClean="0">
                <a:latin typeface="Arial Black" pitchFamily="34" charset="0"/>
              </a:rPr>
              <a:t>Module 3</a:t>
            </a:r>
            <a:br>
              <a:rPr lang="en-GB" b="1" dirty="0" smtClean="0">
                <a:latin typeface="Arial Black" pitchFamily="34" charset="0"/>
              </a:rPr>
            </a:br>
            <a:r>
              <a:rPr lang="en-GB" sz="2400" b="1" dirty="0" smtClean="0">
                <a:solidFill>
                  <a:schemeClr val="bg1"/>
                </a:solidFill>
                <a:latin typeface="Arial Black" pitchFamily="34" charset="0"/>
              </a:rPr>
              <a:t>Mainstreaming </a:t>
            </a:r>
            <a:br>
              <a:rPr lang="en-GB" sz="2400" b="1" dirty="0" smtClean="0">
                <a:solidFill>
                  <a:schemeClr val="bg1"/>
                </a:solidFill>
                <a:latin typeface="Arial Black" pitchFamily="34" charset="0"/>
              </a:rPr>
            </a:br>
            <a:r>
              <a:rPr lang="en-GB" sz="2400" b="1" dirty="0" smtClean="0">
                <a:solidFill>
                  <a:schemeClr val="bg1"/>
                </a:solidFill>
                <a:latin typeface="Arial Black" pitchFamily="34" charset="0"/>
              </a:rPr>
              <a:t>and strengthening institutions </a:t>
            </a:r>
            <a:br>
              <a:rPr lang="en-GB" sz="2400" b="1" dirty="0" smtClean="0">
                <a:solidFill>
                  <a:schemeClr val="bg1"/>
                </a:solidFill>
                <a:latin typeface="Arial Black" pitchFamily="34" charset="0"/>
              </a:rPr>
            </a:br>
            <a:r>
              <a:rPr lang="en-GB" sz="2400" b="1" dirty="0" smtClean="0">
                <a:solidFill>
                  <a:schemeClr val="bg1"/>
                </a:solidFill>
                <a:latin typeface="Arial Black" pitchFamily="34" charset="0"/>
              </a:rPr>
              <a:t>and capacities</a:t>
            </a:r>
            <a:endParaRPr lang="en-GB" sz="3200" b="1" dirty="0" smtClean="0">
              <a:solidFill>
                <a:schemeClr val="bg1"/>
              </a:solidFill>
            </a:endParaRPr>
          </a:p>
        </p:txBody>
      </p:sp>
      <p:sp>
        <p:nvSpPr>
          <p:cNvPr id="4" name="Rectangle 3"/>
          <p:cNvSpPr txBox="1">
            <a:spLocks noChangeArrowheads="1"/>
          </p:cNvSpPr>
          <p:nvPr/>
        </p:nvSpPr>
        <p:spPr bwMode="auto">
          <a:xfrm>
            <a:off x="685800" y="5257800"/>
            <a:ext cx="3352800" cy="685800"/>
          </a:xfrm>
          <a:prstGeom prst="rect">
            <a:avLst/>
          </a:prstGeom>
          <a:noFill/>
          <a:ln w="9525">
            <a:noFill/>
            <a:miter lim="800000"/>
            <a:headEnd/>
            <a:tailEnd/>
          </a:ln>
        </p:spPr>
        <p:txBody>
          <a:bodyPr lIns="0" tIns="0" rIns="0" bIns="0" anchor="b"/>
          <a:lstStyle/>
          <a:p>
            <a:pPr>
              <a:spcBef>
                <a:spcPct val="20000"/>
              </a:spcBef>
              <a:defRPr/>
            </a:pPr>
            <a:r>
              <a:rPr lang="en-US" kern="0" dirty="0" smtClean="0">
                <a:solidFill>
                  <a:schemeClr val="accent1">
                    <a:lumMod val="75000"/>
                  </a:schemeClr>
                </a:solidFill>
                <a:latin typeface="+mn-lt"/>
              </a:rPr>
              <a:t>Country-led environmental and climate change mainstreaming (specialist course)</a:t>
            </a:r>
            <a:endParaRPr lang="en-US" kern="0" dirty="0">
              <a:solidFill>
                <a:schemeClr val="accent1">
                  <a:lumMod val="75000"/>
                </a:schemeClr>
              </a:solidFill>
              <a:latin typeface="+mn-lt"/>
            </a:endParaRPr>
          </a:p>
        </p:txBody>
      </p:sp>
      <p:sp>
        <p:nvSpPr>
          <p:cNvPr id="5" name="Rectangle 3"/>
          <p:cNvSpPr txBox="1">
            <a:spLocks noChangeArrowheads="1"/>
          </p:cNvSpPr>
          <p:nvPr/>
        </p:nvSpPr>
        <p:spPr bwMode="auto">
          <a:xfrm>
            <a:off x="685800" y="5943600"/>
            <a:ext cx="8077200" cy="457200"/>
          </a:xfrm>
          <a:prstGeom prst="rect">
            <a:avLst/>
          </a:prstGeom>
          <a:noFill/>
          <a:ln w="9525">
            <a:noFill/>
            <a:miter lim="800000"/>
            <a:headEnd/>
            <a:tailEnd/>
          </a:ln>
        </p:spPr>
        <p:txBody>
          <a:bodyPr lIns="0" tIns="0" rIns="0" bIns="0" anchor="b"/>
          <a:lstStyle/>
          <a:p>
            <a:pPr>
              <a:spcBef>
                <a:spcPct val="20000"/>
              </a:spcBef>
              <a:defRPr/>
            </a:pPr>
            <a:r>
              <a:rPr lang="en-US" sz="1200" kern="0" dirty="0">
                <a:solidFill>
                  <a:schemeClr val="accent1">
                    <a:lumMod val="75000"/>
                  </a:schemeClr>
                </a:solidFill>
                <a:latin typeface="+mn-lt"/>
              </a:rPr>
              <a:t>Training </a:t>
            </a:r>
            <a:r>
              <a:rPr lang="en-US" sz="1200" kern="0" dirty="0" smtClean="0">
                <a:solidFill>
                  <a:schemeClr val="accent1">
                    <a:lumMod val="75000"/>
                  </a:schemeClr>
                </a:solidFill>
                <a:latin typeface="+mn-lt"/>
              </a:rPr>
              <a:t>materials developed with the support of the European Commission</a:t>
            </a:r>
            <a:endParaRPr lang="en-US" sz="1200" kern="0" dirty="0">
              <a:solidFill>
                <a:schemeClr val="accent1">
                  <a:lumMod val="75000"/>
                </a:schemeClr>
              </a:solidFill>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A framework for mainstreaming</a:t>
            </a:r>
            <a:br>
              <a:rPr lang="en-US" dirty="0" smtClean="0"/>
            </a:br>
            <a:r>
              <a:rPr lang="en-US" dirty="0" smtClean="0"/>
              <a:t>environment and climate change</a:t>
            </a:r>
          </a:p>
        </p:txBody>
      </p:sp>
      <p:sp>
        <p:nvSpPr>
          <p:cNvPr id="26626" name="Slide Number Placeholder 3"/>
          <p:cNvSpPr>
            <a:spLocks noGrp="1"/>
          </p:cNvSpPr>
          <p:nvPr>
            <p:ph type="sldNum" sz="quarter" idx="12"/>
          </p:nvPr>
        </p:nvSpPr>
        <p:spPr>
          <a:noFill/>
        </p:spPr>
        <p:txBody>
          <a:bodyPr/>
          <a:lstStyle/>
          <a:p>
            <a:fld id="{493E79C0-0D80-4DF8-A7B5-9C8CCE2E00D0}" type="slidenum">
              <a:rPr lang="en-US" smtClean="0"/>
              <a:pPr/>
              <a:t>10</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GB" smtClean="0"/>
              <a:t>Entry points for mainstreaming in </a:t>
            </a:r>
            <a:br>
              <a:rPr lang="en-GB" smtClean="0"/>
            </a:br>
            <a:r>
              <a:rPr lang="en-GB" smtClean="0"/>
              <a:t>the policy cycle</a:t>
            </a:r>
          </a:p>
        </p:txBody>
      </p:sp>
      <p:sp>
        <p:nvSpPr>
          <p:cNvPr id="27650" name="Slide Number Placeholder 3"/>
          <p:cNvSpPr>
            <a:spLocks noGrp="1"/>
          </p:cNvSpPr>
          <p:nvPr>
            <p:ph type="sldNum" sz="quarter" idx="12"/>
          </p:nvPr>
        </p:nvSpPr>
        <p:spPr>
          <a:noFill/>
        </p:spPr>
        <p:txBody>
          <a:bodyPr/>
          <a:lstStyle/>
          <a:p>
            <a:fld id="{122164BD-55A7-416B-9AEA-F3ACF17B2426}" type="slidenum">
              <a:rPr lang="en-US" smtClean="0"/>
              <a:pPr/>
              <a:t>11</a:t>
            </a:fld>
            <a:endParaRPr lang="en-US" smtClean="0"/>
          </a:p>
        </p:txBody>
      </p:sp>
      <p:pic>
        <p:nvPicPr>
          <p:cNvPr id="1027" name="Picture 3" descr="_Pic3"/>
          <p:cNvPicPr>
            <a:picLocks noChangeAspect="1" noChangeArrowheads="1"/>
          </p:cNvPicPr>
          <p:nvPr/>
        </p:nvPicPr>
        <p:blipFill>
          <a:blip r:embed="rId3" cstate="print"/>
          <a:srcRect l="21390"/>
          <a:stretch>
            <a:fillRect/>
          </a:stretch>
        </p:blipFill>
        <p:spPr bwMode="auto">
          <a:xfrm>
            <a:off x="1371600" y="1524000"/>
            <a:ext cx="5910385" cy="4704184"/>
          </a:xfrm>
          <a:prstGeom prst="roundRect">
            <a:avLst>
              <a:gd name="adj" fmla="val 8594"/>
            </a:avLst>
          </a:prstGeom>
          <a:solidFill>
            <a:srgbClr val="FFFFFF">
              <a:shade val="85000"/>
            </a:srgbClr>
          </a:solidFill>
          <a:ln>
            <a:noFill/>
          </a:ln>
          <a:effectLst/>
        </p:spPr>
      </p:pic>
      <p:sp>
        <p:nvSpPr>
          <p:cNvPr id="27652" name="TextBox 7"/>
          <p:cNvSpPr txBox="1">
            <a:spLocks noChangeArrowheads="1"/>
          </p:cNvSpPr>
          <p:nvPr/>
        </p:nvSpPr>
        <p:spPr bwMode="auto">
          <a:xfrm>
            <a:off x="3717925" y="3414713"/>
            <a:ext cx="1676400" cy="922337"/>
          </a:xfrm>
          <a:prstGeom prst="rect">
            <a:avLst/>
          </a:prstGeom>
          <a:noFill/>
          <a:ln w="9525">
            <a:noFill/>
            <a:miter lim="800000"/>
            <a:headEnd/>
            <a:tailEnd/>
          </a:ln>
        </p:spPr>
        <p:txBody>
          <a:bodyPr>
            <a:spAutoFit/>
          </a:bodyPr>
          <a:lstStyle/>
          <a:p>
            <a:pPr algn="ctr"/>
            <a:r>
              <a:rPr lang="en-GB" b="1">
                <a:effectLst/>
              </a:rPr>
              <a:t>National development planning</a:t>
            </a:r>
          </a:p>
        </p:txBody>
      </p:sp>
      <p:sp>
        <p:nvSpPr>
          <p:cNvPr id="27653" name="TextBox 8"/>
          <p:cNvSpPr txBox="1">
            <a:spLocks noChangeArrowheads="1"/>
          </p:cNvSpPr>
          <p:nvPr/>
        </p:nvSpPr>
        <p:spPr bwMode="auto">
          <a:xfrm>
            <a:off x="2422525" y="2390775"/>
            <a:ext cx="1524000" cy="647700"/>
          </a:xfrm>
          <a:prstGeom prst="rect">
            <a:avLst/>
          </a:prstGeom>
          <a:noFill/>
          <a:ln w="9525">
            <a:noFill/>
            <a:miter lim="800000"/>
            <a:headEnd/>
            <a:tailEnd/>
          </a:ln>
        </p:spPr>
        <p:txBody>
          <a:bodyPr>
            <a:spAutoFit/>
          </a:bodyPr>
          <a:lstStyle/>
          <a:p>
            <a:pPr algn="ctr"/>
            <a:r>
              <a:rPr lang="en-GB" dirty="0">
                <a:effectLst/>
              </a:rPr>
              <a:t>Agenda setting</a:t>
            </a:r>
          </a:p>
        </p:txBody>
      </p:sp>
      <p:sp>
        <p:nvSpPr>
          <p:cNvPr id="27654" name="TextBox 9"/>
          <p:cNvSpPr txBox="1">
            <a:spLocks noChangeArrowheads="1"/>
          </p:cNvSpPr>
          <p:nvPr/>
        </p:nvSpPr>
        <p:spPr bwMode="auto">
          <a:xfrm>
            <a:off x="5470525" y="3381375"/>
            <a:ext cx="1524000" cy="647700"/>
          </a:xfrm>
          <a:prstGeom prst="rect">
            <a:avLst/>
          </a:prstGeom>
          <a:noFill/>
          <a:ln w="9525">
            <a:noFill/>
            <a:miter lim="800000"/>
            <a:headEnd/>
            <a:tailEnd/>
          </a:ln>
        </p:spPr>
        <p:txBody>
          <a:bodyPr>
            <a:spAutoFit/>
          </a:bodyPr>
          <a:lstStyle/>
          <a:p>
            <a:pPr algn="ctr"/>
            <a:r>
              <a:rPr lang="en-GB" dirty="0">
                <a:effectLst/>
              </a:rPr>
              <a:t>Policy making</a:t>
            </a:r>
          </a:p>
        </p:txBody>
      </p:sp>
      <p:sp>
        <p:nvSpPr>
          <p:cNvPr id="27655" name="TextBox 10"/>
          <p:cNvSpPr txBox="1">
            <a:spLocks noChangeArrowheads="1"/>
          </p:cNvSpPr>
          <p:nvPr/>
        </p:nvSpPr>
        <p:spPr bwMode="auto">
          <a:xfrm>
            <a:off x="3184525" y="5019675"/>
            <a:ext cx="1828800" cy="646113"/>
          </a:xfrm>
          <a:prstGeom prst="rect">
            <a:avLst/>
          </a:prstGeom>
          <a:noFill/>
          <a:ln w="9525">
            <a:noFill/>
            <a:miter lim="800000"/>
            <a:headEnd/>
            <a:tailEnd/>
          </a:ln>
        </p:spPr>
        <p:txBody>
          <a:bodyPr>
            <a:spAutoFit/>
          </a:bodyPr>
          <a:lstStyle/>
          <a:p>
            <a:pPr algn="ctr"/>
            <a:r>
              <a:rPr lang="en-GB" dirty="0">
                <a:effectLst/>
              </a:rPr>
              <a:t>Implementation &amp; monitoring</a:t>
            </a:r>
          </a:p>
        </p:txBody>
      </p:sp>
      <p:sp>
        <p:nvSpPr>
          <p:cNvPr id="12" name="Rounded Rectangular Callout 11"/>
          <p:cNvSpPr/>
          <p:nvPr/>
        </p:nvSpPr>
        <p:spPr>
          <a:xfrm>
            <a:off x="457200" y="1600200"/>
            <a:ext cx="1752600" cy="1066800"/>
          </a:xfrm>
          <a:prstGeom prst="wedgeRoundRectCallout">
            <a:avLst>
              <a:gd name="adj1" fmla="val 77624"/>
              <a:gd name="adj2" fmla="val 5420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effectLst/>
              </a:rPr>
              <a:t>Finding the entry points &amp; making the case</a:t>
            </a:r>
          </a:p>
        </p:txBody>
      </p:sp>
      <p:sp>
        <p:nvSpPr>
          <p:cNvPr id="13" name="Rounded Rectangular Callout 12"/>
          <p:cNvSpPr/>
          <p:nvPr/>
        </p:nvSpPr>
        <p:spPr>
          <a:xfrm>
            <a:off x="6629400" y="2057400"/>
            <a:ext cx="1905000" cy="1143000"/>
          </a:xfrm>
          <a:prstGeom prst="wedgeRoundRectCallout">
            <a:avLst>
              <a:gd name="adj1" fmla="val -46483"/>
              <a:gd name="adj2" fmla="val 8425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effectLst/>
              </a:rPr>
              <a:t>Mainstreaming </a:t>
            </a:r>
            <a:r>
              <a:rPr lang="en-GB" sz="1600" b="1" dirty="0" smtClean="0">
                <a:effectLst/>
              </a:rPr>
              <a:t>into </a:t>
            </a:r>
            <a:r>
              <a:rPr lang="en-GB" sz="1600" b="1" dirty="0">
                <a:effectLst/>
              </a:rPr>
              <a:t>policy &amp; planning processes</a:t>
            </a:r>
          </a:p>
        </p:txBody>
      </p:sp>
      <p:sp>
        <p:nvSpPr>
          <p:cNvPr id="14" name="Rounded Rectangular Callout 13"/>
          <p:cNvSpPr>
            <a:spLocks noChangeArrowheads="1"/>
          </p:cNvSpPr>
          <p:nvPr/>
        </p:nvSpPr>
        <p:spPr bwMode="auto">
          <a:xfrm>
            <a:off x="381000" y="5257800"/>
            <a:ext cx="2057400" cy="990600"/>
          </a:xfrm>
          <a:prstGeom prst="wedgeRoundRectCallout">
            <a:avLst>
              <a:gd name="adj1" fmla="val 90509"/>
              <a:gd name="adj2" fmla="val -33495"/>
              <a:gd name="adj3" fmla="val 16667"/>
            </a:avLst>
          </a:prstGeom>
          <a:solidFill>
            <a:schemeClr val="accent1"/>
          </a:solidFill>
          <a:ln w="25400" algn="ctr">
            <a:solidFill>
              <a:srgbClr val="005F7B"/>
            </a:solidFill>
            <a:miter lim="800000"/>
            <a:headEnd/>
            <a:tailEnd/>
          </a:ln>
        </p:spPr>
        <p:txBody>
          <a:bodyPr anchor="ctr"/>
          <a:lstStyle/>
          <a:p>
            <a:pPr algn="ctr">
              <a:defRPr/>
            </a:pPr>
            <a:r>
              <a:rPr lang="en-GB" sz="1600" b="1" dirty="0">
                <a:solidFill>
                  <a:schemeClr val="lt1"/>
                </a:solidFill>
                <a:effectLst/>
                <a:latin typeface="+mn-lt"/>
              </a:rPr>
              <a:t>Meeting the implementation challenge</a:t>
            </a:r>
          </a:p>
        </p:txBody>
      </p:sp>
      <p:sp>
        <p:nvSpPr>
          <p:cNvPr id="27659" name="TextBox 14"/>
          <p:cNvSpPr txBox="1">
            <a:spLocks noChangeArrowheads="1"/>
          </p:cNvSpPr>
          <p:nvPr/>
        </p:nvSpPr>
        <p:spPr bwMode="auto">
          <a:xfrm>
            <a:off x="2057400" y="6397625"/>
            <a:ext cx="6840538" cy="307975"/>
          </a:xfrm>
          <a:prstGeom prst="rect">
            <a:avLst/>
          </a:prstGeom>
          <a:noFill/>
          <a:ln w="9525">
            <a:noFill/>
            <a:miter lim="800000"/>
            <a:headEnd/>
            <a:tailEnd/>
          </a:ln>
        </p:spPr>
        <p:txBody>
          <a:bodyPr>
            <a:spAutoFit/>
          </a:bodyPr>
          <a:lstStyle/>
          <a:p>
            <a:pPr algn="ctr"/>
            <a:r>
              <a:rPr lang="en-GB" sz="1400" dirty="0"/>
              <a:t>Adapted from: UNDP-UNEP (2009) Figure 3.2, p. 15</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ounded Rectangle 3"/>
          <p:cNvSpPr/>
          <p:nvPr/>
        </p:nvSpPr>
        <p:spPr>
          <a:xfrm>
            <a:off x="611188" y="76200"/>
            <a:ext cx="2520950" cy="86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atin typeface="Calibri" pitchFamily="34" charset="0"/>
                <a:cs typeface="Calibri" pitchFamily="34" charset="0"/>
              </a:rPr>
              <a:t>Finding the entry points and making the case</a:t>
            </a:r>
          </a:p>
        </p:txBody>
      </p:sp>
      <p:sp>
        <p:nvSpPr>
          <p:cNvPr id="5" name="Rounded Rectangle 4"/>
          <p:cNvSpPr/>
          <p:nvPr/>
        </p:nvSpPr>
        <p:spPr>
          <a:xfrm>
            <a:off x="3429000" y="76200"/>
            <a:ext cx="2667000" cy="86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atin typeface="Calibri" pitchFamily="34" charset="0"/>
                <a:cs typeface="Calibri" pitchFamily="34" charset="0"/>
              </a:rPr>
              <a:t>Mainstreaming </a:t>
            </a:r>
            <a:r>
              <a:rPr lang="en-GB" b="1" dirty="0" smtClean="0">
                <a:latin typeface="Calibri" pitchFamily="34" charset="0"/>
                <a:cs typeface="Calibri" pitchFamily="34" charset="0"/>
              </a:rPr>
              <a:t>into </a:t>
            </a:r>
            <a:r>
              <a:rPr lang="en-GB" b="1" dirty="0">
                <a:latin typeface="Calibri" pitchFamily="34" charset="0"/>
                <a:cs typeface="Calibri" pitchFamily="34" charset="0"/>
              </a:rPr>
              <a:t>policy and planning processes</a:t>
            </a:r>
          </a:p>
        </p:txBody>
      </p:sp>
      <p:sp>
        <p:nvSpPr>
          <p:cNvPr id="6" name="Rounded Rectangle 5"/>
          <p:cNvSpPr/>
          <p:nvPr/>
        </p:nvSpPr>
        <p:spPr>
          <a:xfrm>
            <a:off x="6400800" y="76200"/>
            <a:ext cx="2519362" cy="86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atin typeface="Calibri" pitchFamily="34" charset="0"/>
                <a:cs typeface="Calibri" pitchFamily="34" charset="0"/>
              </a:rPr>
              <a:t>Meeting the implementation challenge</a:t>
            </a:r>
          </a:p>
        </p:txBody>
      </p:sp>
      <p:sp>
        <p:nvSpPr>
          <p:cNvPr id="7" name="Rounded Rectangle 6"/>
          <p:cNvSpPr/>
          <p:nvPr/>
        </p:nvSpPr>
        <p:spPr>
          <a:xfrm>
            <a:off x="581025" y="1066800"/>
            <a:ext cx="2663825" cy="251460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500" b="1" dirty="0">
                <a:solidFill>
                  <a:srgbClr val="002060"/>
                </a:solidFill>
                <a:latin typeface="Calibri" pitchFamily="34" charset="0"/>
                <a:cs typeface="Calibri" pitchFamily="34" charset="0"/>
              </a:rPr>
              <a:t>Preliminary assessments</a:t>
            </a:r>
          </a:p>
          <a:p>
            <a:pPr algn="ctr">
              <a:defRPr/>
            </a:pPr>
            <a:r>
              <a:rPr lang="en-GB" sz="1500" dirty="0" smtClean="0">
                <a:solidFill>
                  <a:srgbClr val="002060"/>
                </a:solidFill>
                <a:latin typeface="Calibri" pitchFamily="34" charset="0"/>
                <a:cs typeface="Calibri" pitchFamily="34" charset="0"/>
              </a:rPr>
              <a:t>Understanding the challenges and the science</a:t>
            </a:r>
          </a:p>
          <a:p>
            <a:pPr algn="ctr">
              <a:defRPr/>
            </a:pPr>
            <a:r>
              <a:rPr lang="en-GB" sz="1500" dirty="0" smtClean="0">
                <a:solidFill>
                  <a:srgbClr val="002060"/>
                </a:solidFill>
                <a:latin typeface="Calibri" pitchFamily="34" charset="0"/>
                <a:cs typeface="Calibri" pitchFamily="34" charset="0"/>
              </a:rPr>
              <a:t>Understanding poverty-environment and CC</a:t>
            </a:r>
            <a:r>
              <a:rPr lang="en-GB" sz="1500" dirty="0">
                <a:solidFill>
                  <a:srgbClr val="002060"/>
                </a:solidFill>
                <a:latin typeface="Calibri" pitchFamily="34" charset="0"/>
                <a:cs typeface="Calibri" pitchFamily="34" charset="0"/>
              </a:rPr>
              <a:t>–development </a:t>
            </a:r>
            <a:r>
              <a:rPr lang="en-GB" sz="1500" dirty="0" smtClean="0">
                <a:solidFill>
                  <a:srgbClr val="002060"/>
                </a:solidFill>
                <a:latin typeface="Calibri" pitchFamily="34" charset="0"/>
                <a:cs typeface="Calibri" pitchFamily="34" charset="0"/>
              </a:rPr>
              <a:t>linkages</a:t>
            </a:r>
          </a:p>
          <a:p>
            <a:pPr algn="ctr">
              <a:defRPr/>
            </a:pPr>
            <a:r>
              <a:rPr lang="en-GB" sz="1500" dirty="0" smtClean="0">
                <a:solidFill>
                  <a:srgbClr val="002060"/>
                </a:solidFill>
                <a:latin typeface="Calibri" pitchFamily="34" charset="0"/>
                <a:cs typeface="Calibri" pitchFamily="34" charset="0"/>
              </a:rPr>
              <a:t>Understanding government, institutional and political contexts</a:t>
            </a:r>
            <a:endParaRPr lang="en-GB" sz="1500" dirty="0">
              <a:solidFill>
                <a:srgbClr val="002060"/>
              </a:solidFill>
              <a:latin typeface="Calibri" pitchFamily="34" charset="0"/>
              <a:cs typeface="Calibri" pitchFamily="34" charset="0"/>
            </a:endParaRPr>
          </a:p>
        </p:txBody>
      </p:sp>
      <p:sp>
        <p:nvSpPr>
          <p:cNvPr id="8" name="Rounded Rectangle 7"/>
          <p:cNvSpPr/>
          <p:nvPr/>
        </p:nvSpPr>
        <p:spPr>
          <a:xfrm>
            <a:off x="609600" y="3657601"/>
            <a:ext cx="2667000" cy="1295399"/>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500" b="1" dirty="0">
                <a:solidFill>
                  <a:srgbClr val="002060"/>
                </a:solidFill>
                <a:latin typeface="Calibri" pitchFamily="34" charset="0"/>
                <a:cs typeface="Calibri" pitchFamily="34" charset="0"/>
              </a:rPr>
              <a:t>Raising awareness and building partnerships</a:t>
            </a:r>
          </a:p>
          <a:p>
            <a:pPr algn="ctr">
              <a:defRPr/>
            </a:pPr>
            <a:r>
              <a:rPr lang="en-GB" sz="1500" dirty="0">
                <a:solidFill>
                  <a:srgbClr val="002060"/>
                </a:solidFill>
                <a:latin typeface="Calibri" pitchFamily="34" charset="0"/>
                <a:cs typeface="Calibri" pitchFamily="34" charset="0"/>
              </a:rPr>
              <a:t>National consensus and commitment to </a:t>
            </a:r>
            <a:r>
              <a:rPr lang="en-GB" sz="1500" dirty="0" smtClean="0">
                <a:solidFill>
                  <a:srgbClr val="002060"/>
                </a:solidFill>
                <a:latin typeface="Calibri" pitchFamily="34" charset="0"/>
                <a:cs typeface="Calibri" pitchFamily="34" charset="0"/>
              </a:rPr>
              <a:t>resilient</a:t>
            </a:r>
            <a:r>
              <a:rPr lang="en-GB" sz="1500" dirty="0">
                <a:solidFill>
                  <a:srgbClr val="002060"/>
                </a:solidFill>
                <a:latin typeface="Calibri" pitchFamily="34" charset="0"/>
                <a:cs typeface="Calibri" pitchFamily="34" charset="0"/>
              </a:rPr>
              <a:t>, low</a:t>
            </a:r>
            <a:r>
              <a:rPr lang="en-GB" sz="1500" dirty="0" smtClean="0">
                <a:solidFill>
                  <a:srgbClr val="002060"/>
                </a:solidFill>
                <a:latin typeface="Calibri" pitchFamily="34" charset="0"/>
                <a:cs typeface="Calibri" pitchFamily="34" charset="0"/>
              </a:rPr>
              <a:t>-carbon </a:t>
            </a:r>
            <a:r>
              <a:rPr lang="en-GB" sz="1500" dirty="0">
                <a:solidFill>
                  <a:srgbClr val="002060"/>
                </a:solidFill>
                <a:latin typeface="Calibri" pitchFamily="34" charset="0"/>
                <a:cs typeface="Calibri" pitchFamily="34" charset="0"/>
              </a:rPr>
              <a:t>development</a:t>
            </a:r>
          </a:p>
        </p:txBody>
      </p:sp>
      <p:sp>
        <p:nvSpPr>
          <p:cNvPr id="9" name="Rounded Rectangle 8"/>
          <p:cNvSpPr/>
          <p:nvPr/>
        </p:nvSpPr>
        <p:spPr>
          <a:xfrm>
            <a:off x="612775" y="5029201"/>
            <a:ext cx="2663825" cy="990599"/>
          </a:xfrm>
          <a:prstGeom prst="roundRect">
            <a:avLst/>
          </a:prstGeom>
          <a:solidFill>
            <a:schemeClr val="accent5">
              <a:lumMod val="60000"/>
              <a:lumOff val="40000"/>
            </a:schemeClr>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500" b="1" dirty="0">
                <a:solidFill>
                  <a:srgbClr val="002060"/>
                </a:solidFill>
                <a:latin typeface="Calibri" pitchFamily="34" charset="0"/>
                <a:cs typeface="Calibri" pitchFamily="34" charset="0"/>
              </a:rPr>
              <a:t>Strengthening institutions and capacities</a:t>
            </a:r>
          </a:p>
          <a:p>
            <a:pPr algn="ctr">
              <a:defRPr/>
            </a:pPr>
            <a:r>
              <a:rPr lang="en-GB" sz="1500" dirty="0">
                <a:solidFill>
                  <a:srgbClr val="002060"/>
                </a:solidFill>
                <a:latin typeface="Calibri" pitchFamily="34" charset="0"/>
                <a:cs typeface="Calibri" pitchFamily="34" charset="0"/>
              </a:rPr>
              <a:t>Needs assessment</a:t>
            </a:r>
          </a:p>
          <a:p>
            <a:pPr algn="ctr">
              <a:defRPr/>
            </a:pPr>
            <a:r>
              <a:rPr lang="en-GB" sz="1500" dirty="0">
                <a:solidFill>
                  <a:srgbClr val="002060"/>
                </a:solidFill>
                <a:latin typeface="Calibri" pitchFamily="34" charset="0"/>
                <a:cs typeface="Calibri" pitchFamily="34" charset="0"/>
              </a:rPr>
              <a:t>Working mechanisms</a:t>
            </a:r>
          </a:p>
        </p:txBody>
      </p:sp>
      <p:sp>
        <p:nvSpPr>
          <p:cNvPr id="10" name="Rounded Rectangle 9"/>
          <p:cNvSpPr/>
          <p:nvPr/>
        </p:nvSpPr>
        <p:spPr>
          <a:xfrm>
            <a:off x="3429000" y="1066800"/>
            <a:ext cx="2743200" cy="274320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500" b="1" dirty="0">
                <a:solidFill>
                  <a:srgbClr val="002060"/>
                </a:solidFill>
                <a:latin typeface="Calibri" pitchFamily="34" charset="0"/>
                <a:cs typeface="Calibri" pitchFamily="34" charset="0"/>
              </a:rPr>
              <a:t>Collecting country-specific evidence and influencing policy processes</a:t>
            </a:r>
          </a:p>
          <a:p>
            <a:pPr algn="ctr">
              <a:defRPr/>
            </a:pPr>
            <a:r>
              <a:rPr lang="en-GB" sz="1500" dirty="0" smtClean="0">
                <a:solidFill>
                  <a:srgbClr val="002060"/>
                </a:solidFill>
                <a:latin typeface="Calibri" pitchFamily="34" charset="0"/>
                <a:cs typeface="Calibri" pitchFamily="34" charset="0"/>
              </a:rPr>
              <a:t>Integrated ecosystem assessment; economic analysis…</a:t>
            </a:r>
          </a:p>
          <a:p>
            <a:pPr algn="ctr">
              <a:defRPr/>
            </a:pPr>
            <a:r>
              <a:rPr lang="en-GB" sz="1500" dirty="0" smtClean="0">
                <a:solidFill>
                  <a:srgbClr val="002060"/>
                </a:solidFill>
                <a:latin typeface="Calibri" pitchFamily="34" charset="0"/>
                <a:cs typeface="Calibri" pitchFamily="34" charset="0"/>
              </a:rPr>
              <a:t>Mainstreaming in (sub)national </a:t>
            </a:r>
            <a:r>
              <a:rPr lang="en-GB" sz="1500" dirty="0">
                <a:solidFill>
                  <a:srgbClr val="002060"/>
                </a:solidFill>
                <a:latin typeface="Calibri" pitchFamily="34" charset="0"/>
                <a:cs typeface="Calibri" pitchFamily="34" charset="0"/>
              </a:rPr>
              <a:t>and sector policies, strategies, </a:t>
            </a:r>
            <a:r>
              <a:rPr lang="en-GB" sz="1500" dirty="0" smtClean="0">
                <a:solidFill>
                  <a:srgbClr val="002060"/>
                </a:solidFill>
                <a:latin typeface="Calibri" pitchFamily="34" charset="0"/>
                <a:cs typeface="Calibri" pitchFamily="34" charset="0"/>
              </a:rPr>
              <a:t>programmes</a:t>
            </a:r>
          </a:p>
          <a:p>
            <a:pPr algn="ctr">
              <a:defRPr/>
            </a:pPr>
            <a:r>
              <a:rPr lang="en-GB" sz="1500" dirty="0" smtClean="0">
                <a:solidFill>
                  <a:srgbClr val="002060"/>
                </a:solidFill>
                <a:latin typeface="Calibri" pitchFamily="34" charset="0"/>
                <a:cs typeface="Calibri" pitchFamily="34" charset="0"/>
              </a:rPr>
              <a:t>Understanding uncertainties</a:t>
            </a:r>
            <a:endParaRPr lang="en-GB" sz="1500" dirty="0">
              <a:solidFill>
                <a:srgbClr val="002060"/>
              </a:solidFill>
              <a:latin typeface="Calibri" pitchFamily="34" charset="0"/>
              <a:cs typeface="Calibri" pitchFamily="34" charset="0"/>
            </a:endParaRPr>
          </a:p>
        </p:txBody>
      </p:sp>
      <p:sp>
        <p:nvSpPr>
          <p:cNvPr id="11" name="Rounded Rectangle 10"/>
          <p:cNvSpPr/>
          <p:nvPr/>
        </p:nvSpPr>
        <p:spPr>
          <a:xfrm>
            <a:off x="3429000" y="3962400"/>
            <a:ext cx="2743200" cy="99060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500" b="1" dirty="0" smtClean="0">
                <a:solidFill>
                  <a:srgbClr val="002060"/>
                </a:solidFill>
                <a:latin typeface="Calibri" pitchFamily="34" charset="0"/>
                <a:cs typeface="Calibri" pitchFamily="34" charset="0"/>
              </a:rPr>
              <a:t>Developing, costing</a:t>
            </a:r>
            <a:r>
              <a:rPr lang="en-GB" sz="1500" b="1" dirty="0">
                <a:solidFill>
                  <a:srgbClr val="002060"/>
                </a:solidFill>
                <a:latin typeface="Calibri" pitchFamily="34" charset="0"/>
                <a:cs typeface="Calibri" pitchFamily="34" charset="0"/>
              </a:rPr>
              <a:t>, assessing and selecting </a:t>
            </a:r>
            <a:r>
              <a:rPr lang="en-GB" sz="1500" b="1" dirty="0" smtClean="0">
                <a:solidFill>
                  <a:srgbClr val="002060"/>
                </a:solidFill>
                <a:latin typeface="Calibri" pitchFamily="34" charset="0"/>
                <a:cs typeface="Calibri" pitchFamily="34" charset="0"/>
              </a:rPr>
              <a:t>policy measures, </a:t>
            </a:r>
            <a:endParaRPr lang="en-GB" sz="1500" dirty="0">
              <a:solidFill>
                <a:srgbClr val="002060"/>
              </a:solidFill>
              <a:latin typeface="Calibri" pitchFamily="34" charset="0"/>
              <a:cs typeface="Calibri" pitchFamily="34" charset="0"/>
            </a:endParaRPr>
          </a:p>
        </p:txBody>
      </p:sp>
      <p:sp>
        <p:nvSpPr>
          <p:cNvPr id="12" name="Rounded Rectangle 11"/>
          <p:cNvSpPr/>
          <p:nvPr/>
        </p:nvSpPr>
        <p:spPr>
          <a:xfrm>
            <a:off x="3429000" y="5029200"/>
            <a:ext cx="2743200" cy="990600"/>
          </a:xfrm>
          <a:prstGeom prst="roundRect">
            <a:avLst/>
          </a:prstGeom>
          <a:solidFill>
            <a:schemeClr val="accent5">
              <a:lumMod val="60000"/>
              <a:lumOff val="40000"/>
            </a:schemeClr>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500" b="1" dirty="0">
                <a:solidFill>
                  <a:srgbClr val="002060"/>
                </a:solidFill>
                <a:latin typeface="Calibri" pitchFamily="34" charset="0"/>
                <a:cs typeface="Calibri" pitchFamily="34" charset="0"/>
              </a:rPr>
              <a:t>Strengthening institutions and capacities</a:t>
            </a:r>
          </a:p>
          <a:p>
            <a:pPr algn="ctr">
              <a:defRPr/>
            </a:pPr>
            <a:r>
              <a:rPr lang="en-GB" sz="1500" dirty="0">
                <a:solidFill>
                  <a:srgbClr val="002060"/>
                </a:solidFill>
                <a:latin typeface="Calibri" pitchFamily="34" charset="0"/>
                <a:cs typeface="Calibri" pitchFamily="34" charset="0"/>
              </a:rPr>
              <a:t>Learning by doing</a:t>
            </a:r>
          </a:p>
        </p:txBody>
      </p:sp>
      <p:sp>
        <p:nvSpPr>
          <p:cNvPr id="13" name="Rounded Rectangle 12"/>
          <p:cNvSpPr/>
          <p:nvPr/>
        </p:nvSpPr>
        <p:spPr>
          <a:xfrm>
            <a:off x="6396038" y="1066800"/>
            <a:ext cx="2519362" cy="121920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500" b="1" dirty="0">
                <a:solidFill>
                  <a:srgbClr val="002060"/>
                </a:solidFill>
                <a:latin typeface="Calibri" pitchFamily="34" charset="0"/>
                <a:cs typeface="Calibri" pitchFamily="34" charset="0"/>
              </a:rPr>
              <a:t>Budgeting and financing</a:t>
            </a:r>
          </a:p>
          <a:p>
            <a:pPr algn="ctr">
              <a:defRPr/>
            </a:pPr>
            <a:r>
              <a:rPr lang="en-GB" sz="1500" dirty="0" smtClean="0">
                <a:solidFill>
                  <a:srgbClr val="002060"/>
                </a:solidFill>
                <a:latin typeface="Calibri" pitchFamily="34" charset="0"/>
                <a:cs typeface="Calibri" pitchFamily="34" charset="0"/>
              </a:rPr>
              <a:t>Mainstreaming </a:t>
            </a:r>
            <a:r>
              <a:rPr lang="en-GB" sz="1500" dirty="0">
                <a:solidFill>
                  <a:srgbClr val="002060"/>
                </a:solidFill>
                <a:latin typeface="Calibri" pitchFamily="34" charset="0"/>
                <a:cs typeface="Calibri" pitchFamily="34" charset="0"/>
              </a:rPr>
              <a:t>in the budgetary </a:t>
            </a:r>
            <a:r>
              <a:rPr lang="en-GB" sz="1500" dirty="0" smtClean="0">
                <a:solidFill>
                  <a:srgbClr val="002060"/>
                </a:solidFill>
                <a:latin typeface="Calibri" pitchFamily="34" charset="0"/>
                <a:cs typeface="Calibri" pitchFamily="34" charset="0"/>
              </a:rPr>
              <a:t>process</a:t>
            </a:r>
          </a:p>
        </p:txBody>
      </p:sp>
      <p:sp>
        <p:nvSpPr>
          <p:cNvPr id="14" name="Rounded Rectangle 13"/>
          <p:cNvSpPr/>
          <p:nvPr/>
        </p:nvSpPr>
        <p:spPr>
          <a:xfrm>
            <a:off x="6400800" y="2352675"/>
            <a:ext cx="2519362" cy="1533525"/>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500" b="1" dirty="0">
                <a:solidFill>
                  <a:srgbClr val="002060"/>
                </a:solidFill>
                <a:latin typeface="Calibri" pitchFamily="34" charset="0"/>
                <a:cs typeface="Calibri" pitchFamily="34" charset="0"/>
              </a:rPr>
              <a:t>Mainstreaming </a:t>
            </a:r>
            <a:r>
              <a:rPr lang="en-GB" sz="1500" b="1" dirty="0" smtClean="0">
                <a:solidFill>
                  <a:srgbClr val="002060"/>
                </a:solidFill>
                <a:latin typeface="Calibri" pitchFamily="34" charset="0"/>
                <a:cs typeface="Calibri" pitchFamily="34" charset="0"/>
              </a:rPr>
              <a:t>in </a:t>
            </a:r>
            <a:r>
              <a:rPr lang="en-GB" sz="1500" b="1" dirty="0">
                <a:solidFill>
                  <a:srgbClr val="002060"/>
                </a:solidFill>
                <a:latin typeface="Calibri" pitchFamily="34" charset="0"/>
                <a:cs typeface="Calibri" pitchFamily="34" charset="0"/>
              </a:rPr>
              <a:t>monitoring systems</a:t>
            </a:r>
          </a:p>
          <a:p>
            <a:pPr algn="ctr">
              <a:defRPr/>
            </a:pPr>
            <a:r>
              <a:rPr lang="en-GB" sz="1500" dirty="0">
                <a:solidFill>
                  <a:srgbClr val="002060"/>
                </a:solidFill>
                <a:latin typeface="Calibri" pitchFamily="34" charset="0"/>
                <a:cs typeface="Calibri" pitchFamily="34" charset="0"/>
              </a:rPr>
              <a:t>Performance </a:t>
            </a:r>
            <a:r>
              <a:rPr lang="en-GB" sz="1500" dirty="0" smtClean="0">
                <a:solidFill>
                  <a:srgbClr val="002060"/>
                </a:solidFill>
                <a:latin typeface="Calibri" pitchFamily="34" charset="0"/>
                <a:cs typeface="Calibri" pitchFamily="34" charset="0"/>
              </a:rPr>
              <a:t>assessment frameworks</a:t>
            </a:r>
          </a:p>
          <a:p>
            <a:pPr algn="ctr">
              <a:defRPr/>
            </a:pPr>
            <a:r>
              <a:rPr lang="en-GB" sz="1500" dirty="0" smtClean="0">
                <a:solidFill>
                  <a:srgbClr val="002060"/>
                </a:solidFill>
                <a:latin typeface="Calibri" pitchFamily="34" charset="0"/>
                <a:cs typeface="Calibri" pitchFamily="34" charset="0"/>
              </a:rPr>
              <a:t>Indicators and data collection</a:t>
            </a:r>
            <a:endParaRPr lang="en-GB" sz="1500" dirty="0">
              <a:solidFill>
                <a:srgbClr val="002060"/>
              </a:solidFill>
              <a:latin typeface="Calibri" pitchFamily="34" charset="0"/>
              <a:cs typeface="Calibri" pitchFamily="34" charset="0"/>
            </a:endParaRPr>
          </a:p>
        </p:txBody>
      </p:sp>
      <p:sp>
        <p:nvSpPr>
          <p:cNvPr id="15" name="Rounded Rectangle 14"/>
          <p:cNvSpPr/>
          <p:nvPr/>
        </p:nvSpPr>
        <p:spPr>
          <a:xfrm>
            <a:off x="6396038" y="4011612"/>
            <a:ext cx="2519362" cy="865188"/>
          </a:xfrm>
          <a:prstGeom prst="roundRect">
            <a:avLst/>
          </a:prstGeom>
          <a:solidFill>
            <a:schemeClr val="accent5">
              <a:lumMod val="20000"/>
              <a:lumOff val="80000"/>
            </a:schemeClr>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500" b="1" dirty="0">
                <a:solidFill>
                  <a:srgbClr val="002060"/>
                </a:solidFill>
                <a:latin typeface="Calibri" pitchFamily="34" charset="0"/>
                <a:cs typeface="Calibri" pitchFamily="34" charset="0"/>
              </a:rPr>
              <a:t>Supporting policy measures</a:t>
            </a:r>
          </a:p>
          <a:p>
            <a:pPr algn="ctr">
              <a:defRPr/>
            </a:pPr>
            <a:r>
              <a:rPr lang="en-GB" sz="1500" dirty="0">
                <a:solidFill>
                  <a:srgbClr val="002060"/>
                </a:solidFill>
                <a:latin typeface="Calibri" pitchFamily="34" charset="0"/>
                <a:cs typeface="Calibri" pitchFamily="34" charset="0"/>
              </a:rPr>
              <a:t>National, sector and sub-national levels</a:t>
            </a:r>
          </a:p>
        </p:txBody>
      </p:sp>
      <p:sp>
        <p:nvSpPr>
          <p:cNvPr id="16" name="Rounded Rectangle 15"/>
          <p:cNvSpPr/>
          <p:nvPr/>
        </p:nvSpPr>
        <p:spPr>
          <a:xfrm>
            <a:off x="6396038" y="5029200"/>
            <a:ext cx="2519362" cy="990600"/>
          </a:xfrm>
          <a:prstGeom prst="roundRect">
            <a:avLst/>
          </a:prstGeom>
          <a:solidFill>
            <a:schemeClr val="accent5">
              <a:lumMod val="60000"/>
              <a:lumOff val="40000"/>
            </a:schemeClr>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500" b="1" dirty="0">
                <a:solidFill>
                  <a:srgbClr val="002060"/>
                </a:solidFill>
                <a:latin typeface="Calibri" pitchFamily="34" charset="0"/>
                <a:cs typeface="Calibri" pitchFamily="34" charset="0"/>
              </a:rPr>
              <a:t>Strengthening institutions and capacities</a:t>
            </a:r>
          </a:p>
          <a:p>
            <a:pPr algn="ctr">
              <a:defRPr/>
            </a:pPr>
            <a:r>
              <a:rPr lang="en-GB" sz="1500" dirty="0">
                <a:solidFill>
                  <a:srgbClr val="002060"/>
                </a:solidFill>
                <a:latin typeface="Calibri" pitchFamily="34" charset="0"/>
                <a:cs typeface="Calibri" pitchFamily="34" charset="0"/>
              </a:rPr>
              <a:t>Mainstreaming </a:t>
            </a:r>
            <a:r>
              <a:rPr lang="en-GB" sz="1500" dirty="0" smtClean="0">
                <a:solidFill>
                  <a:srgbClr val="002060"/>
                </a:solidFill>
                <a:latin typeface="Calibri" pitchFamily="34" charset="0"/>
                <a:cs typeface="Calibri" pitchFamily="34" charset="0"/>
              </a:rPr>
              <a:t/>
            </a:r>
            <a:br>
              <a:rPr lang="en-GB" sz="1500" dirty="0" smtClean="0">
                <a:solidFill>
                  <a:srgbClr val="002060"/>
                </a:solidFill>
                <a:latin typeface="Calibri" pitchFamily="34" charset="0"/>
                <a:cs typeface="Calibri" pitchFamily="34" charset="0"/>
              </a:rPr>
            </a:br>
            <a:r>
              <a:rPr lang="en-GB" sz="1500" dirty="0" smtClean="0">
                <a:solidFill>
                  <a:srgbClr val="002060"/>
                </a:solidFill>
                <a:latin typeface="Calibri" pitchFamily="34" charset="0"/>
                <a:cs typeface="Calibri" pitchFamily="34" charset="0"/>
              </a:rPr>
              <a:t>as </a:t>
            </a:r>
            <a:r>
              <a:rPr lang="en-GB" sz="1500" dirty="0">
                <a:solidFill>
                  <a:srgbClr val="002060"/>
                </a:solidFill>
                <a:latin typeface="Calibri" pitchFamily="34" charset="0"/>
                <a:cs typeface="Calibri" pitchFamily="34" charset="0"/>
              </a:rPr>
              <a:t>standard practice</a:t>
            </a:r>
          </a:p>
        </p:txBody>
      </p:sp>
      <p:sp>
        <p:nvSpPr>
          <p:cNvPr id="17" name="Rounded Rectangle 16"/>
          <p:cNvSpPr/>
          <p:nvPr/>
        </p:nvSpPr>
        <p:spPr>
          <a:xfrm>
            <a:off x="1331913" y="6121400"/>
            <a:ext cx="6769100" cy="431800"/>
          </a:xfrm>
          <a:prstGeom prst="roundRect">
            <a:avLst/>
          </a:prstGeom>
          <a:solidFill>
            <a:schemeClr val="accent5">
              <a:lumMod val="20000"/>
              <a:lumOff val="8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500" b="1" dirty="0">
                <a:solidFill>
                  <a:srgbClr val="002060"/>
                </a:solidFill>
                <a:latin typeface="Calibri" pitchFamily="34" charset="0"/>
                <a:cs typeface="Calibri" pitchFamily="34" charset="0"/>
              </a:rPr>
              <a:t>Engaging stakeholders and coordinating within the development community</a:t>
            </a:r>
          </a:p>
        </p:txBody>
      </p:sp>
      <p:sp>
        <p:nvSpPr>
          <p:cNvPr id="18" name="Flowchart: Document 17"/>
          <p:cNvSpPr/>
          <p:nvPr/>
        </p:nvSpPr>
        <p:spPr>
          <a:xfrm>
            <a:off x="76200" y="1371600"/>
            <a:ext cx="696913" cy="350837"/>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a:solidFill>
                  <a:srgbClr val="002060"/>
                </a:solidFill>
                <a:latin typeface="Calibri" pitchFamily="34" charset="0"/>
                <a:cs typeface="Calibri" pitchFamily="34" charset="0"/>
              </a:rPr>
              <a:t>Mod1</a:t>
            </a:r>
          </a:p>
        </p:txBody>
      </p:sp>
      <p:sp>
        <p:nvSpPr>
          <p:cNvPr id="19" name="Flowchart: Document 18"/>
          <p:cNvSpPr/>
          <p:nvPr/>
        </p:nvSpPr>
        <p:spPr>
          <a:xfrm>
            <a:off x="2971800" y="3230563"/>
            <a:ext cx="696913" cy="350837"/>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a:solidFill>
                  <a:srgbClr val="002060"/>
                </a:solidFill>
                <a:latin typeface="Calibri" pitchFamily="34" charset="0"/>
                <a:cs typeface="Calibri" pitchFamily="34" charset="0"/>
              </a:rPr>
              <a:t>Mod4</a:t>
            </a:r>
          </a:p>
        </p:txBody>
      </p:sp>
      <p:sp>
        <p:nvSpPr>
          <p:cNvPr id="20" name="Flowchart: Document 19"/>
          <p:cNvSpPr/>
          <p:nvPr/>
        </p:nvSpPr>
        <p:spPr>
          <a:xfrm>
            <a:off x="107950" y="3962400"/>
            <a:ext cx="696913" cy="350837"/>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a:solidFill>
                  <a:srgbClr val="002060"/>
                </a:solidFill>
                <a:latin typeface="Calibri" pitchFamily="34" charset="0"/>
                <a:cs typeface="Calibri" pitchFamily="34" charset="0"/>
              </a:rPr>
              <a:t>Mod5</a:t>
            </a:r>
          </a:p>
        </p:txBody>
      </p:sp>
      <p:sp>
        <p:nvSpPr>
          <p:cNvPr id="21" name="Flowchart: Document 20"/>
          <p:cNvSpPr/>
          <p:nvPr/>
        </p:nvSpPr>
        <p:spPr>
          <a:xfrm>
            <a:off x="115833" y="5334000"/>
            <a:ext cx="696913" cy="350838"/>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smtClean="0">
                <a:solidFill>
                  <a:srgbClr val="002060"/>
                </a:solidFill>
                <a:latin typeface="Calibri" pitchFamily="34" charset="0"/>
                <a:cs typeface="Calibri" pitchFamily="34" charset="0"/>
              </a:rPr>
              <a:t>Mod3</a:t>
            </a:r>
            <a:endParaRPr lang="en-GB" sz="1600" dirty="0">
              <a:solidFill>
                <a:srgbClr val="002060"/>
              </a:solidFill>
              <a:latin typeface="Calibri" pitchFamily="34" charset="0"/>
              <a:cs typeface="Calibri" pitchFamily="34" charset="0"/>
            </a:endParaRPr>
          </a:p>
        </p:txBody>
      </p:sp>
      <p:sp>
        <p:nvSpPr>
          <p:cNvPr id="23" name="Flowchart: Document 22"/>
          <p:cNvSpPr/>
          <p:nvPr/>
        </p:nvSpPr>
        <p:spPr>
          <a:xfrm>
            <a:off x="3124200" y="2697163"/>
            <a:ext cx="698500" cy="350837"/>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a:solidFill>
                  <a:srgbClr val="002060"/>
                </a:solidFill>
              </a:rPr>
              <a:t>Mod6</a:t>
            </a:r>
          </a:p>
        </p:txBody>
      </p:sp>
      <p:sp>
        <p:nvSpPr>
          <p:cNvPr id="24" name="Flowchart: Document 23"/>
          <p:cNvSpPr/>
          <p:nvPr/>
        </p:nvSpPr>
        <p:spPr>
          <a:xfrm>
            <a:off x="3276600" y="3916363"/>
            <a:ext cx="698500" cy="350837"/>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a:solidFill>
                  <a:srgbClr val="002060"/>
                </a:solidFill>
                <a:latin typeface="Calibri" pitchFamily="34" charset="0"/>
                <a:cs typeface="Calibri" pitchFamily="34" charset="0"/>
              </a:rPr>
              <a:t>Mod7</a:t>
            </a:r>
          </a:p>
        </p:txBody>
      </p:sp>
      <p:cxnSp>
        <p:nvCxnSpPr>
          <p:cNvPr id="26" name="Straight Connector 25"/>
          <p:cNvCxnSpPr>
            <a:stCxn id="9" idx="3"/>
            <a:endCxn id="12" idx="1"/>
          </p:cNvCxnSpPr>
          <p:nvPr/>
        </p:nvCxnSpPr>
        <p:spPr>
          <a:xfrm flipV="1">
            <a:off x="3276600" y="5524500"/>
            <a:ext cx="152400" cy="1"/>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12" idx="3"/>
            <a:endCxn id="16" idx="1"/>
          </p:cNvCxnSpPr>
          <p:nvPr/>
        </p:nvCxnSpPr>
        <p:spPr>
          <a:xfrm>
            <a:off x="6172200" y="5524500"/>
            <a:ext cx="223838"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 name="Flowchart: Document 32"/>
          <p:cNvSpPr/>
          <p:nvPr/>
        </p:nvSpPr>
        <p:spPr>
          <a:xfrm>
            <a:off x="6161087" y="1704975"/>
            <a:ext cx="696913" cy="352425"/>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a:solidFill>
                  <a:srgbClr val="002060"/>
                </a:solidFill>
                <a:latin typeface="Calibri" pitchFamily="34" charset="0"/>
                <a:cs typeface="Calibri" pitchFamily="34" charset="0"/>
              </a:rPr>
              <a:t>Mod8</a:t>
            </a:r>
          </a:p>
        </p:txBody>
      </p:sp>
      <p:sp>
        <p:nvSpPr>
          <p:cNvPr id="34" name="Flowchart: Document 33"/>
          <p:cNvSpPr/>
          <p:nvPr/>
        </p:nvSpPr>
        <p:spPr>
          <a:xfrm>
            <a:off x="6161087" y="2468563"/>
            <a:ext cx="696913" cy="350837"/>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a:solidFill>
                  <a:srgbClr val="002060"/>
                </a:solidFill>
                <a:latin typeface="Calibri" pitchFamily="34" charset="0"/>
                <a:cs typeface="Calibri" pitchFamily="34" charset="0"/>
              </a:rPr>
              <a:t>Mod9</a:t>
            </a:r>
          </a:p>
        </p:txBody>
      </p:sp>
      <p:sp>
        <p:nvSpPr>
          <p:cNvPr id="28697" name="TextBox 34"/>
          <p:cNvSpPr txBox="1">
            <a:spLocks noChangeArrowheads="1"/>
          </p:cNvSpPr>
          <p:nvPr/>
        </p:nvSpPr>
        <p:spPr bwMode="auto">
          <a:xfrm>
            <a:off x="76200" y="6581001"/>
            <a:ext cx="8593138" cy="276999"/>
          </a:xfrm>
          <a:prstGeom prst="rect">
            <a:avLst/>
          </a:prstGeom>
          <a:noFill/>
          <a:ln w="9525">
            <a:noFill/>
            <a:miter lim="800000"/>
            <a:headEnd/>
            <a:tailEnd/>
          </a:ln>
        </p:spPr>
        <p:txBody>
          <a:bodyPr wrap="square">
            <a:spAutoFit/>
          </a:bodyPr>
          <a:lstStyle/>
          <a:p>
            <a:r>
              <a:rPr lang="en-GB" sz="1200" dirty="0"/>
              <a:t>Adapted from: UNDP-UNEP (2009) Figure 3.1, p. </a:t>
            </a:r>
            <a:r>
              <a:rPr lang="en-GB" sz="1200" dirty="0" smtClean="0"/>
              <a:t>15</a:t>
            </a:r>
            <a:endParaRPr lang="en-GB" sz="1200" dirty="0"/>
          </a:p>
        </p:txBody>
      </p:sp>
      <p:sp>
        <p:nvSpPr>
          <p:cNvPr id="28" name="Flowchart: Document 27"/>
          <p:cNvSpPr/>
          <p:nvPr/>
        </p:nvSpPr>
        <p:spPr>
          <a:xfrm>
            <a:off x="76200" y="1905000"/>
            <a:ext cx="696913" cy="350837"/>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smtClean="0">
                <a:solidFill>
                  <a:srgbClr val="002060"/>
                </a:solidFill>
                <a:latin typeface="Calibri" pitchFamily="34" charset="0"/>
                <a:cs typeface="Calibri" pitchFamily="34" charset="0"/>
              </a:rPr>
              <a:t>Mod2</a:t>
            </a:r>
            <a:endParaRPr lang="en-GB" sz="1600" dirty="0">
              <a:solidFill>
                <a:srgbClr val="002060"/>
              </a:solidFill>
              <a:latin typeface="Calibri" pitchFamily="34" charset="0"/>
              <a:cs typeface="Calibri" pitchFamily="34" charset="0"/>
            </a:endParaRPr>
          </a:p>
        </p:txBody>
      </p:sp>
      <p:sp>
        <p:nvSpPr>
          <p:cNvPr id="29" name="Slide Number Placeholder 3"/>
          <p:cNvSpPr>
            <a:spLocks noGrp="1"/>
          </p:cNvSpPr>
          <p:nvPr>
            <p:ph type="sldNum" sz="quarter" idx="12"/>
          </p:nvPr>
        </p:nvSpPr>
        <p:spPr>
          <a:xfrm>
            <a:off x="6858000" y="6613525"/>
            <a:ext cx="2133600" cy="168275"/>
          </a:xfrm>
          <a:noFill/>
        </p:spPr>
        <p:txBody>
          <a:bodyPr/>
          <a:lstStyle/>
          <a:p>
            <a:fld id="{194DA052-1F48-4F95-966A-D5EA34E4E2A4}" type="slidenum">
              <a:rPr lang="en-US" smtClean="0"/>
              <a:pPr/>
              <a:t>12</a:t>
            </a:fld>
            <a:endParaRPr lang="en-US" dirty="0" smtClean="0"/>
          </a:p>
        </p:txBody>
      </p:sp>
      <p:sp>
        <p:nvSpPr>
          <p:cNvPr id="31" name="Flowchart: Document 30"/>
          <p:cNvSpPr/>
          <p:nvPr/>
        </p:nvSpPr>
        <p:spPr>
          <a:xfrm>
            <a:off x="3341687" y="5562600"/>
            <a:ext cx="696913" cy="350838"/>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smtClean="0">
                <a:solidFill>
                  <a:srgbClr val="002060"/>
                </a:solidFill>
                <a:latin typeface="Calibri" pitchFamily="34" charset="0"/>
                <a:cs typeface="Calibri" pitchFamily="34" charset="0"/>
              </a:rPr>
              <a:t>Mod3</a:t>
            </a:r>
            <a:endParaRPr lang="en-GB" sz="1600" dirty="0">
              <a:solidFill>
                <a:srgbClr val="002060"/>
              </a:solidFill>
              <a:latin typeface="Calibri" pitchFamily="34" charset="0"/>
              <a:cs typeface="Calibri" pitchFamily="34" charset="0"/>
            </a:endParaRPr>
          </a:p>
        </p:txBody>
      </p:sp>
      <p:sp>
        <p:nvSpPr>
          <p:cNvPr id="32" name="Flowchart: Document 31"/>
          <p:cNvSpPr/>
          <p:nvPr/>
        </p:nvSpPr>
        <p:spPr>
          <a:xfrm>
            <a:off x="6161087" y="5592762"/>
            <a:ext cx="696913" cy="350838"/>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smtClean="0">
                <a:solidFill>
                  <a:srgbClr val="002060"/>
                </a:solidFill>
                <a:latin typeface="Calibri" pitchFamily="34" charset="0"/>
                <a:cs typeface="Calibri" pitchFamily="34" charset="0"/>
              </a:rPr>
              <a:t>Mod3</a:t>
            </a:r>
            <a:endParaRPr lang="en-GB" sz="1600" dirty="0">
              <a:solidFill>
                <a:srgbClr val="002060"/>
              </a:solidFill>
              <a:latin typeface="Calibri" pitchFamily="34" charset="0"/>
              <a:cs typeface="Calibri" pitchFamily="34" charset="0"/>
            </a:endParaRPr>
          </a:p>
        </p:txBody>
      </p:sp>
      <p:sp>
        <p:nvSpPr>
          <p:cNvPr id="35" name="Flowchart: Document 31"/>
          <p:cNvSpPr/>
          <p:nvPr/>
        </p:nvSpPr>
        <p:spPr>
          <a:xfrm>
            <a:off x="120650" y="2590800"/>
            <a:ext cx="696913" cy="350838"/>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smtClean="0">
                <a:solidFill>
                  <a:srgbClr val="002060"/>
                </a:solidFill>
                <a:latin typeface="Calibri" pitchFamily="34" charset="0"/>
                <a:cs typeface="Calibri" pitchFamily="34" charset="0"/>
              </a:rPr>
              <a:t>Mod3</a:t>
            </a:r>
            <a:endParaRPr lang="en-GB" sz="1600" dirty="0">
              <a:solidFill>
                <a:srgbClr val="002060"/>
              </a:solidFill>
              <a:latin typeface="Calibri" pitchFamily="34" charset="0"/>
              <a:cs typeface="Calibri" pitchFamily="34" charset="0"/>
            </a:endParaRPr>
          </a:p>
        </p:txBody>
      </p:sp>
      <p:sp>
        <p:nvSpPr>
          <p:cNvPr id="36" name="Flowchart: Document 19"/>
          <p:cNvSpPr/>
          <p:nvPr/>
        </p:nvSpPr>
        <p:spPr>
          <a:xfrm>
            <a:off x="3200400" y="2133600"/>
            <a:ext cx="696913" cy="350837"/>
          </a:xfrm>
          <a:prstGeom prst="flowChartDocumen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dirty="0">
                <a:solidFill>
                  <a:srgbClr val="002060"/>
                </a:solidFill>
                <a:latin typeface="Calibri" pitchFamily="34" charset="0"/>
                <a:cs typeface="Calibri" pitchFamily="34" charset="0"/>
              </a:rPr>
              <a:t>Mod5</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3" grpId="0" animBg="1"/>
      <p:bldP spid="24" grpId="0" animBg="1"/>
      <p:bldP spid="33" grpId="0" animBg="1"/>
      <p:bldP spid="34" grpId="0" animBg="1"/>
      <p:bldP spid="28" grpId="0" animBg="1"/>
      <p:bldP spid="31" grpId="0" animBg="1"/>
      <p:bldP spid="32" grpId="0" animBg="1"/>
      <p:bldP spid="35" grpId="0" animBg="1"/>
      <p:bldP spid="3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Strengthening institutions and capacities</a:t>
            </a:r>
          </a:p>
        </p:txBody>
      </p:sp>
      <p:sp>
        <p:nvSpPr>
          <p:cNvPr id="29698" name="Slide Number Placeholder 3"/>
          <p:cNvSpPr>
            <a:spLocks noGrp="1"/>
          </p:cNvSpPr>
          <p:nvPr>
            <p:ph type="sldNum" sz="quarter" idx="12"/>
          </p:nvPr>
        </p:nvSpPr>
        <p:spPr>
          <a:noFill/>
        </p:spPr>
        <p:txBody>
          <a:bodyPr/>
          <a:lstStyle/>
          <a:p>
            <a:fld id="{395DAB49-E85D-4973-81F5-76A3B1E35994}" type="slidenum">
              <a:rPr lang="en-US" smtClean="0"/>
              <a:pPr/>
              <a:t>13</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Terminology</a:t>
            </a:r>
          </a:p>
        </p:txBody>
      </p:sp>
      <p:sp>
        <p:nvSpPr>
          <p:cNvPr id="30722" name="Content Placeholder 2"/>
          <p:cNvSpPr>
            <a:spLocks noGrp="1"/>
          </p:cNvSpPr>
          <p:nvPr>
            <p:ph idx="1"/>
          </p:nvPr>
        </p:nvSpPr>
        <p:spPr>
          <a:xfrm>
            <a:off x="457200" y="1600200"/>
            <a:ext cx="8153400" cy="4800600"/>
          </a:xfrm>
        </p:spPr>
        <p:txBody>
          <a:bodyPr/>
          <a:lstStyle/>
          <a:p>
            <a:r>
              <a:rPr lang="en-GB" dirty="0" smtClean="0">
                <a:solidFill>
                  <a:srgbClr val="005F7B"/>
                </a:solidFill>
              </a:rPr>
              <a:t>Institutions</a:t>
            </a:r>
          </a:p>
          <a:p>
            <a:pPr lvl="1"/>
            <a:r>
              <a:rPr lang="en-GB" dirty="0" smtClean="0"/>
              <a:t>the rules, norms, structures and other social arrangements that shape and regulate human behaviour and interactions, and notably support decision making</a:t>
            </a:r>
          </a:p>
          <a:p>
            <a:pPr lvl="1"/>
            <a:r>
              <a:rPr lang="en-GB" dirty="0" smtClean="0"/>
              <a:t>institutions ≠ organisations</a:t>
            </a:r>
          </a:p>
          <a:p>
            <a:pPr lvl="1"/>
            <a:r>
              <a:rPr lang="en-GB" dirty="0" smtClean="0"/>
              <a:t>institutions can be formal or informal</a:t>
            </a:r>
          </a:p>
          <a:p>
            <a:r>
              <a:rPr lang="en-GB" dirty="0" smtClean="0">
                <a:solidFill>
                  <a:srgbClr val="005F7B"/>
                </a:solidFill>
              </a:rPr>
              <a:t>Institutional framework</a:t>
            </a:r>
          </a:p>
          <a:p>
            <a:pPr lvl="1"/>
            <a:r>
              <a:rPr lang="en-GB" dirty="0" smtClean="0"/>
              <a:t>a system made up of rules, laws, policies and institutions, in which various organisations interact with each other</a:t>
            </a:r>
          </a:p>
        </p:txBody>
      </p:sp>
      <p:sp>
        <p:nvSpPr>
          <p:cNvPr id="30723" name="Slide Number Placeholder 3"/>
          <p:cNvSpPr>
            <a:spLocks noGrp="1"/>
          </p:cNvSpPr>
          <p:nvPr>
            <p:ph type="sldNum" sz="quarter" idx="12"/>
          </p:nvPr>
        </p:nvSpPr>
        <p:spPr>
          <a:noFill/>
        </p:spPr>
        <p:txBody>
          <a:bodyPr/>
          <a:lstStyle/>
          <a:p>
            <a:fld id="{BF4758BE-CD05-487F-B655-78C3ADFE2295}" type="slidenum">
              <a:rPr lang="en-US" smtClean="0"/>
              <a:pPr/>
              <a:t>14</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GB" smtClean="0"/>
              <a:t>Key institutional requirements</a:t>
            </a:r>
            <a:br>
              <a:rPr lang="en-GB" smtClean="0"/>
            </a:br>
            <a:r>
              <a:rPr lang="en-GB" smtClean="0"/>
              <a:t>for effective mainstreaming</a:t>
            </a:r>
          </a:p>
        </p:txBody>
      </p:sp>
      <p:sp>
        <p:nvSpPr>
          <p:cNvPr id="31746" name="TextBox 4"/>
          <p:cNvSpPr txBox="1">
            <a:spLocks noChangeArrowheads="1"/>
          </p:cNvSpPr>
          <p:nvPr/>
        </p:nvSpPr>
        <p:spPr bwMode="auto">
          <a:xfrm>
            <a:off x="3581400" y="3243263"/>
            <a:ext cx="1981200" cy="676275"/>
          </a:xfrm>
          <a:prstGeom prst="rect">
            <a:avLst/>
          </a:prstGeom>
          <a:solidFill>
            <a:srgbClr val="92D050"/>
          </a:solidFill>
          <a:ln w="9525">
            <a:noFill/>
            <a:miter lim="800000"/>
            <a:headEnd/>
            <a:tailEnd/>
          </a:ln>
        </p:spPr>
        <p:txBody>
          <a:bodyPr>
            <a:spAutoFit/>
          </a:bodyPr>
          <a:lstStyle/>
          <a:p>
            <a:pPr algn="ctr"/>
            <a:r>
              <a:rPr lang="en-GB" sz="1900" b="1">
                <a:solidFill>
                  <a:srgbClr val="002060"/>
                </a:solidFill>
              </a:rPr>
              <a:t>Effective mainstreaming</a:t>
            </a:r>
          </a:p>
        </p:txBody>
      </p:sp>
      <p:sp>
        <p:nvSpPr>
          <p:cNvPr id="6" name="Rounded Rectangular Callout 5"/>
          <p:cNvSpPr/>
          <p:nvPr/>
        </p:nvSpPr>
        <p:spPr>
          <a:xfrm>
            <a:off x="228600" y="1676400"/>
            <a:ext cx="1981200" cy="1371600"/>
          </a:xfrm>
          <a:prstGeom prst="wedgeRoundRectCallout">
            <a:avLst>
              <a:gd name="adj1" fmla="val 115359"/>
              <a:gd name="adj2" fmla="val 7015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Cross-sectoral &amp; cross-level coordination, cooperation</a:t>
            </a:r>
          </a:p>
        </p:txBody>
      </p:sp>
      <p:sp>
        <p:nvSpPr>
          <p:cNvPr id="7" name="Rounded Rectangular Callout 6"/>
          <p:cNvSpPr/>
          <p:nvPr/>
        </p:nvSpPr>
        <p:spPr>
          <a:xfrm>
            <a:off x="3200400" y="1447800"/>
            <a:ext cx="1905000" cy="1066800"/>
          </a:xfrm>
          <a:prstGeom prst="wedgeRoundRectCallout">
            <a:avLst>
              <a:gd name="adj1" fmla="val 21205"/>
              <a:gd name="adj2" fmla="val 11823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Powerful champions at national level</a:t>
            </a:r>
          </a:p>
        </p:txBody>
      </p:sp>
      <p:sp>
        <p:nvSpPr>
          <p:cNvPr id="8" name="Rounded Rectangular Callout 7"/>
          <p:cNvSpPr/>
          <p:nvPr/>
        </p:nvSpPr>
        <p:spPr>
          <a:xfrm>
            <a:off x="6553200" y="2057400"/>
            <a:ext cx="1981200" cy="2057400"/>
          </a:xfrm>
          <a:prstGeom prst="wedgeRoundRectCallout">
            <a:avLst>
              <a:gd name="adj1" fmla="val -98764"/>
              <a:gd name="adj2" fmla="val 1805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Integration of new thinking, new research in planning &amp; monitoring systems &amp; processes</a:t>
            </a:r>
          </a:p>
        </p:txBody>
      </p:sp>
      <p:sp>
        <p:nvSpPr>
          <p:cNvPr id="9" name="Rounded Rectangular Callout 8"/>
          <p:cNvSpPr/>
          <p:nvPr/>
        </p:nvSpPr>
        <p:spPr>
          <a:xfrm>
            <a:off x="381000" y="3962400"/>
            <a:ext cx="1981200" cy="1524000"/>
          </a:xfrm>
          <a:prstGeom prst="wedgeRoundRectCallout">
            <a:avLst>
              <a:gd name="adj1" fmla="val 107793"/>
              <a:gd name="adj2" fmla="val -6394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Experience sharing, dissemination of good practices</a:t>
            </a:r>
          </a:p>
        </p:txBody>
      </p:sp>
      <p:sp>
        <p:nvSpPr>
          <p:cNvPr id="10" name="Rounded Rectangular Callout 9"/>
          <p:cNvSpPr/>
          <p:nvPr/>
        </p:nvSpPr>
        <p:spPr>
          <a:xfrm>
            <a:off x="2895600" y="5029200"/>
            <a:ext cx="2057400" cy="1371600"/>
          </a:xfrm>
          <a:prstGeom prst="wedgeRoundRectCallout">
            <a:avLst>
              <a:gd name="adj1" fmla="val 18456"/>
              <a:gd name="adj2" fmla="val -12985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Timely stakeholder participation at various scales</a:t>
            </a:r>
          </a:p>
        </p:txBody>
      </p:sp>
      <p:sp>
        <p:nvSpPr>
          <p:cNvPr id="11" name="Rounded Rectangular Callout 10"/>
          <p:cNvSpPr/>
          <p:nvPr/>
        </p:nvSpPr>
        <p:spPr>
          <a:xfrm>
            <a:off x="5867400" y="4953000"/>
            <a:ext cx="2057400" cy="1371600"/>
          </a:xfrm>
          <a:prstGeom prst="wedgeRoundRectCallout">
            <a:avLst>
              <a:gd name="adj1" fmla="val -85005"/>
              <a:gd name="adj2" fmla="val -12001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Strengthening of capacities of stakeholders at various scales</a:t>
            </a:r>
          </a:p>
        </p:txBody>
      </p:sp>
      <p:sp>
        <p:nvSpPr>
          <p:cNvPr id="12" name="Rectangular Callout 11"/>
          <p:cNvSpPr/>
          <p:nvPr/>
        </p:nvSpPr>
        <p:spPr>
          <a:xfrm>
            <a:off x="5334000" y="1066800"/>
            <a:ext cx="3048000" cy="914400"/>
          </a:xfrm>
          <a:prstGeom prst="wedgeRectCallout">
            <a:avLst>
              <a:gd name="adj1" fmla="val -63528"/>
              <a:gd name="adj2" fmla="val 11474"/>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2060"/>
                </a:solidFill>
              </a:rPr>
              <a:t>e.g. </a:t>
            </a:r>
            <a:r>
              <a:rPr lang="en-GB" dirty="0" smtClean="0">
                <a:solidFill>
                  <a:srgbClr val="002060"/>
                </a:solidFill>
              </a:rPr>
              <a:t>office </a:t>
            </a:r>
            <a:r>
              <a:rPr lang="en-GB" dirty="0">
                <a:solidFill>
                  <a:srgbClr val="002060"/>
                </a:solidFill>
              </a:rPr>
              <a:t>of </a:t>
            </a:r>
            <a:r>
              <a:rPr lang="en-GB" dirty="0" smtClean="0">
                <a:solidFill>
                  <a:srgbClr val="002060"/>
                </a:solidFill>
              </a:rPr>
              <a:t>prime minister, ministries of finance/budget/planning</a:t>
            </a:r>
            <a:endParaRPr lang="en-GB" dirty="0">
              <a:solidFill>
                <a:srgbClr val="002060"/>
              </a:solidFill>
            </a:endParaRPr>
          </a:p>
        </p:txBody>
      </p:sp>
      <p:sp>
        <p:nvSpPr>
          <p:cNvPr id="31754" name="Slide Number Placeholder 12"/>
          <p:cNvSpPr>
            <a:spLocks noGrp="1"/>
          </p:cNvSpPr>
          <p:nvPr>
            <p:ph type="sldNum" sz="quarter" idx="12"/>
          </p:nvPr>
        </p:nvSpPr>
        <p:spPr>
          <a:noFill/>
        </p:spPr>
        <p:txBody>
          <a:bodyPr/>
          <a:lstStyle/>
          <a:p>
            <a:fld id="{E36B5A59-ADC4-4012-9075-B2AA9CA86692}" type="slidenum">
              <a:rPr lang="en-US" smtClean="0"/>
              <a:pPr/>
              <a:t>15</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dirty="0" smtClean="0"/>
              <a:t>Roles &amp; responsibilities of</a:t>
            </a:r>
            <a:br>
              <a:rPr lang="en-GB" dirty="0" smtClean="0"/>
            </a:br>
            <a:r>
              <a:rPr lang="en-GB" dirty="0" smtClean="0"/>
              <a:t>main stakeholders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97788824"/>
              </p:ext>
            </p:extLst>
          </p:nvPr>
        </p:nvGraphicFramePr>
        <p:xfrm>
          <a:off x="304800" y="1447800"/>
          <a:ext cx="8534400" cy="5034279"/>
        </p:xfrm>
        <a:graphic>
          <a:graphicData uri="http://schemas.openxmlformats.org/drawingml/2006/table">
            <a:tbl>
              <a:tblPr firstRow="1" bandRow="1">
                <a:tableStyleId>{5C22544A-7EE6-4342-B048-85BDC9FD1C3A}</a:tableStyleId>
              </a:tblPr>
              <a:tblGrid>
                <a:gridCol w="3429000"/>
                <a:gridCol w="5105400"/>
              </a:tblGrid>
              <a:tr h="370840">
                <a:tc>
                  <a:txBody>
                    <a:bodyPr/>
                    <a:lstStyle/>
                    <a:p>
                      <a:r>
                        <a:rPr lang="en-GB" dirty="0" smtClean="0">
                          <a:latin typeface="Calibri" pitchFamily="34" charset="0"/>
                          <a:cs typeface="Calibri" pitchFamily="34" charset="0"/>
                        </a:rPr>
                        <a:t>Stakeholder</a:t>
                      </a:r>
                      <a:r>
                        <a:rPr lang="en-GB" baseline="0" dirty="0" smtClean="0">
                          <a:latin typeface="Calibri" pitchFamily="34" charset="0"/>
                          <a:cs typeface="Calibri" pitchFamily="34" charset="0"/>
                        </a:rPr>
                        <a:t> group</a:t>
                      </a:r>
                      <a:endParaRPr lang="en-GB" dirty="0">
                        <a:latin typeface="Calibri" pitchFamily="34" charset="0"/>
                        <a:cs typeface="Calibri" pitchFamily="34" charset="0"/>
                      </a:endParaRPr>
                    </a:p>
                  </a:txBody>
                  <a:tcPr/>
                </a:tc>
                <a:tc>
                  <a:txBody>
                    <a:bodyPr/>
                    <a:lstStyle/>
                    <a:p>
                      <a:r>
                        <a:rPr lang="en-GB" dirty="0" smtClean="0">
                          <a:latin typeface="Calibri" pitchFamily="34" charset="0"/>
                          <a:cs typeface="Calibri" pitchFamily="34" charset="0"/>
                        </a:rPr>
                        <a:t>Main roles</a:t>
                      </a:r>
                      <a:r>
                        <a:rPr lang="en-GB" baseline="0" dirty="0" smtClean="0">
                          <a:latin typeface="Calibri" pitchFamily="34" charset="0"/>
                          <a:cs typeface="Calibri" pitchFamily="34" charset="0"/>
                        </a:rPr>
                        <a:t> &amp; responsibilities</a:t>
                      </a:r>
                      <a:endParaRPr lang="en-GB" dirty="0">
                        <a:latin typeface="Calibri" pitchFamily="34" charset="0"/>
                        <a:cs typeface="Calibri" pitchFamily="34" charset="0"/>
                      </a:endParaRPr>
                    </a:p>
                  </a:txBody>
                  <a:tcPr/>
                </a:tc>
              </a:tr>
              <a:tr h="370840">
                <a:tc>
                  <a:txBody>
                    <a:bodyPr/>
                    <a:lstStyle/>
                    <a:p>
                      <a:r>
                        <a:rPr lang="en-GB" dirty="0" smtClean="0">
                          <a:latin typeface="Calibri" pitchFamily="34" charset="0"/>
                          <a:cs typeface="Calibri" pitchFamily="34" charset="0"/>
                        </a:rPr>
                        <a:t>Central government </a:t>
                      </a:r>
                      <a:r>
                        <a:rPr lang="en-GB" sz="1600" b="1" dirty="0" smtClean="0">
                          <a:solidFill>
                            <a:schemeClr val="accent1">
                              <a:lumMod val="75000"/>
                            </a:schemeClr>
                          </a:solidFill>
                          <a:latin typeface="Calibri" pitchFamily="34" charset="0"/>
                          <a:cs typeface="Calibri" pitchFamily="34" charset="0"/>
                        </a:rPr>
                        <a:t>(incl.</a:t>
                      </a:r>
                      <a:r>
                        <a:rPr lang="en-GB" sz="1600" b="1" baseline="0" dirty="0" smtClean="0">
                          <a:solidFill>
                            <a:schemeClr val="accent1">
                              <a:lumMod val="75000"/>
                            </a:schemeClr>
                          </a:solidFill>
                          <a:latin typeface="Calibri" pitchFamily="34" charset="0"/>
                          <a:cs typeface="Calibri" pitchFamily="34" charset="0"/>
                        </a:rPr>
                        <a:t> office of prime minister, line ministries, ...)</a:t>
                      </a:r>
                      <a:endParaRPr lang="en-GB" sz="1600" b="1" dirty="0">
                        <a:solidFill>
                          <a:schemeClr val="accent1">
                            <a:lumMod val="75000"/>
                          </a:schemeClr>
                        </a:solidFill>
                        <a:latin typeface="Calibri" pitchFamily="34" charset="0"/>
                        <a:cs typeface="Calibri" pitchFamily="34" charset="0"/>
                      </a:endParaRPr>
                    </a:p>
                  </a:txBody>
                  <a:tcPr/>
                </a:tc>
                <a:tc>
                  <a:txBody>
                    <a:bodyPr/>
                    <a:lstStyle/>
                    <a:p>
                      <a:r>
                        <a:rPr lang="en-GB" dirty="0" smtClean="0">
                          <a:latin typeface="Calibri" pitchFamily="34" charset="0"/>
                          <a:cs typeface="Calibri" pitchFamily="34" charset="0"/>
                        </a:rPr>
                        <a:t>Leadership,</a:t>
                      </a:r>
                      <a:r>
                        <a:rPr lang="en-GB" baseline="0" dirty="0" smtClean="0">
                          <a:latin typeface="Calibri" pitchFamily="34" charset="0"/>
                          <a:cs typeface="Calibri" pitchFamily="34" charset="0"/>
                        </a:rPr>
                        <a:t> performance management frameworks</a:t>
                      </a:r>
                    </a:p>
                    <a:p>
                      <a:r>
                        <a:rPr lang="en-GB" baseline="0" dirty="0" smtClean="0">
                          <a:latin typeface="Calibri" pitchFamily="34" charset="0"/>
                          <a:cs typeface="Calibri" pitchFamily="34" charset="0"/>
                        </a:rPr>
                        <a:t>Policies, standards &amp; regulations</a:t>
                      </a:r>
                    </a:p>
                    <a:p>
                      <a:r>
                        <a:rPr lang="en-GB" baseline="0" dirty="0" smtClean="0">
                          <a:latin typeface="Calibri" pitchFamily="34" charset="0"/>
                          <a:cs typeface="Calibri" pitchFamily="34" charset="0"/>
                        </a:rPr>
                        <a:t>Allocation of budget resources</a:t>
                      </a:r>
                    </a:p>
                    <a:p>
                      <a:r>
                        <a:rPr lang="en-GB" baseline="0" dirty="0" smtClean="0">
                          <a:latin typeface="Calibri" pitchFamily="34" charset="0"/>
                          <a:cs typeface="Calibri" pitchFamily="34" charset="0"/>
                        </a:rPr>
                        <a:t>Guidance &amp; capacity building</a:t>
                      </a:r>
                      <a:endParaRPr lang="en-GB" dirty="0">
                        <a:latin typeface="Calibri" pitchFamily="34" charset="0"/>
                        <a:cs typeface="Calibri" pitchFamily="34" charset="0"/>
                      </a:endParaRPr>
                    </a:p>
                  </a:txBody>
                  <a:tcPr/>
                </a:tc>
              </a:tr>
              <a:tr h="370840">
                <a:tc>
                  <a:txBody>
                    <a:bodyPr/>
                    <a:lstStyle/>
                    <a:p>
                      <a:r>
                        <a:rPr lang="en-GB" dirty="0" smtClean="0">
                          <a:latin typeface="Calibri" pitchFamily="34" charset="0"/>
                          <a:cs typeface="Calibri" pitchFamily="34" charset="0"/>
                        </a:rPr>
                        <a:t>Local governments</a:t>
                      </a:r>
                      <a:endParaRPr lang="en-GB" dirty="0">
                        <a:latin typeface="Calibri" pitchFamily="34" charset="0"/>
                        <a:cs typeface="Calibri" pitchFamily="34" charset="0"/>
                      </a:endParaRPr>
                    </a:p>
                  </a:txBody>
                  <a:tcPr/>
                </a:tc>
                <a:tc>
                  <a:txBody>
                    <a:bodyPr/>
                    <a:lstStyle/>
                    <a:p>
                      <a:r>
                        <a:rPr lang="en-GB" dirty="0" smtClean="0">
                          <a:latin typeface="Calibri" pitchFamily="34" charset="0"/>
                          <a:cs typeface="Calibri" pitchFamily="34" charset="0"/>
                        </a:rPr>
                        <a:t>Implementation of national policies</a:t>
                      </a:r>
                    </a:p>
                    <a:p>
                      <a:r>
                        <a:rPr lang="en-GB" dirty="0" smtClean="0">
                          <a:latin typeface="Calibri" pitchFamily="34" charset="0"/>
                          <a:cs typeface="Calibri" pitchFamily="34" charset="0"/>
                        </a:rPr>
                        <a:t>Integration with local-level</a:t>
                      </a:r>
                      <a:r>
                        <a:rPr lang="en-GB" baseline="0" dirty="0" smtClean="0">
                          <a:latin typeface="Calibri" pitchFamily="34" charset="0"/>
                          <a:cs typeface="Calibri" pitchFamily="34" charset="0"/>
                        </a:rPr>
                        <a:t> strategies</a:t>
                      </a:r>
                      <a:endParaRPr lang="en-GB" dirty="0">
                        <a:latin typeface="Calibri" pitchFamily="34" charset="0"/>
                        <a:cs typeface="Calibri" pitchFamily="34" charset="0"/>
                      </a:endParaRPr>
                    </a:p>
                  </a:txBody>
                  <a:tcPr/>
                </a:tc>
              </a:tr>
              <a:tr h="370840">
                <a:tc>
                  <a:txBody>
                    <a:bodyPr/>
                    <a:lstStyle/>
                    <a:p>
                      <a:r>
                        <a:rPr lang="en-GB" dirty="0" smtClean="0">
                          <a:latin typeface="Calibri" pitchFamily="34" charset="0"/>
                          <a:cs typeface="Calibri" pitchFamily="34" charset="0"/>
                        </a:rPr>
                        <a:t>Private sector</a:t>
                      </a:r>
                      <a:endParaRPr lang="en-GB" dirty="0">
                        <a:latin typeface="Calibri" pitchFamily="34" charset="0"/>
                        <a:cs typeface="Calibri" pitchFamily="34" charset="0"/>
                      </a:endParaRPr>
                    </a:p>
                  </a:txBody>
                  <a:tcPr/>
                </a:tc>
                <a:tc>
                  <a:txBody>
                    <a:bodyPr/>
                    <a:lstStyle/>
                    <a:p>
                      <a:r>
                        <a:rPr lang="en-GB" dirty="0" smtClean="0">
                          <a:latin typeface="Calibri" pitchFamily="34" charset="0"/>
                          <a:cs typeface="Calibri" pitchFamily="34" charset="0"/>
                        </a:rPr>
                        <a:t>Preparation</a:t>
                      </a:r>
                      <a:r>
                        <a:rPr lang="en-GB" baseline="0" dirty="0" smtClean="0">
                          <a:latin typeface="Calibri" pitchFamily="34" charset="0"/>
                          <a:cs typeface="Calibri" pitchFamily="34" charset="0"/>
                        </a:rPr>
                        <a:t> for losses &amp; opportunities, risk </a:t>
                      </a:r>
                      <a:r>
                        <a:rPr lang="en-GB" baseline="0" dirty="0" err="1" smtClean="0">
                          <a:latin typeface="Calibri" pitchFamily="34" charset="0"/>
                          <a:cs typeface="Calibri" pitchFamily="34" charset="0"/>
                        </a:rPr>
                        <a:t>mgmt</a:t>
                      </a:r>
                      <a:endParaRPr lang="en-GB" baseline="0" dirty="0" smtClean="0">
                        <a:latin typeface="Calibri" pitchFamily="34" charset="0"/>
                        <a:cs typeface="Calibri" pitchFamily="34" charset="0"/>
                      </a:endParaRPr>
                    </a:p>
                    <a:p>
                      <a:r>
                        <a:rPr lang="en-GB" baseline="0" dirty="0" smtClean="0">
                          <a:latin typeface="Calibri" pitchFamily="34" charset="0"/>
                          <a:cs typeface="Calibri" pitchFamily="34" charset="0"/>
                        </a:rPr>
                        <a:t>Contribution to sustainable investments &amp; vulnerability reduction through development</a:t>
                      </a:r>
                      <a:endParaRPr lang="en-GB" dirty="0">
                        <a:latin typeface="Calibri" pitchFamily="34" charset="0"/>
                        <a:cs typeface="Calibri" pitchFamily="34" charset="0"/>
                      </a:endParaRPr>
                    </a:p>
                  </a:txBody>
                  <a:tcPr/>
                </a:tc>
              </a:tr>
              <a:tr h="370840">
                <a:tc>
                  <a:txBody>
                    <a:bodyPr/>
                    <a:lstStyle/>
                    <a:p>
                      <a:r>
                        <a:rPr lang="en-GB" dirty="0" smtClean="0">
                          <a:latin typeface="Calibri" pitchFamily="34" charset="0"/>
                          <a:cs typeface="Calibri" pitchFamily="34" charset="0"/>
                        </a:rPr>
                        <a:t>Scientific</a:t>
                      </a:r>
                      <a:r>
                        <a:rPr lang="en-GB" baseline="0" dirty="0" smtClean="0">
                          <a:latin typeface="Calibri" pitchFamily="34" charset="0"/>
                          <a:cs typeface="Calibri" pitchFamily="34" charset="0"/>
                        </a:rPr>
                        <a:t> &amp; academic organisations</a:t>
                      </a:r>
                      <a:endParaRPr lang="en-GB" dirty="0">
                        <a:latin typeface="Calibri" pitchFamily="34" charset="0"/>
                        <a:cs typeface="Calibri" pitchFamily="34" charset="0"/>
                      </a:endParaRPr>
                    </a:p>
                  </a:txBody>
                  <a:tcPr/>
                </a:tc>
                <a:tc>
                  <a:txBody>
                    <a:bodyPr/>
                    <a:lstStyle/>
                    <a:p>
                      <a:r>
                        <a:rPr lang="en-GB" dirty="0" smtClean="0">
                          <a:latin typeface="Calibri" pitchFamily="34" charset="0"/>
                          <a:cs typeface="Calibri" pitchFamily="34" charset="0"/>
                        </a:rPr>
                        <a:t>Policy-oriented</a:t>
                      </a:r>
                      <a:r>
                        <a:rPr lang="en-GB" baseline="0" dirty="0" smtClean="0">
                          <a:latin typeface="Calibri" pitchFamily="34" charset="0"/>
                          <a:cs typeface="Calibri" pitchFamily="34" charset="0"/>
                        </a:rPr>
                        <a:t> research</a:t>
                      </a:r>
                    </a:p>
                    <a:p>
                      <a:r>
                        <a:rPr lang="en-GB" baseline="0" dirty="0" smtClean="0">
                          <a:latin typeface="Calibri" pitchFamily="34" charset="0"/>
                          <a:cs typeface="Calibri" pitchFamily="34" charset="0"/>
                        </a:rPr>
                        <a:t>Support for decision making</a:t>
                      </a:r>
                      <a:endParaRPr lang="en-GB" dirty="0">
                        <a:latin typeface="Calibri" pitchFamily="34" charset="0"/>
                        <a:cs typeface="Calibri" pitchFamily="34" charset="0"/>
                      </a:endParaRPr>
                    </a:p>
                  </a:txBody>
                  <a:tcPr/>
                </a:tc>
              </a:tr>
              <a:tr h="370840">
                <a:tc>
                  <a:txBody>
                    <a:bodyPr/>
                    <a:lstStyle/>
                    <a:p>
                      <a:r>
                        <a:rPr lang="en-GB" dirty="0" smtClean="0">
                          <a:latin typeface="Calibri" pitchFamily="34" charset="0"/>
                          <a:cs typeface="Calibri" pitchFamily="34" charset="0"/>
                        </a:rPr>
                        <a:t>Investment</a:t>
                      </a:r>
                      <a:r>
                        <a:rPr lang="en-GB" baseline="0" dirty="0" smtClean="0">
                          <a:latin typeface="Calibri" pitchFamily="34" charset="0"/>
                          <a:cs typeface="Calibri" pitchFamily="34" charset="0"/>
                        </a:rPr>
                        <a:t> promotion agencies</a:t>
                      </a:r>
                      <a:endParaRPr lang="en-GB" dirty="0">
                        <a:latin typeface="Calibri" pitchFamily="34" charset="0"/>
                        <a:cs typeface="Calibri" pitchFamily="34" charset="0"/>
                      </a:endParaRPr>
                    </a:p>
                  </a:txBody>
                  <a:tcPr/>
                </a:tc>
                <a:tc>
                  <a:txBody>
                    <a:bodyPr/>
                    <a:lstStyle/>
                    <a:p>
                      <a:r>
                        <a:rPr lang="en-GB" dirty="0" smtClean="0">
                          <a:latin typeface="Calibri" pitchFamily="34" charset="0"/>
                          <a:cs typeface="Calibri" pitchFamily="34" charset="0"/>
                        </a:rPr>
                        <a:t>‘Clean’ investments;</a:t>
                      </a:r>
                      <a:r>
                        <a:rPr lang="en-GB" baseline="0" dirty="0" smtClean="0">
                          <a:latin typeface="Calibri" pitchFamily="34" charset="0"/>
                          <a:cs typeface="Calibri" pitchFamily="34" charset="0"/>
                        </a:rPr>
                        <a:t> c</a:t>
                      </a:r>
                      <a:r>
                        <a:rPr lang="en-GB" dirty="0" smtClean="0">
                          <a:latin typeface="Calibri" pitchFamily="34" charset="0"/>
                          <a:cs typeface="Calibri" pitchFamily="34" charset="0"/>
                        </a:rPr>
                        <a:t>limate-proofing of investments, bridging</a:t>
                      </a:r>
                      <a:r>
                        <a:rPr lang="en-GB" baseline="0" dirty="0" smtClean="0">
                          <a:latin typeface="Calibri" pitchFamily="34" charset="0"/>
                          <a:cs typeface="Calibri" pitchFamily="34" charset="0"/>
                        </a:rPr>
                        <a:t> of development gaps</a:t>
                      </a:r>
                      <a:endParaRPr lang="en-GB" dirty="0">
                        <a:latin typeface="Calibri" pitchFamily="34" charset="0"/>
                        <a:cs typeface="Calibri" pitchFamily="34" charset="0"/>
                      </a:endParaRPr>
                    </a:p>
                  </a:txBody>
                  <a:tcPr/>
                </a:tc>
              </a:tr>
              <a:tr h="370840">
                <a:tc>
                  <a:txBody>
                    <a:bodyPr/>
                    <a:lstStyle/>
                    <a:p>
                      <a:r>
                        <a:rPr lang="en-GB" dirty="0" smtClean="0">
                          <a:latin typeface="Calibri" pitchFamily="34" charset="0"/>
                          <a:cs typeface="Calibri" pitchFamily="34" charset="0"/>
                        </a:rPr>
                        <a:t>Poverty reduction organisations</a:t>
                      </a:r>
                      <a:endParaRPr lang="en-GB" dirty="0">
                        <a:latin typeface="Calibri" pitchFamily="34" charset="0"/>
                        <a:cs typeface="Calibri" pitchFamily="34" charset="0"/>
                      </a:endParaRPr>
                    </a:p>
                  </a:txBody>
                  <a:tcPr/>
                </a:tc>
                <a:tc>
                  <a:txBody>
                    <a:bodyPr/>
                    <a:lstStyle/>
                    <a:p>
                      <a:r>
                        <a:rPr lang="en-GB" dirty="0" smtClean="0">
                          <a:latin typeface="Calibri" pitchFamily="34" charset="0"/>
                          <a:cs typeface="Calibri" pitchFamily="34" charset="0"/>
                        </a:rPr>
                        <a:t>Environment</a:t>
                      </a:r>
                      <a:r>
                        <a:rPr lang="en-GB" baseline="0" dirty="0" smtClean="0">
                          <a:latin typeface="Calibri" pitchFamily="34" charset="0"/>
                          <a:cs typeface="Calibri" pitchFamily="34" charset="0"/>
                        </a:rPr>
                        <a:t> and c</a:t>
                      </a:r>
                      <a:r>
                        <a:rPr lang="en-GB" dirty="0" smtClean="0">
                          <a:latin typeface="Calibri" pitchFamily="34" charset="0"/>
                          <a:cs typeface="Calibri" pitchFamily="34" charset="0"/>
                        </a:rPr>
                        <a:t>limate chang</a:t>
                      </a:r>
                      <a:r>
                        <a:rPr lang="en-GB" baseline="0" dirty="0" smtClean="0">
                          <a:latin typeface="Calibri" pitchFamily="34" charset="0"/>
                          <a:cs typeface="Calibri" pitchFamily="34" charset="0"/>
                        </a:rPr>
                        <a:t>e adequately addressed</a:t>
                      </a:r>
                      <a:endParaRPr lang="en-GB" dirty="0">
                        <a:latin typeface="Calibri" pitchFamily="34" charset="0"/>
                        <a:cs typeface="Calibri" pitchFamily="34" charset="0"/>
                      </a:endParaRPr>
                    </a:p>
                  </a:txBody>
                  <a:tcPr/>
                </a:tc>
              </a:tr>
            </a:tbl>
          </a:graphicData>
        </a:graphic>
      </p:graphicFrame>
      <p:sp>
        <p:nvSpPr>
          <p:cNvPr id="32796" name="TextBox 4"/>
          <p:cNvSpPr txBox="1">
            <a:spLocks noChangeArrowheads="1"/>
          </p:cNvSpPr>
          <p:nvPr/>
        </p:nvSpPr>
        <p:spPr bwMode="auto">
          <a:xfrm>
            <a:off x="3886200" y="6477000"/>
            <a:ext cx="4191000" cy="307975"/>
          </a:xfrm>
          <a:prstGeom prst="rect">
            <a:avLst/>
          </a:prstGeom>
          <a:noFill/>
          <a:ln w="9525">
            <a:noFill/>
            <a:miter lim="800000"/>
            <a:headEnd/>
            <a:tailEnd/>
          </a:ln>
        </p:spPr>
        <p:txBody>
          <a:bodyPr>
            <a:spAutoFit/>
          </a:bodyPr>
          <a:lstStyle/>
          <a:p>
            <a:pPr algn="r"/>
            <a:r>
              <a:rPr lang="en-GB" sz="1400" dirty="0"/>
              <a:t>Adapted from: </a:t>
            </a:r>
            <a:r>
              <a:rPr lang="en-GB" sz="1400" dirty="0" err="1"/>
              <a:t>Schipper</a:t>
            </a:r>
            <a:r>
              <a:rPr lang="en-GB" sz="1400" dirty="0"/>
              <a:t> et al (2008) </a:t>
            </a:r>
          </a:p>
        </p:txBody>
      </p:sp>
      <p:sp>
        <p:nvSpPr>
          <p:cNvPr id="32797" name="Slide Number Placeholder 5"/>
          <p:cNvSpPr>
            <a:spLocks noGrp="1"/>
          </p:cNvSpPr>
          <p:nvPr>
            <p:ph type="sldNum" sz="quarter" idx="12"/>
          </p:nvPr>
        </p:nvSpPr>
        <p:spPr>
          <a:noFill/>
        </p:spPr>
        <p:txBody>
          <a:bodyPr/>
          <a:lstStyle/>
          <a:p>
            <a:fld id="{56EDD516-D0DF-4D1E-9F4F-04ADF7803155}" type="slidenum">
              <a:rPr lang="en-US" smtClean="0"/>
              <a:pPr/>
              <a:t>16</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371600"/>
          </a:xfrm>
        </p:spPr>
        <p:txBody>
          <a:bodyPr/>
          <a:lstStyle/>
          <a:p>
            <a:r>
              <a:rPr lang="en-US" sz="2800" dirty="0" smtClean="0"/>
              <a:t>Possible entry points for environmental mainstreaming in national development planning</a:t>
            </a:r>
            <a:endParaRPr lang="en-US" sz="2800" dirty="0"/>
          </a:p>
        </p:txBody>
      </p:sp>
      <p:sp>
        <p:nvSpPr>
          <p:cNvPr id="4" name="Slide Number Placeholder 3"/>
          <p:cNvSpPr>
            <a:spLocks noGrp="1"/>
          </p:cNvSpPr>
          <p:nvPr>
            <p:ph type="sldNum" sz="quarter" idx="12"/>
          </p:nvPr>
        </p:nvSpPr>
        <p:spPr/>
        <p:txBody>
          <a:bodyPr/>
          <a:lstStyle/>
          <a:p>
            <a:pPr>
              <a:defRPr/>
            </a:pPr>
            <a:fld id="{4E717114-2524-4BB1-8F38-2A60EAE46E08}" type="slidenum">
              <a:rPr lang="en-US" smtClean="0"/>
              <a:pPr>
                <a:defRPr/>
              </a:pPr>
              <a:t>17</a:t>
            </a:fld>
            <a:endParaRPr lang="en-US" dirty="0"/>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3714834079"/>
              </p:ext>
            </p:extLst>
          </p:nvPr>
        </p:nvGraphicFramePr>
        <p:xfrm>
          <a:off x="304800" y="2052321"/>
          <a:ext cx="8534400" cy="3662679"/>
        </p:xfrm>
        <a:graphic>
          <a:graphicData uri="http://schemas.openxmlformats.org/drawingml/2006/table">
            <a:tbl>
              <a:tblPr firstRow="1" bandRow="1">
                <a:tableStyleId>{5C22544A-7EE6-4342-B048-85BDC9FD1C3A}</a:tableStyleId>
              </a:tblPr>
              <a:tblGrid>
                <a:gridCol w="2286000"/>
                <a:gridCol w="6248400"/>
              </a:tblGrid>
              <a:tr h="370840">
                <a:tc>
                  <a:txBody>
                    <a:bodyPr/>
                    <a:lstStyle/>
                    <a:p>
                      <a:pPr algn="ctr"/>
                      <a:r>
                        <a:rPr lang="en-GB" dirty="0" smtClean="0">
                          <a:latin typeface="Calibri" pitchFamily="34" charset="0"/>
                          <a:cs typeface="Calibri" pitchFamily="34" charset="0"/>
                        </a:rPr>
                        <a:t>Planning Level</a:t>
                      </a:r>
                      <a:endParaRPr lang="en-GB" dirty="0">
                        <a:latin typeface="Calibri" pitchFamily="34" charset="0"/>
                        <a:cs typeface="Calibri" pitchFamily="34" charset="0"/>
                      </a:endParaRPr>
                    </a:p>
                  </a:txBody>
                  <a:tcPr/>
                </a:tc>
                <a:tc>
                  <a:txBody>
                    <a:bodyPr/>
                    <a:lstStyle/>
                    <a:p>
                      <a:pPr algn="ctr"/>
                      <a:r>
                        <a:rPr lang="en-GB" dirty="0" smtClean="0">
                          <a:latin typeface="Calibri" pitchFamily="34" charset="0"/>
                          <a:cs typeface="Calibri" pitchFamily="34" charset="0"/>
                        </a:rPr>
                        <a:t>Entry Points</a:t>
                      </a:r>
                      <a:endParaRPr lang="en-GB" dirty="0">
                        <a:latin typeface="Calibri" pitchFamily="34" charset="0"/>
                        <a:cs typeface="Calibri" pitchFamily="34" charset="0"/>
                      </a:endParaRPr>
                    </a:p>
                  </a:txBody>
                  <a:tcPr/>
                </a:tc>
              </a:tr>
              <a:tr h="370840">
                <a:tc>
                  <a:txBody>
                    <a:bodyPr/>
                    <a:lstStyle/>
                    <a:p>
                      <a:r>
                        <a:rPr lang="en-GB" sz="1800" b="0" dirty="0" smtClean="0">
                          <a:solidFill>
                            <a:schemeClr val="dk1"/>
                          </a:solidFill>
                          <a:latin typeface="Calibri" pitchFamily="34" charset="0"/>
                          <a:cs typeface="Calibri" pitchFamily="34" charset="0"/>
                        </a:rPr>
                        <a:t>National</a:t>
                      </a:r>
                      <a:r>
                        <a:rPr lang="en-GB" sz="1800" b="0" baseline="0" dirty="0" smtClean="0">
                          <a:solidFill>
                            <a:schemeClr val="dk1"/>
                          </a:solidFill>
                          <a:latin typeface="Calibri" pitchFamily="34" charset="0"/>
                          <a:cs typeface="Calibri" pitchFamily="34" charset="0"/>
                        </a:rPr>
                        <a:t> government and cross-sector ministries</a:t>
                      </a:r>
                      <a:endParaRPr lang="en-GB" sz="1600" b="1" dirty="0">
                        <a:solidFill>
                          <a:schemeClr val="accent1">
                            <a:lumMod val="75000"/>
                          </a:schemeClr>
                        </a:solidFill>
                        <a:latin typeface="Calibri" pitchFamily="34" charset="0"/>
                        <a:cs typeface="Calibri" pitchFamily="34" charset="0"/>
                      </a:endParaRPr>
                    </a:p>
                  </a:txBody>
                  <a:tcPr/>
                </a:tc>
                <a:tc>
                  <a:txBody>
                    <a:bodyPr/>
                    <a:lstStyle/>
                    <a:p>
                      <a:r>
                        <a:rPr lang="en-GB" dirty="0" smtClean="0">
                          <a:latin typeface="Calibri" pitchFamily="34" charset="0"/>
                          <a:cs typeface="Calibri" pitchFamily="34" charset="0"/>
                        </a:rPr>
                        <a:t>Poverty reduction strategy paper</a:t>
                      </a:r>
                    </a:p>
                    <a:p>
                      <a:r>
                        <a:rPr lang="en-GB" dirty="0" smtClean="0">
                          <a:latin typeface="Calibri" pitchFamily="34" charset="0"/>
                          <a:cs typeface="Calibri" pitchFamily="34" charset="0"/>
                        </a:rPr>
                        <a:t>National</a:t>
                      </a:r>
                      <a:r>
                        <a:rPr lang="en-GB" baseline="0" dirty="0" smtClean="0">
                          <a:latin typeface="Calibri" pitchFamily="34" charset="0"/>
                          <a:cs typeface="Calibri" pitchFamily="34" charset="0"/>
                        </a:rPr>
                        <a:t> development plan</a:t>
                      </a:r>
                    </a:p>
                    <a:p>
                      <a:r>
                        <a:rPr lang="en-GB" baseline="0" dirty="0" smtClean="0">
                          <a:latin typeface="Calibri" pitchFamily="34" charset="0"/>
                          <a:cs typeface="Calibri" pitchFamily="34" charset="0"/>
                        </a:rPr>
                        <a:t>MDG-based national development strategy</a:t>
                      </a:r>
                    </a:p>
                    <a:p>
                      <a:r>
                        <a:rPr lang="en-GB" baseline="0" dirty="0" smtClean="0">
                          <a:latin typeface="Calibri" pitchFamily="34" charset="0"/>
                          <a:cs typeface="Calibri" pitchFamily="34" charset="0"/>
                        </a:rPr>
                        <a:t>National budget allocation process or review (e.g. medium-term expenditure framework, public expenditure review)</a:t>
                      </a:r>
                      <a:endParaRPr lang="en-GB" dirty="0">
                        <a:latin typeface="Calibri" pitchFamily="34" charset="0"/>
                        <a:cs typeface="Calibri" pitchFamily="34" charset="0"/>
                      </a:endParaRPr>
                    </a:p>
                  </a:txBody>
                  <a:tcPr/>
                </a:tc>
              </a:tr>
              <a:tr h="370840">
                <a:tc>
                  <a:txBody>
                    <a:bodyPr/>
                    <a:lstStyle/>
                    <a:p>
                      <a:r>
                        <a:rPr lang="en-GB" dirty="0" smtClean="0">
                          <a:latin typeface="Calibri" pitchFamily="34" charset="0"/>
                          <a:cs typeface="Calibri" pitchFamily="34" charset="0"/>
                        </a:rPr>
                        <a:t>Sector ministries</a:t>
                      </a:r>
                      <a:endParaRPr lang="en-GB" dirty="0">
                        <a:latin typeface="Calibri" pitchFamily="34" charset="0"/>
                        <a:cs typeface="Calibri" pitchFamily="34" charset="0"/>
                      </a:endParaRPr>
                    </a:p>
                  </a:txBody>
                  <a:tcPr/>
                </a:tc>
                <a:tc>
                  <a:txBody>
                    <a:bodyPr/>
                    <a:lstStyle/>
                    <a:p>
                      <a:r>
                        <a:rPr lang="en-GB" dirty="0" smtClean="0">
                          <a:latin typeface="Calibri" pitchFamily="34" charset="0"/>
                          <a:cs typeface="Calibri" pitchFamily="34" charset="0"/>
                        </a:rPr>
                        <a:t>Sector strategies, plans</a:t>
                      </a:r>
                      <a:r>
                        <a:rPr lang="en-GB" baseline="0" dirty="0" smtClean="0">
                          <a:latin typeface="Calibri" pitchFamily="34" charset="0"/>
                          <a:cs typeface="Calibri" pitchFamily="34" charset="0"/>
                        </a:rPr>
                        <a:t> and policies (e.g. agriculture sector plan)</a:t>
                      </a:r>
                    </a:p>
                    <a:p>
                      <a:r>
                        <a:rPr lang="en-GB" dirty="0" smtClean="0">
                          <a:latin typeface="Calibri" pitchFamily="34" charset="0"/>
                          <a:cs typeface="Calibri" pitchFamily="34" charset="0"/>
                        </a:rPr>
                        <a:t>Preparation</a:t>
                      </a:r>
                      <a:r>
                        <a:rPr lang="en-GB" baseline="0" dirty="0" smtClean="0">
                          <a:latin typeface="Calibri" pitchFamily="34" charset="0"/>
                          <a:cs typeface="Calibri" pitchFamily="34" charset="0"/>
                        </a:rPr>
                        <a:t> of sector budgets</a:t>
                      </a:r>
                    </a:p>
                    <a:p>
                      <a:r>
                        <a:rPr lang="en-GB" baseline="0" dirty="0" smtClean="0">
                          <a:latin typeface="Calibri" pitchFamily="34" charset="0"/>
                          <a:cs typeface="Calibri" pitchFamily="34" charset="0"/>
                        </a:rPr>
                        <a:t>Public expenditure reviews</a:t>
                      </a:r>
                      <a:endParaRPr lang="en-GB" dirty="0">
                        <a:latin typeface="Calibri" pitchFamily="34" charset="0"/>
                        <a:cs typeface="Calibri" pitchFamily="34" charset="0"/>
                      </a:endParaRPr>
                    </a:p>
                  </a:txBody>
                  <a:tcPr/>
                </a:tc>
              </a:tr>
              <a:tr h="370840">
                <a:tc>
                  <a:txBody>
                    <a:bodyPr/>
                    <a:lstStyle/>
                    <a:p>
                      <a:r>
                        <a:rPr lang="en-GB" dirty="0" smtClean="0">
                          <a:latin typeface="Calibri" pitchFamily="34" charset="0"/>
                          <a:cs typeface="Calibri" pitchFamily="34" charset="0"/>
                        </a:rPr>
                        <a:t>Sub-national</a:t>
                      </a:r>
                      <a:r>
                        <a:rPr lang="en-GB" baseline="0" dirty="0" smtClean="0">
                          <a:latin typeface="Calibri" pitchFamily="34" charset="0"/>
                          <a:cs typeface="Calibri" pitchFamily="34" charset="0"/>
                        </a:rPr>
                        <a:t> authorities</a:t>
                      </a:r>
                      <a:endParaRPr lang="en-GB" dirty="0">
                        <a:latin typeface="Calibri" pitchFamily="34" charset="0"/>
                        <a:cs typeface="Calibri" pitchFamily="34" charset="0"/>
                      </a:endParaRPr>
                    </a:p>
                  </a:txBody>
                  <a:tcPr/>
                </a:tc>
                <a:tc>
                  <a:txBody>
                    <a:bodyPr/>
                    <a:lstStyle/>
                    <a:p>
                      <a:r>
                        <a:rPr lang="en-GB" dirty="0" smtClean="0">
                          <a:latin typeface="Calibri" pitchFamily="34" charset="0"/>
                          <a:cs typeface="Calibri" pitchFamily="34" charset="0"/>
                        </a:rPr>
                        <a:t>Decentralisation policies</a:t>
                      </a:r>
                    </a:p>
                    <a:p>
                      <a:r>
                        <a:rPr lang="en-GB" dirty="0" smtClean="0">
                          <a:latin typeface="Calibri" pitchFamily="34" charset="0"/>
                          <a:cs typeface="Calibri" pitchFamily="34" charset="0"/>
                        </a:rPr>
                        <a:t>District plans</a:t>
                      </a:r>
                    </a:p>
                    <a:p>
                      <a:r>
                        <a:rPr lang="en-GB" dirty="0" smtClean="0">
                          <a:latin typeface="Calibri" pitchFamily="34" charset="0"/>
                          <a:cs typeface="Calibri" pitchFamily="34" charset="0"/>
                        </a:rPr>
                        <a:t>Preparation of subnational budgets</a:t>
                      </a:r>
                      <a:endParaRPr lang="en-GB" dirty="0">
                        <a:latin typeface="Calibri" pitchFamily="34" charset="0"/>
                        <a:cs typeface="Calibri" pitchFamily="34" charset="0"/>
                      </a:endParaRPr>
                    </a:p>
                  </a:txBody>
                  <a:tcPr/>
                </a:tc>
              </a:tr>
            </a:tbl>
          </a:graphicData>
        </a:graphic>
      </p:graphicFrame>
      <p:sp>
        <p:nvSpPr>
          <p:cNvPr id="7" name="TextBox 4"/>
          <p:cNvSpPr txBox="1">
            <a:spLocks noChangeArrowheads="1"/>
          </p:cNvSpPr>
          <p:nvPr/>
        </p:nvSpPr>
        <p:spPr bwMode="auto">
          <a:xfrm>
            <a:off x="4648200" y="5791200"/>
            <a:ext cx="4191000" cy="307975"/>
          </a:xfrm>
          <a:prstGeom prst="rect">
            <a:avLst/>
          </a:prstGeom>
          <a:noFill/>
          <a:ln w="9525">
            <a:noFill/>
            <a:miter lim="800000"/>
            <a:headEnd/>
            <a:tailEnd/>
          </a:ln>
        </p:spPr>
        <p:txBody>
          <a:bodyPr>
            <a:spAutoFit/>
          </a:bodyPr>
          <a:lstStyle/>
          <a:p>
            <a:pPr algn="r"/>
            <a:r>
              <a:rPr lang="en-GB" sz="1400" dirty="0" smtClean="0"/>
              <a:t>Source: UNEP-UNDP </a:t>
            </a:r>
            <a:r>
              <a:rPr lang="en-GB" sz="1400" dirty="0"/>
              <a:t>(</a:t>
            </a:r>
            <a:r>
              <a:rPr lang="en-GB" sz="1400" dirty="0" smtClean="0"/>
              <a:t>2009) </a:t>
            </a:r>
            <a:endParaRPr lang="en-GB" sz="1400" dirty="0"/>
          </a:p>
        </p:txBody>
      </p:sp>
    </p:spTree>
    <p:extLst>
      <p:ext uri="{BB962C8B-B14F-4D97-AF65-F5344CB8AC3E}">
        <p14:creationId xmlns:p14="http://schemas.microsoft.com/office/powerpoint/2010/main" val="54379304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rgbClr val="00627F"/>
              </a:buClr>
              <a:buFontTx/>
              <a:buNone/>
              <a:defRPr/>
            </a:pPr>
            <a:r>
              <a:rPr lang="en-GB" dirty="0" smtClean="0">
                <a:solidFill>
                  <a:schemeClr val="bg1"/>
                </a:solidFill>
              </a:rPr>
              <a:t>Principles for institutionalising </a:t>
            </a:r>
            <a:br>
              <a:rPr lang="en-GB" dirty="0" smtClean="0">
                <a:solidFill>
                  <a:schemeClr val="bg1"/>
                </a:solidFill>
              </a:rPr>
            </a:br>
            <a:r>
              <a:rPr lang="en-GB" dirty="0" smtClean="0">
                <a:solidFill>
                  <a:schemeClr val="bg1"/>
                </a:solidFill>
              </a:rPr>
              <a:t>mainstreaming</a:t>
            </a:r>
          </a:p>
        </p:txBody>
      </p:sp>
      <p:sp>
        <p:nvSpPr>
          <p:cNvPr id="34818" name="TextBox 3"/>
          <p:cNvSpPr txBox="1">
            <a:spLocks noChangeArrowheads="1"/>
          </p:cNvSpPr>
          <p:nvPr/>
        </p:nvSpPr>
        <p:spPr bwMode="auto">
          <a:xfrm>
            <a:off x="4419600" y="4343400"/>
            <a:ext cx="4648200" cy="307975"/>
          </a:xfrm>
          <a:prstGeom prst="rect">
            <a:avLst/>
          </a:prstGeom>
          <a:noFill/>
          <a:ln w="9525">
            <a:noFill/>
            <a:miter lim="800000"/>
            <a:headEnd/>
            <a:tailEnd/>
          </a:ln>
        </p:spPr>
        <p:txBody>
          <a:bodyPr>
            <a:spAutoFit/>
          </a:bodyPr>
          <a:lstStyle/>
          <a:p>
            <a:pPr algn="r"/>
            <a:r>
              <a:rPr lang="en-GB" sz="1400" dirty="0"/>
              <a:t>Source: UNDP-UNEP </a:t>
            </a:r>
            <a:r>
              <a:rPr lang="en-GB" sz="1400" dirty="0" smtClean="0"/>
              <a:t>(2009, 2011)</a:t>
            </a:r>
            <a:endParaRPr lang="en-GB" sz="1400" dirty="0"/>
          </a:p>
        </p:txBody>
      </p:sp>
      <p:sp>
        <p:nvSpPr>
          <p:cNvPr id="34819" name="Slide Number Placeholder 4"/>
          <p:cNvSpPr>
            <a:spLocks noGrp="1"/>
          </p:cNvSpPr>
          <p:nvPr>
            <p:ph type="sldNum" sz="quarter" idx="12"/>
          </p:nvPr>
        </p:nvSpPr>
        <p:spPr>
          <a:noFill/>
        </p:spPr>
        <p:txBody>
          <a:bodyPr/>
          <a:lstStyle/>
          <a:p>
            <a:fld id="{591E3543-5802-4A97-828E-7CB4792AC72A}" type="slidenum">
              <a:rPr lang="en-US" smtClean="0"/>
              <a:pPr/>
              <a:t>18</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GB" dirty="0" smtClean="0">
                <a:solidFill>
                  <a:schemeClr val="bg1"/>
                </a:solidFill>
              </a:rPr>
              <a:t>Which institutional model?</a:t>
            </a:r>
          </a:p>
        </p:txBody>
      </p:sp>
      <p:sp>
        <p:nvSpPr>
          <p:cNvPr id="3" name="Content Placeholder 2"/>
          <p:cNvSpPr>
            <a:spLocks noGrp="1"/>
          </p:cNvSpPr>
          <p:nvPr>
            <p:ph idx="1"/>
          </p:nvPr>
        </p:nvSpPr>
        <p:spPr>
          <a:xfrm>
            <a:off x="228600" y="1828800"/>
            <a:ext cx="8534400" cy="4800600"/>
          </a:xfrm>
        </p:spPr>
        <p:txBody>
          <a:bodyPr/>
          <a:lstStyle/>
          <a:p>
            <a:r>
              <a:rPr lang="en-GB" dirty="0" smtClean="0"/>
              <a:t>There is no single, ‘blueprint’ institutional model </a:t>
            </a:r>
            <a:br>
              <a:rPr lang="en-GB" dirty="0" smtClean="0"/>
            </a:br>
            <a:r>
              <a:rPr lang="en-GB" dirty="0" smtClean="0"/>
              <a:t>for effective mainstreaming of environment and/or climate change</a:t>
            </a:r>
          </a:p>
          <a:p>
            <a:r>
              <a:rPr lang="en-GB" dirty="0" smtClean="0"/>
              <a:t>Each country has to determine the most suitable institutional arrangements based on:</a:t>
            </a:r>
          </a:p>
          <a:p>
            <a:pPr lvl="1"/>
            <a:r>
              <a:rPr lang="en-GB" dirty="0" smtClean="0"/>
              <a:t>current institutional structures</a:t>
            </a:r>
          </a:p>
          <a:p>
            <a:pPr lvl="1"/>
            <a:r>
              <a:rPr lang="en-GB" dirty="0" smtClean="0"/>
              <a:t>a clear diagnosis of their strengths and weaknesses</a:t>
            </a:r>
          </a:p>
          <a:p>
            <a:pPr lvl="1"/>
            <a:r>
              <a:rPr lang="en-GB" dirty="0" smtClean="0"/>
              <a:t>a clear plan for overall governance improvement</a:t>
            </a:r>
          </a:p>
          <a:p>
            <a:r>
              <a:rPr lang="en-GB" dirty="0" smtClean="0"/>
              <a:t>However, there are some agreed principles and examples of good practice</a:t>
            </a:r>
          </a:p>
        </p:txBody>
      </p:sp>
      <p:sp>
        <p:nvSpPr>
          <p:cNvPr id="36867" name="Slide Number Placeholder 3"/>
          <p:cNvSpPr>
            <a:spLocks noGrp="1"/>
          </p:cNvSpPr>
          <p:nvPr>
            <p:ph type="sldNum" sz="quarter" idx="12"/>
          </p:nvPr>
        </p:nvSpPr>
        <p:spPr>
          <a:noFill/>
        </p:spPr>
        <p:txBody>
          <a:bodyPr/>
          <a:lstStyle/>
          <a:p>
            <a:fld id="{075C645B-45BB-44B3-931F-F027DF0F698E}" type="slidenum">
              <a:rPr lang="en-US" smtClean="0"/>
              <a:pPr/>
              <a:t>19</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rgbClr val="00627F"/>
              </a:buClr>
              <a:buFontTx/>
              <a:buNone/>
              <a:defRPr/>
            </a:pPr>
            <a:r>
              <a:rPr lang="en-US" dirty="0" smtClean="0">
                <a:solidFill>
                  <a:srgbClr val="FFFFFF"/>
                </a:solidFill>
              </a:rPr>
              <a:t>What is mainstreaming, </a:t>
            </a:r>
            <a:br>
              <a:rPr lang="en-US" dirty="0" smtClean="0">
                <a:solidFill>
                  <a:srgbClr val="FFFFFF"/>
                </a:solidFill>
              </a:rPr>
            </a:br>
            <a:r>
              <a:rPr lang="en-US" dirty="0" smtClean="0">
                <a:solidFill>
                  <a:schemeClr val="bg1"/>
                </a:solidFill>
              </a:rPr>
              <a:t> why mainstream environment and climate change?</a:t>
            </a:r>
          </a:p>
        </p:txBody>
      </p:sp>
      <p:sp>
        <p:nvSpPr>
          <p:cNvPr id="19458" name="Slide Number Placeholder 3"/>
          <p:cNvSpPr>
            <a:spLocks noGrp="1"/>
          </p:cNvSpPr>
          <p:nvPr>
            <p:ph type="sldNum" sz="quarter" idx="12"/>
          </p:nvPr>
        </p:nvSpPr>
        <p:spPr>
          <a:noFill/>
        </p:spPr>
        <p:txBody>
          <a:bodyPr/>
          <a:lstStyle/>
          <a:p>
            <a:fld id="{194DA052-1F48-4F95-966A-D5EA34E4E2A4}" type="slidenum">
              <a:rPr lang="en-US" smtClean="0"/>
              <a:pPr/>
              <a:t>2</a:t>
            </a:fld>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GB" dirty="0" smtClean="0">
                <a:solidFill>
                  <a:schemeClr val="bg1"/>
                </a:solidFill>
              </a:rPr>
              <a:t>Principles for institutional</a:t>
            </a:r>
            <a:br>
              <a:rPr lang="en-GB" dirty="0" smtClean="0">
                <a:solidFill>
                  <a:schemeClr val="bg1"/>
                </a:solidFill>
              </a:rPr>
            </a:br>
            <a:r>
              <a:rPr lang="en-GB" dirty="0" smtClean="0">
                <a:solidFill>
                  <a:schemeClr val="bg1"/>
                </a:solidFill>
              </a:rPr>
              <a:t>and capacity strengthening </a:t>
            </a:r>
            <a:r>
              <a:rPr lang="en-GB" dirty="0" smtClean="0"/>
              <a:t>(1)</a:t>
            </a:r>
          </a:p>
        </p:txBody>
      </p:sp>
      <p:sp>
        <p:nvSpPr>
          <p:cNvPr id="3" name="Content Placeholder 2"/>
          <p:cNvSpPr>
            <a:spLocks noGrp="1"/>
          </p:cNvSpPr>
          <p:nvPr>
            <p:ph idx="1"/>
          </p:nvPr>
        </p:nvSpPr>
        <p:spPr>
          <a:xfrm>
            <a:off x="304800" y="1905000"/>
            <a:ext cx="8534400" cy="4800600"/>
          </a:xfrm>
        </p:spPr>
        <p:txBody>
          <a:bodyPr/>
          <a:lstStyle/>
          <a:p>
            <a:r>
              <a:rPr lang="en-GB" dirty="0" smtClean="0"/>
              <a:t>Move coordination to a central body with a coordination mandate and decision-making power over line ministries</a:t>
            </a:r>
          </a:p>
          <a:p>
            <a:pPr lvl="1"/>
            <a:r>
              <a:rPr lang="en-GB" dirty="0" smtClean="0"/>
              <a:t>For example, in the case of climate change: </a:t>
            </a:r>
          </a:p>
          <a:p>
            <a:pPr lvl="2"/>
            <a:r>
              <a:rPr lang="en-GB" dirty="0" smtClean="0"/>
              <a:t>China: National Development &amp; Reform Commission</a:t>
            </a:r>
          </a:p>
          <a:p>
            <a:pPr lvl="2"/>
            <a:r>
              <a:rPr lang="en-GB" dirty="0" smtClean="0"/>
              <a:t>Kenya: Office of the President</a:t>
            </a:r>
          </a:p>
          <a:p>
            <a:pPr lvl="1"/>
            <a:r>
              <a:rPr lang="en-GB" dirty="0" smtClean="0"/>
              <a:t>For example, in the case of environment:</a:t>
            </a:r>
          </a:p>
          <a:p>
            <a:pPr lvl="2"/>
            <a:r>
              <a:rPr lang="en-GB" dirty="0" smtClean="0"/>
              <a:t>Sierra Leone: EPA under the Office of the President</a:t>
            </a:r>
          </a:p>
          <a:p>
            <a:pPr lvl="2"/>
            <a:r>
              <a:rPr lang="en-GB" dirty="0" smtClean="0"/>
              <a:t>Malawi: Steering Committee on Natural Resources</a:t>
            </a:r>
          </a:p>
        </p:txBody>
      </p:sp>
      <p:sp>
        <p:nvSpPr>
          <p:cNvPr id="38915" name="Slide Number Placeholder 3"/>
          <p:cNvSpPr>
            <a:spLocks noGrp="1"/>
          </p:cNvSpPr>
          <p:nvPr>
            <p:ph type="sldNum" sz="quarter" idx="12"/>
          </p:nvPr>
        </p:nvSpPr>
        <p:spPr>
          <a:noFill/>
        </p:spPr>
        <p:txBody>
          <a:bodyPr/>
          <a:lstStyle/>
          <a:p>
            <a:fld id="{F59DFA2E-1E29-4195-9C6A-7A68257B5FD8}" type="slidenum">
              <a:rPr lang="en-US" smtClean="0"/>
              <a:pPr/>
              <a:t>20</a:t>
            </a:fld>
            <a:endParaRPr lang="en-US" smtClean="0"/>
          </a:p>
        </p:txBody>
      </p:sp>
      <p:sp>
        <p:nvSpPr>
          <p:cNvPr id="5" name="TextBox 4"/>
          <p:cNvSpPr txBox="1">
            <a:spLocks noChangeArrowheads="1"/>
          </p:cNvSpPr>
          <p:nvPr/>
        </p:nvSpPr>
        <p:spPr bwMode="auto">
          <a:xfrm>
            <a:off x="3886200" y="6477000"/>
            <a:ext cx="4191000" cy="307975"/>
          </a:xfrm>
          <a:prstGeom prst="rect">
            <a:avLst/>
          </a:prstGeom>
          <a:noFill/>
          <a:ln w="9525">
            <a:noFill/>
            <a:miter lim="800000"/>
            <a:headEnd/>
            <a:tailEnd/>
          </a:ln>
        </p:spPr>
        <p:txBody>
          <a:bodyPr>
            <a:spAutoFit/>
          </a:bodyPr>
          <a:lstStyle/>
          <a:p>
            <a:pPr algn="r"/>
            <a:r>
              <a:rPr lang="en-GB" sz="1400" dirty="0" smtClean="0"/>
              <a:t>Source: UNDP-UNEP (2011) </a:t>
            </a:r>
            <a:endParaRPr lang="en-GB" sz="1400" dirty="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en-GB" dirty="0" smtClean="0"/>
              <a:t>Principles for </a:t>
            </a:r>
            <a:r>
              <a:rPr lang="en-GB" dirty="0" smtClean="0">
                <a:solidFill>
                  <a:schemeClr val="bg1"/>
                </a:solidFill>
              </a:rPr>
              <a:t>institutional</a:t>
            </a:r>
            <a:br>
              <a:rPr lang="en-GB" dirty="0" smtClean="0">
                <a:solidFill>
                  <a:schemeClr val="bg1"/>
                </a:solidFill>
              </a:rPr>
            </a:br>
            <a:r>
              <a:rPr lang="en-GB" dirty="0" smtClean="0">
                <a:solidFill>
                  <a:schemeClr val="bg1"/>
                </a:solidFill>
              </a:rPr>
              <a:t>and </a:t>
            </a:r>
            <a:r>
              <a:rPr lang="en-GB" dirty="0" smtClean="0"/>
              <a:t>capacity strengthening (2)</a:t>
            </a:r>
          </a:p>
        </p:txBody>
      </p:sp>
      <p:sp>
        <p:nvSpPr>
          <p:cNvPr id="3" name="Content Placeholder 2"/>
          <p:cNvSpPr>
            <a:spLocks noGrp="1"/>
          </p:cNvSpPr>
          <p:nvPr>
            <p:ph idx="1"/>
          </p:nvPr>
        </p:nvSpPr>
        <p:spPr>
          <a:xfrm>
            <a:off x="304800" y="1905000"/>
            <a:ext cx="7696200" cy="4800600"/>
          </a:xfrm>
        </p:spPr>
        <p:txBody>
          <a:bodyPr/>
          <a:lstStyle/>
          <a:p>
            <a:r>
              <a:rPr lang="en-GB" dirty="0"/>
              <a:t>Establish/strengthen coordination mechanisms, with clear allocation of responsibilities and permanent arrangements</a:t>
            </a:r>
          </a:p>
          <a:p>
            <a:pPr lvl="1"/>
            <a:r>
              <a:rPr lang="en-GB" dirty="0"/>
              <a:t>e.g. </a:t>
            </a:r>
            <a:r>
              <a:rPr lang="en-GB" dirty="0" smtClean="0"/>
              <a:t>for climate change, Mexico</a:t>
            </a:r>
            <a:r>
              <a:rPr lang="en-GB" dirty="0"/>
              <a:t>: Inter-Ministerial Commission on Climate Change (CICC) with dedicated working </a:t>
            </a:r>
            <a:r>
              <a:rPr lang="en-GB" dirty="0" smtClean="0"/>
              <a:t>groups</a:t>
            </a:r>
          </a:p>
          <a:p>
            <a:r>
              <a:rPr lang="en-GB" dirty="0" smtClean="0"/>
              <a:t>Build on pre-existing intersectoral coordination mechanisms wherever possible</a:t>
            </a:r>
          </a:p>
          <a:p>
            <a:pPr lvl="1"/>
            <a:r>
              <a:rPr lang="en-GB" dirty="0" smtClean="0"/>
              <a:t>e.g. for food security, DRR, sustainable land management</a:t>
            </a:r>
          </a:p>
        </p:txBody>
      </p:sp>
      <p:sp>
        <p:nvSpPr>
          <p:cNvPr id="40963" name="Slide Number Placeholder 3"/>
          <p:cNvSpPr>
            <a:spLocks noGrp="1"/>
          </p:cNvSpPr>
          <p:nvPr>
            <p:ph type="sldNum" sz="quarter" idx="12"/>
          </p:nvPr>
        </p:nvSpPr>
        <p:spPr>
          <a:noFill/>
        </p:spPr>
        <p:txBody>
          <a:bodyPr/>
          <a:lstStyle/>
          <a:p>
            <a:fld id="{5B83A46A-C2DE-46EC-8510-BBFF92E315E2}" type="slidenum">
              <a:rPr lang="en-US" smtClean="0"/>
              <a:pPr/>
              <a:t>21</a:t>
            </a:fld>
            <a:endParaRPr lang="en-US" smtClean="0"/>
          </a:p>
        </p:txBody>
      </p:sp>
      <p:sp>
        <p:nvSpPr>
          <p:cNvPr id="5" name="TextBox 4"/>
          <p:cNvSpPr txBox="1">
            <a:spLocks noChangeArrowheads="1"/>
          </p:cNvSpPr>
          <p:nvPr/>
        </p:nvSpPr>
        <p:spPr bwMode="auto">
          <a:xfrm>
            <a:off x="3886200" y="6477000"/>
            <a:ext cx="4191000" cy="307975"/>
          </a:xfrm>
          <a:prstGeom prst="rect">
            <a:avLst/>
          </a:prstGeom>
          <a:noFill/>
          <a:ln w="9525">
            <a:noFill/>
            <a:miter lim="800000"/>
            <a:headEnd/>
            <a:tailEnd/>
          </a:ln>
        </p:spPr>
        <p:txBody>
          <a:bodyPr>
            <a:spAutoFit/>
          </a:bodyPr>
          <a:lstStyle/>
          <a:p>
            <a:pPr algn="r"/>
            <a:r>
              <a:rPr lang="en-GB" sz="1400" dirty="0" smtClean="0"/>
              <a:t>Source: UNDP-UNEP (2011) </a:t>
            </a:r>
            <a:endParaRPr lang="en-GB" sz="1400" dirty="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GB" dirty="0" smtClean="0"/>
              <a:t>Principles for </a:t>
            </a:r>
            <a:r>
              <a:rPr lang="en-GB" dirty="0" smtClean="0">
                <a:solidFill>
                  <a:schemeClr val="bg1"/>
                </a:solidFill>
              </a:rPr>
              <a:t>institutional</a:t>
            </a:r>
            <a:br>
              <a:rPr lang="en-GB" dirty="0" smtClean="0">
                <a:solidFill>
                  <a:schemeClr val="bg1"/>
                </a:solidFill>
              </a:rPr>
            </a:br>
            <a:r>
              <a:rPr lang="en-GB" dirty="0" smtClean="0">
                <a:solidFill>
                  <a:schemeClr val="bg1"/>
                </a:solidFill>
              </a:rPr>
              <a:t>and</a:t>
            </a:r>
            <a:r>
              <a:rPr lang="en-GB" dirty="0" smtClean="0">
                <a:solidFill>
                  <a:schemeClr val="hlink"/>
                </a:solidFill>
              </a:rPr>
              <a:t> </a:t>
            </a:r>
            <a:r>
              <a:rPr lang="en-GB" dirty="0" smtClean="0"/>
              <a:t>capacity strengthening (3)</a:t>
            </a:r>
          </a:p>
        </p:txBody>
      </p:sp>
      <p:sp>
        <p:nvSpPr>
          <p:cNvPr id="3" name="Content Placeholder 2"/>
          <p:cNvSpPr>
            <a:spLocks noGrp="1"/>
          </p:cNvSpPr>
          <p:nvPr>
            <p:ph idx="1"/>
          </p:nvPr>
        </p:nvSpPr>
        <p:spPr/>
        <p:txBody>
          <a:bodyPr/>
          <a:lstStyle/>
          <a:p>
            <a:r>
              <a:rPr lang="en-GB" dirty="0"/>
              <a:t>Institutionalise flexibility</a:t>
            </a:r>
          </a:p>
          <a:p>
            <a:pPr lvl="1"/>
            <a:r>
              <a:rPr lang="en-GB" dirty="0"/>
              <a:t>e.g. commitment to regular policy/strategy revisions and reassessment of available knowledge</a:t>
            </a:r>
          </a:p>
          <a:p>
            <a:r>
              <a:rPr lang="en-GB" dirty="0"/>
              <a:t>Institutionalise </a:t>
            </a:r>
            <a:r>
              <a:rPr lang="en-GB" dirty="0" smtClean="0"/>
              <a:t>mainstreaming</a:t>
            </a:r>
            <a:endParaRPr lang="en-GB" dirty="0"/>
          </a:p>
          <a:p>
            <a:pPr lvl="1"/>
            <a:r>
              <a:rPr lang="en-GB" dirty="0" smtClean="0"/>
              <a:t>For climate change mitigation/adaptation</a:t>
            </a:r>
          </a:p>
          <a:p>
            <a:pPr lvl="2"/>
            <a:r>
              <a:rPr lang="en-GB" dirty="0" smtClean="0"/>
              <a:t>e.g</a:t>
            </a:r>
            <a:r>
              <a:rPr lang="en-GB" dirty="0"/>
              <a:t>. in guidelines, procedures, systems, criteria for screening and prioritising programmes and </a:t>
            </a:r>
            <a:r>
              <a:rPr lang="en-GB" dirty="0" smtClean="0"/>
              <a:t>projects</a:t>
            </a:r>
          </a:p>
          <a:p>
            <a:pPr lvl="1"/>
            <a:r>
              <a:rPr lang="en-GB" dirty="0" smtClean="0"/>
              <a:t>For environment</a:t>
            </a:r>
          </a:p>
          <a:p>
            <a:pPr lvl="2"/>
            <a:r>
              <a:rPr lang="en-GB" dirty="0"/>
              <a:t>e</a:t>
            </a:r>
            <a:r>
              <a:rPr lang="en-GB" dirty="0" smtClean="0"/>
              <a:t>.g. in guidelines, procedures, systems, environmental screening for SEA and EIA, etc.</a:t>
            </a:r>
          </a:p>
          <a:p>
            <a:endParaRPr lang="en-GB" dirty="0" smtClean="0"/>
          </a:p>
        </p:txBody>
      </p:sp>
      <p:sp>
        <p:nvSpPr>
          <p:cNvPr id="41987" name="Slide Number Placeholder 3"/>
          <p:cNvSpPr>
            <a:spLocks noGrp="1"/>
          </p:cNvSpPr>
          <p:nvPr>
            <p:ph type="sldNum" sz="quarter" idx="12"/>
          </p:nvPr>
        </p:nvSpPr>
        <p:spPr>
          <a:noFill/>
        </p:spPr>
        <p:txBody>
          <a:bodyPr/>
          <a:lstStyle/>
          <a:p>
            <a:fld id="{8DDD9264-E6E0-44F7-AC60-1941E7AC013B}" type="slidenum">
              <a:rPr lang="en-US" smtClean="0"/>
              <a:pPr/>
              <a:t>22</a:t>
            </a:fld>
            <a:endParaRPr lang="en-US" smtClean="0"/>
          </a:p>
        </p:txBody>
      </p:sp>
      <p:sp>
        <p:nvSpPr>
          <p:cNvPr id="5" name="TextBox 4"/>
          <p:cNvSpPr txBox="1">
            <a:spLocks noChangeArrowheads="1"/>
          </p:cNvSpPr>
          <p:nvPr/>
        </p:nvSpPr>
        <p:spPr bwMode="auto">
          <a:xfrm>
            <a:off x="3886200" y="6477000"/>
            <a:ext cx="4191000" cy="307975"/>
          </a:xfrm>
          <a:prstGeom prst="rect">
            <a:avLst/>
          </a:prstGeom>
          <a:noFill/>
          <a:ln w="9525">
            <a:noFill/>
            <a:miter lim="800000"/>
            <a:headEnd/>
            <a:tailEnd/>
          </a:ln>
        </p:spPr>
        <p:txBody>
          <a:bodyPr>
            <a:spAutoFit/>
          </a:bodyPr>
          <a:lstStyle/>
          <a:p>
            <a:pPr algn="r"/>
            <a:r>
              <a:rPr lang="en-GB" sz="1400" dirty="0" smtClean="0"/>
              <a:t>Source: UNDP-UNEP (2011) </a:t>
            </a:r>
            <a:endParaRPr lang="en-GB" sz="1400" dirty="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GB" dirty="0" smtClean="0"/>
              <a:t>Principles for </a:t>
            </a:r>
            <a:r>
              <a:rPr lang="en-GB" dirty="0" smtClean="0">
                <a:solidFill>
                  <a:schemeClr val="bg1"/>
                </a:solidFill>
              </a:rPr>
              <a:t>institutional</a:t>
            </a:r>
            <a:br>
              <a:rPr lang="en-GB" dirty="0" smtClean="0">
                <a:solidFill>
                  <a:schemeClr val="bg1"/>
                </a:solidFill>
              </a:rPr>
            </a:br>
            <a:r>
              <a:rPr lang="en-GB" dirty="0" smtClean="0">
                <a:solidFill>
                  <a:schemeClr val="bg1"/>
                </a:solidFill>
              </a:rPr>
              <a:t>and</a:t>
            </a:r>
            <a:r>
              <a:rPr lang="en-GB" dirty="0" smtClean="0">
                <a:solidFill>
                  <a:schemeClr val="hlink"/>
                </a:solidFill>
              </a:rPr>
              <a:t> </a:t>
            </a:r>
            <a:r>
              <a:rPr lang="en-GB" dirty="0" smtClean="0"/>
              <a:t>capacity strengthening (3)</a:t>
            </a:r>
          </a:p>
        </p:txBody>
      </p:sp>
      <p:sp>
        <p:nvSpPr>
          <p:cNvPr id="3" name="Content Placeholder 2"/>
          <p:cNvSpPr>
            <a:spLocks noGrp="1"/>
          </p:cNvSpPr>
          <p:nvPr>
            <p:ph idx="1"/>
          </p:nvPr>
        </p:nvSpPr>
        <p:spPr/>
        <p:txBody>
          <a:bodyPr/>
          <a:lstStyle/>
          <a:p>
            <a:r>
              <a:rPr lang="en-GB" dirty="0" smtClean="0"/>
              <a:t>Develop effective national–local coordination mechanisms, identifying the most suitable level at which to cooperate/coordinate</a:t>
            </a:r>
          </a:p>
          <a:p>
            <a:pPr lvl="1"/>
            <a:r>
              <a:rPr lang="en-GB" dirty="0" smtClean="0"/>
              <a:t>e.g. Rwanda: annual performance contracts between various levels of government, with clear definition of goals, indicators and activities</a:t>
            </a:r>
          </a:p>
          <a:p>
            <a:r>
              <a:rPr lang="en-GB" dirty="0" smtClean="0"/>
              <a:t>Strengthen institutions at the sub-national level, matching the transfer of competences with the transfer of resources</a:t>
            </a:r>
          </a:p>
          <a:p>
            <a:endParaRPr lang="en-GB" dirty="0" smtClean="0"/>
          </a:p>
        </p:txBody>
      </p:sp>
      <p:sp>
        <p:nvSpPr>
          <p:cNvPr id="41987" name="Slide Number Placeholder 3"/>
          <p:cNvSpPr>
            <a:spLocks noGrp="1"/>
          </p:cNvSpPr>
          <p:nvPr>
            <p:ph type="sldNum" sz="quarter" idx="12"/>
          </p:nvPr>
        </p:nvSpPr>
        <p:spPr>
          <a:noFill/>
        </p:spPr>
        <p:txBody>
          <a:bodyPr/>
          <a:lstStyle/>
          <a:p>
            <a:fld id="{8DDD9264-E6E0-44F7-AC60-1941E7AC013B}" type="slidenum">
              <a:rPr lang="en-US" smtClean="0"/>
              <a:pPr/>
              <a:t>23</a:t>
            </a:fld>
            <a:endParaRPr lang="en-US" smtClean="0"/>
          </a:p>
        </p:txBody>
      </p:sp>
      <p:sp>
        <p:nvSpPr>
          <p:cNvPr id="5" name="TextBox 4"/>
          <p:cNvSpPr txBox="1">
            <a:spLocks noChangeArrowheads="1"/>
          </p:cNvSpPr>
          <p:nvPr/>
        </p:nvSpPr>
        <p:spPr bwMode="auto">
          <a:xfrm>
            <a:off x="3886200" y="6477000"/>
            <a:ext cx="4191000" cy="307975"/>
          </a:xfrm>
          <a:prstGeom prst="rect">
            <a:avLst/>
          </a:prstGeom>
          <a:noFill/>
          <a:ln w="9525">
            <a:noFill/>
            <a:miter lim="800000"/>
            <a:headEnd/>
            <a:tailEnd/>
          </a:ln>
        </p:spPr>
        <p:txBody>
          <a:bodyPr>
            <a:spAutoFit/>
          </a:bodyPr>
          <a:lstStyle/>
          <a:p>
            <a:pPr algn="r"/>
            <a:r>
              <a:rPr lang="en-GB" sz="1400" dirty="0" smtClean="0"/>
              <a:t>Source: UNDP-UNEP (2011) </a:t>
            </a:r>
            <a:endParaRPr lang="en-GB" sz="1400" dirty="0"/>
          </a:p>
        </p:txBody>
      </p:sp>
    </p:spTree>
    <p:extLst>
      <p:ext uri="{BB962C8B-B14F-4D97-AF65-F5344CB8AC3E}">
        <p14:creationId xmlns:p14="http://schemas.microsoft.com/office/powerpoint/2010/main" val="736753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Tools and actions for supporting institutional and capacity strengthening</a:t>
            </a:r>
          </a:p>
        </p:txBody>
      </p:sp>
      <p:sp>
        <p:nvSpPr>
          <p:cNvPr id="43010" name="Slide Number Placeholder 2"/>
          <p:cNvSpPr>
            <a:spLocks noGrp="1"/>
          </p:cNvSpPr>
          <p:nvPr>
            <p:ph type="sldNum" sz="quarter" idx="12"/>
          </p:nvPr>
        </p:nvSpPr>
        <p:spPr>
          <a:noFill/>
        </p:spPr>
        <p:txBody>
          <a:bodyPr/>
          <a:lstStyle/>
          <a:p>
            <a:fld id="{A1651C34-F7F7-44FF-AF2D-CF58B5BA58FA}" type="slidenum">
              <a:rPr lang="en-US" smtClean="0"/>
              <a:pPr/>
              <a:t>24</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GB" dirty="0" smtClean="0"/>
              <a:t>Steps in institutional and capacity </a:t>
            </a:r>
            <a:br>
              <a:rPr lang="en-GB" dirty="0" smtClean="0"/>
            </a:br>
            <a:r>
              <a:rPr lang="en-GB" dirty="0" smtClean="0"/>
              <a:t>strengthening</a:t>
            </a:r>
          </a:p>
        </p:txBody>
      </p:sp>
      <p:sp>
        <p:nvSpPr>
          <p:cNvPr id="33801" name="Slide Number Placeholder 11"/>
          <p:cNvSpPr>
            <a:spLocks noGrp="1"/>
          </p:cNvSpPr>
          <p:nvPr>
            <p:ph type="sldNum" sz="quarter" idx="12"/>
          </p:nvPr>
        </p:nvSpPr>
        <p:spPr>
          <a:noFill/>
        </p:spPr>
        <p:txBody>
          <a:bodyPr/>
          <a:lstStyle/>
          <a:p>
            <a:fld id="{AF7E8149-BE29-42B2-B10E-BFED3B3AF1DA}" type="slidenum">
              <a:rPr lang="en-US" smtClean="0"/>
              <a:pPr/>
              <a:t>25</a:t>
            </a:fld>
            <a:endParaRPr lang="en-US" smtClean="0"/>
          </a:p>
        </p:txBody>
      </p:sp>
      <p:sp>
        <p:nvSpPr>
          <p:cNvPr id="12" name="TextBox 4"/>
          <p:cNvSpPr txBox="1">
            <a:spLocks noChangeArrowheads="1"/>
          </p:cNvSpPr>
          <p:nvPr/>
        </p:nvSpPr>
        <p:spPr bwMode="auto">
          <a:xfrm>
            <a:off x="3886200" y="6477000"/>
            <a:ext cx="4191000" cy="307975"/>
          </a:xfrm>
          <a:prstGeom prst="rect">
            <a:avLst/>
          </a:prstGeom>
          <a:noFill/>
          <a:ln w="9525">
            <a:noFill/>
            <a:miter lim="800000"/>
            <a:headEnd/>
            <a:tailEnd/>
          </a:ln>
        </p:spPr>
        <p:txBody>
          <a:bodyPr>
            <a:spAutoFit/>
          </a:bodyPr>
          <a:lstStyle/>
          <a:p>
            <a:pPr algn="r"/>
            <a:r>
              <a:rPr lang="en-GB" sz="1400" dirty="0" smtClean="0"/>
              <a:t>Source: UNDP-UNEP (2009) </a:t>
            </a:r>
            <a:endParaRPr lang="en-GB" sz="1400" dirty="0"/>
          </a:p>
        </p:txBody>
      </p:sp>
      <p:sp>
        <p:nvSpPr>
          <p:cNvPr id="13" name="Rounded Rectangle 12"/>
          <p:cNvSpPr/>
          <p:nvPr/>
        </p:nvSpPr>
        <p:spPr>
          <a:xfrm>
            <a:off x="609601" y="1683600"/>
            <a:ext cx="2519511" cy="1044000"/>
          </a:xfrm>
          <a:prstGeom prst="roundRect">
            <a:avLst/>
          </a:prstGeom>
          <a:solidFill>
            <a:schemeClr val="accent1">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2060"/>
                </a:solidFill>
              </a:rPr>
              <a:t>Needs assessment</a:t>
            </a:r>
          </a:p>
        </p:txBody>
      </p:sp>
      <p:sp>
        <p:nvSpPr>
          <p:cNvPr id="14" name="Rounded Rectangle 13"/>
          <p:cNvSpPr/>
          <p:nvPr/>
        </p:nvSpPr>
        <p:spPr>
          <a:xfrm>
            <a:off x="609601" y="3962400"/>
            <a:ext cx="2519511" cy="1044000"/>
          </a:xfrm>
          <a:prstGeom prst="roundRect">
            <a:avLst/>
          </a:prstGeom>
          <a:solidFill>
            <a:schemeClr val="accent1">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2060"/>
                </a:solidFill>
              </a:rPr>
              <a:t>Learning by doing</a:t>
            </a:r>
          </a:p>
        </p:txBody>
      </p:sp>
      <p:sp>
        <p:nvSpPr>
          <p:cNvPr id="15" name="Rounded Rectangle 14"/>
          <p:cNvSpPr/>
          <p:nvPr/>
        </p:nvSpPr>
        <p:spPr>
          <a:xfrm>
            <a:off x="609601" y="2819400"/>
            <a:ext cx="2519511" cy="1044000"/>
          </a:xfrm>
          <a:prstGeom prst="roundRect">
            <a:avLst/>
          </a:prstGeom>
          <a:solidFill>
            <a:schemeClr val="accent1">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2060"/>
                </a:solidFill>
              </a:rPr>
              <a:t>Working mechanisms</a:t>
            </a:r>
          </a:p>
        </p:txBody>
      </p:sp>
      <p:sp>
        <p:nvSpPr>
          <p:cNvPr id="16" name="Rounded Rectangle 15"/>
          <p:cNvSpPr/>
          <p:nvPr/>
        </p:nvSpPr>
        <p:spPr>
          <a:xfrm>
            <a:off x="609601" y="5433000"/>
            <a:ext cx="2519511" cy="1044000"/>
          </a:xfrm>
          <a:prstGeom prst="roundRect">
            <a:avLst/>
          </a:prstGeom>
          <a:solidFill>
            <a:schemeClr val="accent1">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2060"/>
                </a:solidFill>
              </a:rPr>
              <a:t>Mainstreaming as standard practice</a:t>
            </a:r>
          </a:p>
        </p:txBody>
      </p:sp>
      <p:sp>
        <p:nvSpPr>
          <p:cNvPr id="17" name="Rounded Rectangle 16"/>
          <p:cNvSpPr/>
          <p:nvPr/>
        </p:nvSpPr>
        <p:spPr>
          <a:xfrm>
            <a:off x="3576489" y="1683600"/>
            <a:ext cx="2519511" cy="1044000"/>
          </a:xfrm>
          <a:prstGeom prst="roundRect">
            <a:avLst/>
          </a:prstGeom>
          <a:solidFill>
            <a:schemeClr val="accent2">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rgbClr val="0070C0"/>
                </a:solidFill>
              </a:rPr>
              <a:t>National capacity self-assessment</a:t>
            </a:r>
          </a:p>
        </p:txBody>
      </p:sp>
      <p:sp>
        <p:nvSpPr>
          <p:cNvPr id="18" name="Rounded Rectangle 17"/>
          <p:cNvSpPr/>
          <p:nvPr/>
        </p:nvSpPr>
        <p:spPr>
          <a:xfrm>
            <a:off x="3576489" y="2819400"/>
            <a:ext cx="2519511" cy="1044000"/>
          </a:xfrm>
          <a:prstGeom prst="roundRect">
            <a:avLst/>
          </a:prstGeom>
          <a:solidFill>
            <a:schemeClr val="accent2">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err="1" smtClean="0">
                <a:solidFill>
                  <a:srgbClr val="0070C0"/>
                </a:solidFill>
              </a:rPr>
              <a:t>Inst’l</a:t>
            </a:r>
            <a:r>
              <a:rPr lang="en-GB" sz="1600" b="1" dirty="0" smtClean="0">
                <a:solidFill>
                  <a:srgbClr val="0070C0"/>
                </a:solidFill>
              </a:rPr>
              <a:t> arrangements</a:t>
            </a:r>
          </a:p>
          <a:p>
            <a:pPr algn="ctr"/>
            <a:r>
              <a:rPr lang="en-GB" sz="1600" b="1" dirty="0" smtClean="0">
                <a:solidFill>
                  <a:srgbClr val="0070C0"/>
                </a:solidFill>
              </a:rPr>
              <a:t>Management framework</a:t>
            </a:r>
          </a:p>
          <a:p>
            <a:pPr algn="ctr"/>
            <a:r>
              <a:rPr lang="en-GB" sz="1600" b="1" dirty="0" smtClean="0">
                <a:solidFill>
                  <a:srgbClr val="0070C0"/>
                </a:solidFill>
              </a:rPr>
              <a:t>Work plan</a:t>
            </a:r>
          </a:p>
        </p:txBody>
      </p:sp>
      <p:sp>
        <p:nvSpPr>
          <p:cNvPr id="19" name="Rounded Rectangle 18"/>
          <p:cNvSpPr/>
          <p:nvPr/>
        </p:nvSpPr>
        <p:spPr>
          <a:xfrm>
            <a:off x="3576489" y="3962400"/>
            <a:ext cx="2519511" cy="1044000"/>
          </a:xfrm>
          <a:prstGeom prst="roundRect">
            <a:avLst/>
          </a:prstGeom>
          <a:solidFill>
            <a:schemeClr val="accent2">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rgbClr val="0070C0"/>
                </a:solidFill>
              </a:rPr>
              <a:t>Training, exchange visits, on-the-job learning, lesson learning/dissemination</a:t>
            </a:r>
          </a:p>
        </p:txBody>
      </p:sp>
      <p:cxnSp>
        <p:nvCxnSpPr>
          <p:cNvPr id="21" name="Straight Arrow Connector 20"/>
          <p:cNvCxnSpPr>
            <a:stCxn id="17" idx="1"/>
            <a:endCxn id="13" idx="3"/>
          </p:cNvCxnSpPr>
          <p:nvPr/>
        </p:nvCxnSpPr>
        <p:spPr>
          <a:xfrm rot="10800000">
            <a:off x="3129113" y="2205600"/>
            <a:ext cx="447377"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8" idx="1"/>
            <a:endCxn id="15" idx="3"/>
          </p:cNvCxnSpPr>
          <p:nvPr/>
        </p:nvCxnSpPr>
        <p:spPr>
          <a:xfrm rot="10800000">
            <a:off x="3129113" y="3341400"/>
            <a:ext cx="447377"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9" idx="1"/>
            <a:endCxn id="14" idx="3"/>
          </p:cNvCxnSpPr>
          <p:nvPr/>
        </p:nvCxnSpPr>
        <p:spPr>
          <a:xfrm rot="10800000">
            <a:off x="3129113" y="4484400"/>
            <a:ext cx="447377"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14" idx="2"/>
            <a:endCxn id="16" idx="0"/>
          </p:cNvCxnSpPr>
          <p:nvPr/>
        </p:nvCxnSpPr>
        <p:spPr>
          <a:xfrm rot="5400000">
            <a:off x="1656057" y="5219700"/>
            <a:ext cx="42660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2" name="Elbow Connector 31"/>
          <p:cNvCxnSpPr>
            <a:stCxn id="16" idx="1"/>
            <a:endCxn id="13" idx="1"/>
          </p:cNvCxnSpPr>
          <p:nvPr/>
        </p:nvCxnSpPr>
        <p:spPr>
          <a:xfrm rot="10800000">
            <a:off x="609601" y="2205600"/>
            <a:ext cx="1588" cy="3749400"/>
          </a:xfrm>
          <a:prstGeom prst="bentConnector3">
            <a:avLst>
              <a:gd name="adj1" fmla="val 14395466"/>
            </a:avLst>
          </a:prstGeom>
          <a:ln w="28575">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a:stCxn id="13" idx="2"/>
            <a:endCxn id="15" idx="0"/>
          </p:cNvCxnSpPr>
          <p:nvPr/>
        </p:nvCxnSpPr>
        <p:spPr>
          <a:xfrm rot="5400000">
            <a:off x="1823457" y="2773500"/>
            <a:ext cx="91800"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5" idx="2"/>
            <a:endCxn id="14" idx="0"/>
          </p:cNvCxnSpPr>
          <p:nvPr/>
        </p:nvCxnSpPr>
        <p:spPr>
          <a:xfrm rot="5400000">
            <a:off x="1819857" y="3912900"/>
            <a:ext cx="99000"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6518400" y="1687800"/>
            <a:ext cx="2016000" cy="1044000"/>
          </a:xfrm>
          <a:prstGeom prst="roundRect">
            <a:avLst/>
          </a:prstGeom>
          <a:solidFill>
            <a:schemeClr val="accent2">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rgbClr val="0070C0"/>
                </a:solidFill>
              </a:rPr>
              <a:t>Stakeholder analysis</a:t>
            </a:r>
          </a:p>
        </p:txBody>
      </p:sp>
      <p:cxnSp>
        <p:nvCxnSpPr>
          <p:cNvPr id="24" name="Straight Arrow Connector 23"/>
          <p:cNvCxnSpPr>
            <a:stCxn id="20" idx="1"/>
            <a:endCxn id="17" idx="3"/>
          </p:cNvCxnSpPr>
          <p:nvPr/>
        </p:nvCxnSpPr>
        <p:spPr>
          <a:xfrm rot="10800000">
            <a:off x="6096000" y="2205600"/>
            <a:ext cx="422400" cy="42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P spid="20" grpId="0" animBg="1"/>
      <p:bldP spid="20" grpId="1"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Needs assessment: capacity </a:t>
            </a:r>
            <a:br>
              <a:rPr lang="en-GB" dirty="0" smtClean="0"/>
            </a:br>
            <a:r>
              <a:rPr lang="en-GB" dirty="0" smtClean="0"/>
              <a:t>development for whom, for what?</a:t>
            </a:r>
            <a:endParaRPr lang="en-GB" dirty="0"/>
          </a:p>
        </p:txBody>
      </p:sp>
      <p:sp>
        <p:nvSpPr>
          <p:cNvPr id="3" name="Content Placeholder 2"/>
          <p:cNvSpPr>
            <a:spLocks noGrp="1"/>
          </p:cNvSpPr>
          <p:nvPr>
            <p:ph idx="1"/>
          </p:nvPr>
        </p:nvSpPr>
        <p:spPr/>
        <p:txBody>
          <a:bodyPr/>
          <a:lstStyle/>
          <a:p>
            <a:r>
              <a:rPr lang="en-GB" dirty="0" smtClean="0"/>
              <a:t>Capacity development (CD) should take place </a:t>
            </a:r>
            <a:br>
              <a:rPr lang="en-GB" dirty="0" smtClean="0"/>
            </a:br>
            <a:r>
              <a:rPr lang="en-GB" dirty="0" smtClean="0"/>
              <a:t>at three complementary levels:</a:t>
            </a:r>
          </a:p>
          <a:p>
            <a:pPr lvl="1"/>
            <a:r>
              <a:rPr lang="en-GB" dirty="0" smtClean="0"/>
              <a:t>the ‘enabling environment’ or ‘system level’ (overall institutional level)</a:t>
            </a:r>
          </a:p>
          <a:p>
            <a:pPr lvl="1"/>
            <a:r>
              <a:rPr lang="en-GB" dirty="0" smtClean="0"/>
              <a:t>the organisation level</a:t>
            </a:r>
          </a:p>
          <a:p>
            <a:pPr lvl="1"/>
            <a:r>
              <a:rPr lang="en-GB" dirty="0" smtClean="0"/>
              <a:t>the individual level</a:t>
            </a:r>
            <a:endParaRPr lang="en-GB" dirty="0"/>
          </a:p>
        </p:txBody>
      </p:sp>
      <p:sp>
        <p:nvSpPr>
          <p:cNvPr id="4" name="Slide Number Placeholder 3"/>
          <p:cNvSpPr>
            <a:spLocks noGrp="1"/>
          </p:cNvSpPr>
          <p:nvPr>
            <p:ph type="sldNum" sz="quarter" idx="12"/>
          </p:nvPr>
        </p:nvSpPr>
        <p:spPr/>
        <p:txBody>
          <a:bodyPr/>
          <a:lstStyle/>
          <a:p>
            <a:pPr>
              <a:defRPr/>
            </a:pPr>
            <a:fld id="{4E717114-2524-4BB1-8F38-2A60EAE46E08}" type="slidenum">
              <a:rPr lang="en-US" smtClean="0"/>
              <a:pPr>
                <a:defRPr/>
              </a:pPr>
              <a:t>26</a:t>
            </a:fld>
            <a:endParaRPr lang="en-US" dirty="0"/>
          </a:p>
        </p:txBody>
      </p:sp>
      <p:sp>
        <p:nvSpPr>
          <p:cNvPr id="5" name="Cloud Callout 4"/>
          <p:cNvSpPr/>
          <p:nvPr/>
        </p:nvSpPr>
        <p:spPr>
          <a:xfrm>
            <a:off x="3505200" y="4343400"/>
            <a:ext cx="4876800" cy="1752600"/>
          </a:xfrm>
          <a:prstGeom prst="cloudCallout">
            <a:avLst>
              <a:gd name="adj1" fmla="val -28915"/>
              <a:gd name="adj2" fmla="val -83228"/>
            </a:avLst>
          </a:prstGeom>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Start by determining: </a:t>
            </a:r>
            <a:r>
              <a:rPr lang="en-GB" sz="2000" b="1" dirty="0" smtClean="0">
                <a:solidFill>
                  <a:schemeClr val="accent2">
                    <a:lumMod val="40000"/>
                    <a:lumOff val="60000"/>
                  </a:schemeClr>
                </a:solidFill>
              </a:rPr>
              <a:t>‘Capacity development for what?’  </a:t>
            </a:r>
            <a:r>
              <a:rPr lang="en-GB" b="1" dirty="0" smtClean="0"/>
              <a:t>-&gt; Define specific objectives</a:t>
            </a:r>
            <a:endParaRPr lang="en-GB" b="1" dirty="0"/>
          </a:p>
        </p:txBody>
      </p:sp>
      <p:sp>
        <p:nvSpPr>
          <p:cNvPr id="6" name="TextBox 4"/>
          <p:cNvSpPr txBox="1">
            <a:spLocks noChangeArrowheads="1"/>
          </p:cNvSpPr>
          <p:nvPr/>
        </p:nvSpPr>
        <p:spPr bwMode="auto">
          <a:xfrm>
            <a:off x="3886200" y="6477000"/>
            <a:ext cx="4191000" cy="307975"/>
          </a:xfrm>
          <a:prstGeom prst="rect">
            <a:avLst/>
          </a:prstGeom>
          <a:noFill/>
          <a:ln w="9525">
            <a:noFill/>
            <a:miter lim="800000"/>
            <a:headEnd/>
            <a:tailEnd/>
          </a:ln>
        </p:spPr>
        <p:txBody>
          <a:bodyPr>
            <a:spAutoFit/>
          </a:bodyPr>
          <a:lstStyle/>
          <a:p>
            <a:pPr algn="r"/>
            <a:r>
              <a:rPr lang="en-GB" sz="1400" dirty="0" smtClean="0"/>
              <a:t>Source: UNDP (2011) </a:t>
            </a:r>
            <a:endParaRPr lang="en-GB" sz="14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GB" dirty="0" smtClean="0"/>
              <a:t>Needs assessment: stakeholders’ </a:t>
            </a:r>
            <a:br>
              <a:rPr lang="en-GB" dirty="0" smtClean="0"/>
            </a:br>
            <a:r>
              <a:rPr lang="en-GB" dirty="0" smtClean="0"/>
              <a:t>CD needs for mainstreaming</a:t>
            </a:r>
          </a:p>
        </p:txBody>
      </p:sp>
      <p:sp>
        <p:nvSpPr>
          <p:cNvPr id="33794" name="TextBox 4"/>
          <p:cNvSpPr txBox="1">
            <a:spLocks noChangeArrowheads="1"/>
          </p:cNvSpPr>
          <p:nvPr/>
        </p:nvSpPr>
        <p:spPr bwMode="auto">
          <a:xfrm>
            <a:off x="3581400" y="3243263"/>
            <a:ext cx="1981200" cy="968375"/>
          </a:xfrm>
          <a:prstGeom prst="rect">
            <a:avLst/>
          </a:prstGeom>
          <a:solidFill>
            <a:srgbClr val="92D050"/>
          </a:solidFill>
          <a:ln w="9525">
            <a:noFill/>
            <a:miter lim="800000"/>
            <a:headEnd/>
            <a:tailEnd/>
          </a:ln>
        </p:spPr>
        <p:txBody>
          <a:bodyPr>
            <a:spAutoFit/>
          </a:bodyPr>
          <a:lstStyle/>
          <a:p>
            <a:pPr algn="ctr"/>
            <a:r>
              <a:rPr lang="en-GB" sz="1900" b="1" dirty="0">
                <a:solidFill>
                  <a:srgbClr val="002060"/>
                </a:solidFill>
              </a:rPr>
              <a:t>Stakeholder capacity building</a:t>
            </a:r>
          </a:p>
        </p:txBody>
      </p:sp>
      <p:sp>
        <p:nvSpPr>
          <p:cNvPr id="6" name="Rounded Rectangular Callout 5"/>
          <p:cNvSpPr/>
          <p:nvPr/>
        </p:nvSpPr>
        <p:spPr>
          <a:xfrm>
            <a:off x="381000" y="1752600"/>
            <a:ext cx="1600200" cy="1371600"/>
          </a:xfrm>
          <a:prstGeom prst="wedgeRoundRectCallout">
            <a:avLst>
              <a:gd name="adj1" fmla="val 153767"/>
              <a:gd name="adj2" fmla="val 7561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Information systems &amp; analytical skills</a:t>
            </a:r>
          </a:p>
        </p:txBody>
      </p:sp>
      <p:sp>
        <p:nvSpPr>
          <p:cNvPr id="7" name="Rounded Rectangular Callout 6"/>
          <p:cNvSpPr/>
          <p:nvPr/>
        </p:nvSpPr>
        <p:spPr>
          <a:xfrm>
            <a:off x="3200400" y="1447800"/>
            <a:ext cx="1752600" cy="990600"/>
          </a:xfrm>
          <a:prstGeom prst="wedgeRoundRectCallout">
            <a:avLst>
              <a:gd name="adj1" fmla="val 22060"/>
              <a:gd name="adj2" fmla="val 13185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Planning &amp; prioritisation skills</a:t>
            </a:r>
          </a:p>
        </p:txBody>
      </p:sp>
      <p:sp>
        <p:nvSpPr>
          <p:cNvPr id="8" name="Rounded Rectangular Callout 7"/>
          <p:cNvSpPr/>
          <p:nvPr/>
        </p:nvSpPr>
        <p:spPr>
          <a:xfrm>
            <a:off x="6477000" y="2209800"/>
            <a:ext cx="1981200" cy="1371600"/>
          </a:xfrm>
          <a:prstGeom prst="wedgeRoundRectCallout">
            <a:avLst>
              <a:gd name="adj1" fmla="val -101790"/>
              <a:gd name="adj2" fmla="val 3991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Participatory engagement &amp; empowerment skills</a:t>
            </a:r>
          </a:p>
        </p:txBody>
      </p:sp>
      <p:sp>
        <p:nvSpPr>
          <p:cNvPr id="9" name="Rounded Rectangular Callout 8"/>
          <p:cNvSpPr/>
          <p:nvPr/>
        </p:nvSpPr>
        <p:spPr>
          <a:xfrm>
            <a:off x="304800" y="3962400"/>
            <a:ext cx="2133600" cy="1066800"/>
          </a:xfrm>
          <a:prstGeom prst="wedgeRoundRectCallout">
            <a:avLst>
              <a:gd name="adj1" fmla="val 107793"/>
              <a:gd name="adj2" fmla="val -6394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Political &amp; communication skills</a:t>
            </a:r>
          </a:p>
        </p:txBody>
      </p:sp>
      <p:sp>
        <p:nvSpPr>
          <p:cNvPr id="10" name="Rounded Rectangular Callout 9"/>
          <p:cNvSpPr/>
          <p:nvPr/>
        </p:nvSpPr>
        <p:spPr>
          <a:xfrm>
            <a:off x="3200400" y="5105400"/>
            <a:ext cx="1905000" cy="1066800"/>
          </a:xfrm>
          <a:prstGeom prst="wedgeRoundRectCallout">
            <a:avLst>
              <a:gd name="adj1" fmla="val 19243"/>
              <a:gd name="adj2" fmla="val -13828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Monitoring, evaluation &amp; learning skills</a:t>
            </a:r>
          </a:p>
        </p:txBody>
      </p:sp>
      <p:sp>
        <p:nvSpPr>
          <p:cNvPr id="11" name="Rounded Rectangular Callout 10"/>
          <p:cNvSpPr/>
          <p:nvPr/>
        </p:nvSpPr>
        <p:spPr>
          <a:xfrm>
            <a:off x="6705600" y="4267200"/>
            <a:ext cx="1828800" cy="990600"/>
          </a:xfrm>
          <a:prstGeom prst="wedgeRoundRectCallout">
            <a:avLst>
              <a:gd name="adj1" fmla="val -116520"/>
              <a:gd name="adj2" fmla="val -97810"/>
              <a:gd name="adj3" fmla="val 1666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Specific technical skills</a:t>
            </a:r>
          </a:p>
        </p:txBody>
      </p:sp>
      <p:sp>
        <p:nvSpPr>
          <p:cNvPr id="33801" name="Slide Number Placeholder 11"/>
          <p:cNvSpPr>
            <a:spLocks noGrp="1"/>
          </p:cNvSpPr>
          <p:nvPr>
            <p:ph type="sldNum" sz="quarter" idx="12"/>
          </p:nvPr>
        </p:nvSpPr>
        <p:spPr>
          <a:noFill/>
        </p:spPr>
        <p:txBody>
          <a:bodyPr/>
          <a:lstStyle/>
          <a:p>
            <a:fld id="{AF7E8149-BE29-42B2-B10E-BFED3B3AF1DA}" type="slidenum">
              <a:rPr lang="en-US" smtClean="0"/>
              <a:pPr/>
              <a:t>27</a:t>
            </a:fld>
            <a:endParaRPr lang="en-US" smtClean="0"/>
          </a:p>
        </p:txBody>
      </p:sp>
      <p:sp>
        <p:nvSpPr>
          <p:cNvPr id="12" name="TextBox 4"/>
          <p:cNvSpPr txBox="1">
            <a:spLocks noChangeArrowheads="1"/>
          </p:cNvSpPr>
          <p:nvPr/>
        </p:nvSpPr>
        <p:spPr bwMode="auto">
          <a:xfrm>
            <a:off x="3733800" y="6477000"/>
            <a:ext cx="4191000" cy="307975"/>
          </a:xfrm>
          <a:prstGeom prst="rect">
            <a:avLst/>
          </a:prstGeom>
          <a:noFill/>
          <a:ln w="9525">
            <a:noFill/>
            <a:miter lim="800000"/>
            <a:headEnd/>
            <a:tailEnd/>
          </a:ln>
        </p:spPr>
        <p:txBody>
          <a:bodyPr>
            <a:spAutoFit/>
          </a:bodyPr>
          <a:lstStyle/>
          <a:p>
            <a:pPr algn="r"/>
            <a:r>
              <a:rPr lang="en-GB" sz="1400" dirty="0" smtClean="0"/>
              <a:t>Source: </a:t>
            </a:r>
            <a:r>
              <a:rPr lang="en-GB" sz="1400" dirty="0" err="1" smtClean="0"/>
              <a:t>Dalal</a:t>
            </a:r>
            <a:r>
              <a:rPr lang="en-GB" sz="1400" dirty="0" smtClean="0"/>
              <a:t>-Clayton &amp; Bass (2009) </a:t>
            </a:r>
            <a:endParaRPr lang="en-GB" sz="1400" dirty="0"/>
          </a:p>
        </p:txBody>
      </p:sp>
      <p:sp>
        <p:nvSpPr>
          <p:cNvPr id="13" name="Cloud Callout 12"/>
          <p:cNvSpPr/>
          <p:nvPr/>
        </p:nvSpPr>
        <p:spPr>
          <a:xfrm>
            <a:off x="304800" y="5410200"/>
            <a:ext cx="2286000" cy="1066800"/>
          </a:xfrm>
          <a:prstGeom prst="cloudCallout">
            <a:avLst>
              <a:gd name="adj1" fmla="val 56910"/>
              <a:gd name="adj2" fmla="val -1104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cap="small" dirty="0" smtClean="0"/>
              <a:t>‘Functional capacities’</a:t>
            </a:r>
            <a:endParaRPr lang="en-GB" b="1" cap="small" dirty="0"/>
          </a:p>
        </p:txBody>
      </p:sp>
      <p:sp>
        <p:nvSpPr>
          <p:cNvPr id="14" name="Cloud Callout 13"/>
          <p:cNvSpPr/>
          <p:nvPr/>
        </p:nvSpPr>
        <p:spPr>
          <a:xfrm>
            <a:off x="5486400" y="5410200"/>
            <a:ext cx="2057400" cy="1066800"/>
          </a:xfrm>
          <a:prstGeom prst="cloudCallout">
            <a:avLst>
              <a:gd name="adj1" fmla="val 11167"/>
              <a:gd name="adj2" fmla="val -91195"/>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cap="small" dirty="0" smtClean="0"/>
              <a:t>‘Technical capacities’</a:t>
            </a:r>
            <a:endParaRPr lang="en-GB" b="1" cap="small"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3" grpId="0" animBg="1"/>
      <p:bldP spid="1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GB" dirty="0" smtClean="0"/>
              <a:t>Needs assessment: national </a:t>
            </a:r>
            <a:br>
              <a:rPr lang="en-GB" dirty="0" smtClean="0"/>
            </a:br>
            <a:r>
              <a:rPr lang="en-GB" dirty="0" smtClean="0"/>
              <a:t>capacity self-assessments</a:t>
            </a:r>
          </a:p>
        </p:txBody>
      </p:sp>
      <p:sp>
        <p:nvSpPr>
          <p:cNvPr id="3" name="Content Placeholder 2"/>
          <p:cNvSpPr>
            <a:spLocks noGrp="1"/>
          </p:cNvSpPr>
          <p:nvPr>
            <p:ph idx="1"/>
          </p:nvPr>
        </p:nvSpPr>
        <p:spPr>
          <a:xfrm>
            <a:off x="304800" y="1219200"/>
            <a:ext cx="8534400" cy="4800600"/>
          </a:xfrm>
        </p:spPr>
        <p:txBody>
          <a:bodyPr/>
          <a:lstStyle/>
          <a:p>
            <a:r>
              <a:rPr lang="en-GB" dirty="0" smtClean="0"/>
              <a:t>Based on existing or </a:t>
            </a:r>
            <a:r>
              <a:rPr lang="en-GB" i="1" dirty="0" smtClean="0"/>
              <a:t>ad hoc </a:t>
            </a:r>
            <a:r>
              <a:rPr lang="en-GB" dirty="0" smtClean="0"/>
              <a:t>institutional assessments, consider for all relevant organisations:</a:t>
            </a:r>
          </a:p>
          <a:p>
            <a:pPr lvl="1"/>
            <a:r>
              <a:rPr lang="en-GB" dirty="0" smtClean="0"/>
              <a:t>Level of education &amp; awareness of </a:t>
            </a:r>
            <a:r>
              <a:rPr lang="en-GB" dirty="0" err="1" smtClean="0"/>
              <a:t>env’t</a:t>
            </a:r>
            <a:r>
              <a:rPr lang="en-GB" dirty="0" smtClean="0"/>
              <a:t> and CC</a:t>
            </a:r>
          </a:p>
          <a:p>
            <a:pPr lvl="1"/>
            <a:r>
              <a:rPr lang="en-GB" dirty="0" smtClean="0"/>
              <a:t>Organisations’ mandates &amp; functions with regard to environment- and climate-related issues</a:t>
            </a:r>
          </a:p>
          <a:p>
            <a:pPr lvl="1"/>
            <a:r>
              <a:rPr lang="en-GB" dirty="0" smtClean="0"/>
              <a:t>Influence of climate risks on capacity to function</a:t>
            </a:r>
          </a:p>
          <a:p>
            <a:pPr lvl="1"/>
            <a:r>
              <a:rPr lang="en-GB" dirty="0" smtClean="0"/>
              <a:t>Technical, financial, legal/regulatory capacities &amp; information systems in relation to </a:t>
            </a:r>
            <a:r>
              <a:rPr lang="en-GB" dirty="0" err="1" smtClean="0"/>
              <a:t>env’t</a:t>
            </a:r>
            <a:r>
              <a:rPr lang="en-GB" dirty="0" smtClean="0"/>
              <a:t> and CC issues</a:t>
            </a:r>
          </a:p>
          <a:p>
            <a:pPr lvl="1"/>
            <a:r>
              <a:rPr lang="en-GB" dirty="0" smtClean="0"/>
              <a:t>Planning, decision-making, budget allocation &amp; programming mechanisms</a:t>
            </a:r>
          </a:p>
          <a:p>
            <a:pPr lvl="1"/>
            <a:r>
              <a:rPr lang="en-GB" dirty="0" smtClean="0"/>
              <a:t>Collaboration &amp; coordination structures &amp; mechanisms</a:t>
            </a:r>
          </a:p>
          <a:p>
            <a:r>
              <a:rPr lang="en-GB" dirty="0"/>
              <a:t>A</a:t>
            </a:r>
            <a:r>
              <a:rPr lang="en-GB" dirty="0" smtClean="0"/>
              <a:t>ssessments for environment and climate change</a:t>
            </a:r>
          </a:p>
          <a:p>
            <a:pPr lvl="1">
              <a:buNone/>
            </a:pPr>
            <a:endParaRPr lang="en-GB" dirty="0" smtClean="0"/>
          </a:p>
        </p:txBody>
      </p:sp>
      <p:sp>
        <p:nvSpPr>
          <p:cNvPr id="45059" name="TextBox 4"/>
          <p:cNvSpPr txBox="1">
            <a:spLocks noChangeArrowheads="1"/>
          </p:cNvSpPr>
          <p:nvPr/>
        </p:nvSpPr>
        <p:spPr bwMode="auto">
          <a:xfrm>
            <a:off x="3733800" y="6400800"/>
            <a:ext cx="3352800" cy="307975"/>
          </a:xfrm>
          <a:prstGeom prst="rect">
            <a:avLst/>
          </a:prstGeom>
          <a:noFill/>
          <a:ln w="9525">
            <a:noFill/>
            <a:miter lim="800000"/>
            <a:headEnd/>
            <a:tailEnd/>
          </a:ln>
        </p:spPr>
        <p:txBody>
          <a:bodyPr>
            <a:spAutoFit/>
          </a:bodyPr>
          <a:lstStyle/>
          <a:p>
            <a:pPr algn="r"/>
            <a:r>
              <a:rPr lang="en-GB" sz="1400" dirty="0" smtClean="0"/>
              <a:t>Adapted from: </a:t>
            </a:r>
            <a:r>
              <a:rPr lang="en-GB" sz="1400" dirty="0"/>
              <a:t>UNDP-UNEP (</a:t>
            </a:r>
            <a:r>
              <a:rPr lang="en-GB" sz="1400" dirty="0" smtClean="0"/>
              <a:t>2011)</a:t>
            </a:r>
            <a:endParaRPr lang="en-GB" sz="1400" dirty="0"/>
          </a:p>
        </p:txBody>
      </p:sp>
      <p:sp>
        <p:nvSpPr>
          <p:cNvPr id="45060" name="Slide Number Placeholder 5"/>
          <p:cNvSpPr>
            <a:spLocks noGrp="1"/>
          </p:cNvSpPr>
          <p:nvPr>
            <p:ph type="sldNum" sz="quarter" idx="12"/>
          </p:nvPr>
        </p:nvSpPr>
        <p:spPr>
          <a:noFill/>
        </p:spPr>
        <p:txBody>
          <a:bodyPr/>
          <a:lstStyle/>
          <a:p>
            <a:fld id="{A3BB7467-D972-4039-BC73-FF8821AE3329}" type="slidenum">
              <a:rPr lang="en-US" smtClean="0"/>
              <a:pPr/>
              <a:t>28</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Setting up working mechanisms</a:t>
            </a:r>
            <a:br>
              <a:rPr lang="en-GB" dirty="0" smtClean="0"/>
            </a:br>
            <a:r>
              <a:rPr lang="en-GB" dirty="0" smtClean="0"/>
              <a:t>for a mainstreaming initiative</a:t>
            </a:r>
            <a:endParaRPr lang="en-GB" dirty="0"/>
          </a:p>
        </p:txBody>
      </p:sp>
      <p:sp>
        <p:nvSpPr>
          <p:cNvPr id="3" name="Content Placeholder 2"/>
          <p:cNvSpPr>
            <a:spLocks noGrp="1"/>
          </p:cNvSpPr>
          <p:nvPr>
            <p:ph idx="1"/>
          </p:nvPr>
        </p:nvSpPr>
        <p:spPr>
          <a:xfrm>
            <a:off x="457200" y="1981200"/>
            <a:ext cx="8534400" cy="4267200"/>
          </a:xfrm>
        </p:spPr>
        <p:txBody>
          <a:bodyPr/>
          <a:lstStyle/>
          <a:p>
            <a:r>
              <a:rPr lang="en-GB" dirty="0" smtClean="0"/>
              <a:t>Define institutional arrangements (political and technical) (e.g. steering and technical committees)</a:t>
            </a:r>
          </a:p>
          <a:p>
            <a:r>
              <a:rPr lang="en-GB" dirty="0" smtClean="0"/>
              <a:t>Set up a management framework</a:t>
            </a:r>
          </a:p>
          <a:p>
            <a:pPr lvl="1"/>
            <a:r>
              <a:rPr lang="en-GB" dirty="0" smtClean="0"/>
              <a:t>Leadership arrangements</a:t>
            </a:r>
          </a:p>
          <a:p>
            <a:pPr lvl="1"/>
            <a:r>
              <a:rPr lang="en-GB" dirty="0" smtClean="0"/>
              <a:t>Human resources</a:t>
            </a:r>
          </a:p>
          <a:p>
            <a:pPr lvl="1"/>
            <a:r>
              <a:rPr lang="en-GB" dirty="0" smtClean="0"/>
              <a:t>Financial arrangements</a:t>
            </a:r>
          </a:p>
          <a:p>
            <a:pPr lvl="1"/>
            <a:r>
              <a:rPr lang="en-GB" dirty="0" smtClean="0"/>
              <a:t>M&amp;E arrangements</a:t>
            </a:r>
          </a:p>
          <a:p>
            <a:r>
              <a:rPr lang="en-GB" dirty="0" smtClean="0"/>
              <a:t>Develop an operational work plan</a:t>
            </a:r>
          </a:p>
          <a:p>
            <a:pPr lvl="1"/>
            <a:endParaRPr lang="en-GB" dirty="0"/>
          </a:p>
        </p:txBody>
      </p:sp>
      <p:sp>
        <p:nvSpPr>
          <p:cNvPr id="4" name="Slide Number Placeholder 3"/>
          <p:cNvSpPr>
            <a:spLocks noGrp="1"/>
          </p:cNvSpPr>
          <p:nvPr>
            <p:ph type="sldNum" sz="quarter" idx="12"/>
          </p:nvPr>
        </p:nvSpPr>
        <p:spPr/>
        <p:txBody>
          <a:bodyPr/>
          <a:lstStyle/>
          <a:p>
            <a:pPr>
              <a:defRPr/>
            </a:pPr>
            <a:fld id="{4E717114-2524-4BB1-8F38-2A60EAE46E08}" type="slidenum">
              <a:rPr lang="en-US" smtClean="0"/>
              <a:pPr>
                <a:defRPr/>
              </a:pPr>
              <a:t>29</a:t>
            </a:fld>
            <a:endParaRPr lang="en-US" dirty="0"/>
          </a:p>
        </p:txBody>
      </p:sp>
      <p:sp>
        <p:nvSpPr>
          <p:cNvPr id="5" name="TextBox 4"/>
          <p:cNvSpPr txBox="1">
            <a:spLocks noChangeArrowheads="1"/>
          </p:cNvSpPr>
          <p:nvPr/>
        </p:nvSpPr>
        <p:spPr bwMode="auto">
          <a:xfrm>
            <a:off x="3733800" y="6400800"/>
            <a:ext cx="3352800" cy="307975"/>
          </a:xfrm>
          <a:prstGeom prst="rect">
            <a:avLst/>
          </a:prstGeom>
          <a:noFill/>
          <a:ln w="9525">
            <a:noFill/>
            <a:miter lim="800000"/>
            <a:headEnd/>
            <a:tailEnd/>
          </a:ln>
        </p:spPr>
        <p:txBody>
          <a:bodyPr>
            <a:spAutoFit/>
          </a:bodyPr>
          <a:lstStyle/>
          <a:p>
            <a:pPr algn="r"/>
            <a:r>
              <a:rPr lang="en-GB" sz="1400" dirty="0"/>
              <a:t>Source: UNDP-UNEP (</a:t>
            </a:r>
            <a:r>
              <a:rPr lang="en-GB" sz="1400" dirty="0" smtClean="0"/>
              <a:t>2011)</a:t>
            </a:r>
            <a:endParaRPr lang="en-GB" sz="14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Beyond ‘environment’ as a sector...</a:t>
            </a:r>
            <a:endParaRPr lang="en-GB" dirty="0"/>
          </a:p>
        </p:txBody>
      </p:sp>
      <p:sp>
        <p:nvSpPr>
          <p:cNvPr id="3" name="Content Placeholder 2"/>
          <p:cNvSpPr>
            <a:spLocks noGrp="1"/>
          </p:cNvSpPr>
          <p:nvPr>
            <p:ph idx="1"/>
          </p:nvPr>
        </p:nvSpPr>
        <p:spPr>
          <a:xfrm>
            <a:off x="304800" y="1676400"/>
            <a:ext cx="8382000" cy="4800600"/>
          </a:xfrm>
        </p:spPr>
        <p:txBody>
          <a:bodyPr/>
          <a:lstStyle/>
          <a:p>
            <a:r>
              <a:rPr lang="en-GB" dirty="0" smtClean="0"/>
              <a:t>Environment and protection of natural resources is a sector in its own right, but its sustainability also depends on other sectors’ policies</a:t>
            </a:r>
          </a:p>
          <a:p>
            <a:r>
              <a:rPr lang="en-GB" dirty="0" smtClean="0"/>
              <a:t>Also, other sectors’ performance depends closely on the state of the environment</a:t>
            </a:r>
          </a:p>
          <a:p>
            <a:r>
              <a:rPr lang="en-GB" dirty="0" smtClean="0"/>
              <a:t>It does not suffice to address the environment exclusively as a sector</a:t>
            </a:r>
          </a:p>
          <a:p>
            <a:pPr lvl="1"/>
            <a:r>
              <a:rPr lang="en-GB" dirty="0" smtClean="0"/>
              <a:t>Other sector’s development paths need to take account of environmental sustainability</a:t>
            </a:r>
          </a:p>
          <a:p>
            <a:pPr lvl="1"/>
            <a:r>
              <a:rPr lang="en-GB" dirty="0" smtClean="0"/>
              <a:t>Environment tends to be an underfunded sector</a:t>
            </a:r>
          </a:p>
        </p:txBody>
      </p:sp>
      <p:sp>
        <p:nvSpPr>
          <p:cNvPr id="5" name="Slide Number Placeholder 3"/>
          <p:cNvSpPr>
            <a:spLocks noGrp="1"/>
          </p:cNvSpPr>
          <p:nvPr>
            <p:ph type="sldNum" sz="quarter" idx="12"/>
          </p:nvPr>
        </p:nvSpPr>
        <p:spPr>
          <a:xfrm>
            <a:off x="6858000" y="6613525"/>
            <a:ext cx="2133600" cy="168275"/>
          </a:xfrm>
          <a:noFill/>
        </p:spPr>
        <p:txBody>
          <a:bodyPr/>
          <a:lstStyle/>
          <a:p>
            <a:fld id="{194DA052-1F48-4F95-966A-D5EA34E4E2A4}" type="slidenum">
              <a:rPr lang="en-US" smtClean="0"/>
              <a:pPr/>
              <a:t>3</a:t>
            </a:fld>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r>
              <a:rPr lang="en-GB" dirty="0" smtClean="0">
                <a:solidFill>
                  <a:schemeClr val="bg1"/>
                </a:solidFill>
              </a:rPr>
              <a:t>Learning-by-doing: multiple </a:t>
            </a:r>
            <a:br>
              <a:rPr lang="en-GB" dirty="0" smtClean="0">
                <a:solidFill>
                  <a:schemeClr val="bg1"/>
                </a:solidFill>
              </a:rPr>
            </a:br>
            <a:r>
              <a:rPr lang="en-GB" dirty="0" smtClean="0">
                <a:solidFill>
                  <a:schemeClr val="bg1"/>
                </a:solidFill>
              </a:rPr>
              <a:t>approaches</a:t>
            </a:r>
          </a:p>
        </p:txBody>
      </p:sp>
      <p:sp>
        <p:nvSpPr>
          <p:cNvPr id="49154" name="Content Placeholder 2"/>
          <p:cNvSpPr>
            <a:spLocks noGrp="1"/>
          </p:cNvSpPr>
          <p:nvPr>
            <p:ph idx="1"/>
          </p:nvPr>
        </p:nvSpPr>
        <p:spPr>
          <a:xfrm>
            <a:off x="609600" y="1676400"/>
            <a:ext cx="8534400" cy="4800600"/>
          </a:xfrm>
        </p:spPr>
        <p:txBody>
          <a:bodyPr/>
          <a:lstStyle/>
          <a:p>
            <a:r>
              <a:rPr lang="en-GB" dirty="0" smtClean="0"/>
              <a:t>Formal training on mainstreaming and on </a:t>
            </a:r>
            <a:br>
              <a:rPr lang="en-GB" dirty="0" smtClean="0"/>
            </a:br>
            <a:r>
              <a:rPr lang="en-GB" dirty="0" smtClean="0"/>
              <a:t>specific technical aspects</a:t>
            </a:r>
          </a:p>
          <a:p>
            <a:r>
              <a:rPr lang="en-GB" dirty="0" smtClean="0"/>
              <a:t>Exchange visits</a:t>
            </a:r>
          </a:p>
          <a:p>
            <a:r>
              <a:rPr lang="en-GB" dirty="0" smtClean="0"/>
              <a:t>On-the-job learning through national mainstreaming programmes, including:  	</a:t>
            </a:r>
          </a:p>
          <a:p>
            <a:pPr lvl="1"/>
            <a:r>
              <a:rPr lang="en-GB" dirty="0" smtClean="0"/>
              <a:t>Interdisciplinary teams</a:t>
            </a:r>
          </a:p>
          <a:p>
            <a:pPr lvl="1"/>
            <a:r>
              <a:rPr lang="en-GB" dirty="0" smtClean="0"/>
              <a:t>Twinning between organisations</a:t>
            </a:r>
          </a:p>
          <a:p>
            <a:pPr lvl="1"/>
            <a:r>
              <a:rPr lang="en-GB" dirty="0" smtClean="0"/>
              <a:t>Technical assistance</a:t>
            </a:r>
          </a:p>
          <a:p>
            <a:pPr lvl="1"/>
            <a:r>
              <a:rPr lang="en-GB" dirty="0" smtClean="0"/>
              <a:t>Demonstration projects</a:t>
            </a:r>
          </a:p>
          <a:p>
            <a:r>
              <a:rPr lang="en-GB" dirty="0" smtClean="0"/>
              <a:t>Lesson learning and dissemination</a:t>
            </a:r>
          </a:p>
          <a:p>
            <a:pPr>
              <a:buFontTx/>
              <a:buNone/>
            </a:pPr>
            <a:endParaRPr lang="en-GB" dirty="0" smtClean="0"/>
          </a:p>
        </p:txBody>
      </p:sp>
      <p:sp>
        <p:nvSpPr>
          <p:cNvPr id="49155" name="Slide Number Placeholder 3"/>
          <p:cNvSpPr>
            <a:spLocks noGrp="1"/>
          </p:cNvSpPr>
          <p:nvPr>
            <p:ph type="sldNum" sz="quarter" idx="12"/>
          </p:nvPr>
        </p:nvSpPr>
        <p:spPr>
          <a:noFill/>
        </p:spPr>
        <p:txBody>
          <a:bodyPr/>
          <a:lstStyle/>
          <a:p>
            <a:fld id="{D44A537F-CD8C-4C36-8CEB-C88BCF92EC65}" type="slidenum">
              <a:rPr lang="en-US" smtClean="0"/>
              <a:pPr/>
              <a:t>30</a:t>
            </a:fld>
            <a:endParaRPr lang="en-US" smtClean="0"/>
          </a:p>
        </p:txBody>
      </p:sp>
      <p:sp>
        <p:nvSpPr>
          <p:cNvPr id="5" name="TextBox 4"/>
          <p:cNvSpPr txBox="1">
            <a:spLocks noChangeArrowheads="1"/>
          </p:cNvSpPr>
          <p:nvPr/>
        </p:nvSpPr>
        <p:spPr bwMode="auto">
          <a:xfrm>
            <a:off x="3733800" y="6400800"/>
            <a:ext cx="3352800" cy="307975"/>
          </a:xfrm>
          <a:prstGeom prst="rect">
            <a:avLst/>
          </a:prstGeom>
          <a:noFill/>
          <a:ln w="9525">
            <a:noFill/>
            <a:miter lim="800000"/>
            <a:headEnd/>
            <a:tailEnd/>
          </a:ln>
        </p:spPr>
        <p:txBody>
          <a:bodyPr>
            <a:spAutoFit/>
          </a:bodyPr>
          <a:lstStyle/>
          <a:p>
            <a:pPr algn="r"/>
            <a:r>
              <a:rPr lang="en-GB" sz="1400" dirty="0"/>
              <a:t>Source: UNDP-UNEP (</a:t>
            </a:r>
            <a:r>
              <a:rPr lang="en-GB" sz="1400" dirty="0" smtClean="0"/>
              <a:t>2009)</a:t>
            </a:r>
            <a:endParaRPr lang="en-GB" sz="14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915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915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915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915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915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Recap – Key messages</a:t>
            </a:r>
            <a:endParaRPr lang="en-GB" dirty="0">
              <a:solidFill>
                <a:schemeClr val="accent2">
                  <a:lumMod val="20000"/>
                  <a:lumOff val="80000"/>
                </a:schemeClr>
              </a:solidFill>
            </a:endParaRPr>
          </a:p>
        </p:txBody>
      </p:sp>
      <p:sp>
        <p:nvSpPr>
          <p:cNvPr id="3" name="Content Placeholder 2"/>
          <p:cNvSpPr>
            <a:spLocks noGrp="1"/>
          </p:cNvSpPr>
          <p:nvPr>
            <p:ph idx="1"/>
          </p:nvPr>
        </p:nvSpPr>
        <p:spPr/>
        <p:txBody>
          <a:bodyPr/>
          <a:lstStyle/>
          <a:p>
            <a:r>
              <a:rPr lang="en-GB" sz="2600" dirty="0" smtClean="0"/>
              <a:t>There is a strong case for mainstreaming environment and climate change into all development planning</a:t>
            </a:r>
          </a:p>
          <a:p>
            <a:r>
              <a:rPr lang="en-GB" sz="2600" dirty="0" smtClean="0"/>
              <a:t>There are entry points for mainstreaming environment and climate change at all stages of the policy cycle</a:t>
            </a:r>
          </a:p>
          <a:p>
            <a:r>
              <a:rPr lang="en-GB" sz="2600" dirty="0" smtClean="0"/>
              <a:t>Institutional and capacity strengthening </a:t>
            </a:r>
            <a:r>
              <a:rPr lang="en-GB" sz="2400" dirty="0" smtClean="0"/>
              <a:t>(rooted in a good diagnosis of the strengths/weaknesses of existing structures and efforts to improve governance)</a:t>
            </a:r>
            <a:r>
              <a:rPr lang="en-GB" sz="2600" dirty="0" smtClean="0"/>
              <a:t> is a key condition for successful mainstreaming</a:t>
            </a:r>
          </a:p>
          <a:p>
            <a:r>
              <a:rPr lang="en-GB" sz="2600" dirty="0" smtClean="0"/>
              <a:t>Needs assessment, the setting up of effective working mechanisms and ‘learning by doing’ can support the mainstreaming process</a:t>
            </a:r>
          </a:p>
          <a:p>
            <a:endParaRPr lang="en-GB" sz="2600" dirty="0"/>
          </a:p>
        </p:txBody>
      </p:sp>
      <p:sp>
        <p:nvSpPr>
          <p:cNvPr id="4" name="Slide Number Placeholder 3"/>
          <p:cNvSpPr>
            <a:spLocks noGrp="1"/>
          </p:cNvSpPr>
          <p:nvPr>
            <p:ph type="sldNum" sz="quarter" idx="12"/>
          </p:nvPr>
        </p:nvSpPr>
        <p:spPr/>
        <p:txBody>
          <a:bodyPr/>
          <a:lstStyle/>
          <a:p>
            <a:pPr>
              <a:defRPr/>
            </a:pPr>
            <a:fld id="{4E717114-2524-4BB1-8F38-2A60EAE46E08}" type="slidenum">
              <a:rPr lang="en-US" smtClean="0"/>
              <a:pPr>
                <a:defRPr/>
              </a:pPr>
              <a:t>31</a:t>
            </a:fld>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Key references</a:t>
            </a:r>
            <a:endParaRPr lang="en-GB" dirty="0">
              <a:solidFill>
                <a:schemeClr val="accent2">
                  <a:lumMod val="20000"/>
                  <a:lumOff val="80000"/>
                </a:schemeClr>
              </a:solidFill>
            </a:endParaRPr>
          </a:p>
        </p:txBody>
      </p:sp>
      <p:sp>
        <p:nvSpPr>
          <p:cNvPr id="3" name="Content Placeholder 2"/>
          <p:cNvSpPr>
            <a:spLocks noGrp="1"/>
          </p:cNvSpPr>
          <p:nvPr>
            <p:ph idx="1"/>
          </p:nvPr>
        </p:nvSpPr>
        <p:spPr/>
        <p:txBody>
          <a:bodyPr/>
          <a:lstStyle/>
          <a:p>
            <a:r>
              <a:rPr lang="en-GB" sz="2400" dirty="0" smtClean="0"/>
              <a:t>UNDP (2011) </a:t>
            </a:r>
            <a:r>
              <a:rPr lang="en-GB" sz="2400" i="1" dirty="0" smtClean="0"/>
              <a:t>Practitioner’s Guide: Capacity </a:t>
            </a:r>
            <a:br>
              <a:rPr lang="en-GB" sz="2400" i="1" dirty="0" smtClean="0"/>
            </a:br>
            <a:r>
              <a:rPr lang="en-GB" sz="2400" i="1" dirty="0" smtClean="0"/>
              <a:t>Development for Environmental Sustainability</a:t>
            </a:r>
            <a:r>
              <a:rPr lang="en-GB" sz="2400" dirty="0" smtClean="0"/>
              <a:t>. United Nations Development Programme, New York</a:t>
            </a:r>
          </a:p>
          <a:p>
            <a:r>
              <a:rPr lang="en-GB" sz="2400" dirty="0" smtClean="0"/>
              <a:t>UNDP-UNEP (2009) </a:t>
            </a:r>
            <a:r>
              <a:rPr lang="en-GB" sz="2400" i="1" dirty="0" smtClean="0"/>
              <a:t>Mainstreaming Poverty-Environment Linkages into Development Planning: A Handbook for Practitioners</a:t>
            </a:r>
            <a:r>
              <a:rPr lang="en-GB" sz="2400" dirty="0" smtClean="0"/>
              <a:t>. UNDP-UNEP Poverty-Environment Initiative</a:t>
            </a:r>
          </a:p>
          <a:p>
            <a:r>
              <a:rPr lang="en-GB" sz="2400" dirty="0" smtClean="0"/>
              <a:t>UNDP-UNEP (2011) </a:t>
            </a:r>
            <a:r>
              <a:rPr lang="en-GB" sz="2400" i="1" dirty="0" smtClean="0"/>
              <a:t>Mainstreaming Adaptation to Climate Change into Development Planning: A Guide for Practitioners</a:t>
            </a:r>
            <a:r>
              <a:rPr lang="en-GB" sz="2400" dirty="0" smtClean="0"/>
              <a:t>. UNDP-UNEP Poverty-Environment Initiative</a:t>
            </a:r>
          </a:p>
          <a:p>
            <a:r>
              <a:rPr lang="en-GB" sz="2400" dirty="0" smtClean="0"/>
              <a:t>UNDP – Integrating environment into development: </a:t>
            </a:r>
            <a:r>
              <a:rPr lang="en-GB" sz="2400" u="sng" dirty="0" smtClean="0">
                <a:hlinkClick r:id="rId2"/>
              </a:rPr>
              <a:t>http://www.undp.org/mainstreaming/</a:t>
            </a:r>
            <a:endParaRPr lang="en-GB" sz="2400" u="sng" dirty="0" smtClean="0"/>
          </a:p>
          <a:p>
            <a:endParaRPr lang="en-GB" sz="2400" dirty="0" smtClean="0"/>
          </a:p>
          <a:p>
            <a:endParaRPr lang="en-GB" sz="2400" dirty="0"/>
          </a:p>
        </p:txBody>
      </p:sp>
      <p:sp>
        <p:nvSpPr>
          <p:cNvPr id="4" name="Slide Number Placeholder 3"/>
          <p:cNvSpPr>
            <a:spLocks noGrp="1"/>
          </p:cNvSpPr>
          <p:nvPr>
            <p:ph type="sldNum" sz="quarter" idx="12"/>
          </p:nvPr>
        </p:nvSpPr>
        <p:spPr/>
        <p:txBody>
          <a:bodyPr/>
          <a:lstStyle/>
          <a:p>
            <a:pPr>
              <a:defRPr/>
            </a:pPr>
            <a:fld id="{4E717114-2524-4BB1-8F38-2A60EAE46E08}" type="slidenum">
              <a:rPr lang="en-US" smtClean="0"/>
              <a:pPr>
                <a:defRPr/>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457200" y="1828800"/>
            <a:ext cx="7772400" cy="4343400"/>
          </a:xfrm>
        </p:spPr>
        <p:txBody>
          <a:bodyPr/>
          <a:lstStyle/>
          <a:p>
            <a:pPr>
              <a:spcBef>
                <a:spcPts val="600"/>
              </a:spcBef>
            </a:pPr>
            <a:r>
              <a:rPr lang="en-GB" sz="1400" dirty="0" err="1" smtClean="0"/>
              <a:t>Dalal</a:t>
            </a:r>
            <a:r>
              <a:rPr lang="en-GB" sz="1400" dirty="0" smtClean="0"/>
              <a:t>-Clayton B. &amp; Bass S. (2009) </a:t>
            </a:r>
            <a:r>
              <a:rPr lang="en-GB" sz="1400" i="1" dirty="0" smtClean="0"/>
              <a:t>The challenges of environmental mainstreaming: experience of integrating environment into development institutions and decisions</a:t>
            </a:r>
            <a:r>
              <a:rPr lang="en-GB" sz="1400" dirty="0" smtClean="0"/>
              <a:t>. International Institute for Environment and Development, London. Available from: </a:t>
            </a:r>
            <a:r>
              <a:rPr lang="en-GB" sz="1400" u="sng" dirty="0" smtClean="0">
                <a:hlinkClick r:id="rId2"/>
              </a:rPr>
              <a:t>http://www.environmental-mainstreaming.org/key-lit.html</a:t>
            </a:r>
            <a:endParaRPr lang="en-GB" sz="1400" dirty="0" smtClean="0"/>
          </a:p>
          <a:p>
            <a:pPr>
              <a:spcBef>
                <a:spcPts val="600"/>
              </a:spcBef>
            </a:pPr>
            <a:r>
              <a:rPr lang="en-GB" sz="1400" dirty="0" err="1" smtClean="0"/>
              <a:t>Schipper</a:t>
            </a:r>
            <a:r>
              <a:rPr lang="en-GB" sz="1400" dirty="0" smtClean="0"/>
              <a:t> E.L., Paz </a:t>
            </a:r>
            <a:r>
              <a:rPr lang="en-GB" sz="1400" dirty="0" err="1" smtClean="0"/>
              <a:t>Cigarán</a:t>
            </a:r>
            <a:r>
              <a:rPr lang="en-GB" sz="1400" dirty="0" smtClean="0"/>
              <a:t> M. &amp; McKenzie Hedger M. (2008) </a:t>
            </a:r>
            <a:r>
              <a:rPr lang="en-GB" sz="1400" i="1" dirty="0" smtClean="0"/>
              <a:t>Adaptation to Climate Change: The new challenge for development in the developing world</a:t>
            </a:r>
            <a:r>
              <a:rPr lang="en-GB" sz="1400" dirty="0" smtClean="0"/>
              <a:t>. Environment &amp; Energy Group, United Nations Development Programme, New York. Available from: </a:t>
            </a:r>
            <a:r>
              <a:rPr lang="en-GB" sz="1400" u="sng" dirty="0" smtClean="0">
                <a:hlinkClick r:id="rId3"/>
              </a:rPr>
              <a:t>http://www.undp.org/climatechange/docs/English/UNDP_Adaptation_final.pdf</a:t>
            </a:r>
            <a:endParaRPr lang="en-GB" sz="1400" u="sng" dirty="0" smtClean="0"/>
          </a:p>
          <a:p>
            <a:pPr>
              <a:spcBef>
                <a:spcPts val="600"/>
              </a:spcBef>
            </a:pPr>
            <a:r>
              <a:rPr lang="en-GB" sz="1400" dirty="0" smtClean="0"/>
              <a:t>UNDP (2011) </a:t>
            </a:r>
            <a:r>
              <a:rPr lang="en-GB" sz="1400" i="1" dirty="0" smtClean="0"/>
              <a:t>Practitioner’s Guide: Capacity Development for Environmental Sustainability</a:t>
            </a:r>
            <a:r>
              <a:rPr lang="en-GB" sz="1400" dirty="0" smtClean="0"/>
              <a:t>. United Nations Development Programme, New York. Available from: </a:t>
            </a:r>
            <a:r>
              <a:rPr lang="en-GB" sz="1400" u="sng" dirty="0" smtClean="0">
                <a:hlinkClick r:id="rId4"/>
              </a:rPr>
              <a:t>http://www.undp.org/mainstreaming/cdes.shtml</a:t>
            </a:r>
            <a:endParaRPr lang="en-GB" sz="1400" dirty="0" smtClean="0"/>
          </a:p>
          <a:p>
            <a:pPr>
              <a:spcBef>
                <a:spcPts val="600"/>
              </a:spcBef>
            </a:pPr>
            <a:r>
              <a:rPr lang="en-GB" sz="1400" dirty="0" smtClean="0"/>
              <a:t>UNDP-UNEP (2009) </a:t>
            </a:r>
            <a:r>
              <a:rPr lang="en-GB" sz="1400" i="1" dirty="0" smtClean="0"/>
              <a:t>Mainstreaming Poverty-Environment Linkages into Development Planning: A Handbook for Practitioners</a:t>
            </a:r>
            <a:r>
              <a:rPr lang="en-GB" sz="1400" dirty="0" smtClean="0"/>
              <a:t>. UNDP-UNEP Poverty-Environment Initiative. Available from: </a:t>
            </a:r>
            <a:r>
              <a:rPr lang="en-GB" sz="1400" u="sng" dirty="0" smtClean="0">
                <a:hlinkClick r:id="rId5"/>
              </a:rPr>
              <a:t>http://www.unpei.org/PDF/PEI-full-handbook.pdf</a:t>
            </a:r>
            <a:endParaRPr lang="en-GB" sz="1400" u="sng" dirty="0" smtClean="0"/>
          </a:p>
          <a:p>
            <a:pPr>
              <a:spcBef>
                <a:spcPts val="600"/>
              </a:spcBef>
            </a:pPr>
            <a:r>
              <a:rPr lang="en-GB" sz="1400" dirty="0" smtClean="0"/>
              <a:t>UNDP-UNEP (2011) </a:t>
            </a:r>
            <a:r>
              <a:rPr lang="en-GB" sz="1400" i="1" dirty="0" smtClean="0"/>
              <a:t>Mainstreaming Adaptation to Climate Change into Development Planning: A Guide for Practitioners</a:t>
            </a:r>
            <a:r>
              <a:rPr lang="en-GB" sz="1400" dirty="0" smtClean="0"/>
              <a:t>. UNDP-UNEP Poverty-Environment Initiative. Available from: </a:t>
            </a:r>
            <a:r>
              <a:rPr lang="en-GB" sz="1400" u="sng" dirty="0" smtClean="0">
                <a:hlinkClick r:id="rId6"/>
              </a:rPr>
              <a:t>http://www.unpei.org/knowledge-resources/publications.html</a:t>
            </a:r>
            <a:endParaRPr lang="en-GB" sz="1400" dirty="0" smtClean="0"/>
          </a:p>
          <a:p>
            <a:pPr>
              <a:spcBef>
                <a:spcPts val="600"/>
              </a:spcBef>
            </a:pPr>
            <a:r>
              <a:rPr lang="en-GB" sz="1400" dirty="0" smtClean="0"/>
              <a:t>World Bank (2010a) </a:t>
            </a:r>
            <a:r>
              <a:rPr lang="en-GB" sz="1400" i="1" dirty="0" smtClean="0"/>
              <a:t>Development and Climate Change</a:t>
            </a:r>
            <a:r>
              <a:rPr lang="en-GB" sz="1400" dirty="0" smtClean="0"/>
              <a:t>. World Development Report 2010. World Bank, Washington, DC. Available from: </a:t>
            </a:r>
            <a:r>
              <a:rPr lang="en-GB" sz="1400" u="sng" dirty="0" smtClean="0">
                <a:hlinkClick r:id="rId7"/>
              </a:rPr>
              <a:t>http://go.worldbank.org/ZXULQ9SCC0</a:t>
            </a:r>
            <a:endParaRPr lang="en-GB" sz="1400" dirty="0"/>
          </a:p>
        </p:txBody>
      </p:sp>
      <p:sp>
        <p:nvSpPr>
          <p:cNvPr id="4" name="Slide Number Placeholder 3"/>
          <p:cNvSpPr>
            <a:spLocks noGrp="1"/>
          </p:cNvSpPr>
          <p:nvPr>
            <p:ph type="sldNum" sz="quarter" idx="12"/>
          </p:nvPr>
        </p:nvSpPr>
        <p:spPr/>
        <p:txBody>
          <a:bodyPr/>
          <a:lstStyle/>
          <a:p>
            <a:pPr>
              <a:defRPr/>
            </a:pPr>
            <a:fld id="{4E717114-2524-4BB1-8F38-2A60EAE46E08}" type="slidenum">
              <a:rPr lang="en-US" smtClean="0"/>
              <a:pPr>
                <a:defRPr/>
              </a:pPr>
              <a:t>33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Climate Change: from project-based approaches...</a:t>
            </a:r>
            <a:endParaRPr lang="en-GB" dirty="0"/>
          </a:p>
        </p:txBody>
      </p:sp>
      <p:sp>
        <p:nvSpPr>
          <p:cNvPr id="3" name="Content Placeholder 2"/>
          <p:cNvSpPr>
            <a:spLocks noGrp="1"/>
          </p:cNvSpPr>
          <p:nvPr>
            <p:ph idx="1"/>
          </p:nvPr>
        </p:nvSpPr>
        <p:spPr>
          <a:xfrm>
            <a:off x="304800" y="1600200"/>
            <a:ext cx="8077200" cy="4800600"/>
          </a:xfrm>
        </p:spPr>
        <p:txBody>
          <a:bodyPr/>
          <a:lstStyle/>
          <a:p>
            <a:r>
              <a:rPr lang="en-GB" dirty="0" smtClean="0"/>
              <a:t>Project-based adaptation approaches such as those developed in NAPAs are a first step in the right direction:</a:t>
            </a:r>
          </a:p>
          <a:p>
            <a:pPr lvl="1"/>
            <a:r>
              <a:rPr lang="en-GB" dirty="0" smtClean="0"/>
              <a:t>Contribution to national capacity building</a:t>
            </a:r>
          </a:p>
          <a:p>
            <a:pPr lvl="1"/>
            <a:r>
              <a:rPr lang="en-GB" dirty="0" smtClean="0"/>
              <a:t>Involvement of stakeholders at grassroots level</a:t>
            </a:r>
          </a:p>
          <a:p>
            <a:pPr lvl="1"/>
            <a:r>
              <a:rPr lang="en-GB" dirty="0" smtClean="0"/>
              <a:t>Identified projects usually correspond to real priorities and involve wider developmental benefits</a:t>
            </a:r>
          </a:p>
          <a:p>
            <a:r>
              <a:rPr lang="en-GB" dirty="0" smtClean="0"/>
              <a:t>But there are also problems, notably:</a:t>
            </a:r>
          </a:p>
          <a:p>
            <a:pPr lvl="1"/>
            <a:r>
              <a:rPr lang="en-GB" dirty="0" smtClean="0"/>
              <a:t>Poor institutional arrangements for implementation</a:t>
            </a:r>
          </a:p>
          <a:p>
            <a:pPr lvl="1"/>
            <a:r>
              <a:rPr lang="en-GB" dirty="0" smtClean="0"/>
              <a:t>Low capacity for adaptation planning and implementation</a:t>
            </a:r>
            <a:endParaRPr lang="en-GB" dirty="0"/>
          </a:p>
        </p:txBody>
      </p:sp>
      <p:sp>
        <p:nvSpPr>
          <p:cNvPr id="4" name="TextBox 3"/>
          <p:cNvSpPr txBox="1"/>
          <p:nvPr/>
        </p:nvSpPr>
        <p:spPr>
          <a:xfrm>
            <a:off x="4724400" y="6475511"/>
            <a:ext cx="3505200" cy="307777"/>
          </a:xfrm>
          <a:prstGeom prst="rect">
            <a:avLst/>
          </a:prstGeom>
          <a:noFill/>
        </p:spPr>
        <p:txBody>
          <a:bodyPr wrap="square" rtlCol="0">
            <a:spAutoFit/>
          </a:bodyPr>
          <a:lstStyle/>
          <a:p>
            <a:pPr algn="r"/>
            <a:r>
              <a:rPr lang="en-GB" sz="1400" dirty="0" smtClean="0"/>
              <a:t>Source: World Bank (2010a) WDR 2010</a:t>
            </a:r>
            <a:endParaRPr lang="en-GB" sz="1400" dirty="0"/>
          </a:p>
        </p:txBody>
      </p:sp>
      <p:sp>
        <p:nvSpPr>
          <p:cNvPr id="5" name="Slide Number Placeholder 3"/>
          <p:cNvSpPr>
            <a:spLocks noGrp="1"/>
          </p:cNvSpPr>
          <p:nvPr>
            <p:ph type="sldNum" sz="quarter" idx="12"/>
          </p:nvPr>
        </p:nvSpPr>
        <p:spPr>
          <a:xfrm>
            <a:off x="6858000" y="6613525"/>
            <a:ext cx="2133600" cy="168275"/>
          </a:xfrm>
          <a:noFill/>
        </p:spPr>
        <p:txBody>
          <a:bodyPr/>
          <a:lstStyle/>
          <a:p>
            <a:fld id="{194DA052-1F48-4F95-966A-D5EA34E4E2A4}" type="slidenum">
              <a:rPr lang="en-US" smtClean="0"/>
              <a:pPr/>
              <a:t>4</a:t>
            </a:fld>
            <a:endParaRPr lang="en-US" dirty="0" smtClean="0"/>
          </a:p>
        </p:txBody>
      </p:sp>
    </p:spTree>
    <p:extLst>
      <p:ext uri="{BB962C8B-B14F-4D97-AF65-F5344CB8AC3E}">
        <p14:creationId xmlns:p14="http://schemas.microsoft.com/office/powerpoint/2010/main" val="30693769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to climate change mainstreaming</a:t>
            </a:r>
            <a:endParaRPr lang="en-GB" dirty="0"/>
          </a:p>
        </p:txBody>
      </p:sp>
      <p:sp>
        <p:nvSpPr>
          <p:cNvPr id="3" name="Content Placeholder 2"/>
          <p:cNvSpPr>
            <a:spLocks noGrp="1"/>
          </p:cNvSpPr>
          <p:nvPr>
            <p:ph idx="1"/>
          </p:nvPr>
        </p:nvSpPr>
        <p:spPr>
          <a:xfrm>
            <a:off x="304800" y="1828800"/>
            <a:ext cx="8534400" cy="4800600"/>
          </a:xfrm>
        </p:spPr>
        <p:txBody>
          <a:bodyPr/>
          <a:lstStyle/>
          <a:p>
            <a:r>
              <a:rPr lang="en-GB" dirty="0" smtClean="0"/>
              <a:t>In the medium and long term, standalone projects are unlikely to meet all adaptation and mitigation requirements in a cost-effective, scalable manner</a:t>
            </a:r>
          </a:p>
          <a:p>
            <a:r>
              <a:rPr lang="en-GB" dirty="0" smtClean="0"/>
              <a:t>There is a strong case for </a:t>
            </a:r>
            <a:r>
              <a:rPr lang="en-GB" dirty="0" smtClean="0">
                <a:solidFill>
                  <a:srgbClr val="005F7B"/>
                </a:solidFill>
              </a:rPr>
              <a:t>mainstreaming</a:t>
            </a:r>
            <a:r>
              <a:rPr lang="en-GB" dirty="0" smtClean="0"/>
              <a:t> climate change into all development planning, both at strategic planning levels and in local development</a:t>
            </a:r>
          </a:p>
        </p:txBody>
      </p:sp>
      <p:sp>
        <p:nvSpPr>
          <p:cNvPr id="5" name="Slide Number Placeholder 4"/>
          <p:cNvSpPr>
            <a:spLocks noGrp="1"/>
          </p:cNvSpPr>
          <p:nvPr>
            <p:ph type="sldNum" sz="quarter" idx="12"/>
          </p:nvPr>
        </p:nvSpPr>
        <p:spPr/>
        <p:txBody>
          <a:bodyPr/>
          <a:lstStyle/>
          <a:p>
            <a:pPr>
              <a:defRPr/>
            </a:pPr>
            <a:fld id="{56F21F97-6232-4766-9173-FF8538954B10}" type="slidenum">
              <a:rPr lang="en-US" smtClean="0"/>
              <a:pPr>
                <a:defRPr/>
              </a:pPr>
              <a:t>5</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GB" dirty="0" smtClean="0">
                <a:solidFill>
                  <a:schemeClr val="bg1"/>
                </a:solidFill>
              </a:rPr>
              <a:t>What is mainstreaming?</a:t>
            </a:r>
          </a:p>
        </p:txBody>
      </p:sp>
      <p:sp>
        <p:nvSpPr>
          <p:cNvPr id="3" name="Content Placeholder 2"/>
          <p:cNvSpPr>
            <a:spLocks noGrp="1"/>
          </p:cNvSpPr>
          <p:nvPr>
            <p:ph idx="1"/>
          </p:nvPr>
        </p:nvSpPr>
        <p:spPr>
          <a:xfrm>
            <a:off x="457200" y="1752600"/>
            <a:ext cx="8458200" cy="4800600"/>
          </a:xfrm>
        </p:spPr>
        <p:txBody>
          <a:bodyPr/>
          <a:lstStyle/>
          <a:p>
            <a:r>
              <a:rPr lang="en-GB" dirty="0" smtClean="0"/>
              <a:t>The </a:t>
            </a:r>
            <a:r>
              <a:rPr lang="en-GB" dirty="0" smtClean="0">
                <a:solidFill>
                  <a:srgbClr val="005F7B"/>
                </a:solidFill>
              </a:rPr>
              <a:t>mainstream</a:t>
            </a:r>
            <a:r>
              <a:rPr lang="en-GB" dirty="0" smtClean="0"/>
              <a:t>: the prevailing or dominant </a:t>
            </a:r>
            <a:br>
              <a:rPr lang="en-GB" dirty="0" smtClean="0"/>
            </a:br>
            <a:r>
              <a:rPr lang="en-GB" dirty="0" smtClean="0"/>
              <a:t>course, current, tendency or way of thinking </a:t>
            </a:r>
          </a:p>
          <a:p>
            <a:r>
              <a:rPr lang="en-GB" dirty="0" smtClean="0">
                <a:solidFill>
                  <a:srgbClr val="005F7B"/>
                </a:solidFill>
              </a:rPr>
              <a:t>Mainstreaming</a:t>
            </a:r>
            <a:r>
              <a:rPr lang="en-GB" dirty="0" smtClean="0">
                <a:solidFill>
                  <a:srgbClr val="002060"/>
                </a:solidFill>
              </a:rPr>
              <a:t>: </a:t>
            </a:r>
            <a:r>
              <a:rPr lang="en-GB" dirty="0" smtClean="0"/>
              <a:t>the informed integration of a relevant value, theme or concern into the decisions of institutions that drive national, local and sectoral development policy, rules, plans, investment and action </a:t>
            </a:r>
            <a:r>
              <a:rPr lang="en-GB" sz="2000" dirty="0" smtClean="0"/>
              <a:t>(adapted from </a:t>
            </a:r>
            <a:r>
              <a:rPr lang="en-GB" sz="2000" dirty="0" err="1" smtClean="0"/>
              <a:t>Dalal</a:t>
            </a:r>
            <a:r>
              <a:rPr lang="en-GB" sz="2000" dirty="0" smtClean="0"/>
              <a:t>-Clayton &amp; Bass 2009) </a:t>
            </a:r>
          </a:p>
          <a:p>
            <a:r>
              <a:rPr lang="en-GB" dirty="0" smtClean="0">
                <a:solidFill>
                  <a:srgbClr val="005F7B"/>
                </a:solidFill>
              </a:rPr>
              <a:t>Institutional strengthening and change </a:t>
            </a:r>
            <a:r>
              <a:rPr lang="en-GB" dirty="0" smtClean="0"/>
              <a:t>and</a:t>
            </a:r>
            <a:r>
              <a:rPr lang="en-GB" dirty="0" smtClean="0">
                <a:solidFill>
                  <a:srgbClr val="005F7B"/>
                </a:solidFill>
              </a:rPr>
              <a:t> capacity building </a:t>
            </a:r>
            <a:r>
              <a:rPr lang="en-GB" dirty="0" smtClean="0"/>
              <a:t>are at the heart of any mainstreaming effort</a:t>
            </a:r>
          </a:p>
        </p:txBody>
      </p:sp>
      <p:sp>
        <p:nvSpPr>
          <p:cNvPr id="20483" name="Slide Number Placeholder 4"/>
          <p:cNvSpPr>
            <a:spLocks noGrp="1"/>
          </p:cNvSpPr>
          <p:nvPr>
            <p:ph type="sldNum" sz="quarter" idx="12"/>
          </p:nvPr>
        </p:nvSpPr>
        <p:spPr>
          <a:noFill/>
        </p:spPr>
        <p:txBody>
          <a:bodyPr/>
          <a:lstStyle/>
          <a:p>
            <a:fld id="{FED8A686-65C3-4944-B4CB-5ADB7F20721C}" type="slidenum">
              <a:rPr lang="en-US" smtClean="0"/>
              <a:pPr/>
              <a:t>6</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Objectives of mainstreaming</a:t>
            </a:r>
          </a:p>
        </p:txBody>
      </p:sp>
      <p:sp>
        <p:nvSpPr>
          <p:cNvPr id="22530" name="Content Placeholder 2"/>
          <p:cNvSpPr>
            <a:spLocks noGrp="1"/>
          </p:cNvSpPr>
          <p:nvPr>
            <p:ph idx="1"/>
          </p:nvPr>
        </p:nvSpPr>
        <p:spPr>
          <a:xfrm>
            <a:off x="457200" y="1752600"/>
            <a:ext cx="8458200" cy="4800600"/>
          </a:xfrm>
        </p:spPr>
        <p:txBody>
          <a:bodyPr/>
          <a:lstStyle/>
          <a:p>
            <a:r>
              <a:rPr lang="en-GB" dirty="0" smtClean="0"/>
              <a:t>Mainstreaming is a long-term, iterative </a:t>
            </a:r>
            <a:br>
              <a:rPr lang="en-GB" dirty="0" smtClean="0"/>
            </a:br>
            <a:r>
              <a:rPr lang="en-GB" dirty="0" smtClean="0"/>
              <a:t>process aimed at:</a:t>
            </a:r>
          </a:p>
          <a:p>
            <a:pPr lvl="1"/>
            <a:r>
              <a:rPr lang="en-GB" dirty="0" smtClean="0"/>
              <a:t>transforming ideas </a:t>
            </a:r>
          </a:p>
          <a:p>
            <a:pPr lvl="1"/>
            <a:r>
              <a:rPr lang="en-GB" dirty="0" smtClean="0"/>
              <a:t>even more importantly, transforming policies, resource allocations and practices</a:t>
            </a:r>
          </a:p>
          <a:p>
            <a:r>
              <a:rPr lang="en-GB" dirty="0" smtClean="0"/>
              <a:t>in order to:</a:t>
            </a:r>
          </a:p>
          <a:p>
            <a:pPr lvl="1"/>
            <a:r>
              <a:rPr lang="en-GB" dirty="0" smtClean="0"/>
              <a:t>promote desired developmental outcomes (with regard to gender, environment, climate change, governance, human rights, ...)</a:t>
            </a:r>
          </a:p>
          <a:p>
            <a:pPr lvl="1"/>
            <a:r>
              <a:rPr lang="en-GB" dirty="0" smtClean="0"/>
              <a:t>and support integrated solutions to human problems</a:t>
            </a:r>
          </a:p>
        </p:txBody>
      </p:sp>
      <p:sp>
        <p:nvSpPr>
          <p:cNvPr id="22531" name="Slide Number Placeholder 4"/>
          <p:cNvSpPr>
            <a:spLocks noGrp="1"/>
          </p:cNvSpPr>
          <p:nvPr>
            <p:ph type="sldNum" sz="quarter" idx="12"/>
          </p:nvPr>
        </p:nvSpPr>
        <p:spPr>
          <a:noFill/>
        </p:spPr>
        <p:txBody>
          <a:bodyPr/>
          <a:lstStyle/>
          <a:p>
            <a:fld id="{BAD7216B-F3FA-480F-A0C1-0668C3990903}" type="slidenum">
              <a:rPr lang="en-US" smtClean="0"/>
              <a:pPr/>
              <a:t>7</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0">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53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idx="4294967295"/>
          </p:nvPr>
        </p:nvSpPr>
        <p:spPr/>
        <p:txBody>
          <a:bodyPr/>
          <a:lstStyle/>
          <a:p>
            <a:r>
              <a:rPr lang="en-GB" dirty="0" smtClean="0"/>
              <a:t>Why mainstream environment and climate change?</a:t>
            </a:r>
          </a:p>
        </p:txBody>
      </p:sp>
      <p:sp>
        <p:nvSpPr>
          <p:cNvPr id="24578" name="Rectangle 3"/>
          <p:cNvSpPr>
            <a:spLocks noGrp="1" noChangeArrowheads="1"/>
          </p:cNvSpPr>
          <p:nvPr>
            <p:ph type="body" idx="4294967295"/>
          </p:nvPr>
        </p:nvSpPr>
        <p:spPr>
          <a:xfrm>
            <a:off x="381000" y="1828800"/>
            <a:ext cx="8001000" cy="4800600"/>
          </a:xfrm>
        </p:spPr>
        <p:txBody>
          <a:bodyPr/>
          <a:lstStyle/>
          <a:p>
            <a:r>
              <a:rPr lang="en-GB" sz="2600" dirty="0" smtClean="0"/>
              <a:t>Economic development and social well-being is highly dependent on the state of the environment, especially in developing countries</a:t>
            </a:r>
          </a:p>
          <a:p>
            <a:r>
              <a:rPr lang="en-GB" sz="2600" dirty="0" smtClean="0"/>
              <a:t>Development activities can adversely affect the environment, feeding vicious cycles </a:t>
            </a:r>
            <a:r>
              <a:rPr lang="en-GB" sz="2400" i="1" dirty="0"/>
              <a:t>(</a:t>
            </a:r>
            <a:r>
              <a:rPr lang="en-GB" sz="2400" i="1" dirty="0" smtClean="0"/>
              <a:t>environmental degradation-poverty-environmental degradation)</a:t>
            </a:r>
            <a:endParaRPr lang="en-GB" sz="2600" i="1" dirty="0" smtClean="0"/>
          </a:p>
          <a:p>
            <a:r>
              <a:rPr lang="en-GB" sz="2600" dirty="0" smtClean="0"/>
              <a:t>Climate change is a potentially significant threat </a:t>
            </a:r>
            <a:br>
              <a:rPr lang="en-GB" sz="2600" dirty="0" smtClean="0"/>
            </a:br>
            <a:r>
              <a:rPr lang="en-GB" sz="2600" dirty="0" smtClean="0"/>
              <a:t>to ongoing development / poverty reduction efforts</a:t>
            </a:r>
          </a:p>
          <a:p>
            <a:r>
              <a:rPr lang="en-GB" sz="2600" dirty="0" smtClean="0"/>
              <a:t>Pursuing economic growth is necessary but not sufficient to respond to climate-related challenges</a:t>
            </a:r>
          </a:p>
        </p:txBody>
      </p:sp>
      <p:sp>
        <p:nvSpPr>
          <p:cNvPr id="4" name="Slide Number Placeholder 3"/>
          <p:cNvSpPr>
            <a:spLocks noGrp="1"/>
          </p:cNvSpPr>
          <p:nvPr>
            <p:ph type="sldNum" sz="quarter" idx="12"/>
          </p:nvPr>
        </p:nvSpPr>
        <p:spPr>
          <a:xfrm>
            <a:off x="6858000" y="6613525"/>
            <a:ext cx="2133600" cy="168275"/>
          </a:xfrm>
          <a:noFill/>
        </p:spPr>
        <p:txBody>
          <a:bodyPr/>
          <a:lstStyle/>
          <a:p>
            <a:fld id="{194DA052-1F48-4F95-966A-D5EA34E4E2A4}" type="slidenum">
              <a:rPr lang="en-US" smtClean="0"/>
              <a:pPr/>
              <a:t>8</a:t>
            </a:fld>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idx="4294967295"/>
          </p:nvPr>
        </p:nvSpPr>
        <p:spPr/>
        <p:txBody>
          <a:bodyPr/>
          <a:lstStyle/>
          <a:p>
            <a:r>
              <a:rPr lang="en-GB" dirty="0" smtClean="0"/>
              <a:t>Why mainstream environment and climate change?</a:t>
            </a:r>
          </a:p>
        </p:txBody>
      </p:sp>
      <p:sp>
        <p:nvSpPr>
          <p:cNvPr id="24578" name="Rectangle 3"/>
          <p:cNvSpPr>
            <a:spLocks noGrp="1" noChangeArrowheads="1"/>
          </p:cNvSpPr>
          <p:nvPr>
            <p:ph type="body" idx="4294967295"/>
          </p:nvPr>
        </p:nvSpPr>
        <p:spPr>
          <a:xfrm>
            <a:off x="457200" y="1981200"/>
            <a:ext cx="7772400" cy="4343400"/>
          </a:xfrm>
        </p:spPr>
        <p:txBody>
          <a:bodyPr/>
          <a:lstStyle/>
          <a:p>
            <a:r>
              <a:rPr lang="en-GB" sz="2600" dirty="0" smtClean="0"/>
              <a:t>Environment and climate change issues are complex and require coordination across multiple sectors</a:t>
            </a:r>
          </a:p>
          <a:p>
            <a:r>
              <a:rPr lang="en-GB" sz="2600" dirty="0" smtClean="0"/>
              <a:t>Standalone responses to climate change may distort development priorities and foster maladaptation</a:t>
            </a:r>
          </a:p>
          <a:p>
            <a:r>
              <a:rPr lang="en-GB" sz="2600" dirty="0" smtClean="0"/>
              <a:t>An adequate, strategically designed response to environmental degradation and climate change</a:t>
            </a:r>
            <a:br>
              <a:rPr lang="en-GB" sz="2600" dirty="0" smtClean="0"/>
            </a:br>
            <a:r>
              <a:rPr lang="en-GB" sz="2600" dirty="0" smtClean="0"/>
              <a:t>can bring significant developmental benefits</a:t>
            </a:r>
          </a:p>
        </p:txBody>
      </p:sp>
      <p:sp>
        <p:nvSpPr>
          <p:cNvPr id="4" name="Slide Number Placeholder 3"/>
          <p:cNvSpPr>
            <a:spLocks noGrp="1"/>
          </p:cNvSpPr>
          <p:nvPr>
            <p:ph type="sldNum" sz="quarter" idx="12"/>
          </p:nvPr>
        </p:nvSpPr>
        <p:spPr>
          <a:xfrm>
            <a:off x="6858000" y="6613525"/>
            <a:ext cx="2133600" cy="168275"/>
          </a:xfrm>
          <a:noFill/>
        </p:spPr>
        <p:txBody>
          <a:bodyPr/>
          <a:lstStyle/>
          <a:p>
            <a:fld id="{194DA052-1F48-4F95-966A-D5EA34E4E2A4}" type="slidenum">
              <a:rPr lang="en-US" smtClean="0"/>
              <a:pPr/>
              <a:t>9</a:t>
            </a:fld>
            <a:endParaRPr lang="en-US" dirty="0" smtClean="0"/>
          </a:p>
        </p:txBody>
      </p:sp>
    </p:spTree>
    <p:extLst>
      <p:ext uri="{BB962C8B-B14F-4D97-AF65-F5344CB8AC3E}">
        <p14:creationId xmlns:p14="http://schemas.microsoft.com/office/powerpoint/2010/main" val="23145348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0000"/>
        </a:dk2>
        <a:lt2>
          <a:srgbClr val="808080"/>
        </a:lt2>
        <a:accent1>
          <a:srgbClr val="0083A9"/>
        </a:accent1>
        <a:accent2>
          <a:srgbClr val="333399"/>
        </a:accent2>
        <a:accent3>
          <a:srgbClr val="FFFFFF"/>
        </a:accent3>
        <a:accent4>
          <a:srgbClr val="000000"/>
        </a:accent4>
        <a:accent5>
          <a:srgbClr val="AAC1D1"/>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24CA4CA992ED49B8B6C5E385BAC72F" ma:contentTypeVersion="0" ma:contentTypeDescription="Create a new document." ma:contentTypeScope="" ma:versionID="77384dca7ecd43f6b42e58d7fa3f878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D1B4E9B-3931-4592-BD99-90F7B0FF44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74D344EA-8E71-4022-A7A6-7F8166814D56}">
  <ds:schemaRefs>
    <ds:schemaRef ds:uri="http://purl.org/dc/elements/1.1/"/>
    <ds:schemaRef ds:uri="http://purl.org/dc/dcmitype/"/>
    <ds:schemaRef ds:uri="http://www.w3.org/XML/1998/namespace"/>
    <ds:schemaRef ds:uri="http://schemas.microsoft.com/office/2006/documentManagement/types"/>
    <ds:schemaRef ds:uri="http://schemas.microsoft.com/office/2006/metadata/properties"/>
    <ds:schemaRef ds:uri="http://purl.org/dc/terms/"/>
    <ds:schemaRef ds:uri="http://schemas.openxmlformats.org/package/2006/metadata/core-properties"/>
  </ds:schemaRefs>
</ds:datastoreItem>
</file>

<file path=customXml/itemProps3.xml><?xml version="1.0" encoding="utf-8"?>
<ds:datastoreItem xmlns:ds="http://schemas.openxmlformats.org/officeDocument/2006/customXml" ds:itemID="{6895DC04-9F63-4F1B-9E38-32A1C79CC9C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3959</TotalTime>
  <Words>2795</Words>
  <Application>Microsoft Macintosh PowerPoint</Application>
  <PresentationFormat>On-screen Show (4:3)</PresentationFormat>
  <Paragraphs>370</Paragraphs>
  <Slides>33</Slides>
  <Notes>27</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Module 3 Mainstreaming  and strengthening institutions  and capacities</vt:lpstr>
      <vt:lpstr>PowerPoint Presentation</vt:lpstr>
      <vt:lpstr>Beyond ‘environment’ as a sector...</vt:lpstr>
      <vt:lpstr>Climate Change: from project-based approaches...</vt:lpstr>
      <vt:lpstr>... to climate change mainstreaming</vt:lpstr>
      <vt:lpstr>What is mainstreaming?</vt:lpstr>
      <vt:lpstr>Objectives of mainstreaming</vt:lpstr>
      <vt:lpstr>Why mainstream environment and climate change?</vt:lpstr>
      <vt:lpstr>Why mainstream environment and climate change?</vt:lpstr>
      <vt:lpstr>PowerPoint Presentation</vt:lpstr>
      <vt:lpstr>Entry points for mainstreaming in  the policy cycle</vt:lpstr>
      <vt:lpstr>PowerPoint Presentation</vt:lpstr>
      <vt:lpstr>PowerPoint Presentation</vt:lpstr>
      <vt:lpstr>Terminology</vt:lpstr>
      <vt:lpstr>Key institutional requirements for effective mainstreaming</vt:lpstr>
      <vt:lpstr>Roles &amp; responsibilities of main stakeholders</vt:lpstr>
      <vt:lpstr>Possible entry points for environmental mainstreaming in national development planning</vt:lpstr>
      <vt:lpstr>PowerPoint Presentation</vt:lpstr>
      <vt:lpstr>Which institutional model?</vt:lpstr>
      <vt:lpstr>Principles for institutional and capacity strengthening (1)</vt:lpstr>
      <vt:lpstr>Principles for institutional and capacity strengthening (2)</vt:lpstr>
      <vt:lpstr>Principles for institutional and capacity strengthening (3)</vt:lpstr>
      <vt:lpstr>Principles for institutional and capacity strengthening (3)</vt:lpstr>
      <vt:lpstr>PowerPoint Presentation</vt:lpstr>
      <vt:lpstr>Steps in institutional and capacity  strengthening</vt:lpstr>
      <vt:lpstr>Needs assessment: capacity  development for whom, for what?</vt:lpstr>
      <vt:lpstr>Needs assessment: stakeholders’  CD needs for mainstreaming</vt:lpstr>
      <vt:lpstr>Needs assessment: national  capacity self-assessments</vt:lpstr>
      <vt:lpstr>Setting up working mechanisms for a mainstreaming initiative</vt:lpstr>
      <vt:lpstr>Learning-by-doing: multiple  approaches</vt:lpstr>
      <vt:lpstr>Recap – Key messages</vt:lpstr>
      <vt:lpstr>Key references</vt:lpstr>
      <vt:lpstr>References</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MWH Global, Inc.</dc:creator>
  <cp:lastModifiedBy>Juan Palerm</cp:lastModifiedBy>
  <cp:revision>255</cp:revision>
  <dcterms:created xsi:type="dcterms:W3CDTF">2007-10-19T21:31:08Z</dcterms:created>
  <dcterms:modified xsi:type="dcterms:W3CDTF">2013-02-20T08:31:49Z</dcterms:modified>
</cp:coreProperties>
</file>