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8" r:id="rId5"/>
    <p:sldId id="260" r:id="rId6"/>
    <p:sldId id="263" r:id="rId7"/>
    <p:sldId id="277" r:id="rId8"/>
    <p:sldId id="264" r:id="rId9"/>
    <p:sldId id="265" r:id="rId10"/>
    <p:sldId id="266" r:id="rId11"/>
    <p:sldId id="261" r:id="rId12"/>
    <p:sldId id="267" r:id="rId13"/>
    <p:sldId id="268" r:id="rId14"/>
    <p:sldId id="269" r:id="rId15"/>
    <p:sldId id="270" r:id="rId16"/>
    <p:sldId id="271" r:id="rId17"/>
    <p:sldId id="272" r:id="rId18"/>
    <p:sldId id="276" r:id="rId19"/>
    <p:sldId id="274" r:id="rId20"/>
    <p:sldId id="275" r:id="rId21"/>
    <p:sldId id="279" r:id="rId22"/>
    <p:sldId id="280" r:id="rId23"/>
    <p:sldId id="278" r:id="rId24"/>
  </p:sldIdLst>
  <p:sldSz cx="9144000" cy="6858000" type="screen4x3"/>
  <p:notesSz cx="6735763" cy="9866313"/>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F7B"/>
    <a:srgbClr val="0083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211" autoAdjust="0"/>
  </p:normalViewPr>
  <p:slideViewPr>
    <p:cSldViewPr>
      <p:cViewPr varScale="1">
        <p:scale>
          <a:sx n="72" d="100"/>
          <a:sy n="72" d="100"/>
        </p:scale>
        <p:origin x="-2120" y="-104"/>
      </p:cViewPr>
      <p:guideLst>
        <p:guide orient="horz" pos="2400"/>
        <p:guide pos="40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48" y="1062"/>
      </p:cViewPr>
      <p:guideLst>
        <p:guide orient="horz" pos="3107"/>
        <p:guide pos="2121"/>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6CF8A50D-9894-4C35-A4EE-2C7177131112}" type="datetimeFigureOut">
              <a:rPr lang="en-GB"/>
              <a:pPr>
                <a:defRPr/>
              </a:pPr>
              <a:t>30/01/13</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B7672BB0-B8EB-4654-A4FB-2834B9AB07FB}" type="slidenum">
              <a:rPr lang="en-GB"/>
              <a:pPr>
                <a:defRPr/>
              </a:pPr>
              <a:t>‹#›</a:t>
            </a:fld>
            <a:endParaRPr lang="en-GB"/>
          </a:p>
        </p:txBody>
      </p:sp>
    </p:spTree>
    <p:extLst>
      <p:ext uri="{BB962C8B-B14F-4D97-AF65-F5344CB8AC3E}">
        <p14:creationId xmlns:p14="http://schemas.microsoft.com/office/powerpoint/2010/main" val="32146641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E2F9505-C362-493F-8005-4C820229B864}" type="slidenum">
              <a:rPr lang="en-GB" smtClean="0"/>
              <a:pPr/>
              <a:t>1</a:t>
            </a:fld>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CE3E59-834B-4DDE-9BF0-C1270E238711}" type="slidenum">
              <a:rPr lang="en-GB" smtClean="0"/>
              <a:pPr/>
              <a:t>10</a:t>
            </a:fld>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World Bank (2010c):</a:t>
            </a:r>
          </a:p>
          <a:p>
            <a:pPr eaLnBrk="1" hangingPunct="1">
              <a:spcBef>
                <a:spcPct val="0"/>
              </a:spcBef>
            </a:pPr>
            <a:r>
              <a:rPr lang="en-GB" dirty="0" smtClean="0"/>
              <a:t>(No- and) low-regret measures include most of the ‘soft’ adaptation measures, which enhance development and welfare across all or most climate change scenarios including the no-change scenario.</a:t>
            </a:r>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2489A84-0D12-4523-935E-ACE575C02D6F}" type="slidenum">
              <a:rPr lang="en-GB" smtClean="0"/>
              <a:pPr/>
              <a:t>11</a:t>
            </a:fld>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7E9BAB-BF26-4574-9A6F-BA48350282D9}" type="slidenum">
              <a:rPr lang="en-GB" smtClean="0"/>
              <a:pPr/>
              <a:t>12</a:t>
            </a:fld>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WDR 2010 – Glossary – Definition of ‘adaptive management’: “A systematic process for continually improving management policies and practices by learning from the outcomes of previously employed policies and practices, through an explicitly experimental approach.”</a:t>
            </a:r>
          </a:p>
          <a:p>
            <a:pPr eaLnBrk="1" hangingPunct="1">
              <a:spcBef>
                <a:spcPct val="0"/>
              </a:spcBef>
            </a:pPr>
            <a:endParaRPr lang="en-GB" dirty="0" smtClean="0"/>
          </a:p>
          <a:p>
            <a:pPr eaLnBrk="1" hangingPunct="1">
              <a:spcBef>
                <a:spcPct val="0"/>
              </a:spcBef>
            </a:pPr>
            <a:r>
              <a:rPr lang="en-GB" dirty="0" smtClean="0"/>
              <a:t>WDR 2010 – Other characteristics of adaptive management:</a:t>
            </a:r>
          </a:p>
          <a:p>
            <a:pPr eaLnBrk="1" hangingPunct="1">
              <a:spcBef>
                <a:spcPct val="0"/>
              </a:spcBef>
              <a:buFontTx/>
              <a:buChar char="•"/>
            </a:pPr>
            <a:r>
              <a:rPr lang="en-GB" dirty="0" smtClean="0"/>
              <a:t>Adaptive management has a long time horizon for planning and capacity building</a:t>
            </a:r>
          </a:p>
          <a:p>
            <a:pPr eaLnBrk="1" hangingPunct="1">
              <a:spcBef>
                <a:spcPct val="0"/>
              </a:spcBef>
              <a:buFontTx/>
              <a:buChar char="•"/>
            </a:pPr>
            <a:r>
              <a:rPr lang="en-GB" dirty="0" smtClean="0"/>
              <a:t>Uses forward-looking scenario analysis and an assessment of strategies under a wide range of possible futures, with periodic review of investment, policies and practices based on iterative learning.</a:t>
            </a:r>
          </a:p>
          <a:p>
            <a:pPr eaLnBrk="1" hangingPunct="1">
              <a:spcBef>
                <a:spcPct val="0"/>
              </a:spcBef>
              <a:buFontTx/>
              <a:buChar char="•"/>
            </a:pPr>
            <a:r>
              <a:rPr lang="en-GB" dirty="0" smtClean="0"/>
              <a:t>Entails continuous information development, flexible and robust planning and design, participatory implementation, and monitoring and evaluation of feedback.</a:t>
            </a:r>
          </a:p>
          <a:p>
            <a:pPr eaLnBrk="1" hangingPunct="1">
              <a:spcBef>
                <a:spcPct val="0"/>
              </a:spcBef>
              <a:buFontTx/>
              <a:buChar char="•"/>
            </a:pPr>
            <a:r>
              <a:rPr lang="en-GB" dirty="0" smtClean="0"/>
              <a:t>Stresses management informed by scientific and local knowledge, as well as policy experiments that develop understanding, set learning as an objective, and improve the ability to make decisions under uncertainty.</a:t>
            </a:r>
          </a:p>
          <a:p>
            <a:pPr eaLnBrk="1" hangingPunct="1">
              <a:spcBef>
                <a:spcPct val="0"/>
              </a:spcBef>
              <a:buFontTx/>
              <a:buChar char="•"/>
            </a:pPr>
            <a:r>
              <a:rPr lang="en-GB" dirty="0" smtClean="0"/>
              <a:t>Involving stakeholders in planning increases ownership and the likelihood that actions will be sustained. Adaptive management involves broad stakeholder participation (including research </a:t>
            </a:r>
            <a:r>
              <a:rPr lang="en-GB" dirty="0" err="1" smtClean="0"/>
              <a:t>centers</a:t>
            </a:r>
            <a:r>
              <a:rPr lang="en-GB" dirty="0" smtClean="0"/>
              <a:t> and non-government organizations) in problem solving and decision making.</a:t>
            </a:r>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E5A8E1A-E8E2-4A42-BA7B-D43F1BC656C3}" type="slidenum">
              <a:rPr lang="en-GB" smtClean="0"/>
              <a:pPr/>
              <a:t>13</a:t>
            </a:fld>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GB" dirty="0" smtClean="0"/>
              <a:t>* ‘No change’ (= baseline): based on continuation of historical weather patterns.</a:t>
            </a:r>
          </a:p>
          <a:p>
            <a:pPr marL="0" lvl="1" eaLnBrk="1" hangingPunct="1">
              <a:spcBef>
                <a:spcPct val="0"/>
              </a:spcBef>
            </a:pPr>
            <a:r>
              <a:rPr lang="en-GB" dirty="0" smtClean="0"/>
              <a:t>* ‘Moderate change’: based on average forecasts of climate change, using available studies and expert knowledge.</a:t>
            </a:r>
          </a:p>
          <a:p>
            <a:pPr marL="0" lvl="1" eaLnBrk="1" hangingPunct="1">
              <a:spcBef>
                <a:spcPct val="0"/>
              </a:spcBef>
            </a:pPr>
            <a:r>
              <a:rPr lang="en-GB" dirty="0" smtClean="0"/>
              <a:t>* ‘High change’: based on the outer range of climate change forecasts, using available studies and expert knowledge.</a:t>
            </a:r>
          </a:p>
          <a:p>
            <a:pPr marL="0" lvl="1" eaLnBrk="1" hangingPunct="1">
              <a:spcBef>
                <a:spcPct val="0"/>
              </a:spcBef>
            </a:pPr>
            <a:r>
              <a:rPr lang="en-GB" dirty="0" smtClean="0"/>
              <a:t>* Higher temperatures combined with an increase as well as a decrease in rainfall.</a:t>
            </a:r>
          </a:p>
          <a:p>
            <a:pPr eaLnBrk="1" hangingPunct="1">
              <a:spcBef>
                <a:spcPct val="0"/>
              </a:spcBef>
            </a:pPr>
            <a:endParaRPr lang="en-GB" dirty="0" smtClean="0"/>
          </a:p>
          <a:p>
            <a:pPr eaLnBrk="1" hangingPunct="1">
              <a:spcBef>
                <a:spcPct val="0"/>
              </a:spcBef>
            </a:pPr>
            <a:r>
              <a:rPr lang="en-GB" dirty="0" smtClean="0"/>
              <a:t>UNDP (2004) – Adaptation Policy Frameworks “Assessing future risks”:</a:t>
            </a:r>
          </a:p>
          <a:p>
            <a:pPr eaLnBrk="1" hangingPunct="1">
              <a:spcBef>
                <a:spcPct val="0"/>
              </a:spcBef>
            </a:pPr>
            <a:r>
              <a:rPr lang="en-GB" dirty="0" smtClean="0"/>
              <a:t>A scenario is ‘</a:t>
            </a:r>
            <a:r>
              <a:rPr lang="en-GB" i="1" dirty="0" smtClean="0"/>
              <a:t>a coherent, internally consistent and plausible description of a possible future state of the world</a:t>
            </a:r>
            <a:r>
              <a:rPr lang="en-GB" dirty="0" smtClean="0"/>
              <a:t>’. ‘Scenarios can range from the simple to the complex, and from the qualitative to quantitative, encompassing narrative descriptions of possible futures to complex mathematical descriptions combining mean climate changes with climate extremes.’</a:t>
            </a: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B9DEC25-8EE1-4B7A-83BE-256E3D31F7A4}" type="slidenum">
              <a:rPr lang="en-GB" smtClean="0"/>
              <a:pPr/>
              <a:t>14</a:t>
            </a:fld>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TextEdit="1"/>
          </p:cNvSpPr>
          <p:nvPr>
            <p:ph type="sldImg"/>
          </p:nvPr>
        </p:nvSpPr>
        <p:spPr bwMode="auto">
          <a:noFill/>
          <a:ln>
            <a:solidFill>
              <a:srgbClr val="000000"/>
            </a:solidFill>
            <a:miter lim="800000"/>
            <a:headEnd/>
            <a:tailEnd/>
          </a:ln>
        </p:spPr>
      </p:sp>
      <p:sp>
        <p:nvSpPr>
          <p:cNvPr id="52227" name="Rectangle 3"/>
          <p:cNvSpPr>
            <a:spLocks noGrp="1"/>
          </p:cNvSpPr>
          <p:nvPr>
            <p:ph type="body" idx="1"/>
          </p:nvPr>
        </p:nvSpPr>
        <p:spPr bwMode="auto">
          <a:noFill/>
        </p:spPr>
        <p:txBody>
          <a:bodyPr wrap="square" numCol="1" anchor="t" anchorCtr="0" compatLnSpc="1">
            <a:prstTxWarp prst="textNoShape">
              <a:avLst/>
            </a:prstTxWarp>
          </a:bodyPr>
          <a:lstStyle/>
          <a:p>
            <a:endParaRPr lang="en-GB"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spect="1" noTextEdit="1"/>
          </p:cNvSpPr>
          <p:nvPr>
            <p:ph type="sldImg"/>
          </p:nvPr>
        </p:nvSpPr>
        <p:spPr bwMode="auto">
          <a:noFill/>
          <a:ln>
            <a:solidFill>
              <a:srgbClr val="000000"/>
            </a:solidFill>
            <a:miter lim="800000"/>
            <a:headEnd/>
            <a:tailEnd/>
          </a:ln>
        </p:spPr>
      </p:sp>
      <p:sp>
        <p:nvSpPr>
          <p:cNvPr id="4813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fr-F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501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76AFB7-83F3-4721-8805-BE66F227FE3B}" type="slidenum">
              <a:rPr lang="en-GB" smtClean="0"/>
              <a:pPr/>
              <a:t>17</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AF1EDAE-73CD-496C-A289-4AC22F7BD35D}" type="slidenum">
              <a:rPr lang="en-GB" smtClean="0"/>
              <a:pPr/>
              <a:t>2</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FAA7AB0-5D11-453D-AF83-BECA2E9D1BA2}" type="slidenum">
              <a:rPr lang="en-GB" smtClean="0"/>
              <a:pPr/>
              <a:t>3</a:t>
            </a:fld>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r>
              <a:rPr lang="en-GB" dirty="0" smtClean="0"/>
              <a:t>IPCC Special Report on Emission Scenarios (SRES, 2000): 4 scenario families using different assumptions on the evolution of emission drivers:</a:t>
            </a:r>
          </a:p>
          <a:p>
            <a:r>
              <a:rPr lang="en-GB" dirty="0" smtClean="0"/>
              <a:t>* A1: rapid economic growth, population stabilising in 2050, rapid introduction of more efficient technologies (with 3 sub-scenarios: A1FI = fossil-intensive, A1T = non-fossil energy, A1B = balanced use of energy sources).</a:t>
            </a:r>
          </a:p>
          <a:p>
            <a:r>
              <a:rPr lang="en-GB" dirty="0" smtClean="0"/>
              <a:t>* A2: rapid population growth, slower &amp; more fragmented economic development, slow adoption of new technologies.</a:t>
            </a:r>
          </a:p>
          <a:p>
            <a:r>
              <a:rPr lang="en-GB" dirty="0" smtClean="0"/>
              <a:t>* B1: similar to A1 but more rapid transition to a service and information economy, and reduction in material intensity.</a:t>
            </a:r>
          </a:p>
          <a:p>
            <a:r>
              <a:rPr lang="en-GB" dirty="0" smtClean="0"/>
              <a:t>* B2: intermediate population and economic growth, local solutions to economic/social/environmental sustainability.</a:t>
            </a:r>
          </a:p>
          <a:p>
            <a:endParaRPr lang="en-GB" dirty="0" smtClean="0"/>
          </a:p>
          <a:p>
            <a:r>
              <a:rPr lang="en-GB" dirty="0" smtClean="0"/>
              <a:t>Higher end of the range: A1FI and A2. GHG concentrations does not stabilise.</a:t>
            </a:r>
          </a:p>
          <a:p>
            <a:r>
              <a:rPr lang="en-GB" dirty="0" smtClean="0"/>
              <a:t>Middle-range scenarios: A1B and B2. GHG concentrations stabilise at, respectively, 750 and 650 </a:t>
            </a:r>
            <a:r>
              <a:rPr lang="en-GB" dirty="0" err="1" smtClean="0"/>
              <a:t>ppm</a:t>
            </a:r>
            <a:r>
              <a:rPr lang="en-GB" dirty="0" smtClean="0"/>
              <a:t>.</a:t>
            </a:r>
          </a:p>
          <a:p>
            <a:r>
              <a:rPr lang="en-GB" dirty="0" smtClean="0"/>
              <a:t>Lower end of the range: B1 and A1T. GHG concentrations stabilise at, respectively, 550 and 650 </a:t>
            </a:r>
            <a:r>
              <a:rPr lang="en-GB" dirty="0" err="1" smtClean="0"/>
              <a:t>ppm</a:t>
            </a:r>
            <a:r>
              <a:rPr lang="en-GB" dirty="0" smtClean="0"/>
              <a:t>.</a:t>
            </a:r>
            <a:endParaRPr lang="fr-FR" dirty="0"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BAA176-2FAF-4760-BDF9-9836BAAE4054}" type="slidenum">
              <a:rPr lang="en-GB" smtClean="0"/>
              <a:pPr/>
              <a:t>4</a:t>
            </a:fld>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AOGCMs = mathematical representations of the earth’s climatic system, which link the atmosphere, ocean, land, and biosphere both vertically and horizontally in a series of 3-dimensional grid boxes that partition the earth into layers and grids </a:t>
            </a:r>
            <a:r>
              <a:rPr lang="en-GB" sz="1100" dirty="0" smtClean="0"/>
              <a:t>(Jones &amp; </a:t>
            </a:r>
            <a:r>
              <a:rPr lang="en-GB" sz="1100" dirty="0" err="1" smtClean="0"/>
              <a:t>Mearns</a:t>
            </a:r>
            <a:r>
              <a:rPr lang="en-GB" sz="1100" dirty="0" smtClean="0"/>
              <a:t> 2004). They simulate future climate change by gradually increasing the level of radiative forcing.</a:t>
            </a:r>
          </a:p>
          <a:p>
            <a:pPr eaLnBrk="1" hangingPunct="1">
              <a:spcBef>
                <a:spcPct val="0"/>
              </a:spcBef>
            </a:pPr>
            <a:endParaRPr lang="en-GB" sz="1100" dirty="0" smtClean="0"/>
          </a:p>
          <a:p>
            <a:pPr eaLnBrk="1" hangingPunct="1">
              <a:spcBef>
                <a:spcPct val="0"/>
              </a:spcBef>
            </a:pPr>
            <a:r>
              <a:rPr lang="fr-BE" dirty="0" smtClean="0"/>
              <a:t>WDR 2010: «</a:t>
            </a:r>
            <a:r>
              <a:rPr lang="en-GB" dirty="0" smtClean="0"/>
              <a:t>Uncertainty: An expression of the degree to which a value (such as the future state of the climate system) is unknown. Uncertainty can result from lack of information or from disagreement about what is known or even knowable. It may have many types of sources, from quantifiable errors in the data to uncertain projections of human </a:t>
            </a:r>
            <a:r>
              <a:rPr lang="en-GB" dirty="0" err="1" smtClean="0"/>
              <a:t>behavior</a:t>
            </a:r>
            <a:r>
              <a:rPr lang="en-GB" dirty="0" smtClean="0"/>
              <a:t>. Uncertainty can therefore be represented by quantitative measures, for example, a range of values calculated by various models, or by qualitative statements, for example, reflecting expert judgment. However, in economics, uncertainty refers to </a:t>
            </a:r>
            <a:r>
              <a:rPr lang="en-GB" dirty="0" err="1" smtClean="0"/>
              <a:t>Knightian</a:t>
            </a:r>
            <a:r>
              <a:rPr lang="en-GB" dirty="0" smtClean="0"/>
              <a:t> uncertainty, which is immeasurable. This is in contrast to risk, wherein the occurrence of certain events is associated with a knowable probability distribution.</a:t>
            </a:r>
            <a:r>
              <a:rPr lang="fr-BE" dirty="0" smtClean="0"/>
              <a:t> »</a:t>
            </a:r>
          </a:p>
          <a:p>
            <a:pPr eaLnBrk="1" hangingPunct="1">
              <a:spcBef>
                <a:spcPct val="0"/>
              </a:spcBef>
            </a:pPr>
            <a:endParaRPr lang="fr-BE" dirty="0" smtClean="0"/>
          </a:p>
          <a:p>
            <a:pPr eaLnBrk="1" hangingPunct="1">
              <a:spcBef>
                <a:spcPct val="0"/>
              </a:spcBef>
            </a:pPr>
            <a:endParaRPr lang="en-GB" dirty="0"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BD32ADD-A1E7-4F10-8144-A8399FE95E97}" type="slidenum">
              <a:rPr lang="en-GB" smtClean="0"/>
              <a:pPr/>
              <a:t>5</a:t>
            </a:fld>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These uncertainties arise from:</a:t>
            </a:r>
          </a:p>
          <a:p>
            <a:pPr eaLnBrk="1" hangingPunct="1">
              <a:spcBef>
                <a:spcPct val="0"/>
              </a:spcBef>
              <a:buFontTx/>
              <a:buChar char="-"/>
            </a:pPr>
            <a:r>
              <a:rPr lang="en-GB" dirty="0" smtClean="0"/>
              <a:t>Uncertainties in the amount of future emissions;</a:t>
            </a:r>
          </a:p>
          <a:p>
            <a:pPr eaLnBrk="1" hangingPunct="1">
              <a:spcBef>
                <a:spcPct val="0"/>
              </a:spcBef>
              <a:buFontTx/>
              <a:buChar char="-"/>
            </a:pPr>
            <a:r>
              <a:rPr lang="en-GB" dirty="0" smtClean="0"/>
              <a:t>Uncertainties about the relationship between the rate of GHG emissions and their concentration in the atmosphere;</a:t>
            </a:r>
          </a:p>
          <a:p>
            <a:pPr eaLnBrk="1" hangingPunct="1">
              <a:spcBef>
                <a:spcPct val="0"/>
              </a:spcBef>
              <a:buFontTx/>
              <a:buChar char="-"/>
            </a:pPr>
            <a:r>
              <a:rPr lang="en-GB" dirty="0" smtClean="0"/>
              <a:t>Uncertainties about the extent of the warming that results from any given change in atmospheric GHG concentration;</a:t>
            </a:r>
          </a:p>
          <a:p>
            <a:pPr eaLnBrk="1" hangingPunct="1">
              <a:spcBef>
                <a:spcPct val="0"/>
              </a:spcBef>
              <a:buFontTx/>
              <a:buChar char="-"/>
            </a:pPr>
            <a:r>
              <a:rPr lang="en-GB" dirty="0" smtClean="0"/>
              <a:t>The complexities of the climate system.</a:t>
            </a:r>
          </a:p>
          <a:p>
            <a:pPr eaLnBrk="1" hangingPunct="1">
              <a:spcBef>
                <a:spcPct val="0"/>
              </a:spcBef>
            </a:pPr>
            <a:endParaRPr lang="en-GB" dirty="0" smtClean="0"/>
          </a:p>
          <a:p>
            <a:pPr eaLnBrk="1" hangingPunct="1">
              <a:spcBef>
                <a:spcPct val="0"/>
              </a:spcBef>
            </a:pPr>
            <a:r>
              <a:rPr lang="en-GB" dirty="0" smtClean="0"/>
              <a:t>OECD (2009a), Section 2:</a:t>
            </a:r>
          </a:p>
          <a:p>
            <a:pPr eaLnBrk="1" hangingPunct="1">
              <a:spcBef>
                <a:spcPct val="0"/>
              </a:spcBef>
            </a:pPr>
            <a:r>
              <a:rPr lang="en-GB" dirty="0" smtClean="0"/>
              <a:t>‘In general, high-latitude areas will see increased precipitation; mid-latitude areas will see a mix of changes, many subtropical areas will see a decrease in precipitation, and many equatorial areas could have increased precipitation. There are likely to be substantial variations in changes in precipitation patterns in particular regions within these latitudinal ranges. The seasonality of precipitation patterns is also likely to change in many locations.’</a:t>
            </a:r>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4346682-0B50-486D-94FE-ADC5D32FDDA2}" type="slidenum">
              <a:rPr lang="en-GB" smtClean="0"/>
              <a:pPr/>
              <a:t>6</a:t>
            </a:fld>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dirty="0" smtClean="0"/>
              <a:t>AOGCMs: grid box resolutions in the order of 100-500 km per side.</a:t>
            </a:r>
          </a:p>
          <a:p>
            <a:pPr eaLnBrk="1" hangingPunct="1">
              <a:spcBef>
                <a:spcPct val="0"/>
              </a:spcBef>
            </a:pPr>
            <a:endParaRPr lang="en-GB" dirty="0" smtClean="0"/>
          </a:p>
          <a:p>
            <a:pPr eaLnBrk="1" hangingPunct="1">
              <a:spcBef>
                <a:spcPct val="0"/>
              </a:spcBef>
            </a:pPr>
            <a:r>
              <a:rPr lang="en-GB" dirty="0" smtClean="0"/>
              <a:t>World Bank – WDR 2010:</a:t>
            </a:r>
          </a:p>
          <a:p>
            <a:pPr eaLnBrk="1" hangingPunct="1">
              <a:spcBef>
                <a:spcPct val="0"/>
              </a:spcBef>
            </a:pPr>
            <a:r>
              <a:rPr lang="en-GB" dirty="0" smtClean="0"/>
              <a:t>Downscaling requires extra data and efforts:</a:t>
            </a:r>
          </a:p>
          <a:p>
            <a:pPr eaLnBrk="1" hangingPunct="1">
              <a:spcBef>
                <a:spcPct val="0"/>
              </a:spcBef>
            </a:pPr>
            <a:r>
              <a:rPr lang="en-GB" dirty="0" smtClean="0"/>
              <a:t>* Dynamic downscaling uses high resolution models for a particular region run within a large-scale global model .</a:t>
            </a:r>
          </a:p>
          <a:p>
            <a:pPr marL="0" lvl="1" eaLnBrk="1" hangingPunct="1">
              <a:spcBef>
                <a:spcPct val="0"/>
              </a:spcBef>
            </a:pPr>
            <a:r>
              <a:rPr lang="en-GB" dirty="0" smtClean="0"/>
              <a:t>* Statistical downscaling uses statistical relationships that link the large-scale atmospheric variables with local or regional climate variables.</a:t>
            </a:r>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828CA6-CB25-4573-B3C5-8EE242A14AD1}" type="slidenum">
              <a:rPr lang="en-GB" smtClean="0"/>
              <a:pPr/>
              <a:t>7</a:t>
            </a:fld>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423CE76-43DF-412F-A178-472D82BFCCBF}" type="slidenum">
              <a:rPr lang="en-GB" smtClean="0"/>
              <a:pPr/>
              <a:t>8</a:t>
            </a:fld>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fontAlgn="auto" hangingPunct="1">
              <a:spcBef>
                <a:spcPts val="0"/>
              </a:spcBef>
              <a:spcAft>
                <a:spcPts val="0"/>
              </a:spcAft>
              <a:defRPr/>
            </a:pPr>
            <a:r>
              <a:rPr lang="en-GB" dirty="0" smtClean="0"/>
              <a:t>Adaptation – OECD (2009): “The effect of discounting would normally favour a delay in adaptation (...). However, there is also a class of adaptations where early action is cheaper. They include adjustments to long-term development plans and long-lived infrastructure investments (...). In each of these cases, it will be cheaper to make adjustments early, in the design phase of the project, rather than incur the cost and inconvenience of expensive retrofits.” The same applies to land use policies and long-term development plans.</a:t>
            </a:r>
          </a:p>
          <a:p>
            <a:pPr eaLnBrk="1" fontAlgn="auto" hangingPunct="1">
              <a:spcBef>
                <a:spcPts val="0"/>
              </a:spcBef>
              <a:spcAft>
                <a:spcPts val="0"/>
              </a:spcAft>
              <a:defRPr/>
            </a:pPr>
            <a:endParaRPr lang="en-GB" dirty="0" smtClean="0"/>
          </a:p>
          <a:p>
            <a:pPr eaLnBrk="1" fontAlgn="auto" hangingPunct="1">
              <a:spcBef>
                <a:spcPts val="0"/>
              </a:spcBef>
              <a:spcAft>
                <a:spcPts val="0"/>
              </a:spcAft>
              <a:defRPr/>
            </a:pPr>
            <a:r>
              <a:rPr lang="en-GB" dirty="0" smtClean="0"/>
              <a:t>Mitigation – Stern Review: «</a:t>
            </a:r>
            <a:r>
              <a:rPr lang="en-GB" b="0" i="1" dirty="0" smtClean="0"/>
              <a:t>The benefits of strong, early action on climate change considerably outweigh the costs</a:t>
            </a:r>
            <a:r>
              <a:rPr lang="en-GB" dirty="0" smtClean="0"/>
              <a:t>». What we do in the next 10 or 20 years can have a profound effect on the climate in the second half of this century and in the next. Mitigation must be viewed as an investment to avoid the risks of very severe consequences in the future.</a:t>
            </a:r>
          </a:p>
          <a:p>
            <a:pPr eaLnBrk="1" fontAlgn="auto" hangingPunct="1">
              <a:spcBef>
                <a:spcPts val="0"/>
              </a:spcBef>
              <a:spcAft>
                <a:spcPts val="0"/>
              </a:spcAft>
              <a:defRPr/>
            </a:pPr>
            <a:r>
              <a:rPr lang="en-GB" dirty="0" smtClean="0"/>
              <a:t>The social cost of carbon under the business-as-usual scenario is about $85/tonne of CO2 – well above marginal abatement costs in many sectors.</a:t>
            </a:r>
          </a:p>
          <a:p>
            <a:pPr eaLnBrk="1" fontAlgn="auto" hangingPunct="1">
              <a:spcBef>
                <a:spcPts val="0"/>
              </a:spcBef>
              <a:spcAft>
                <a:spcPts val="0"/>
              </a:spcAft>
              <a:defRPr/>
            </a:pPr>
            <a:r>
              <a:rPr lang="en-GB" dirty="0" smtClean="0"/>
              <a:t>If a path towards stabilisation of atmospheric concentration of GHGs at 550ppm CO2e is adopted, then the net present value of benefits over costs is around $2.5 trillion. With a target of 450-550 </a:t>
            </a:r>
            <a:r>
              <a:rPr lang="en-GB" dirty="0" err="1" smtClean="0"/>
              <a:t>ppm</a:t>
            </a:r>
            <a:r>
              <a:rPr lang="en-GB" dirty="0" smtClean="0"/>
              <a:t> CO2e, then the social cost of carbon is in the region of $25-30 per tonne of CO5 – about one-third of the cost under the BAU scenario.</a:t>
            </a:r>
          </a:p>
          <a:p>
            <a:pPr eaLnBrk="1" fontAlgn="auto" hangingPunct="1">
              <a:spcBef>
                <a:spcPts val="0"/>
              </a:spcBef>
              <a:spcAft>
                <a:spcPts val="0"/>
              </a:spcAft>
              <a:defRPr/>
            </a:pPr>
            <a:r>
              <a:rPr lang="en-GB" dirty="0" smtClean="0"/>
              <a:t>The social cost of carbon is likely to increase steadily over time because marginal damages increase with the stock of GHGs in the atmosphere. Policies should thus aim for a gradual intensification of marginal abatement efforts, while supporting the development of technologies that reduce abatement costs.</a:t>
            </a:r>
          </a:p>
          <a:p>
            <a:pPr eaLnBrk="1" fontAlgn="auto" hangingPunct="1">
              <a:spcBef>
                <a:spcPts val="0"/>
              </a:spcBef>
              <a:spcAft>
                <a:spcPts val="0"/>
              </a:spcAft>
              <a:defRPr/>
            </a:pPr>
            <a:r>
              <a:rPr lang="en-GB" dirty="0" smtClean="0"/>
              <a:t>The annual costs of stabilisation at 500-550ppm CO2e are estimated to be around 1% of GDP by 2050 - a level that is significant but manageable.</a:t>
            </a:r>
          </a:p>
          <a:p>
            <a:pPr eaLnBrk="1" fontAlgn="auto" hangingPunct="1">
              <a:spcBef>
                <a:spcPts val="0"/>
              </a:spcBef>
              <a:spcAft>
                <a:spcPts val="0"/>
              </a:spcAft>
              <a:defRPr/>
            </a:pPr>
            <a:endParaRPr lang="en-GB" dirty="0"/>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2ECD809-93E9-44AE-9533-1FF0E30F7AEC}" type="slidenum">
              <a:rPr lang="en-GB" smtClean="0"/>
              <a:pPr/>
              <a:t>9</a:t>
            </a:fld>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Freeform 7"/>
          <p:cNvSpPr>
            <a:spLocks/>
          </p:cNvSpPr>
          <p:nvPr/>
        </p:nvSpPr>
        <p:spPr bwMode="auto">
          <a:xfrm>
            <a:off x="0" y="3733800"/>
            <a:ext cx="9144000" cy="2536825"/>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grpSp>
        <p:nvGrpSpPr>
          <p:cNvPr id="5" name="Group 24"/>
          <p:cNvGrpSpPr>
            <a:grpSpLocks/>
          </p:cNvGrpSpPr>
          <p:nvPr/>
        </p:nvGrpSpPr>
        <p:grpSpPr bwMode="auto">
          <a:xfrm>
            <a:off x="0" y="0"/>
            <a:ext cx="9144000" cy="6118225"/>
            <a:chOff x="0" y="0"/>
            <a:chExt cx="5760" cy="3854"/>
          </a:xfrm>
        </p:grpSpPr>
        <p:sp>
          <p:nvSpPr>
            <p:cNvPr id="6" name="Freeform 8"/>
            <p:cNvSpPr>
              <a:spLocks/>
            </p:cNvSpPr>
            <p:nvPr/>
          </p:nvSpPr>
          <p:spPr bwMode="auto">
            <a:xfrm>
              <a:off x="0" y="2352"/>
              <a:ext cx="5760" cy="1502"/>
            </a:xfrm>
            <a:custGeom>
              <a:avLst/>
              <a:gdLst/>
              <a:ahLst/>
              <a:cxnLst>
                <a:cxn ang="0">
                  <a:pos x="5766" y="1502"/>
                </a:cxn>
                <a:cxn ang="0">
                  <a:pos x="2887" y="748"/>
                </a:cxn>
                <a:cxn ang="0">
                  <a:pos x="0" y="848"/>
                </a:cxn>
                <a:cxn ang="0">
                  <a:pos x="0" y="0"/>
                </a:cxn>
                <a:cxn ang="0">
                  <a:pos x="5766" y="0"/>
                </a:cxn>
                <a:cxn ang="0">
                  <a:pos x="5766" y="1502"/>
                </a:cxn>
              </a:cxnLst>
              <a:rect l="0" t="0" r="r" b="b"/>
              <a:pathLst>
                <a:path w="5766" h="1502">
                  <a:moveTo>
                    <a:pt x="5766" y="1502"/>
                  </a:moveTo>
                  <a:cubicBezTo>
                    <a:pt x="5766" y="1502"/>
                    <a:pt x="4765" y="856"/>
                    <a:pt x="2887" y="748"/>
                  </a:cubicBezTo>
                  <a:cubicBezTo>
                    <a:pt x="1007" y="638"/>
                    <a:pt x="0" y="848"/>
                    <a:pt x="0" y="848"/>
                  </a:cubicBezTo>
                  <a:cubicBezTo>
                    <a:pt x="0" y="0"/>
                    <a:pt x="0" y="0"/>
                    <a:pt x="0" y="0"/>
                  </a:cubicBezTo>
                  <a:cubicBezTo>
                    <a:pt x="0" y="0"/>
                    <a:pt x="5766" y="0"/>
                    <a:pt x="5766" y="0"/>
                  </a:cubicBezTo>
                  <a:cubicBezTo>
                    <a:pt x="5766" y="751"/>
                    <a:pt x="5766" y="1502"/>
                    <a:pt x="5766" y="1502"/>
                  </a:cubicBez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7" name="Rectangle 9"/>
            <p:cNvSpPr>
              <a:spLocks noChangeArrowheads="1"/>
            </p:cNvSpPr>
            <p:nvPr/>
          </p:nvSpPr>
          <p:spPr bwMode="auto">
            <a:xfrm>
              <a:off x="0" y="0"/>
              <a:ext cx="5760" cy="2352"/>
            </a:xfrm>
            <a:prstGeom prst="rect">
              <a:avLst/>
            </a:prstGeom>
            <a:solidFill>
              <a:schemeClr val="accent1"/>
            </a:solidFill>
            <a:ln w="9525">
              <a:noFill/>
              <a:miter lim="800000"/>
              <a:headEnd/>
              <a:tailEnd/>
            </a:ln>
            <a:effectLst/>
          </p:spPr>
          <p:txBody>
            <a:bodyPr wrap="none" anchor="ctr"/>
            <a:lstStyle/>
            <a:p>
              <a:pPr>
                <a:defRPr/>
              </a:pPr>
              <a:endParaRPr lang="en-US"/>
            </a:p>
          </p:txBody>
        </p:sp>
      </p:grpSp>
      <p:grpSp>
        <p:nvGrpSpPr>
          <p:cNvPr id="8" name="Group 14"/>
          <p:cNvGrpSpPr>
            <a:grpSpLocks/>
          </p:cNvGrpSpPr>
          <p:nvPr/>
        </p:nvGrpSpPr>
        <p:grpSpPr bwMode="auto">
          <a:xfrm flipV="1">
            <a:off x="0" y="0"/>
            <a:ext cx="9147175" cy="2057400"/>
            <a:chOff x="0" y="3321"/>
            <a:chExt cx="5762" cy="999"/>
          </a:xfrm>
        </p:grpSpPr>
        <p:sp>
          <p:nvSpPr>
            <p:cNvPr id="9" name="Freeform 15"/>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1"/>
              </a:solidFill>
              <a:prstDash val="solid"/>
              <a:miter lim="800000"/>
              <a:headEnd/>
              <a:tailEnd/>
            </a:ln>
          </p:spPr>
          <p:txBody>
            <a:bodyPr/>
            <a:lstStyle/>
            <a:p>
              <a:pPr>
                <a:defRPr/>
              </a:pPr>
              <a:endParaRPr lang="en-US"/>
            </a:p>
          </p:txBody>
        </p:sp>
        <p:sp>
          <p:nvSpPr>
            <p:cNvPr id="10" name="Freeform 16"/>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1"/>
              </a:solidFill>
              <a:prstDash val="solid"/>
              <a:miter lim="800000"/>
              <a:headEnd/>
              <a:tailEnd/>
            </a:ln>
          </p:spPr>
          <p:txBody>
            <a:bodyPr/>
            <a:lstStyle/>
            <a:p>
              <a:pPr>
                <a:defRPr/>
              </a:pPr>
              <a:endParaRPr lang="en-US"/>
            </a:p>
          </p:txBody>
        </p:sp>
      </p:grpSp>
      <p:sp>
        <p:nvSpPr>
          <p:cNvPr id="13" name="Line 23"/>
          <p:cNvSpPr>
            <a:spLocks noChangeShapeType="1"/>
          </p:cNvSpPr>
          <p:nvPr/>
        </p:nvSpPr>
        <p:spPr bwMode="auto">
          <a:xfrm flipH="1">
            <a:off x="0" y="6477000"/>
            <a:ext cx="914400" cy="0"/>
          </a:xfrm>
          <a:prstGeom prst="line">
            <a:avLst/>
          </a:prstGeom>
          <a:noFill/>
          <a:ln w="9525">
            <a:solidFill>
              <a:schemeClr val="accent1"/>
            </a:solidFill>
            <a:round/>
            <a:headEnd/>
            <a:tailEnd/>
          </a:ln>
          <a:effectLst/>
        </p:spPr>
        <p:txBody>
          <a:bodyPr/>
          <a:lstStyle/>
          <a:p>
            <a:pPr>
              <a:defRPr/>
            </a:pPr>
            <a:endParaRPr lang="en-US"/>
          </a:p>
        </p:txBody>
      </p:sp>
      <p:sp>
        <p:nvSpPr>
          <p:cNvPr id="4098" name="Rectangle 2"/>
          <p:cNvSpPr>
            <a:spLocks noGrp="1" noChangeArrowheads="1"/>
          </p:cNvSpPr>
          <p:nvPr>
            <p:ph type="ctrTitle"/>
          </p:nvPr>
        </p:nvSpPr>
        <p:spPr>
          <a:xfrm>
            <a:off x="15875" y="1143000"/>
            <a:ext cx="6384925" cy="2286000"/>
          </a:xfrm>
        </p:spPr>
        <p:txBody>
          <a:bodyPr anchor="b"/>
          <a:lstStyle>
            <a:lvl1pPr algn="r">
              <a:defRPr sz="2800" b="0"/>
            </a:lvl1pPr>
          </a:lstStyle>
          <a:p>
            <a:r>
              <a:rPr lang="en-US"/>
              <a:t>Click to edit Master title style</a:t>
            </a:r>
          </a:p>
        </p:txBody>
      </p:sp>
      <p:pic>
        <p:nvPicPr>
          <p:cNvPr id="17" name="Picture 1" descr="C:\Users\catherine\Pictures\European Commission\logo_ce-en-rvb-lr_2012-01.jpg"/>
          <p:cNvPicPr>
            <a:picLocks noChangeAspect="1" noChangeArrowheads="1"/>
          </p:cNvPicPr>
          <p:nvPr userDrawn="1"/>
        </p:nvPicPr>
        <p:blipFill>
          <a:blip r:embed="rId2" cstate="print"/>
          <a:srcRect/>
          <a:stretch>
            <a:fillRect/>
          </a:stretch>
        </p:blipFill>
        <p:spPr bwMode="auto">
          <a:xfrm>
            <a:off x="0" y="26"/>
            <a:ext cx="1655318" cy="115125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8ECB45-6DF9-437A-9137-B0ED4A63E6A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133600" cy="6553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6248400" cy="6553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687557C-6D76-4669-8CC6-F540265C13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D3AF582-A348-4F7A-91AA-6A1D8F7E242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36DFA16-50F3-412A-9C92-7B26B467146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CA4E46-4604-41EE-BB90-C916C15D3ED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52600"/>
            <a:ext cx="4191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FAC60FB-2C41-4405-A613-81C113D2697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1606B6A-A0EC-4613-8EFC-BA05284AD45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022696C-52A2-4DAD-BF85-514D5462BD8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5765B68-4149-4C4E-BD95-21B5982BA43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3D6192-82DE-4B7E-A6B5-A25C389DBE3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A6EA55-FD1D-40DF-85F0-0A66373622B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0"/>
          <p:cNvGrpSpPr>
            <a:grpSpLocks/>
          </p:cNvGrpSpPr>
          <p:nvPr/>
        </p:nvGrpSpPr>
        <p:grpSpPr bwMode="auto">
          <a:xfrm>
            <a:off x="0" y="5791200"/>
            <a:ext cx="9147175" cy="1066800"/>
            <a:chOff x="0" y="3321"/>
            <a:chExt cx="5762" cy="999"/>
          </a:xfrm>
        </p:grpSpPr>
        <p:sp>
          <p:nvSpPr>
            <p:cNvPr id="1042" name="Freeform 18"/>
            <p:cNvSpPr>
              <a:spLocks/>
            </p:cNvSpPr>
            <p:nvPr/>
          </p:nvSpPr>
          <p:spPr bwMode="auto">
            <a:xfrm>
              <a:off x="519" y="3492"/>
              <a:ext cx="5241" cy="828"/>
            </a:xfrm>
            <a:custGeom>
              <a:avLst/>
              <a:gdLst/>
              <a:ahLst/>
              <a:cxnLst>
                <a:cxn ang="0">
                  <a:pos x="2419" y="216"/>
                </a:cxn>
                <a:cxn ang="0">
                  <a:pos x="0" y="378"/>
                </a:cxn>
              </a:cxnLst>
              <a:rect l="0" t="0" r="r" b="b"/>
              <a:pathLst>
                <a:path w="2419" h="378">
                  <a:moveTo>
                    <a:pt x="2419" y="216"/>
                  </a:moveTo>
                  <a:cubicBezTo>
                    <a:pt x="2419" y="216"/>
                    <a:pt x="1051" y="0"/>
                    <a:pt x="0" y="378"/>
                  </a:cubicBezTo>
                </a:path>
              </a:pathLst>
            </a:custGeom>
            <a:noFill/>
            <a:ln w="12700" cap="flat">
              <a:solidFill>
                <a:schemeClr val="bg2"/>
              </a:solidFill>
              <a:prstDash val="solid"/>
              <a:miter lim="800000"/>
              <a:headEnd/>
              <a:tailEnd/>
            </a:ln>
          </p:spPr>
          <p:txBody>
            <a:bodyPr/>
            <a:lstStyle/>
            <a:p>
              <a:pPr>
                <a:defRPr/>
              </a:pPr>
              <a:endParaRPr lang="en-US"/>
            </a:p>
          </p:txBody>
        </p:sp>
        <p:sp>
          <p:nvSpPr>
            <p:cNvPr id="1043" name="Freeform 19"/>
            <p:cNvSpPr>
              <a:spLocks/>
            </p:cNvSpPr>
            <p:nvPr/>
          </p:nvSpPr>
          <p:spPr bwMode="auto">
            <a:xfrm>
              <a:off x="0" y="3321"/>
              <a:ext cx="5762" cy="992"/>
            </a:xfrm>
            <a:custGeom>
              <a:avLst/>
              <a:gdLst/>
              <a:ahLst/>
              <a:cxnLst>
                <a:cxn ang="0">
                  <a:pos x="2665" y="334"/>
                </a:cxn>
                <a:cxn ang="0">
                  <a:pos x="0" y="454"/>
                </a:cxn>
              </a:cxnLst>
              <a:rect l="0" t="0" r="r" b="b"/>
              <a:pathLst>
                <a:path w="2665" h="454">
                  <a:moveTo>
                    <a:pt x="2665" y="334"/>
                  </a:moveTo>
                  <a:cubicBezTo>
                    <a:pt x="2665" y="334"/>
                    <a:pt x="1093" y="0"/>
                    <a:pt x="0" y="454"/>
                  </a:cubicBezTo>
                </a:path>
              </a:pathLst>
            </a:custGeom>
            <a:noFill/>
            <a:ln w="12700" cap="flat">
              <a:solidFill>
                <a:schemeClr val="bg2"/>
              </a:solidFill>
              <a:prstDash val="solid"/>
              <a:miter lim="800000"/>
              <a:headEnd/>
              <a:tailEnd/>
            </a:ln>
          </p:spPr>
          <p:txBody>
            <a:bodyPr/>
            <a:lstStyle/>
            <a:p>
              <a:pPr>
                <a:defRPr/>
              </a:pPr>
              <a:endParaRPr lang="en-US"/>
            </a:p>
          </p:txBody>
        </p:sp>
      </p:grpSp>
      <p:sp>
        <p:nvSpPr>
          <p:cNvPr id="1031" name="Freeform 7"/>
          <p:cNvSpPr>
            <a:spLocks/>
          </p:cNvSpPr>
          <p:nvPr/>
        </p:nvSpPr>
        <p:spPr bwMode="auto">
          <a:xfrm>
            <a:off x="0" y="-4763"/>
            <a:ext cx="9144000" cy="2536826"/>
          </a:xfrm>
          <a:custGeom>
            <a:avLst/>
            <a:gdLst/>
            <a:ahLst/>
            <a:cxnLst>
              <a:cxn ang="0">
                <a:pos x="2880" y="799"/>
              </a:cxn>
              <a:cxn ang="0">
                <a:pos x="1442" y="406"/>
              </a:cxn>
              <a:cxn ang="0">
                <a:pos x="0" y="440"/>
              </a:cxn>
              <a:cxn ang="0">
                <a:pos x="0" y="0"/>
              </a:cxn>
              <a:cxn ang="0">
                <a:pos x="2880" y="0"/>
              </a:cxn>
              <a:cxn ang="0">
                <a:pos x="2880" y="799"/>
              </a:cxn>
            </a:cxnLst>
            <a:rect l="0" t="0" r="r" b="b"/>
            <a:pathLst>
              <a:path w="2880" h="799">
                <a:moveTo>
                  <a:pt x="2880" y="799"/>
                </a:moveTo>
                <a:cubicBezTo>
                  <a:pt x="2880" y="799"/>
                  <a:pt x="2460" y="484"/>
                  <a:pt x="1442" y="406"/>
                </a:cubicBezTo>
                <a:cubicBezTo>
                  <a:pt x="423" y="327"/>
                  <a:pt x="0" y="440"/>
                  <a:pt x="0" y="440"/>
                </a:cubicBezTo>
                <a:cubicBezTo>
                  <a:pt x="0" y="0"/>
                  <a:pt x="0" y="0"/>
                  <a:pt x="0" y="0"/>
                </a:cubicBezTo>
                <a:cubicBezTo>
                  <a:pt x="2880" y="0"/>
                  <a:pt x="2880" y="0"/>
                  <a:pt x="2880" y="0"/>
                </a:cubicBezTo>
                <a:lnTo>
                  <a:pt x="2880" y="799"/>
                </a:lnTo>
                <a:close/>
              </a:path>
            </a:pathLst>
          </a:custGeom>
          <a:solidFill>
            <a:schemeClr val="folHlink"/>
          </a:solidFill>
          <a:ln w="9525">
            <a:noFill/>
            <a:round/>
            <a:headEnd/>
            <a:tailEnd/>
          </a:ln>
        </p:spPr>
        <p:txBody>
          <a:bodyPr/>
          <a:lstStyle/>
          <a:p>
            <a:pPr>
              <a:defRPr/>
            </a:pPr>
            <a:endParaRPr lang="en-US"/>
          </a:p>
        </p:txBody>
      </p:sp>
      <p:sp>
        <p:nvSpPr>
          <p:cNvPr id="1032" name="Freeform 8"/>
          <p:cNvSpPr>
            <a:spLocks/>
          </p:cNvSpPr>
          <p:nvPr/>
        </p:nvSpPr>
        <p:spPr bwMode="auto">
          <a:xfrm>
            <a:off x="0" y="-4763"/>
            <a:ext cx="9144000" cy="2384426"/>
          </a:xfrm>
          <a:custGeom>
            <a:avLst/>
            <a:gdLst/>
            <a:ahLst/>
            <a:cxnLst>
              <a:cxn ang="0">
                <a:pos x="2880" y="751"/>
              </a:cxn>
              <a:cxn ang="0">
                <a:pos x="1442" y="374"/>
              </a:cxn>
              <a:cxn ang="0">
                <a:pos x="0" y="424"/>
              </a:cxn>
              <a:cxn ang="0">
                <a:pos x="0" y="0"/>
              </a:cxn>
              <a:cxn ang="0">
                <a:pos x="2880" y="0"/>
              </a:cxn>
              <a:cxn ang="0">
                <a:pos x="2880" y="751"/>
              </a:cxn>
            </a:cxnLst>
            <a:rect l="0" t="0" r="r" b="b"/>
            <a:pathLst>
              <a:path w="2880" h="751">
                <a:moveTo>
                  <a:pt x="2880" y="751"/>
                </a:moveTo>
                <a:cubicBezTo>
                  <a:pt x="2880" y="751"/>
                  <a:pt x="2380" y="428"/>
                  <a:pt x="1442" y="374"/>
                </a:cubicBezTo>
                <a:cubicBezTo>
                  <a:pt x="503" y="319"/>
                  <a:pt x="0" y="424"/>
                  <a:pt x="0" y="424"/>
                </a:cubicBezTo>
                <a:cubicBezTo>
                  <a:pt x="0" y="0"/>
                  <a:pt x="0" y="0"/>
                  <a:pt x="0" y="0"/>
                </a:cubicBezTo>
                <a:cubicBezTo>
                  <a:pt x="2880" y="0"/>
                  <a:pt x="2880" y="0"/>
                  <a:pt x="2880" y="0"/>
                </a:cubicBezTo>
                <a:lnTo>
                  <a:pt x="2880" y="751"/>
                </a:lnTo>
                <a:close/>
              </a:path>
            </a:pathLst>
          </a:custGeom>
          <a:gradFill rotWithShape="1">
            <a:gsLst>
              <a:gs pos="0">
                <a:schemeClr val="accent1"/>
              </a:gs>
              <a:gs pos="100000">
                <a:schemeClr val="accent1">
                  <a:gamma/>
                  <a:shade val="66667"/>
                  <a:invGamma/>
                </a:schemeClr>
              </a:gs>
            </a:gsLst>
            <a:lin ang="5400000" scaled="1"/>
          </a:gradFill>
          <a:ln w="9525">
            <a:noFill/>
            <a:round/>
            <a:headEnd/>
            <a:tailEnd/>
          </a:ln>
        </p:spPr>
        <p:txBody>
          <a:bodyPr/>
          <a:lstStyle/>
          <a:p>
            <a:pPr>
              <a:defRPr/>
            </a:pPr>
            <a:endParaRPr lang="en-US"/>
          </a:p>
        </p:txBody>
      </p:sp>
      <p:sp>
        <p:nvSpPr>
          <p:cNvPr id="1029" name="Rectangle 2"/>
          <p:cNvSpPr>
            <a:spLocks noGrp="1" noChangeArrowheads="1"/>
          </p:cNvSpPr>
          <p:nvPr>
            <p:ph type="title"/>
          </p:nvPr>
        </p:nvSpPr>
        <p:spPr bwMode="auto">
          <a:xfrm>
            <a:off x="457200" y="0"/>
            <a:ext cx="8534400" cy="11430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Click to edit Master title style</a:t>
            </a:r>
          </a:p>
        </p:txBody>
      </p:sp>
      <p:sp>
        <p:nvSpPr>
          <p:cNvPr id="1030" name="Rectangle 3"/>
          <p:cNvSpPr>
            <a:spLocks noGrp="1" noChangeArrowheads="1"/>
          </p:cNvSpPr>
          <p:nvPr>
            <p:ph type="body" idx="1"/>
          </p:nvPr>
        </p:nvSpPr>
        <p:spPr bwMode="auto">
          <a:xfrm>
            <a:off x="457200" y="1752600"/>
            <a:ext cx="8534400" cy="4800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400"/>
            </a:lvl1pPr>
          </a:lstStyle>
          <a:p>
            <a:pPr>
              <a:defRPr/>
            </a:pPr>
            <a:endParaRPr lang="en-US"/>
          </a:p>
        </p:txBody>
      </p:sp>
      <p:sp>
        <p:nvSpPr>
          <p:cNvPr id="2" name="Rectangle 5"/>
          <p:cNvSpPr>
            <a:spLocks noGrp="1" noChangeArrowheads="1"/>
          </p:cNvSpPr>
          <p:nvPr>
            <p:ph type="ftr" sz="quarter" idx="3"/>
          </p:nvPr>
        </p:nvSpPr>
        <p:spPr bwMode="auto">
          <a:xfrm>
            <a:off x="3276600" y="6613525"/>
            <a:ext cx="2895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ctr">
              <a:defRPr sz="1400"/>
            </a:lvl1pPr>
          </a:lstStyle>
          <a:p>
            <a:pPr>
              <a:defRPr/>
            </a:pPr>
            <a:endParaRPr lang="en-US"/>
          </a:p>
        </p:txBody>
      </p:sp>
      <p:sp>
        <p:nvSpPr>
          <p:cNvPr id="3" name="Rectangle 6"/>
          <p:cNvSpPr>
            <a:spLocks noGrp="1" noChangeArrowheads="1"/>
          </p:cNvSpPr>
          <p:nvPr>
            <p:ph type="sldNum" sz="quarter" idx="4"/>
          </p:nvPr>
        </p:nvSpPr>
        <p:spPr bwMode="auto">
          <a:xfrm>
            <a:off x="6858000" y="6613525"/>
            <a:ext cx="2133600" cy="1682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defRPr sz="1400"/>
            </a:lvl1pPr>
          </a:lstStyle>
          <a:p>
            <a:pPr>
              <a:defRPr/>
            </a:pPr>
            <a:fld id="{152BF7E3-88ED-4148-BDDF-0208594096E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Lst>
  <p:hf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defRPr>
      </a:lvl2pPr>
      <a:lvl3pPr algn="l" rtl="0" eaLnBrk="0" fontAlgn="base" hangingPunct="0">
        <a:spcBef>
          <a:spcPct val="0"/>
        </a:spcBef>
        <a:spcAft>
          <a:spcPct val="0"/>
        </a:spcAft>
        <a:defRPr sz="3200" b="1">
          <a:solidFill>
            <a:schemeClr val="tx2"/>
          </a:solidFill>
          <a:latin typeface="Arial" charset="0"/>
        </a:defRPr>
      </a:lvl3pPr>
      <a:lvl4pPr algn="l" rtl="0" eaLnBrk="0" fontAlgn="base" hangingPunct="0">
        <a:spcBef>
          <a:spcPct val="0"/>
        </a:spcBef>
        <a:spcAft>
          <a:spcPct val="0"/>
        </a:spcAft>
        <a:defRPr sz="3200" b="1">
          <a:solidFill>
            <a:schemeClr val="tx2"/>
          </a:solidFill>
          <a:latin typeface="Arial" charset="0"/>
        </a:defRPr>
      </a:lvl4pPr>
      <a:lvl5pPr algn="l" rtl="0" eaLnBrk="0" fontAlgn="base" hangingPunct="0">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228600" indent="-228600" algn="l" rtl="0" eaLnBrk="0" fontAlgn="base" hangingPunct="0">
        <a:spcBef>
          <a:spcPct val="20000"/>
        </a:spcBef>
        <a:spcAft>
          <a:spcPct val="0"/>
        </a:spcAft>
        <a:buChar char="•"/>
        <a:defRPr sz="28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4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28750" indent="-228600" algn="l" rtl="0" eaLnBrk="0" fontAlgn="base" hangingPunct="0">
        <a:spcBef>
          <a:spcPct val="20000"/>
        </a:spcBef>
        <a:spcAft>
          <a:spcPct val="0"/>
        </a:spcAft>
        <a:buChar char="–"/>
        <a:defRPr>
          <a:solidFill>
            <a:schemeClr val="tx1"/>
          </a:solidFill>
          <a:latin typeface="+mn-lt"/>
        </a:defRPr>
      </a:lvl4pPr>
      <a:lvl5pPr marL="1714500" indent="-171450" algn="l" rtl="0" eaLnBrk="0" fontAlgn="base" hangingPunct="0">
        <a:spcBef>
          <a:spcPct val="20000"/>
        </a:spcBef>
        <a:spcAft>
          <a:spcPct val="0"/>
        </a:spcAft>
        <a:buChar char="»"/>
        <a:defRPr>
          <a:solidFill>
            <a:schemeClr val="tx1"/>
          </a:solidFill>
          <a:latin typeface="+mn-lt"/>
        </a:defRPr>
      </a:lvl5pPr>
      <a:lvl6pPr marL="2171700" indent="-171450" algn="l" rtl="0" fontAlgn="base">
        <a:spcBef>
          <a:spcPct val="20000"/>
        </a:spcBef>
        <a:spcAft>
          <a:spcPct val="0"/>
        </a:spcAft>
        <a:buChar char="»"/>
        <a:defRPr>
          <a:solidFill>
            <a:schemeClr val="tx1"/>
          </a:solidFill>
          <a:latin typeface="+mn-lt"/>
        </a:defRPr>
      </a:lvl6pPr>
      <a:lvl7pPr marL="2628900" indent="-171450" algn="l" rtl="0" fontAlgn="base">
        <a:spcBef>
          <a:spcPct val="20000"/>
        </a:spcBef>
        <a:spcAft>
          <a:spcPct val="0"/>
        </a:spcAft>
        <a:buChar char="»"/>
        <a:defRPr>
          <a:solidFill>
            <a:schemeClr val="tx1"/>
          </a:solidFill>
          <a:latin typeface="+mn-lt"/>
        </a:defRPr>
      </a:lvl7pPr>
      <a:lvl8pPr marL="3086100" indent="-171450" algn="l" rtl="0" fontAlgn="base">
        <a:spcBef>
          <a:spcPct val="20000"/>
        </a:spcBef>
        <a:spcAft>
          <a:spcPct val="0"/>
        </a:spcAft>
        <a:buChar char="»"/>
        <a:defRPr>
          <a:solidFill>
            <a:schemeClr val="tx1"/>
          </a:solidFill>
          <a:latin typeface="+mn-lt"/>
        </a:defRPr>
      </a:lvl8pPr>
      <a:lvl9pPr marL="3543300" indent="-17145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dwebx.worldbank.org/climateporta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mckinsey.com/clientservice/Social_Sector/our_practices/Economic_Development/Knowledge_Highlights/Economics_of_climate_adaptation.aspx" TargetMode="External"/><Relationship Id="rId3" Type="http://schemas.openxmlformats.org/officeDocument/2006/relationships/hyperlink" Target="http://www.ipcc.ch/"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15875" y="1143000"/>
            <a:ext cx="6384925" cy="2667000"/>
          </a:xfrm>
        </p:spPr>
        <p:txBody>
          <a:bodyPr/>
          <a:lstStyle/>
          <a:p>
            <a:pPr eaLnBrk="1" hangingPunct="1">
              <a:lnSpc>
                <a:spcPct val="150000"/>
              </a:lnSpc>
            </a:pPr>
            <a:r>
              <a:rPr lang="en-GB" b="1" dirty="0" smtClean="0">
                <a:latin typeface="Arial Black" pitchFamily="34" charset="0"/>
              </a:rPr>
              <a:t>Module 4</a:t>
            </a:r>
            <a:br>
              <a:rPr lang="en-GB" b="1" dirty="0" smtClean="0">
                <a:latin typeface="Arial Black" pitchFamily="34" charset="0"/>
              </a:rPr>
            </a:br>
            <a:r>
              <a:rPr lang="en-GB" sz="2400" b="1" dirty="0" smtClean="0">
                <a:latin typeface="Arial Black" pitchFamily="34" charset="0"/>
              </a:rPr>
              <a:t>Understanding and planning </a:t>
            </a:r>
            <a:br>
              <a:rPr lang="en-GB" sz="2400" b="1" dirty="0" smtClean="0">
                <a:latin typeface="Arial Black" pitchFamily="34" charset="0"/>
              </a:rPr>
            </a:br>
            <a:r>
              <a:rPr lang="en-GB" sz="2400" b="1" dirty="0" smtClean="0">
                <a:latin typeface="Arial Black" pitchFamily="34" charset="0"/>
              </a:rPr>
              <a:t>under uncertainty</a:t>
            </a:r>
            <a:endParaRPr lang="en-GB" sz="2400" dirty="0" smtClean="0"/>
          </a:p>
        </p:txBody>
      </p:sp>
      <p:sp>
        <p:nvSpPr>
          <p:cNvPr id="4" name="Rectangle 3"/>
          <p:cNvSpPr txBox="1">
            <a:spLocks noChangeArrowheads="1"/>
          </p:cNvSpPr>
          <p:nvPr/>
        </p:nvSpPr>
        <p:spPr bwMode="auto">
          <a:xfrm>
            <a:off x="685800" y="5257800"/>
            <a:ext cx="3352800" cy="685800"/>
          </a:xfrm>
          <a:prstGeom prst="rect">
            <a:avLst/>
          </a:prstGeom>
          <a:noFill/>
          <a:ln w="9525">
            <a:noFill/>
            <a:miter lim="800000"/>
            <a:headEnd/>
            <a:tailEnd/>
          </a:ln>
        </p:spPr>
        <p:txBody>
          <a:bodyPr lIns="0" tIns="0" rIns="0" bIns="0" anchor="b"/>
          <a:lstStyle/>
          <a:p>
            <a:pPr>
              <a:spcBef>
                <a:spcPct val="20000"/>
              </a:spcBef>
              <a:defRPr/>
            </a:pPr>
            <a:r>
              <a:rPr lang="en-US" kern="0" dirty="0" smtClean="0">
                <a:solidFill>
                  <a:schemeClr val="accent1">
                    <a:lumMod val="75000"/>
                  </a:schemeClr>
                </a:solidFill>
                <a:latin typeface="+mn-lt"/>
              </a:rPr>
              <a:t>Country-led environmental and climate change mainstreaming (specialist course)</a:t>
            </a:r>
            <a:endParaRPr lang="en-US" kern="0" dirty="0">
              <a:solidFill>
                <a:schemeClr val="accent1">
                  <a:lumMod val="75000"/>
                </a:schemeClr>
              </a:solidFill>
              <a:latin typeface="+mn-lt"/>
            </a:endParaRPr>
          </a:p>
        </p:txBody>
      </p:sp>
      <p:sp>
        <p:nvSpPr>
          <p:cNvPr id="5" name="Rectangle 3"/>
          <p:cNvSpPr txBox="1">
            <a:spLocks noChangeArrowheads="1"/>
          </p:cNvSpPr>
          <p:nvPr/>
        </p:nvSpPr>
        <p:spPr bwMode="auto">
          <a:xfrm>
            <a:off x="685800" y="5943600"/>
            <a:ext cx="8077200" cy="457200"/>
          </a:xfrm>
          <a:prstGeom prst="rect">
            <a:avLst/>
          </a:prstGeom>
          <a:noFill/>
          <a:ln w="9525">
            <a:noFill/>
            <a:miter lim="800000"/>
            <a:headEnd/>
            <a:tailEnd/>
          </a:ln>
        </p:spPr>
        <p:txBody>
          <a:bodyPr lIns="0" tIns="0" rIns="0" bIns="0" anchor="b"/>
          <a:lstStyle/>
          <a:p>
            <a:pPr>
              <a:spcBef>
                <a:spcPct val="20000"/>
              </a:spcBef>
              <a:defRPr/>
            </a:pPr>
            <a:r>
              <a:rPr lang="en-US" sz="1200" kern="0" dirty="0">
                <a:solidFill>
                  <a:schemeClr val="accent1">
                    <a:lumMod val="75000"/>
                  </a:schemeClr>
                </a:solidFill>
                <a:latin typeface="+mn-lt"/>
              </a:rPr>
              <a:t>Training </a:t>
            </a:r>
            <a:r>
              <a:rPr lang="en-US" sz="1200" kern="0" dirty="0" smtClean="0">
                <a:solidFill>
                  <a:schemeClr val="accent1">
                    <a:lumMod val="75000"/>
                  </a:schemeClr>
                </a:solidFill>
                <a:latin typeface="+mn-lt"/>
              </a:rPr>
              <a:t>materials developed with the support of the European Commission</a:t>
            </a:r>
            <a:endParaRPr lang="en-US" sz="1200" kern="0" dirty="0">
              <a:solidFill>
                <a:schemeClr val="accent1">
                  <a:lumMod val="75000"/>
                </a:schemeClr>
              </a:solidFill>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GB" smtClean="0"/>
              <a:t>The benefits of action</a:t>
            </a:r>
          </a:p>
        </p:txBody>
      </p:sp>
      <p:sp>
        <p:nvSpPr>
          <p:cNvPr id="35842" name="Content Placeholder 2"/>
          <p:cNvSpPr>
            <a:spLocks noGrp="1"/>
          </p:cNvSpPr>
          <p:nvPr>
            <p:ph idx="1"/>
          </p:nvPr>
        </p:nvSpPr>
        <p:spPr/>
        <p:txBody>
          <a:bodyPr/>
          <a:lstStyle/>
          <a:p>
            <a:r>
              <a:rPr lang="en-GB" dirty="0" smtClean="0"/>
              <a:t>Some climate adaptation and mitigation </a:t>
            </a:r>
            <a:br>
              <a:rPr lang="en-GB" dirty="0" smtClean="0"/>
            </a:br>
            <a:r>
              <a:rPr lang="en-GB" dirty="0" smtClean="0"/>
              <a:t>measures are expected to provide developmental benefits, regardless of the scope and magnitude of climate change or, as far as mitigation is concerned</a:t>
            </a:r>
            <a:r>
              <a:rPr lang="en-GB" smtClean="0"/>
              <a:t>, regardless of carbon prices</a:t>
            </a:r>
            <a:endParaRPr lang="en-GB" dirty="0" smtClean="0"/>
          </a:p>
          <a:p>
            <a:r>
              <a:rPr lang="en-GB" dirty="0" smtClean="0"/>
              <a:t>Even in the face of uncertainty, some types of measures are justified</a:t>
            </a:r>
          </a:p>
        </p:txBody>
      </p:sp>
      <p:sp>
        <p:nvSpPr>
          <p:cNvPr id="35843" name="Slide Number Placeholder 3"/>
          <p:cNvSpPr>
            <a:spLocks noGrp="1"/>
          </p:cNvSpPr>
          <p:nvPr>
            <p:ph type="sldNum" sz="quarter" idx="12"/>
          </p:nvPr>
        </p:nvSpPr>
        <p:spPr>
          <a:noFill/>
        </p:spPr>
        <p:txBody>
          <a:bodyPr/>
          <a:lstStyle/>
          <a:p>
            <a:fld id="{EBB82B8C-EC17-4029-848C-14DF1129F3FD}" type="slidenum">
              <a:rPr lang="en-US" smtClean="0"/>
              <a:pPr/>
              <a:t>10</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GB" smtClean="0"/>
              <a:t>Justified measures in the face of</a:t>
            </a:r>
            <a:br>
              <a:rPr lang="en-GB" smtClean="0"/>
            </a:br>
            <a:r>
              <a:rPr lang="en-GB" smtClean="0"/>
              <a:t>uncertainty (1)</a:t>
            </a:r>
          </a:p>
        </p:txBody>
      </p:sp>
      <p:sp>
        <p:nvSpPr>
          <p:cNvPr id="3" name="Content Placeholder 2"/>
          <p:cNvSpPr>
            <a:spLocks noGrp="1"/>
          </p:cNvSpPr>
          <p:nvPr>
            <p:ph idx="1"/>
          </p:nvPr>
        </p:nvSpPr>
        <p:spPr>
          <a:xfrm>
            <a:off x="457200" y="1447800"/>
            <a:ext cx="8534400" cy="4800600"/>
          </a:xfrm>
        </p:spPr>
        <p:txBody>
          <a:bodyPr/>
          <a:lstStyle/>
          <a:p>
            <a:r>
              <a:rPr lang="en-GB" dirty="0" smtClean="0">
                <a:solidFill>
                  <a:srgbClr val="005F7B"/>
                </a:solidFill>
              </a:rPr>
              <a:t>‘No-regret’ measures:</a:t>
            </a:r>
          </a:p>
          <a:p>
            <a:pPr lvl="1"/>
            <a:r>
              <a:rPr lang="en-GB" dirty="0" smtClean="0"/>
              <a:t>those expected to produce net benefits for society </a:t>
            </a:r>
            <a:br>
              <a:rPr lang="en-GB" dirty="0" smtClean="0"/>
            </a:br>
            <a:r>
              <a:rPr lang="en-GB" dirty="0" smtClean="0"/>
              <a:t>even in the absence of climate change (adaptation) or independently of any ‘reward’ for mitigation (zero or negative net cost at a zero carbon price)</a:t>
            </a:r>
          </a:p>
          <a:p>
            <a:r>
              <a:rPr lang="en-GB" dirty="0" smtClean="0">
                <a:solidFill>
                  <a:srgbClr val="005F7B"/>
                </a:solidFill>
              </a:rPr>
              <a:t>‘Low-regret’ measures:</a:t>
            </a:r>
          </a:p>
          <a:p>
            <a:pPr lvl="1"/>
            <a:r>
              <a:rPr lang="en-GB" dirty="0" smtClean="0"/>
              <a:t>those expected to have a cost for society, but an acceptable one in view of the benefits they would bring if climate change turns out to produce significant effects (adaptation), or to have a low net cost at zero or low carbon prices (mitigation)</a:t>
            </a:r>
          </a:p>
        </p:txBody>
      </p:sp>
      <p:sp>
        <p:nvSpPr>
          <p:cNvPr id="37891" name="Slide Number Placeholder 3"/>
          <p:cNvSpPr>
            <a:spLocks noGrp="1"/>
          </p:cNvSpPr>
          <p:nvPr>
            <p:ph type="sldNum" sz="quarter" idx="12"/>
          </p:nvPr>
        </p:nvSpPr>
        <p:spPr>
          <a:noFill/>
        </p:spPr>
        <p:txBody>
          <a:bodyPr/>
          <a:lstStyle/>
          <a:p>
            <a:fld id="{8172A29E-9450-42CF-B0DB-D4D5AA6629C8}" type="slidenum">
              <a:rPr lang="en-US" smtClean="0"/>
              <a:pPr/>
              <a:t>11</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GB" smtClean="0"/>
              <a:t>Justified measures in the face of</a:t>
            </a:r>
            <a:br>
              <a:rPr lang="en-GB" smtClean="0"/>
            </a:br>
            <a:r>
              <a:rPr lang="en-GB" smtClean="0"/>
              <a:t>uncertainty (2)</a:t>
            </a:r>
          </a:p>
        </p:txBody>
      </p:sp>
      <p:sp>
        <p:nvSpPr>
          <p:cNvPr id="39938" name="Content Placeholder 2"/>
          <p:cNvSpPr>
            <a:spLocks noGrp="1"/>
          </p:cNvSpPr>
          <p:nvPr>
            <p:ph idx="1"/>
          </p:nvPr>
        </p:nvSpPr>
        <p:spPr/>
        <p:txBody>
          <a:bodyPr/>
          <a:lstStyle/>
          <a:p>
            <a:r>
              <a:rPr lang="en-GB" dirty="0" smtClean="0">
                <a:solidFill>
                  <a:srgbClr val="005F7B"/>
                </a:solidFill>
              </a:rPr>
              <a:t>‘Robust’ measures:</a:t>
            </a:r>
          </a:p>
          <a:p>
            <a:pPr lvl="1"/>
            <a:r>
              <a:rPr lang="en-GB" dirty="0" smtClean="0"/>
              <a:t>those that produce net benefits or deliver good outcomes across various possible climate change or carbon price scenarios and economic development scenarios (rather than just under the ‘most likely’ scenario)</a:t>
            </a:r>
          </a:p>
        </p:txBody>
      </p:sp>
      <p:sp>
        <p:nvSpPr>
          <p:cNvPr id="39939" name="Slide Number Placeholder 3"/>
          <p:cNvSpPr>
            <a:spLocks noGrp="1"/>
          </p:cNvSpPr>
          <p:nvPr>
            <p:ph type="sldNum" sz="quarter" idx="12"/>
          </p:nvPr>
        </p:nvSpPr>
        <p:spPr>
          <a:noFill/>
        </p:spPr>
        <p:txBody>
          <a:bodyPr/>
          <a:lstStyle/>
          <a:p>
            <a:fld id="{90145AB7-EC3C-421D-BD18-6903209A1015}" type="slidenum">
              <a:rPr lang="en-US" smtClean="0"/>
              <a:pPr/>
              <a:t>12</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GB" smtClean="0"/>
              <a:t>Adaptive management</a:t>
            </a:r>
          </a:p>
        </p:txBody>
      </p:sp>
      <p:sp>
        <p:nvSpPr>
          <p:cNvPr id="3" name="Content Placeholder 2"/>
          <p:cNvSpPr>
            <a:spLocks noGrp="1"/>
          </p:cNvSpPr>
          <p:nvPr>
            <p:ph idx="1"/>
          </p:nvPr>
        </p:nvSpPr>
        <p:spPr>
          <a:xfrm>
            <a:off x="457200" y="1600200"/>
            <a:ext cx="8229600" cy="4800600"/>
          </a:xfrm>
        </p:spPr>
        <p:txBody>
          <a:bodyPr/>
          <a:lstStyle/>
          <a:p>
            <a:r>
              <a:rPr lang="en-GB" dirty="0" smtClean="0">
                <a:solidFill>
                  <a:srgbClr val="005F7B"/>
                </a:solidFill>
              </a:rPr>
              <a:t>Adaptive management: </a:t>
            </a:r>
            <a:r>
              <a:rPr lang="en-GB" dirty="0" smtClean="0"/>
              <a:t>a flexible and </a:t>
            </a:r>
            <a:br>
              <a:rPr lang="en-GB" dirty="0" smtClean="0"/>
            </a:br>
            <a:r>
              <a:rPr lang="en-GB" dirty="0" smtClean="0"/>
              <a:t>pragmatic type of management, aimed at continually improving management policies and practices, on the basis of ‘learning by doing’</a:t>
            </a:r>
          </a:p>
          <a:p>
            <a:pPr lvl="1"/>
            <a:r>
              <a:rPr lang="en-GB" dirty="0" smtClean="0"/>
              <a:t>Uses pilot projects and experiments; results and outcomes are analysed and lessons learnt before scaling up or adjusting responses</a:t>
            </a:r>
          </a:p>
          <a:p>
            <a:pPr lvl="1"/>
            <a:r>
              <a:rPr lang="en-GB" dirty="0" smtClean="0"/>
              <a:t>Involves robustness as a decision criterion, the inclusion of safety margins in investment and the choice of reversible/flexible options</a:t>
            </a:r>
          </a:p>
          <a:p>
            <a:r>
              <a:rPr lang="en-GB" dirty="0" smtClean="0"/>
              <a:t>Well suited to situations involving uncertainties</a:t>
            </a:r>
          </a:p>
        </p:txBody>
      </p:sp>
      <p:sp>
        <p:nvSpPr>
          <p:cNvPr id="41987" name="Slide Number Placeholder 3"/>
          <p:cNvSpPr>
            <a:spLocks noGrp="1"/>
          </p:cNvSpPr>
          <p:nvPr>
            <p:ph type="sldNum" sz="quarter" idx="12"/>
          </p:nvPr>
        </p:nvSpPr>
        <p:spPr>
          <a:noFill/>
        </p:spPr>
        <p:txBody>
          <a:bodyPr/>
          <a:lstStyle/>
          <a:p>
            <a:fld id="{C7D3BE2F-C8B6-41EF-9B44-D26763F85E08}" type="slidenum">
              <a:rPr lang="en-US" smtClean="0"/>
              <a:pPr/>
              <a:t>13</a:t>
            </a:fld>
            <a:endParaRPr lang="en-US" smtClean="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GB" dirty="0" smtClean="0"/>
              <a:t>Scenario-based planning (1)</a:t>
            </a:r>
          </a:p>
        </p:txBody>
      </p:sp>
      <p:sp>
        <p:nvSpPr>
          <p:cNvPr id="44034" name="Content Placeholder 2"/>
          <p:cNvSpPr>
            <a:spLocks noGrp="1"/>
          </p:cNvSpPr>
          <p:nvPr>
            <p:ph idx="1"/>
          </p:nvPr>
        </p:nvSpPr>
        <p:spPr>
          <a:xfrm>
            <a:off x="381000" y="1905000"/>
            <a:ext cx="8534400" cy="4800600"/>
          </a:xfrm>
        </p:spPr>
        <p:txBody>
          <a:bodyPr/>
          <a:lstStyle/>
          <a:p>
            <a:r>
              <a:rPr lang="en-GB" dirty="0" smtClean="0"/>
              <a:t>To support the choice of adaptation measures, </a:t>
            </a:r>
            <a:r>
              <a:rPr lang="en-GB" dirty="0" smtClean="0">
                <a:solidFill>
                  <a:srgbClr val="005F7B"/>
                </a:solidFill>
              </a:rPr>
              <a:t>scenarios</a:t>
            </a:r>
            <a:r>
              <a:rPr lang="en-GB" dirty="0" smtClean="0">
                <a:solidFill>
                  <a:schemeClr val="accent5">
                    <a:lumMod val="50000"/>
                  </a:schemeClr>
                </a:solidFill>
              </a:rPr>
              <a:t> </a:t>
            </a:r>
            <a:r>
              <a:rPr lang="en-GB" dirty="0" smtClean="0"/>
              <a:t>reflecting prevailing uncertainties can </a:t>
            </a:r>
            <a:br>
              <a:rPr lang="en-GB" dirty="0" smtClean="0"/>
            </a:br>
            <a:r>
              <a:rPr lang="en-GB" dirty="0" smtClean="0"/>
              <a:t>also be developed, e.g.</a:t>
            </a:r>
          </a:p>
        </p:txBody>
      </p:sp>
      <p:sp>
        <p:nvSpPr>
          <p:cNvPr id="44035" name="Slide Number Placeholder 3"/>
          <p:cNvSpPr>
            <a:spLocks noGrp="1"/>
          </p:cNvSpPr>
          <p:nvPr>
            <p:ph type="sldNum" sz="quarter" idx="12"/>
          </p:nvPr>
        </p:nvSpPr>
        <p:spPr>
          <a:noFill/>
        </p:spPr>
        <p:txBody>
          <a:bodyPr/>
          <a:lstStyle/>
          <a:p>
            <a:fld id="{A35709B9-6B12-42C7-A7CD-6C9F63EED113}" type="slidenum">
              <a:rPr lang="en-US" smtClean="0"/>
              <a:pPr/>
              <a:t>14</a:t>
            </a:fld>
            <a:endParaRPr lang="en-US" smtClean="0"/>
          </a:p>
        </p:txBody>
      </p:sp>
      <p:sp>
        <p:nvSpPr>
          <p:cNvPr id="7" name="Rounded Rectangle 6"/>
          <p:cNvSpPr/>
          <p:nvPr/>
        </p:nvSpPr>
        <p:spPr>
          <a:xfrm>
            <a:off x="2286000" y="3429000"/>
            <a:ext cx="4723200" cy="1224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b="1" dirty="0"/>
              <a:t>1) No change</a:t>
            </a:r>
          </a:p>
          <a:p>
            <a:pPr>
              <a:defRPr/>
            </a:pPr>
            <a:r>
              <a:rPr lang="en-GB" sz="2000" b="1" dirty="0"/>
              <a:t>2) Moderate change</a:t>
            </a:r>
          </a:p>
          <a:p>
            <a:pPr>
              <a:defRPr/>
            </a:pPr>
            <a:r>
              <a:rPr lang="en-GB" sz="2000" b="1" dirty="0"/>
              <a:t>3) High change</a:t>
            </a:r>
            <a:endParaRPr lang="en-GB" sz="2000" dirty="0"/>
          </a:p>
        </p:txBody>
      </p:sp>
      <p:sp>
        <p:nvSpPr>
          <p:cNvPr id="8" name="Rounded Rectangle 7"/>
          <p:cNvSpPr/>
          <p:nvPr/>
        </p:nvSpPr>
        <p:spPr>
          <a:xfrm>
            <a:off x="2286000" y="4800600"/>
            <a:ext cx="4724400" cy="1224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000" b="1" dirty="0">
                <a:solidFill>
                  <a:srgbClr val="0070C0"/>
                </a:solidFill>
              </a:rPr>
              <a:t>1) No change</a:t>
            </a:r>
          </a:p>
          <a:p>
            <a:pPr>
              <a:defRPr/>
            </a:pPr>
            <a:r>
              <a:rPr lang="en-GB" sz="2000" b="1" dirty="0">
                <a:solidFill>
                  <a:srgbClr val="0070C0"/>
                </a:solidFill>
              </a:rPr>
              <a:t>2) Temperatures up, rainfall up</a:t>
            </a:r>
          </a:p>
          <a:p>
            <a:pPr>
              <a:defRPr/>
            </a:pPr>
            <a:r>
              <a:rPr lang="en-GB" sz="2000" b="1" dirty="0">
                <a:solidFill>
                  <a:srgbClr val="0070C0"/>
                </a:solidFill>
              </a:rPr>
              <a:t>3) Temperatures up, rainfall down</a:t>
            </a:r>
            <a:endParaRPr lang="en-GB" sz="2000" dirty="0">
              <a:solidFill>
                <a:srgbClr val="0070C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GB" dirty="0" smtClean="0"/>
              <a:t>Scenario-based planning (2)</a:t>
            </a:r>
          </a:p>
        </p:txBody>
      </p:sp>
      <p:sp>
        <p:nvSpPr>
          <p:cNvPr id="46082" name="Slide Number Placeholder 2"/>
          <p:cNvSpPr>
            <a:spLocks noGrp="1"/>
          </p:cNvSpPr>
          <p:nvPr>
            <p:ph type="sldNum" sz="quarter" idx="12"/>
          </p:nvPr>
        </p:nvSpPr>
        <p:spPr>
          <a:noFill/>
        </p:spPr>
        <p:txBody>
          <a:bodyPr/>
          <a:lstStyle/>
          <a:p>
            <a:fld id="{1E78CD88-7207-41BC-9A34-F6D550075C01}" type="slidenum">
              <a:rPr lang="en-US" smtClean="0"/>
              <a:pPr/>
              <a:t>15</a:t>
            </a:fld>
            <a:endParaRPr lang="en-US" smtClean="0"/>
          </a:p>
        </p:txBody>
      </p:sp>
      <p:sp>
        <p:nvSpPr>
          <p:cNvPr id="4" name="Rounded Rectangle 3"/>
          <p:cNvSpPr/>
          <p:nvPr/>
        </p:nvSpPr>
        <p:spPr>
          <a:xfrm>
            <a:off x="685800" y="2133600"/>
            <a:ext cx="32004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t>Contents of scenarios</a:t>
            </a:r>
            <a:endParaRPr lang="en-GB" sz="2000" dirty="0"/>
          </a:p>
        </p:txBody>
      </p:sp>
      <p:sp>
        <p:nvSpPr>
          <p:cNvPr id="5" name="Rounded Rectangle 4"/>
          <p:cNvSpPr/>
          <p:nvPr/>
        </p:nvSpPr>
        <p:spPr>
          <a:xfrm>
            <a:off x="4876800" y="2133600"/>
            <a:ext cx="32004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t>Scenario development</a:t>
            </a:r>
            <a:endParaRPr lang="en-GB" sz="2000" dirty="0"/>
          </a:p>
        </p:txBody>
      </p:sp>
      <p:sp>
        <p:nvSpPr>
          <p:cNvPr id="6" name="Rounded Rectangle 5"/>
          <p:cNvSpPr/>
          <p:nvPr/>
        </p:nvSpPr>
        <p:spPr>
          <a:xfrm>
            <a:off x="685800" y="2895600"/>
            <a:ext cx="3200400" cy="838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rPr>
              <a:t>Changes in climate conditions</a:t>
            </a:r>
            <a:endParaRPr lang="en-GB" sz="2000" dirty="0">
              <a:solidFill>
                <a:srgbClr val="002060"/>
              </a:solidFill>
            </a:endParaRPr>
          </a:p>
        </p:txBody>
      </p:sp>
      <p:sp>
        <p:nvSpPr>
          <p:cNvPr id="7" name="Rounded Rectangle 6"/>
          <p:cNvSpPr/>
          <p:nvPr/>
        </p:nvSpPr>
        <p:spPr>
          <a:xfrm>
            <a:off x="685800" y="3810000"/>
            <a:ext cx="3200400" cy="838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rPr>
              <a:t>Resulting biophysical effects</a:t>
            </a:r>
            <a:endParaRPr lang="en-GB" sz="2000" dirty="0">
              <a:solidFill>
                <a:srgbClr val="002060"/>
              </a:solidFill>
            </a:endParaRPr>
          </a:p>
        </p:txBody>
      </p:sp>
      <p:sp>
        <p:nvSpPr>
          <p:cNvPr id="8" name="Rounded Rectangle 7"/>
          <p:cNvSpPr/>
          <p:nvPr/>
        </p:nvSpPr>
        <p:spPr>
          <a:xfrm>
            <a:off x="685800" y="4724400"/>
            <a:ext cx="3200400" cy="838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rPr>
              <a:t>Resulting socio-economic impacts</a:t>
            </a:r>
            <a:endParaRPr lang="en-GB" sz="2000" dirty="0">
              <a:solidFill>
                <a:srgbClr val="002060"/>
              </a:solidFill>
            </a:endParaRPr>
          </a:p>
        </p:txBody>
      </p:sp>
      <p:sp>
        <p:nvSpPr>
          <p:cNvPr id="9" name="Rounded Rectangle 8"/>
          <p:cNvSpPr/>
          <p:nvPr/>
        </p:nvSpPr>
        <p:spPr>
          <a:xfrm>
            <a:off x="4876800" y="2895600"/>
            <a:ext cx="3200400" cy="8382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rPr>
              <a:t>Key experts with a range of technical skills</a:t>
            </a:r>
            <a:endParaRPr lang="en-GB" sz="2000" dirty="0">
              <a:solidFill>
                <a:srgbClr val="002060"/>
              </a:solidFill>
            </a:endParaRPr>
          </a:p>
        </p:txBody>
      </p:sp>
      <p:sp>
        <p:nvSpPr>
          <p:cNvPr id="10" name="Rounded Rectangle 9"/>
          <p:cNvSpPr/>
          <p:nvPr/>
        </p:nvSpPr>
        <p:spPr>
          <a:xfrm>
            <a:off x="4876800" y="3810000"/>
            <a:ext cx="3200400" cy="17526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a:solidFill>
                  <a:srgbClr val="002060"/>
                </a:solidFill>
              </a:rPr>
              <a:t>Other national stakeholders</a:t>
            </a:r>
            <a:endParaRPr lang="en-GB" sz="1600" b="1">
              <a:solidFill>
                <a:srgbClr val="002060"/>
              </a:solidFill>
            </a:endParaRPr>
          </a:p>
          <a:p>
            <a:pPr algn="ctr">
              <a:defRPr/>
            </a:pPr>
            <a:r>
              <a:rPr lang="en-GB" sz="2000" b="1">
                <a:solidFill>
                  <a:srgbClr val="002060"/>
                </a:solidFill>
              </a:rPr>
              <a:t>for their knowledge of local conditions</a:t>
            </a:r>
          </a:p>
          <a:p>
            <a:pPr algn="ctr">
              <a:defRPr/>
            </a:pPr>
            <a:r>
              <a:rPr lang="en-GB" b="1">
                <a:solidFill>
                  <a:srgbClr val="002060"/>
                </a:solidFill>
              </a:rPr>
              <a:t>(e.g. government and civil society organisations)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r>
              <a:rPr lang="en-GB" smtClean="0"/>
              <a:t>Scenario-based planning (3)</a:t>
            </a:r>
          </a:p>
        </p:txBody>
      </p:sp>
      <p:sp>
        <p:nvSpPr>
          <p:cNvPr id="47106" name="Content Placeholder 2"/>
          <p:cNvSpPr>
            <a:spLocks noGrp="1"/>
          </p:cNvSpPr>
          <p:nvPr>
            <p:ph idx="1"/>
          </p:nvPr>
        </p:nvSpPr>
        <p:spPr>
          <a:xfrm>
            <a:off x="304800" y="1752600"/>
            <a:ext cx="8534400" cy="4800600"/>
          </a:xfrm>
        </p:spPr>
        <p:txBody>
          <a:bodyPr/>
          <a:lstStyle/>
          <a:p>
            <a:pPr algn="ctr">
              <a:buNone/>
            </a:pPr>
            <a:r>
              <a:rPr lang="en-GB" dirty="0" smtClean="0"/>
              <a:t>Once scenarios have been designed:</a:t>
            </a:r>
          </a:p>
          <a:p>
            <a:pPr>
              <a:buFontTx/>
              <a:buNone/>
            </a:pPr>
            <a:endParaRPr lang="en-GB" dirty="0" smtClean="0"/>
          </a:p>
        </p:txBody>
      </p:sp>
      <p:sp>
        <p:nvSpPr>
          <p:cNvPr id="47107" name="Slide Number Placeholder 3"/>
          <p:cNvSpPr>
            <a:spLocks noGrp="1"/>
          </p:cNvSpPr>
          <p:nvPr>
            <p:ph type="sldNum" sz="quarter" idx="12"/>
          </p:nvPr>
        </p:nvSpPr>
        <p:spPr>
          <a:noFill/>
        </p:spPr>
        <p:txBody>
          <a:bodyPr/>
          <a:lstStyle/>
          <a:p>
            <a:fld id="{55974C20-44BB-4209-8504-269FA9300E81}" type="slidenum">
              <a:rPr lang="en-US" smtClean="0"/>
              <a:pPr/>
              <a:t>16</a:t>
            </a:fld>
            <a:endParaRPr lang="en-US" smtClean="0"/>
          </a:p>
        </p:txBody>
      </p:sp>
      <p:sp>
        <p:nvSpPr>
          <p:cNvPr id="5" name="Rounded Rectangle 4"/>
          <p:cNvSpPr/>
          <p:nvPr/>
        </p:nvSpPr>
        <p:spPr>
          <a:xfrm>
            <a:off x="2398713" y="2362200"/>
            <a:ext cx="4346575"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t>1) Identify potentially suitable adaptation or mitigation options</a:t>
            </a:r>
            <a:endParaRPr lang="en-GB" sz="2000" dirty="0"/>
          </a:p>
        </p:txBody>
      </p:sp>
      <p:sp>
        <p:nvSpPr>
          <p:cNvPr id="6" name="Rounded Rectangle 5"/>
          <p:cNvSpPr/>
          <p:nvPr/>
        </p:nvSpPr>
        <p:spPr>
          <a:xfrm>
            <a:off x="2400300" y="3352800"/>
            <a:ext cx="4343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t>2) Calculate costs and benefits for each chosen </a:t>
            </a:r>
            <a:r>
              <a:rPr lang="en-GB" sz="2000" b="1" dirty="0" smtClean="0"/>
              <a:t>scenario</a:t>
            </a:r>
            <a:endParaRPr lang="en-GB" sz="2000" dirty="0"/>
          </a:p>
        </p:txBody>
      </p:sp>
      <p:sp>
        <p:nvSpPr>
          <p:cNvPr id="7" name="Rounded Rectangle 6"/>
          <p:cNvSpPr/>
          <p:nvPr/>
        </p:nvSpPr>
        <p:spPr>
          <a:xfrm>
            <a:off x="2400300" y="4343400"/>
            <a:ext cx="4343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t>3) Compare costs and benefits across the various scenarios</a:t>
            </a:r>
            <a:endParaRPr lang="en-GB" sz="2000" dirty="0"/>
          </a:p>
        </p:txBody>
      </p:sp>
      <p:sp>
        <p:nvSpPr>
          <p:cNvPr id="8" name="Rounded Rectangle 7"/>
          <p:cNvSpPr/>
          <p:nvPr/>
        </p:nvSpPr>
        <p:spPr>
          <a:xfrm>
            <a:off x="2400300" y="5334000"/>
            <a:ext cx="4343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t>4) Identify </a:t>
            </a:r>
            <a:r>
              <a:rPr lang="en-GB" sz="2000" b="1" dirty="0" smtClean="0"/>
              <a:t>no-regret, low-regret </a:t>
            </a:r>
            <a:r>
              <a:rPr lang="en-GB" sz="2000" b="1" dirty="0"/>
              <a:t>and robust options/measures</a:t>
            </a:r>
            <a:endParaRPr lang="en-GB" sz="20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2057400"/>
          </a:xfr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anchor="ctr"/>
          <a:lstStyle/>
          <a:p>
            <a:pPr algn="ctr">
              <a:lnSpc>
                <a:spcPct val="150000"/>
              </a:lnSpc>
              <a:buClr>
                <a:srgbClr val="00627F"/>
              </a:buClr>
              <a:buFontTx/>
              <a:buNone/>
              <a:defRPr/>
            </a:pPr>
            <a:r>
              <a:rPr lang="en-GB" dirty="0" smtClean="0">
                <a:solidFill>
                  <a:srgbClr val="0083A9"/>
                </a:solidFill>
              </a:rPr>
              <a:t>Illustration and discussion</a:t>
            </a:r>
          </a:p>
        </p:txBody>
      </p:sp>
      <p:sp>
        <p:nvSpPr>
          <p:cNvPr id="49154" name="Slide Number Placeholder 2"/>
          <p:cNvSpPr>
            <a:spLocks noGrp="1"/>
          </p:cNvSpPr>
          <p:nvPr>
            <p:ph type="sldNum" sz="quarter" idx="12"/>
          </p:nvPr>
        </p:nvSpPr>
        <p:spPr>
          <a:noFill/>
        </p:spPr>
        <p:txBody>
          <a:bodyPr/>
          <a:lstStyle/>
          <a:p>
            <a:fld id="{58E5CCDB-9A8F-4E75-8FA7-6D69D9C2C5AA}" type="slidenum">
              <a:rPr lang="en-US" smtClean="0"/>
              <a:pPr/>
              <a:t>17</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Recap – Key messages</a:t>
            </a:r>
            <a:endParaRPr lang="en-GB" dirty="0">
              <a:solidFill>
                <a:schemeClr val="accent2">
                  <a:lumMod val="20000"/>
                  <a:lumOff val="80000"/>
                </a:schemeClr>
              </a:solidFill>
            </a:endParaRPr>
          </a:p>
        </p:txBody>
      </p:sp>
      <p:sp>
        <p:nvSpPr>
          <p:cNvPr id="3" name="Content Placeholder 2"/>
          <p:cNvSpPr>
            <a:spLocks noGrp="1"/>
          </p:cNvSpPr>
          <p:nvPr>
            <p:ph idx="1"/>
          </p:nvPr>
        </p:nvSpPr>
        <p:spPr/>
        <p:txBody>
          <a:bodyPr/>
          <a:lstStyle/>
          <a:p>
            <a:r>
              <a:rPr lang="en-GB" sz="2600" dirty="0" smtClean="0"/>
              <a:t>Many uncertainties prevail and will persist over </a:t>
            </a:r>
            <a:br>
              <a:rPr lang="en-GB" sz="2600" dirty="0" smtClean="0"/>
            </a:br>
            <a:r>
              <a:rPr lang="en-GB" sz="2600" dirty="0" smtClean="0"/>
              <a:t>the evolution of the climate</a:t>
            </a:r>
          </a:p>
          <a:p>
            <a:pPr lvl="1"/>
            <a:r>
              <a:rPr lang="en-GB" sz="2200" dirty="0" smtClean="0"/>
              <a:t>Combination of socioeconomic uncertainties and climate-related uncertainties / modelling limitations</a:t>
            </a:r>
          </a:p>
          <a:p>
            <a:pPr lvl="1"/>
            <a:r>
              <a:rPr lang="en-GB" sz="2200" dirty="0" smtClean="0"/>
              <a:t>Downscaling of projections remains difficult</a:t>
            </a:r>
          </a:p>
          <a:p>
            <a:r>
              <a:rPr lang="en-GB" sz="2600" dirty="0" smtClean="0"/>
              <a:t>Uncertainties do not justify inaction</a:t>
            </a:r>
          </a:p>
          <a:p>
            <a:pPr lvl="1"/>
            <a:r>
              <a:rPr lang="en-GB" sz="2200" dirty="0" smtClean="0"/>
              <a:t>Look for no-regret, low-regret and robust measures</a:t>
            </a:r>
          </a:p>
          <a:p>
            <a:r>
              <a:rPr lang="en-GB" sz="2600" dirty="0" smtClean="0"/>
              <a:t>Adaptive management and scenario-based planning support planning under conditions of uncertainty</a:t>
            </a:r>
            <a:endParaRPr lang="en-GB" sz="2600" dirty="0"/>
          </a:p>
        </p:txBody>
      </p:sp>
      <p:sp>
        <p:nvSpPr>
          <p:cNvPr id="4" name="Slide Number Placeholder 3"/>
          <p:cNvSpPr>
            <a:spLocks noGrp="1"/>
          </p:cNvSpPr>
          <p:nvPr>
            <p:ph type="sldNum" sz="quarter" idx="12"/>
          </p:nvPr>
        </p:nvSpPr>
        <p:spPr/>
        <p:txBody>
          <a:bodyPr/>
          <a:lstStyle/>
          <a:p>
            <a:pPr>
              <a:defRPr/>
            </a:pPr>
            <a:fld id="{736DFA16-50F3-412A-9C92-7B26B4671469}" type="slidenum">
              <a:rPr lang="en-US" smtClean="0"/>
              <a:pPr>
                <a:defRPr/>
              </a:pPr>
              <a:t>18</a:t>
            </a:fld>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2">
                    <a:lumMod val="20000"/>
                    <a:lumOff val="80000"/>
                  </a:schemeClr>
                </a:solidFill>
              </a:rPr>
              <a:t>Key references</a:t>
            </a:r>
            <a:endParaRPr lang="en-GB" dirty="0">
              <a:solidFill>
                <a:schemeClr val="accent2">
                  <a:lumMod val="20000"/>
                  <a:lumOff val="80000"/>
                </a:schemeClr>
              </a:solidFill>
            </a:endParaRPr>
          </a:p>
        </p:txBody>
      </p:sp>
      <p:sp>
        <p:nvSpPr>
          <p:cNvPr id="3" name="Content Placeholder 2"/>
          <p:cNvSpPr>
            <a:spLocks noGrp="1"/>
          </p:cNvSpPr>
          <p:nvPr>
            <p:ph idx="1"/>
          </p:nvPr>
        </p:nvSpPr>
        <p:spPr/>
        <p:txBody>
          <a:bodyPr/>
          <a:lstStyle/>
          <a:p>
            <a:r>
              <a:rPr lang="en-GB" sz="2400" dirty="0" smtClean="0"/>
              <a:t>Economics of Climate Adaptation Working Group </a:t>
            </a:r>
            <a:br>
              <a:rPr lang="en-GB" sz="2400" dirty="0" smtClean="0"/>
            </a:br>
            <a:r>
              <a:rPr lang="en-GB" sz="2400" dirty="0" smtClean="0"/>
              <a:t>(2009) </a:t>
            </a:r>
            <a:r>
              <a:rPr lang="en-GB" sz="2400" i="1" dirty="0" smtClean="0"/>
              <a:t>Shaping climate-resilient development: a framework for decision-making</a:t>
            </a:r>
            <a:r>
              <a:rPr lang="en-GB" sz="2400" dirty="0" smtClean="0"/>
              <a:t>. Climate Works Foundation, Global Environment Facility, European Commission, McKinsey &amp; Company, The </a:t>
            </a:r>
            <a:r>
              <a:rPr lang="en-GB" sz="2400" dirty="0" err="1" smtClean="0"/>
              <a:t>Rockfeller</a:t>
            </a:r>
            <a:r>
              <a:rPr lang="en-GB" sz="2400" dirty="0" smtClean="0"/>
              <a:t> Foundation, Standard Chartered Bank &amp; Swiss Re</a:t>
            </a:r>
          </a:p>
          <a:p>
            <a:r>
              <a:rPr lang="en-GB" sz="2400" dirty="0" smtClean="0"/>
              <a:t>World Bank – Climate Change Knowledge Portal: </a:t>
            </a:r>
            <a:r>
              <a:rPr lang="en-GB" sz="2400" u="sng" dirty="0" smtClean="0">
                <a:hlinkClick r:id="rId2"/>
              </a:rPr>
              <a:t>http://sdwebx.worldbank.org/climateportal/</a:t>
            </a:r>
            <a:endParaRPr lang="en-GB" sz="2400" dirty="0"/>
          </a:p>
        </p:txBody>
      </p:sp>
      <p:sp>
        <p:nvSpPr>
          <p:cNvPr id="4" name="Slide Number Placeholder 3"/>
          <p:cNvSpPr>
            <a:spLocks noGrp="1"/>
          </p:cNvSpPr>
          <p:nvPr>
            <p:ph type="sldNum" sz="quarter" idx="12"/>
          </p:nvPr>
        </p:nvSpPr>
        <p:spPr/>
        <p:txBody>
          <a:bodyPr/>
          <a:lstStyle/>
          <a:p>
            <a:pPr>
              <a:defRPr/>
            </a:pPr>
            <a:fld id="{736DFA16-50F3-412A-9C92-7B26B4671469}" type="slidenum">
              <a:rPr lang="en-US" smtClean="0"/>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Sources of </a:t>
            </a:r>
            <a:r>
              <a:rPr lang="en-US" dirty="0" smtClean="0"/>
              <a:t>uncertainty in relation to climate change</a:t>
            </a:r>
            <a:endParaRPr lang="en-US" dirty="0" smtClean="0"/>
          </a:p>
        </p:txBody>
      </p:sp>
      <p:sp>
        <p:nvSpPr>
          <p:cNvPr id="19458" name="Slide Number Placeholder 2"/>
          <p:cNvSpPr>
            <a:spLocks noGrp="1"/>
          </p:cNvSpPr>
          <p:nvPr>
            <p:ph type="sldNum" sz="quarter" idx="12"/>
          </p:nvPr>
        </p:nvSpPr>
        <p:spPr>
          <a:noFill/>
        </p:spPr>
        <p:txBody>
          <a:bodyPr/>
          <a:lstStyle/>
          <a:p>
            <a:fld id="{87708D2E-DD50-49A6-B232-39A506CE7CC7}" type="slidenum">
              <a:rPr lang="en-US" smtClean="0"/>
              <a:pPr/>
              <a:t>2</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a:xfrm>
            <a:off x="457200" y="2286000"/>
            <a:ext cx="8001000" cy="4191000"/>
          </a:xfrm>
        </p:spPr>
        <p:txBody>
          <a:bodyPr/>
          <a:lstStyle/>
          <a:p>
            <a:r>
              <a:rPr lang="en-GB" sz="1400" dirty="0" smtClean="0"/>
              <a:t>Economics of Climate Adaptation Working Group (2009) </a:t>
            </a:r>
            <a:r>
              <a:rPr lang="en-GB" sz="1400" i="1" dirty="0" smtClean="0"/>
              <a:t>Shaping climate-resilient development: a framework for decision-making</a:t>
            </a:r>
            <a:r>
              <a:rPr lang="en-GB" sz="1400" dirty="0" smtClean="0"/>
              <a:t>. Climate Works Foundation, Global Environment Facility, European Commission, McKinsey &amp; Company, The </a:t>
            </a:r>
            <a:r>
              <a:rPr lang="en-GB" sz="1400" dirty="0" err="1" smtClean="0"/>
              <a:t>Rockfeller</a:t>
            </a:r>
            <a:r>
              <a:rPr lang="en-GB" sz="1400" dirty="0" smtClean="0"/>
              <a:t> Foundation, Standard Chartered Bank &amp; Swiss Re. Available from</a:t>
            </a:r>
            <a:r>
              <a:rPr lang="en-GB" sz="1400" smtClean="0"/>
              <a:t>:  </a:t>
            </a:r>
            <a:r>
              <a:rPr lang="en-GB" sz="1400" u="sng" smtClean="0">
                <a:hlinkClick r:id="rId2"/>
              </a:rPr>
              <a:t>http</a:t>
            </a:r>
            <a:r>
              <a:rPr lang="en-GB" sz="1400" u="sng" dirty="0" smtClean="0">
                <a:hlinkClick r:id="rId2"/>
              </a:rPr>
              <a:t>://www.mckinsey.com/clientservice/Social_Sector/our_practices/Economic_Development/Knowledge_Highlights/Economics_of_climate_adaptation.aspx</a:t>
            </a:r>
            <a:endParaRPr lang="en-GB" sz="1400" dirty="0" smtClean="0"/>
          </a:p>
          <a:p>
            <a:r>
              <a:rPr lang="en-GB" sz="1400" dirty="0" smtClean="0"/>
              <a:t>IPCC (2007a) </a:t>
            </a:r>
            <a:r>
              <a:rPr lang="en-GB" sz="1400" i="1" dirty="0" smtClean="0"/>
              <a:t>Climate Change 2007: Synthesis Report</a:t>
            </a:r>
            <a:r>
              <a:rPr lang="en-GB" sz="1400" dirty="0" smtClean="0"/>
              <a:t>. Contribution of Working Groups I, II and II to the Fourth Assessment Report. [Core Writing Team, </a:t>
            </a:r>
            <a:r>
              <a:rPr lang="en-GB" sz="1400" dirty="0" err="1" smtClean="0"/>
              <a:t>Pachaury</a:t>
            </a:r>
            <a:r>
              <a:rPr lang="en-GB" sz="1400" dirty="0" smtClean="0"/>
              <a:t> R.K. &amp; </a:t>
            </a:r>
            <a:r>
              <a:rPr lang="en-GB" sz="1400" dirty="0" err="1" smtClean="0"/>
              <a:t>Reisinger</a:t>
            </a:r>
            <a:r>
              <a:rPr lang="en-GB" sz="1400" dirty="0" smtClean="0"/>
              <a:t> A. (eds.)]  Intergovernmental Panel on Climate Change, Geneva. Available from: </a:t>
            </a:r>
            <a:r>
              <a:rPr lang="en-GB" sz="1400" u="sng" dirty="0" smtClean="0">
                <a:hlinkClick r:id="rId3"/>
              </a:rPr>
              <a:t>www.ipcc.ch</a:t>
            </a:r>
            <a:endParaRPr lang="en-GB" sz="1400" dirty="0"/>
          </a:p>
        </p:txBody>
      </p:sp>
      <p:sp>
        <p:nvSpPr>
          <p:cNvPr id="4" name="Slide Number Placeholder 3"/>
          <p:cNvSpPr>
            <a:spLocks noGrp="1"/>
          </p:cNvSpPr>
          <p:nvPr>
            <p:ph type="sldNum" sz="quarter" idx="12"/>
          </p:nvPr>
        </p:nvSpPr>
        <p:spPr/>
        <p:txBody>
          <a:bodyPr/>
          <a:lstStyle/>
          <a:p>
            <a:pPr>
              <a:defRPr/>
            </a:pPr>
            <a:fld id="{736DFA16-50F3-412A-9C92-7B26B4671469}" type="slidenum">
              <a:rPr lang="en-US" smtClean="0"/>
              <a:pPr>
                <a:defRPr/>
              </a:pPr>
              <a:t>20</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mtClean="0"/>
              <a:t>Socio-economic uncertainties</a:t>
            </a:r>
          </a:p>
        </p:txBody>
      </p:sp>
      <p:sp>
        <p:nvSpPr>
          <p:cNvPr id="23554" name="Content Placeholder 2"/>
          <p:cNvSpPr>
            <a:spLocks noGrp="1"/>
          </p:cNvSpPr>
          <p:nvPr>
            <p:ph idx="1"/>
          </p:nvPr>
        </p:nvSpPr>
        <p:spPr>
          <a:xfrm>
            <a:off x="457200" y="1981200"/>
            <a:ext cx="8153400" cy="4800600"/>
          </a:xfrm>
        </p:spPr>
        <p:txBody>
          <a:bodyPr/>
          <a:lstStyle/>
          <a:p>
            <a:r>
              <a:rPr lang="en-GB" smtClean="0"/>
              <a:t>Socio-economic uncertainties </a:t>
            </a:r>
            <a:r>
              <a:rPr lang="en-GB" sz="2400" smtClean="0"/>
              <a:t>(e.g. related to future population growth, economic growth, technological choices, societal choices, international relations)</a:t>
            </a:r>
            <a:r>
              <a:rPr lang="en-GB" smtClean="0"/>
              <a:t>:</a:t>
            </a:r>
          </a:p>
          <a:p>
            <a:pPr lvl="1"/>
            <a:r>
              <a:rPr lang="en-GB" smtClean="0"/>
              <a:t>influence the level of future emissions and thus the magnitude of climate change</a:t>
            </a:r>
          </a:p>
          <a:p>
            <a:pPr lvl="1"/>
            <a:r>
              <a:rPr lang="en-GB" smtClean="0"/>
              <a:t>also, create uncertainties about future vulnerability to climate change</a:t>
            </a:r>
          </a:p>
        </p:txBody>
      </p:sp>
      <p:sp>
        <p:nvSpPr>
          <p:cNvPr id="23555" name="Slide Number Placeholder 3"/>
          <p:cNvSpPr>
            <a:spLocks noGrp="1"/>
          </p:cNvSpPr>
          <p:nvPr>
            <p:ph type="sldNum" sz="quarter" idx="12"/>
          </p:nvPr>
        </p:nvSpPr>
        <p:spPr>
          <a:noFill/>
        </p:spPr>
        <p:txBody>
          <a:bodyPr/>
          <a:lstStyle/>
          <a:p>
            <a:fld id="{B89E57A0-6777-48F1-9E67-FC422DF42E20}" type="slidenum">
              <a:rPr lang="en-US" smtClean="0"/>
              <a:pPr/>
              <a:t>3</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GB" smtClean="0"/>
              <a:t>IPCC GHG emission scenarios</a:t>
            </a:r>
          </a:p>
        </p:txBody>
      </p:sp>
      <p:pic>
        <p:nvPicPr>
          <p:cNvPr id="21506" name="Picture 2"/>
          <p:cNvPicPr>
            <a:picLocks noChangeAspect="1" noChangeArrowheads="1"/>
          </p:cNvPicPr>
          <p:nvPr/>
        </p:nvPicPr>
        <p:blipFill>
          <a:blip r:embed="rId3" cstate="print"/>
          <a:srcRect/>
          <a:stretch>
            <a:fillRect/>
          </a:stretch>
        </p:blipFill>
        <p:spPr bwMode="auto">
          <a:xfrm>
            <a:off x="914400" y="1393825"/>
            <a:ext cx="5410200" cy="4930775"/>
          </a:xfrm>
          <a:prstGeom prst="rect">
            <a:avLst/>
          </a:prstGeom>
          <a:noFill/>
          <a:ln w="9525">
            <a:noFill/>
            <a:miter lim="800000"/>
            <a:headEnd/>
            <a:tailEnd/>
          </a:ln>
        </p:spPr>
      </p:pic>
      <p:sp>
        <p:nvSpPr>
          <p:cNvPr id="21507" name="TextBox 3"/>
          <p:cNvSpPr txBox="1">
            <a:spLocks noChangeArrowheads="1"/>
          </p:cNvSpPr>
          <p:nvPr/>
        </p:nvSpPr>
        <p:spPr bwMode="auto">
          <a:xfrm>
            <a:off x="6629400" y="5281613"/>
            <a:ext cx="2286000" cy="738187"/>
          </a:xfrm>
          <a:prstGeom prst="rect">
            <a:avLst/>
          </a:prstGeom>
          <a:noFill/>
          <a:ln w="9525">
            <a:noFill/>
            <a:miter lim="800000"/>
            <a:headEnd/>
            <a:tailEnd/>
          </a:ln>
        </p:spPr>
        <p:txBody>
          <a:bodyPr>
            <a:spAutoFit/>
          </a:bodyPr>
          <a:lstStyle/>
          <a:p>
            <a:pPr algn="r"/>
            <a:r>
              <a:rPr lang="en-GB" sz="1400"/>
              <a:t>Source: IPCC (2007a) 4th Assessment report – Synthesis report, Fig. 3.1</a:t>
            </a:r>
          </a:p>
        </p:txBody>
      </p:sp>
      <p:sp>
        <p:nvSpPr>
          <p:cNvPr id="21508" name="Slide Number Placeholder 4"/>
          <p:cNvSpPr>
            <a:spLocks noGrp="1"/>
          </p:cNvSpPr>
          <p:nvPr>
            <p:ph type="sldNum" sz="quarter" idx="12"/>
          </p:nvPr>
        </p:nvSpPr>
        <p:spPr>
          <a:noFill/>
        </p:spPr>
        <p:txBody>
          <a:bodyPr/>
          <a:lstStyle/>
          <a:p>
            <a:fld id="{BFF22BB6-2C80-4418-96B8-73022189E2EB}" type="slidenum">
              <a:rPr lang="en-US" smtClean="0"/>
              <a:pPr/>
              <a:t>4</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dirty="0" smtClean="0"/>
              <a:t>Climate uncertainties</a:t>
            </a:r>
          </a:p>
        </p:txBody>
      </p:sp>
      <p:sp>
        <p:nvSpPr>
          <p:cNvPr id="25602" name="Content Placeholder 2"/>
          <p:cNvSpPr>
            <a:spLocks noGrp="1"/>
          </p:cNvSpPr>
          <p:nvPr>
            <p:ph idx="1"/>
          </p:nvPr>
        </p:nvSpPr>
        <p:spPr>
          <a:xfrm>
            <a:off x="457200" y="1752600"/>
            <a:ext cx="8153400" cy="4800600"/>
          </a:xfrm>
        </p:spPr>
        <p:txBody>
          <a:bodyPr/>
          <a:lstStyle/>
          <a:p>
            <a:r>
              <a:rPr lang="en-GB" dirty="0" smtClean="0"/>
              <a:t>For any given emission scenario, different atmosphere-ocean general circulation models (AOGCMs) provide different projections of future change – sometimes very different ones</a:t>
            </a:r>
          </a:p>
          <a:p>
            <a:r>
              <a:rPr lang="en-GB" dirty="0" smtClean="0"/>
              <a:t>Due to the complexity of the climate system, many uncertainties prevail and will persist over the evolution of climate</a:t>
            </a:r>
          </a:p>
        </p:txBody>
      </p:sp>
      <p:sp>
        <p:nvSpPr>
          <p:cNvPr id="25603" name="Slide Number Placeholder 3"/>
          <p:cNvSpPr>
            <a:spLocks noGrp="1"/>
          </p:cNvSpPr>
          <p:nvPr>
            <p:ph type="sldNum" sz="quarter" idx="12"/>
          </p:nvPr>
        </p:nvSpPr>
        <p:spPr>
          <a:noFill/>
        </p:spPr>
        <p:txBody>
          <a:bodyPr/>
          <a:lstStyle/>
          <a:p>
            <a:fld id="{AA5C7C42-22AC-4E32-9792-1FD9AE4D1637}" type="slidenum">
              <a:rPr lang="en-US" smtClean="0"/>
              <a:pPr/>
              <a:t>5</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smtClean="0"/>
              <a:t>Uncertainties in climate change</a:t>
            </a:r>
            <a:br>
              <a:rPr lang="en-GB" smtClean="0"/>
            </a:br>
            <a:r>
              <a:rPr lang="en-GB" smtClean="0"/>
              <a:t>projections</a:t>
            </a:r>
          </a:p>
        </p:txBody>
      </p:sp>
      <p:sp>
        <p:nvSpPr>
          <p:cNvPr id="27650" name="Content Placeholder 2"/>
          <p:cNvSpPr>
            <a:spLocks noGrp="1"/>
          </p:cNvSpPr>
          <p:nvPr>
            <p:ph idx="1"/>
          </p:nvPr>
        </p:nvSpPr>
        <p:spPr>
          <a:xfrm>
            <a:off x="457200" y="1524000"/>
            <a:ext cx="8534400" cy="4800600"/>
          </a:xfrm>
        </p:spPr>
        <p:txBody>
          <a:bodyPr/>
          <a:lstStyle/>
          <a:p>
            <a:r>
              <a:rPr lang="en-GB" dirty="0" smtClean="0"/>
              <a:t>Temperatures and sea levels: </a:t>
            </a:r>
          </a:p>
          <a:p>
            <a:pPr lvl="1"/>
            <a:r>
              <a:rPr lang="en-GB" dirty="0" smtClean="0"/>
              <a:t>consensus that they will increase</a:t>
            </a:r>
          </a:p>
          <a:p>
            <a:pPr lvl="1"/>
            <a:r>
              <a:rPr lang="en-GB" dirty="0" smtClean="0"/>
              <a:t>magnitude of the increase quite uncertain</a:t>
            </a:r>
          </a:p>
          <a:p>
            <a:r>
              <a:rPr lang="en-GB" dirty="0" smtClean="0"/>
              <a:t>Rainfall:</a:t>
            </a:r>
          </a:p>
          <a:p>
            <a:pPr lvl="1"/>
            <a:r>
              <a:rPr lang="en-GB" dirty="0" smtClean="0"/>
              <a:t>expected to increase overall</a:t>
            </a:r>
          </a:p>
          <a:p>
            <a:pPr lvl="1"/>
            <a:r>
              <a:rPr lang="en-GB" dirty="0" smtClean="0"/>
              <a:t>but some regions are likely to get more and some less</a:t>
            </a:r>
          </a:p>
          <a:p>
            <a:pPr lvl="1"/>
            <a:r>
              <a:rPr lang="en-GB" dirty="0" smtClean="0"/>
              <a:t>for many regions in the world, uncertainty about the direction of change</a:t>
            </a:r>
          </a:p>
          <a:p>
            <a:r>
              <a:rPr lang="en-GB" dirty="0" smtClean="0"/>
              <a:t>Changes in extreme parameters:</a:t>
            </a:r>
          </a:p>
          <a:p>
            <a:pPr lvl="1"/>
            <a:r>
              <a:rPr lang="en-GB" dirty="0" smtClean="0"/>
              <a:t>average future conditions are easier to project than extremes</a:t>
            </a:r>
          </a:p>
        </p:txBody>
      </p:sp>
      <p:sp>
        <p:nvSpPr>
          <p:cNvPr id="27651" name="Slide Number Placeholder 3"/>
          <p:cNvSpPr>
            <a:spLocks noGrp="1"/>
          </p:cNvSpPr>
          <p:nvPr>
            <p:ph type="sldNum" sz="quarter" idx="12"/>
          </p:nvPr>
        </p:nvSpPr>
        <p:spPr>
          <a:noFill/>
        </p:spPr>
        <p:txBody>
          <a:bodyPr/>
          <a:lstStyle/>
          <a:p>
            <a:fld id="{39C135B5-32C7-41CC-B79D-0C4015B894DE}" type="slidenum">
              <a:rPr lang="en-US" smtClean="0"/>
              <a:pPr/>
              <a:t>6</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GB" smtClean="0"/>
              <a:t>Problems associated with </a:t>
            </a:r>
            <a:br>
              <a:rPr lang="en-GB" smtClean="0"/>
            </a:br>
            <a:r>
              <a:rPr lang="en-GB" smtClean="0"/>
              <a:t>downscaling</a:t>
            </a:r>
          </a:p>
        </p:txBody>
      </p:sp>
      <p:sp>
        <p:nvSpPr>
          <p:cNvPr id="29698" name="Content Placeholder 2"/>
          <p:cNvSpPr>
            <a:spLocks noGrp="1"/>
          </p:cNvSpPr>
          <p:nvPr>
            <p:ph idx="1"/>
          </p:nvPr>
        </p:nvSpPr>
        <p:spPr/>
        <p:txBody>
          <a:bodyPr/>
          <a:lstStyle/>
          <a:p>
            <a:r>
              <a:rPr lang="en-GB" dirty="0" smtClean="0"/>
              <a:t>AOGCMs produce projections of future climate change for large areas </a:t>
            </a:r>
            <a:r>
              <a:rPr lang="en-GB" sz="2400" dirty="0" smtClean="0"/>
              <a:t>(e.g. 200x200 km)</a:t>
            </a:r>
            <a:r>
              <a:rPr lang="en-GB" dirty="0" smtClean="0"/>
              <a:t> – but used alone, do not allow the downscaling of projections to local and regional scales </a:t>
            </a:r>
            <a:r>
              <a:rPr lang="en-GB" sz="2400" dirty="0" smtClean="0"/>
              <a:t>(e.g. 10x10 km, 100x100 km)</a:t>
            </a:r>
          </a:p>
          <a:p>
            <a:r>
              <a:rPr lang="en-GB" dirty="0" smtClean="0"/>
              <a:t>Downscaling requires extra data and efforts </a:t>
            </a:r>
          </a:p>
          <a:p>
            <a:pPr lvl="1"/>
            <a:r>
              <a:rPr lang="en-GB" dirty="0" smtClean="0"/>
              <a:t>In developing countries, the data needed to downscale projections of climate change to the local or regional level are often missing</a:t>
            </a:r>
          </a:p>
          <a:p>
            <a:pPr lvl="1"/>
            <a:r>
              <a:rPr lang="en-GB" dirty="0" smtClean="0"/>
              <a:t>The level of uncertainty is greater at downscaled levels than at large scales</a:t>
            </a:r>
          </a:p>
        </p:txBody>
      </p:sp>
      <p:sp>
        <p:nvSpPr>
          <p:cNvPr id="29699" name="Slide Number Placeholder 3"/>
          <p:cNvSpPr>
            <a:spLocks noGrp="1"/>
          </p:cNvSpPr>
          <p:nvPr>
            <p:ph type="sldNum" sz="quarter" idx="12"/>
          </p:nvPr>
        </p:nvSpPr>
        <p:spPr>
          <a:noFill/>
        </p:spPr>
        <p:txBody>
          <a:bodyPr/>
          <a:lstStyle/>
          <a:p>
            <a:fld id="{9379B3D7-14D8-4F1F-80C5-6E3C5150346F}" type="slidenum">
              <a:rPr lang="en-US" smtClean="0"/>
              <a:pPr/>
              <a:t>7</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3"/>
          <p:cNvSpPr>
            <a:spLocks noGrp="1"/>
          </p:cNvSpPr>
          <p:nvPr>
            <p:ph idx="1"/>
          </p:nvPr>
        </p:nvSpPr>
        <p:spPr>
          <a:xfrm>
            <a:off x="457200" y="2514600"/>
            <a:ext cx="8534400" cy="1676400"/>
          </a:xfrm>
        </p:spPr>
        <p:style>
          <a:lnRef idx="1">
            <a:schemeClr val="accent1"/>
          </a:lnRef>
          <a:fillRef idx="3">
            <a:schemeClr val="accent1"/>
          </a:fillRef>
          <a:effectRef idx="2">
            <a:schemeClr val="accent1"/>
          </a:effectRef>
          <a:fontRef idx="minor">
            <a:schemeClr val="lt1"/>
          </a:fontRef>
        </p:style>
        <p:txBody>
          <a:bodyPr anchor="ctr"/>
          <a:lstStyle/>
          <a:p>
            <a:pPr algn="ctr">
              <a:lnSpc>
                <a:spcPct val="150000"/>
              </a:lnSpc>
              <a:buClr>
                <a:schemeClr val="accent1">
                  <a:lumMod val="75000"/>
                </a:schemeClr>
              </a:buClr>
              <a:buFontTx/>
              <a:buNone/>
              <a:defRPr/>
            </a:pPr>
            <a:r>
              <a:rPr lang="en-US" dirty="0" smtClean="0"/>
              <a:t>Planning in the face of </a:t>
            </a:r>
            <a:r>
              <a:rPr lang="en-US" dirty="0" smtClean="0"/>
              <a:t>climate change uncertainties</a:t>
            </a:r>
            <a:endParaRPr lang="en-US" dirty="0" smtClean="0"/>
          </a:p>
        </p:txBody>
      </p:sp>
      <p:sp>
        <p:nvSpPr>
          <p:cNvPr id="31746" name="Slide Number Placeholder 2"/>
          <p:cNvSpPr>
            <a:spLocks noGrp="1"/>
          </p:cNvSpPr>
          <p:nvPr>
            <p:ph type="sldNum" sz="quarter" idx="12"/>
          </p:nvPr>
        </p:nvSpPr>
        <p:spPr>
          <a:noFill/>
        </p:spPr>
        <p:txBody>
          <a:bodyPr/>
          <a:lstStyle/>
          <a:p>
            <a:fld id="{9DDD3246-69B3-42CF-B373-BE60F197B44B}" type="slidenum">
              <a:rPr lang="en-US" smtClean="0"/>
              <a:pPr/>
              <a:t>8</a:t>
            </a:fld>
            <a:endParaRPr lang="en-US" smtClean="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GB" smtClean="0"/>
              <a:t>The cost of inaction</a:t>
            </a:r>
          </a:p>
        </p:txBody>
      </p:sp>
      <p:sp>
        <p:nvSpPr>
          <p:cNvPr id="33794" name="Content Placeholder 2"/>
          <p:cNvSpPr>
            <a:spLocks noGrp="1"/>
          </p:cNvSpPr>
          <p:nvPr>
            <p:ph idx="1"/>
          </p:nvPr>
        </p:nvSpPr>
        <p:spPr>
          <a:xfrm>
            <a:off x="457200" y="1676400"/>
            <a:ext cx="8001000" cy="4800600"/>
          </a:xfrm>
        </p:spPr>
        <p:txBody>
          <a:bodyPr/>
          <a:lstStyle/>
          <a:p>
            <a:r>
              <a:rPr lang="en-GB" smtClean="0"/>
              <a:t>The uncertainties surrounding climate change are often invoked to justify inaction</a:t>
            </a:r>
          </a:p>
          <a:p>
            <a:r>
              <a:rPr lang="en-GB" smtClean="0"/>
              <a:t>In a medium- to long-term perspective, however, inaction now is likely to be more costly:</a:t>
            </a:r>
          </a:p>
        </p:txBody>
      </p:sp>
      <p:sp>
        <p:nvSpPr>
          <p:cNvPr id="33795" name="Slide Number Placeholder 3"/>
          <p:cNvSpPr>
            <a:spLocks noGrp="1"/>
          </p:cNvSpPr>
          <p:nvPr>
            <p:ph type="sldNum" sz="quarter" idx="12"/>
          </p:nvPr>
        </p:nvSpPr>
        <p:spPr>
          <a:noFill/>
        </p:spPr>
        <p:txBody>
          <a:bodyPr/>
          <a:lstStyle/>
          <a:p>
            <a:fld id="{6EB86627-9ADC-4318-BD44-1353F13D831E}" type="slidenum">
              <a:rPr lang="en-US" smtClean="0"/>
              <a:pPr/>
              <a:t>9</a:t>
            </a:fld>
            <a:endParaRPr lang="en-US" smtClean="0"/>
          </a:p>
        </p:txBody>
      </p:sp>
      <p:sp>
        <p:nvSpPr>
          <p:cNvPr id="5" name="Rounded Rectangle 4"/>
          <p:cNvSpPr/>
          <p:nvPr/>
        </p:nvSpPr>
        <p:spPr>
          <a:xfrm>
            <a:off x="685800" y="4419600"/>
            <a:ext cx="3733800" cy="838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rPr>
              <a:t>*Wasted investment</a:t>
            </a:r>
          </a:p>
          <a:p>
            <a:pPr algn="ctr">
              <a:defRPr/>
            </a:pPr>
            <a:r>
              <a:rPr lang="en-GB" sz="2000" b="1" dirty="0">
                <a:solidFill>
                  <a:srgbClr val="002060"/>
                </a:solidFill>
              </a:rPr>
              <a:t>*Increased vulnerability</a:t>
            </a:r>
            <a:endParaRPr lang="en-GB" sz="2000" dirty="0">
              <a:solidFill>
                <a:srgbClr val="002060"/>
              </a:solidFill>
            </a:endParaRPr>
          </a:p>
        </p:txBody>
      </p:sp>
      <p:sp>
        <p:nvSpPr>
          <p:cNvPr id="6" name="Rounded Rectangle 5"/>
          <p:cNvSpPr/>
          <p:nvPr/>
        </p:nvSpPr>
        <p:spPr>
          <a:xfrm>
            <a:off x="685800" y="3810000"/>
            <a:ext cx="3733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t>Failure to adapt</a:t>
            </a:r>
            <a:endParaRPr lang="en-GB" sz="2000" dirty="0"/>
          </a:p>
        </p:txBody>
      </p:sp>
      <p:sp>
        <p:nvSpPr>
          <p:cNvPr id="7" name="Rounded Rectangle 6"/>
          <p:cNvSpPr/>
          <p:nvPr/>
        </p:nvSpPr>
        <p:spPr>
          <a:xfrm>
            <a:off x="4724400" y="4419600"/>
            <a:ext cx="3733800" cy="8382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rPr>
              <a:t>*More harmful impacts</a:t>
            </a:r>
          </a:p>
          <a:p>
            <a:pPr algn="ctr">
              <a:defRPr/>
            </a:pPr>
            <a:r>
              <a:rPr lang="en-GB" sz="2000" b="1" dirty="0">
                <a:solidFill>
                  <a:srgbClr val="002060"/>
                </a:solidFill>
              </a:rPr>
              <a:t>*Higher adaptation costs</a:t>
            </a:r>
            <a:endParaRPr lang="en-GB" sz="2000" dirty="0">
              <a:solidFill>
                <a:srgbClr val="002060"/>
              </a:solidFill>
            </a:endParaRPr>
          </a:p>
        </p:txBody>
      </p:sp>
      <p:sp>
        <p:nvSpPr>
          <p:cNvPr id="8" name="Rounded Rectangle 7"/>
          <p:cNvSpPr/>
          <p:nvPr/>
        </p:nvSpPr>
        <p:spPr>
          <a:xfrm>
            <a:off x="4724400" y="3810000"/>
            <a:ext cx="3733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t>Failure to reduce emissions</a:t>
            </a:r>
            <a:endParaRPr lang="en-GB" sz="20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theme/theme1.xml><?xml version="1.0" encoding="utf-8"?>
<a:theme xmlns:a="http://schemas.openxmlformats.org/drawingml/2006/main" name="Office Theme">
  <a:themeElements>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0000"/>
        </a:dk1>
        <a:lt1>
          <a:srgbClr val="FFFFFF"/>
        </a:lt1>
        <a:dk2>
          <a:srgbClr val="000000"/>
        </a:dk2>
        <a:lt2>
          <a:srgbClr val="808080"/>
        </a:lt2>
        <a:accent1>
          <a:srgbClr val="0083A9"/>
        </a:accent1>
        <a:accent2>
          <a:srgbClr val="333399"/>
        </a:accent2>
        <a:accent3>
          <a:srgbClr val="FFFFFF"/>
        </a:accent3>
        <a:accent4>
          <a:srgbClr val="000000"/>
        </a:accent4>
        <a:accent5>
          <a:srgbClr val="AAC1D1"/>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14">
        <a:dk1>
          <a:srgbClr val="000000"/>
        </a:dk1>
        <a:lt1>
          <a:srgbClr val="FFFFFF"/>
        </a:lt1>
        <a:dk2>
          <a:srgbClr val="FFFFFF"/>
        </a:dk2>
        <a:lt2>
          <a:srgbClr val="7E8083"/>
        </a:lt2>
        <a:accent1>
          <a:srgbClr val="0083A9"/>
        </a:accent1>
        <a:accent2>
          <a:srgbClr val="669900"/>
        </a:accent2>
        <a:accent3>
          <a:srgbClr val="FFFFFF"/>
        </a:accent3>
        <a:accent4>
          <a:srgbClr val="000000"/>
        </a:accent4>
        <a:accent5>
          <a:srgbClr val="AAC1D1"/>
        </a:accent5>
        <a:accent6>
          <a:srgbClr val="5C8A00"/>
        </a:accent6>
        <a:hlink>
          <a:srgbClr val="990000"/>
        </a:hlink>
        <a:folHlink>
          <a:srgbClr val="FFE77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24CA4CA992ED49B8B6C5E385BAC72F" ma:contentTypeVersion="0" ma:contentTypeDescription="Create a new document." ma:contentTypeScope="" ma:versionID="77384dca7ecd43f6b42e58d7fa3f878a">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0BC8E0E9-DE60-4E9F-B015-F54FDD8A25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552F72E7-EB45-4D42-9FBC-1432A106976C}">
  <ds:schemaRefs>
    <ds:schemaRef ds:uri="http://schemas.microsoft.com/sharepoint/v3/contenttype/forms"/>
  </ds:schemaRefs>
</ds:datastoreItem>
</file>

<file path=customXml/itemProps3.xml><?xml version="1.0" encoding="utf-8"?>
<ds:datastoreItem xmlns:ds="http://schemas.openxmlformats.org/officeDocument/2006/customXml" ds:itemID="{F7620A7D-A643-4572-8785-206F0D2AE8CD}">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3437</TotalTime>
  <Words>2141</Words>
  <Application>Microsoft Macintosh PowerPoint</Application>
  <PresentationFormat>On-screen Show (4:3)</PresentationFormat>
  <Paragraphs>176</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Module 4 Understanding and planning  under uncertainty</vt:lpstr>
      <vt:lpstr>PowerPoint Presentation</vt:lpstr>
      <vt:lpstr>Socio-economic uncertainties</vt:lpstr>
      <vt:lpstr>IPCC GHG emission scenarios</vt:lpstr>
      <vt:lpstr>Climate uncertainties</vt:lpstr>
      <vt:lpstr>Uncertainties in climate change projections</vt:lpstr>
      <vt:lpstr>Problems associated with  downscaling</vt:lpstr>
      <vt:lpstr>PowerPoint Presentation</vt:lpstr>
      <vt:lpstr>The cost of inaction</vt:lpstr>
      <vt:lpstr>The benefits of action</vt:lpstr>
      <vt:lpstr>Justified measures in the face of uncertainty (1)</vt:lpstr>
      <vt:lpstr>Justified measures in the face of uncertainty (2)</vt:lpstr>
      <vt:lpstr>Adaptive management</vt:lpstr>
      <vt:lpstr>Scenario-based planning (1)</vt:lpstr>
      <vt:lpstr>Scenario-based planning (2)</vt:lpstr>
      <vt:lpstr>Scenario-based planning (3)</vt:lpstr>
      <vt:lpstr>PowerPoint Presentation</vt:lpstr>
      <vt:lpstr>Recap – Key messages</vt:lpstr>
      <vt:lpstr>Key references</vt:lpstr>
      <vt:lpstr>References</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MWH Global, Inc.</dc:creator>
  <cp:lastModifiedBy>Juan Palerm</cp:lastModifiedBy>
  <cp:revision>353</cp:revision>
  <dcterms:created xsi:type="dcterms:W3CDTF">2007-10-19T21:31:08Z</dcterms:created>
  <dcterms:modified xsi:type="dcterms:W3CDTF">2013-01-31T08:27:42Z</dcterms:modified>
</cp:coreProperties>
</file>