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258" r:id="rId5"/>
    <p:sldId id="402" r:id="rId6"/>
    <p:sldId id="409" r:id="rId7"/>
    <p:sldId id="410" r:id="rId8"/>
    <p:sldId id="411" r:id="rId9"/>
    <p:sldId id="412" r:id="rId10"/>
    <p:sldId id="378" r:id="rId11"/>
    <p:sldId id="393" r:id="rId12"/>
    <p:sldId id="382" r:id="rId13"/>
    <p:sldId id="379" r:id="rId14"/>
    <p:sldId id="381" r:id="rId15"/>
    <p:sldId id="403" r:id="rId16"/>
    <p:sldId id="404" r:id="rId17"/>
    <p:sldId id="395" r:id="rId18"/>
    <p:sldId id="396" r:id="rId19"/>
    <p:sldId id="406" r:id="rId20"/>
    <p:sldId id="407" r:id="rId21"/>
    <p:sldId id="405" r:id="rId22"/>
  </p:sldIdLst>
  <p:sldSz cx="9144000" cy="6858000" type="screen4x3"/>
  <p:notesSz cx="6735763" cy="9866313"/>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 CONINCK Sophie (DEVCO)" initials="DCS(" lastIdx="9"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FF66"/>
    <a:srgbClr val="FFFF66"/>
    <a:srgbClr val="FFCC66"/>
    <a:srgbClr val="CC6633"/>
    <a:srgbClr val="005F7B"/>
    <a:srgbClr val="009999"/>
    <a:srgbClr val="3399FF"/>
    <a:srgbClr val="0000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3513" autoAdjust="0"/>
  </p:normalViewPr>
  <p:slideViewPr>
    <p:cSldViewPr>
      <p:cViewPr varScale="1">
        <p:scale>
          <a:sx n="74" d="100"/>
          <a:sy n="74" d="100"/>
        </p:scale>
        <p:origin x="-1656" y="-104"/>
      </p:cViewPr>
      <p:guideLst>
        <p:guide orient="horz" pos="2400"/>
        <p:guide orient="horz" pos="1056"/>
        <p:guide pos="40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848" y="774"/>
      </p:cViewPr>
      <p:guideLst>
        <p:guide orient="horz" pos="3107"/>
        <p:guide pos="2121"/>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commentAuthors" Target="commentAuthors.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4F17E2BF-2435-431A-99E7-08453920A707}" type="datetimeFigureOut">
              <a:rPr lang="en-GB"/>
              <a:pPr>
                <a:defRPr/>
              </a:pPr>
              <a:t>25/02/13</a:t>
            </a:fld>
            <a:endParaRPr lang="en-GB"/>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11F2653B-67A4-4658-B932-2D1094A3A990}" type="slidenum">
              <a:rPr lang="en-GB"/>
              <a:pPr>
                <a:defRPr/>
              </a:pPr>
              <a:t>‹#›</a:t>
            </a:fld>
            <a:endParaRPr lang="en-GB"/>
          </a:p>
        </p:txBody>
      </p:sp>
    </p:spTree>
    <p:extLst>
      <p:ext uri="{BB962C8B-B14F-4D97-AF65-F5344CB8AC3E}">
        <p14:creationId xmlns:p14="http://schemas.microsoft.com/office/powerpoint/2010/main" val="6762638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5969E4A-5BBD-450F-B8FE-1DD7C61BD8A8}" type="slidenum">
              <a:rPr lang="en-GB" smtClean="0"/>
              <a:pPr/>
              <a:t>1</a:t>
            </a:fld>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smtClean="0"/>
              <a:t>See UNDP-UNEP (2010) pp. 46-49</a:t>
            </a:r>
          </a:p>
          <a:p>
            <a:pPr eaLnBrk="1" hangingPunct="1">
              <a:spcBef>
                <a:spcPct val="0"/>
              </a:spcBef>
            </a:pPr>
            <a:r>
              <a:rPr lang="en-GB" dirty="0" smtClean="0"/>
              <a:t>Lesson drawing: e.g. enabling conditions needed to scale up measures</a:t>
            </a:r>
          </a:p>
        </p:txBody>
      </p:sp>
      <p:sp>
        <p:nvSpPr>
          <p:cNvPr id="286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06A3883-F83E-4BCD-940B-569FB49FC47B}" type="slidenum">
              <a:rPr lang="en-GB" smtClean="0"/>
              <a:pPr/>
              <a:t>11</a:t>
            </a:fld>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11F2653B-67A4-4658-B932-2D1094A3A990}" type="slidenum">
              <a:rPr lang="en-GB" smtClean="0"/>
              <a:pPr>
                <a:defRPr/>
              </a:pPr>
              <a:t>12</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smtClean="0"/>
          </a:p>
        </p:txBody>
      </p:sp>
      <p:sp>
        <p:nvSpPr>
          <p:cNvPr id="501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F76AFB7-83F3-4721-8805-BE66F227FE3B}" type="slidenum">
              <a:rPr lang="en-GB" smtClean="0"/>
              <a:pPr/>
              <a:t>14</a:t>
            </a:fld>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smtClean="0"/>
              <a:t>See UNDP-UNEP (2010), pp. 26-42</a:t>
            </a:r>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86E24C6-A2E2-4368-A366-CBE42317155C}" type="slidenum">
              <a:rPr lang="en-GB" smtClean="0"/>
              <a:pPr/>
              <a:t>3</a:t>
            </a:fld>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Linking ecosystem condition to well-being</a:t>
            </a:r>
            <a:r>
              <a:rPr lang="en-US" baseline="0" dirty="0" smtClean="0"/>
              <a:t> requires assessing ecosystem condition and its effect on services, the impact on human well-being and other forms of value, and trade-offs among objectives.</a:t>
            </a:r>
            <a:endParaRPr lang="en-US" dirty="0"/>
          </a:p>
        </p:txBody>
      </p:sp>
      <p:sp>
        <p:nvSpPr>
          <p:cNvPr id="4" name="Slide Number Placeholder 3"/>
          <p:cNvSpPr>
            <a:spLocks noGrp="1"/>
          </p:cNvSpPr>
          <p:nvPr>
            <p:ph type="sldNum" sz="quarter" idx="10"/>
          </p:nvPr>
        </p:nvSpPr>
        <p:spPr/>
        <p:txBody>
          <a:bodyPr/>
          <a:lstStyle/>
          <a:p>
            <a:pPr>
              <a:defRPr/>
            </a:pPr>
            <a:fld id="{11F2653B-67A4-4658-B932-2D1094A3A990}" type="slidenum">
              <a:rPr lang="en-GB" smtClean="0"/>
              <a:pPr>
                <a:defRPr/>
              </a:pPr>
              <a:t>4</a:t>
            </a:fld>
            <a:endParaRPr lang="en-GB"/>
          </a:p>
        </p:txBody>
      </p:sp>
    </p:spTree>
    <p:extLst>
      <p:ext uri="{BB962C8B-B14F-4D97-AF65-F5344CB8AC3E}">
        <p14:creationId xmlns:p14="http://schemas.microsoft.com/office/powerpoint/2010/main" val="10644128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aseline="0" dirty="0" smtClean="0"/>
              <a:t>From UNDP-UNEP (2009), pp. 46-47.</a:t>
            </a:r>
          </a:p>
          <a:p>
            <a:pPr marL="228600" indent="-228600">
              <a:buAutoNum type="arabicPeriod"/>
            </a:pPr>
            <a:r>
              <a:rPr lang="en-US" baseline="0" dirty="0" smtClean="0"/>
              <a:t>Assessment of conditions and trends:</a:t>
            </a:r>
          </a:p>
          <a:p>
            <a:pPr marL="171450" indent="-171450">
              <a:buFontTx/>
              <a:buChar char="-"/>
            </a:pPr>
            <a:r>
              <a:rPr lang="en-US" baseline="0" dirty="0" smtClean="0"/>
              <a:t>analysis of condition, geographical distribution and trends in supply of and demand for ecosystem services; the capacity of ecosystems to supply these services; and the impacts of changes in ecosystems on the delivery of services.</a:t>
            </a:r>
          </a:p>
          <a:p>
            <a:pPr marL="171450" indent="-171450">
              <a:buFontTx/>
              <a:buChar char="-"/>
            </a:pPr>
            <a:endParaRPr lang="en-US" baseline="0" dirty="0" smtClean="0"/>
          </a:p>
          <a:p>
            <a:pPr marL="0" indent="0">
              <a:buFontTx/>
              <a:buNone/>
            </a:pPr>
            <a:r>
              <a:rPr lang="en-US" baseline="0" dirty="0" smtClean="0"/>
              <a:t>2. Development of future scenarios</a:t>
            </a:r>
          </a:p>
          <a:p>
            <a:pPr marL="171450" indent="-171450">
              <a:buFontTx/>
              <a:buChar char="-"/>
            </a:pPr>
            <a:r>
              <a:rPr lang="en-US" baseline="0" dirty="0" smtClean="0"/>
              <a:t>Plausible scenarios for the future of the assessment area provide qualitative narrative storylines supported by quantitative models to illustrate consequences of various plausible changes in driving forces, ecosystem services and human well-being.</a:t>
            </a:r>
          </a:p>
          <a:p>
            <a:pPr marL="0" indent="0">
              <a:buFontTx/>
              <a:buNone/>
            </a:pPr>
            <a:endParaRPr lang="en-US" baseline="0" dirty="0" smtClean="0"/>
          </a:p>
          <a:p>
            <a:pPr marL="0" indent="0">
              <a:buFontTx/>
              <a:buNone/>
            </a:pPr>
            <a:r>
              <a:rPr lang="en-US" baseline="0" dirty="0" smtClean="0"/>
              <a:t>3. Consideration of response options</a:t>
            </a:r>
          </a:p>
          <a:p>
            <a:pPr marL="171450" indent="-171450">
              <a:buFontTx/>
              <a:buChar char="-"/>
            </a:pPr>
            <a:r>
              <a:rPr lang="en-US" baseline="0" dirty="0" smtClean="0"/>
              <a:t>Past and current actions are evaluated in order to generate a range of practical options and choices for improved management of ecosystems for human well-being and pro-poor economic growth.</a:t>
            </a:r>
          </a:p>
          <a:p>
            <a:pPr marL="171450" indent="-171450">
              <a:buFontTx/>
              <a:buChar char="-"/>
            </a:pPr>
            <a:endParaRPr lang="en-US" baseline="0" dirty="0" smtClean="0"/>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pPr>
              <a:defRPr/>
            </a:pPr>
            <a:fld id="{11F2653B-67A4-4658-B932-2D1094A3A990}" type="slidenum">
              <a:rPr lang="en-GB" smtClean="0"/>
              <a:pPr>
                <a:defRPr/>
              </a:pPr>
              <a:t>5</a:t>
            </a:fld>
            <a:endParaRPr lang="en-GB"/>
          </a:p>
        </p:txBody>
      </p:sp>
    </p:spTree>
    <p:extLst>
      <p:ext uri="{BB962C8B-B14F-4D97-AF65-F5344CB8AC3E}">
        <p14:creationId xmlns:p14="http://schemas.microsoft.com/office/powerpoint/2010/main" val="5665245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refers</a:t>
            </a:r>
            <a:r>
              <a:rPr lang="en-US" baseline="0" dirty="0" smtClean="0"/>
              <a:t> to a scenario development, which was then used as a basis to inform policy-making.</a:t>
            </a:r>
            <a:endParaRPr lang="en-US" dirty="0"/>
          </a:p>
        </p:txBody>
      </p:sp>
      <p:sp>
        <p:nvSpPr>
          <p:cNvPr id="4" name="Slide Number Placeholder 3"/>
          <p:cNvSpPr>
            <a:spLocks noGrp="1"/>
          </p:cNvSpPr>
          <p:nvPr>
            <p:ph type="sldNum" sz="quarter" idx="10"/>
          </p:nvPr>
        </p:nvSpPr>
        <p:spPr/>
        <p:txBody>
          <a:bodyPr/>
          <a:lstStyle/>
          <a:p>
            <a:pPr>
              <a:defRPr/>
            </a:pPr>
            <a:fld id="{11F2653B-67A4-4658-B932-2D1094A3A990}" type="slidenum">
              <a:rPr lang="en-GB" smtClean="0"/>
              <a:pPr>
                <a:defRPr/>
              </a:pPr>
              <a:t>6</a:t>
            </a:fld>
            <a:endParaRPr lang="en-GB"/>
          </a:p>
        </p:txBody>
      </p:sp>
    </p:spTree>
    <p:extLst>
      <p:ext uri="{BB962C8B-B14F-4D97-AF65-F5344CB8AC3E}">
        <p14:creationId xmlns:p14="http://schemas.microsoft.com/office/powerpoint/2010/main" val="15380292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smtClean="0"/>
              <a:t>See UNDP-UNEP (2010), pp. 26-42</a:t>
            </a:r>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86E24C6-A2E2-4368-A366-CBE42317155C}" type="slidenum">
              <a:rPr lang="en-GB" smtClean="0"/>
              <a:pPr/>
              <a:t>7</a:t>
            </a:fld>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87FB629-C329-4B00-8E0C-06CAF8255155}" type="slidenum">
              <a:rPr lang="en-GB" smtClean="0"/>
              <a:pPr/>
              <a:t>8</a:t>
            </a:fld>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GB" dirty="0" smtClean="0">
                <a:solidFill>
                  <a:srgbClr val="002060"/>
                </a:solidFill>
              </a:rPr>
              <a:t>Geographical Information System (GIS)</a:t>
            </a:r>
            <a:r>
              <a:rPr lang="en-GB" dirty="0" smtClean="0"/>
              <a:t> tools can be used to map vulnerability</a:t>
            </a:r>
          </a:p>
          <a:p>
            <a:r>
              <a:rPr lang="en-GB" dirty="0" smtClean="0"/>
              <a:t>They can be used to visualise and assess the possible synergies between vulnerability factors in specific locations</a:t>
            </a:r>
          </a:p>
          <a:p>
            <a:pPr marL="0" lvl="1"/>
            <a:r>
              <a:rPr lang="en-GB" dirty="0" smtClean="0"/>
              <a:t>e.g. combining on a map poverty areas with areas exposed to specific natural disasters (floods, landslides, storm surges) will support the identification of ‘high-risk’ areas, and the development and prioritisation of disaster risk reduction measures</a:t>
            </a:r>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A8601BA-1040-493A-9404-0F73F0C73D17}" type="slidenum">
              <a:rPr lang="en-GB" smtClean="0"/>
              <a:pPr/>
              <a:t>9</a:t>
            </a:fld>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pPr marL="0" lvl="1" eaLnBrk="1" hangingPunct="1">
              <a:spcBef>
                <a:spcPct val="0"/>
              </a:spcBef>
            </a:pPr>
            <a:r>
              <a:rPr lang="en-GB" smtClean="0"/>
              <a:t>Macro level: e.g. GDP growth, public deficit and debt</a:t>
            </a:r>
          </a:p>
          <a:p>
            <a:pPr marL="0" lvl="1" eaLnBrk="1" hangingPunct="1">
              <a:spcBef>
                <a:spcPct val="0"/>
              </a:spcBef>
            </a:pPr>
            <a:r>
              <a:rPr lang="en-GB" smtClean="0"/>
              <a:t>Meso level: e.g. value added and employment in the tourism sector, impacts on some key infrastructure, impacts on health</a:t>
            </a:r>
          </a:p>
          <a:p>
            <a:pPr eaLnBrk="1" hangingPunct="1">
              <a:spcBef>
                <a:spcPct val="0"/>
              </a:spcBef>
            </a:pPr>
            <a:endParaRPr lang="en-GB" smtClean="0"/>
          </a:p>
        </p:txBody>
      </p:sp>
      <p:sp>
        <p:nvSpPr>
          <p:cNvPr id="266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60561C8-100C-4131-888C-F720BD0067EF}" type="slidenum">
              <a:rPr lang="en-GB" smtClean="0"/>
              <a:pPr/>
              <a:t>10</a:t>
            </a:fld>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Freeform 7"/>
          <p:cNvSpPr>
            <a:spLocks/>
          </p:cNvSpPr>
          <p:nvPr/>
        </p:nvSpPr>
        <p:spPr bwMode="auto">
          <a:xfrm>
            <a:off x="0" y="3733800"/>
            <a:ext cx="9144000" cy="2536825"/>
          </a:xfrm>
          <a:custGeom>
            <a:avLst/>
            <a:gdLst/>
            <a:ahLst/>
            <a:cxnLst>
              <a:cxn ang="0">
                <a:pos x="2880" y="799"/>
              </a:cxn>
              <a:cxn ang="0">
                <a:pos x="1442" y="406"/>
              </a:cxn>
              <a:cxn ang="0">
                <a:pos x="0" y="440"/>
              </a:cxn>
              <a:cxn ang="0">
                <a:pos x="0" y="0"/>
              </a:cxn>
              <a:cxn ang="0">
                <a:pos x="2880" y="0"/>
              </a:cxn>
              <a:cxn ang="0">
                <a:pos x="2880" y="799"/>
              </a:cxn>
            </a:cxnLst>
            <a:rect l="0" t="0" r="r" b="b"/>
            <a:pathLst>
              <a:path w="2880" h="799">
                <a:moveTo>
                  <a:pt x="2880" y="799"/>
                </a:moveTo>
                <a:cubicBezTo>
                  <a:pt x="2880" y="799"/>
                  <a:pt x="2460" y="484"/>
                  <a:pt x="1442" y="406"/>
                </a:cubicBezTo>
                <a:cubicBezTo>
                  <a:pt x="423" y="327"/>
                  <a:pt x="0" y="440"/>
                  <a:pt x="0" y="440"/>
                </a:cubicBezTo>
                <a:cubicBezTo>
                  <a:pt x="0" y="0"/>
                  <a:pt x="0" y="0"/>
                  <a:pt x="0" y="0"/>
                </a:cubicBezTo>
                <a:cubicBezTo>
                  <a:pt x="2880" y="0"/>
                  <a:pt x="2880" y="0"/>
                  <a:pt x="2880" y="0"/>
                </a:cubicBezTo>
                <a:lnTo>
                  <a:pt x="2880" y="799"/>
                </a:lnTo>
                <a:close/>
              </a:path>
            </a:pathLst>
          </a:custGeom>
          <a:solidFill>
            <a:schemeClr val="folHlink"/>
          </a:solidFill>
          <a:ln w="9525">
            <a:noFill/>
            <a:round/>
            <a:headEnd/>
            <a:tailEnd/>
          </a:ln>
        </p:spPr>
        <p:txBody>
          <a:bodyPr/>
          <a:lstStyle/>
          <a:p>
            <a:pPr>
              <a:defRPr/>
            </a:pPr>
            <a:endParaRPr lang="en-US"/>
          </a:p>
        </p:txBody>
      </p:sp>
      <p:grpSp>
        <p:nvGrpSpPr>
          <p:cNvPr id="5" name="Group 24"/>
          <p:cNvGrpSpPr>
            <a:grpSpLocks/>
          </p:cNvGrpSpPr>
          <p:nvPr/>
        </p:nvGrpSpPr>
        <p:grpSpPr bwMode="auto">
          <a:xfrm>
            <a:off x="0" y="0"/>
            <a:ext cx="9144000" cy="6118225"/>
            <a:chOff x="0" y="0"/>
            <a:chExt cx="5760" cy="3854"/>
          </a:xfrm>
        </p:grpSpPr>
        <p:sp>
          <p:nvSpPr>
            <p:cNvPr id="6" name="Freeform 8"/>
            <p:cNvSpPr>
              <a:spLocks/>
            </p:cNvSpPr>
            <p:nvPr/>
          </p:nvSpPr>
          <p:spPr bwMode="auto">
            <a:xfrm>
              <a:off x="0" y="2352"/>
              <a:ext cx="5760" cy="1502"/>
            </a:xfrm>
            <a:custGeom>
              <a:avLst/>
              <a:gdLst/>
              <a:ahLst/>
              <a:cxnLst>
                <a:cxn ang="0">
                  <a:pos x="5766" y="1502"/>
                </a:cxn>
                <a:cxn ang="0">
                  <a:pos x="2887" y="748"/>
                </a:cxn>
                <a:cxn ang="0">
                  <a:pos x="0" y="848"/>
                </a:cxn>
                <a:cxn ang="0">
                  <a:pos x="0" y="0"/>
                </a:cxn>
                <a:cxn ang="0">
                  <a:pos x="5766" y="0"/>
                </a:cxn>
                <a:cxn ang="0">
                  <a:pos x="5766" y="1502"/>
                </a:cxn>
              </a:cxnLst>
              <a:rect l="0" t="0" r="r" b="b"/>
              <a:pathLst>
                <a:path w="5766" h="1502">
                  <a:moveTo>
                    <a:pt x="5766" y="1502"/>
                  </a:moveTo>
                  <a:cubicBezTo>
                    <a:pt x="5766" y="1502"/>
                    <a:pt x="4765" y="856"/>
                    <a:pt x="2887" y="748"/>
                  </a:cubicBezTo>
                  <a:cubicBezTo>
                    <a:pt x="1007" y="638"/>
                    <a:pt x="0" y="848"/>
                    <a:pt x="0" y="848"/>
                  </a:cubicBezTo>
                  <a:cubicBezTo>
                    <a:pt x="0" y="0"/>
                    <a:pt x="0" y="0"/>
                    <a:pt x="0" y="0"/>
                  </a:cubicBezTo>
                  <a:cubicBezTo>
                    <a:pt x="0" y="0"/>
                    <a:pt x="5766" y="0"/>
                    <a:pt x="5766" y="0"/>
                  </a:cubicBezTo>
                  <a:cubicBezTo>
                    <a:pt x="5766" y="751"/>
                    <a:pt x="5766" y="1502"/>
                    <a:pt x="5766" y="1502"/>
                  </a:cubicBezTo>
                  <a:close/>
                </a:path>
              </a:pathLst>
            </a:custGeom>
            <a:gradFill rotWithShape="1">
              <a:gsLst>
                <a:gs pos="0">
                  <a:schemeClr val="accent1"/>
                </a:gs>
                <a:gs pos="100000">
                  <a:schemeClr val="accent1">
                    <a:gamma/>
                    <a:shade val="66667"/>
                    <a:invGamma/>
                  </a:schemeClr>
                </a:gs>
              </a:gsLst>
              <a:lin ang="5400000" scaled="1"/>
            </a:gradFill>
            <a:ln w="9525">
              <a:noFill/>
              <a:round/>
              <a:headEnd/>
              <a:tailEnd/>
            </a:ln>
          </p:spPr>
          <p:txBody>
            <a:bodyPr/>
            <a:lstStyle/>
            <a:p>
              <a:pPr>
                <a:defRPr/>
              </a:pPr>
              <a:endParaRPr lang="en-US"/>
            </a:p>
          </p:txBody>
        </p:sp>
        <p:sp>
          <p:nvSpPr>
            <p:cNvPr id="7" name="Rectangle 9"/>
            <p:cNvSpPr>
              <a:spLocks noChangeArrowheads="1"/>
            </p:cNvSpPr>
            <p:nvPr/>
          </p:nvSpPr>
          <p:spPr bwMode="auto">
            <a:xfrm>
              <a:off x="0" y="0"/>
              <a:ext cx="5760" cy="2352"/>
            </a:xfrm>
            <a:prstGeom prst="rect">
              <a:avLst/>
            </a:prstGeom>
            <a:solidFill>
              <a:schemeClr val="accent1"/>
            </a:solidFill>
            <a:ln w="9525">
              <a:noFill/>
              <a:miter lim="800000"/>
              <a:headEnd/>
              <a:tailEnd/>
            </a:ln>
            <a:effectLst/>
          </p:spPr>
          <p:txBody>
            <a:bodyPr wrap="none" anchor="ctr"/>
            <a:lstStyle/>
            <a:p>
              <a:pPr>
                <a:defRPr/>
              </a:pPr>
              <a:endParaRPr lang="en-US"/>
            </a:p>
          </p:txBody>
        </p:sp>
      </p:grpSp>
      <p:grpSp>
        <p:nvGrpSpPr>
          <p:cNvPr id="8" name="Group 14"/>
          <p:cNvGrpSpPr>
            <a:grpSpLocks/>
          </p:cNvGrpSpPr>
          <p:nvPr/>
        </p:nvGrpSpPr>
        <p:grpSpPr bwMode="auto">
          <a:xfrm flipV="1">
            <a:off x="0" y="0"/>
            <a:ext cx="9147175" cy="2057400"/>
            <a:chOff x="0" y="3321"/>
            <a:chExt cx="5762" cy="999"/>
          </a:xfrm>
        </p:grpSpPr>
        <p:sp>
          <p:nvSpPr>
            <p:cNvPr id="9" name="Freeform 15"/>
            <p:cNvSpPr>
              <a:spLocks/>
            </p:cNvSpPr>
            <p:nvPr/>
          </p:nvSpPr>
          <p:spPr bwMode="auto">
            <a:xfrm>
              <a:off x="519" y="3492"/>
              <a:ext cx="5241" cy="828"/>
            </a:xfrm>
            <a:custGeom>
              <a:avLst/>
              <a:gdLst/>
              <a:ahLst/>
              <a:cxnLst>
                <a:cxn ang="0">
                  <a:pos x="2419" y="216"/>
                </a:cxn>
                <a:cxn ang="0">
                  <a:pos x="0" y="378"/>
                </a:cxn>
              </a:cxnLst>
              <a:rect l="0" t="0" r="r" b="b"/>
              <a:pathLst>
                <a:path w="2419" h="378">
                  <a:moveTo>
                    <a:pt x="2419" y="216"/>
                  </a:moveTo>
                  <a:cubicBezTo>
                    <a:pt x="2419" y="216"/>
                    <a:pt x="1051" y="0"/>
                    <a:pt x="0" y="378"/>
                  </a:cubicBezTo>
                </a:path>
              </a:pathLst>
            </a:custGeom>
            <a:noFill/>
            <a:ln w="12700" cap="flat">
              <a:solidFill>
                <a:schemeClr val="bg1"/>
              </a:solidFill>
              <a:prstDash val="solid"/>
              <a:miter lim="800000"/>
              <a:headEnd/>
              <a:tailEnd/>
            </a:ln>
          </p:spPr>
          <p:txBody>
            <a:bodyPr/>
            <a:lstStyle/>
            <a:p>
              <a:pPr>
                <a:defRPr/>
              </a:pPr>
              <a:endParaRPr lang="en-US"/>
            </a:p>
          </p:txBody>
        </p:sp>
        <p:sp>
          <p:nvSpPr>
            <p:cNvPr id="10" name="Freeform 16"/>
            <p:cNvSpPr>
              <a:spLocks/>
            </p:cNvSpPr>
            <p:nvPr/>
          </p:nvSpPr>
          <p:spPr bwMode="auto">
            <a:xfrm>
              <a:off x="0" y="3321"/>
              <a:ext cx="5762" cy="992"/>
            </a:xfrm>
            <a:custGeom>
              <a:avLst/>
              <a:gdLst/>
              <a:ahLst/>
              <a:cxnLst>
                <a:cxn ang="0">
                  <a:pos x="2665" y="334"/>
                </a:cxn>
                <a:cxn ang="0">
                  <a:pos x="0" y="454"/>
                </a:cxn>
              </a:cxnLst>
              <a:rect l="0" t="0" r="r" b="b"/>
              <a:pathLst>
                <a:path w="2665" h="454">
                  <a:moveTo>
                    <a:pt x="2665" y="334"/>
                  </a:moveTo>
                  <a:cubicBezTo>
                    <a:pt x="2665" y="334"/>
                    <a:pt x="1093" y="0"/>
                    <a:pt x="0" y="454"/>
                  </a:cubicBezTo>
                </a:path>
              </a:pathLst>
            </a:custGeom>
            <a:noFill/>
            <a:ln w="12700" cap="flat">
              <a:solidFill>
                <a:schemeClr val="bg1"/>
              </a:solidFill>
              <a:prstDash val="solid"/>
              <a:miter lim="800000"/>
              <a:headEnd/>
              <a:tailEnd/>
            </a:ln>
          </p:spPr>
          <p:txBody>
            <a:bodyPr/>
            <a:lstStyle/>
            <a:p>
              <a:pPr>
                <a:defRPr/>
              </a:pPr>
              <a:endParaRPr lang="en-US"/>
            </a:p>
          </p:txBody>
        </p:sp>
      </p:grpSp>
      <p:sp>
        <p:nvSpPr>
          <p:cNvPr id="13" name="Line 23"/>
          <p:cNvSpPr>
            <a:spLocks noChangeShapeType="1"/>
          </p:cNvSpPr>
          <p:nvPr/>
        </p:nvSpPr>
        <p:spPr bwMode="auto">
          <a:xfrm flipH="1">
            <a:off x="0" y="6477000"/>
            <a:ext cx="914400" cy="0"/>
          </a:xfrm>
          <a:prstGeom prst="line">
            <a:avLst/>
          </a:prstGeom>
          <a:noFill/>
          <a:ln w="9525">
            <a:solidFill>
              <a:schemeClr val="accent1"/>
            </a:solidFill>
            <a:round/>
            <a:headEnd/>
            <a:tailEnd/>
          </a:ln>
          <a:effectLst/>
        </p:spPr>
        <p:txBody>
          <a:bodyPr/>
          <a:lstStyle/>
          <a:p>
            <a:pPr>
              <a:defRPr/>
            </a:pPr>
            <a:endParaRPr lang="en-US"/>
          </a:p>
        </p:txBody>
      </p:sp>
      <p:sp>
        <p:nvSpPr>
          <p:cNvPr id="4098" name="Rectangle 2"/>
          <p:cNvSpPr>
            <a:spLocks noGrp="1" noChangeArrowheads="1"/>
          </p:cNvSpPr>
          <p:nvPr>
            <p:ph type="ctrTitle"/>
          </p:nvPr>
        </p:nvSpPr>
        <p:spPr>
          <a:xfrm>
            <a:off x="15875" y="1143000"/>
            <a:ext cx="6384925" cy="2286000"/>
          </a:xfrm>
        </p:spPr>
        <p:txBody>
          <a:bodyPr anchor="b"/>
          <a:lstStyle>
            <a:lvl1pPr algn="r">
              <a:defRPr sz="2800" b="0"/>
            </a:lvl1pPr>
          </a:lstStyle>
          <a:p>
            <a:r>
              <a:rPr lang="en-US"/>
              <a:t>Click to edit Master title style</a:t>
            </a:r>
          </a:p>
        </p:txBody>
      </p:sp>
      <p:pic>
        <p:nvPicPr>
          <p:cNvPr id="17" name="Picture 1" descr="C:\Users\catherine\Pictures\European Commission\logo_ce-en-rvb-lr_2012-01.jpg"/>
          <p:cNvPicPr>
            <a:picLocks noChangeAspect="1" noChangeArrowheads="1"/>
          </p:cNvPicPr>
          <p:nvPr userDrawn="1"/>
        </p:nvPicPr>
        <p:blipFill>
          <a:blip r:embed="rId2" cstate="print"/>
          <a:srcRect/>
          <a:stretch>
            <a:fillRect/>
          </a:stretch>
        </p:blipFill>
        <p:spPr bwMode="auto">
          <a:xfrm>
            <a:off x="0" y="26"/>
            <a:ext cx="1655318" cy="115125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4C738B0-4926-464D-887A-8D8E197F028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133600" cy="655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6248400" cy="655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5F5786B-5DEB-4523-82B4-5140291F90F2}"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534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52600"/>
            <a:ext cx="4191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4191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19079DF-9492-4F97-9162-BA1A3DD58CF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1D8A8AA-BD2E-490D-9C14-B3CCF4F64AC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32B93D8-BCC2-42E5-A4DC-A864A76BABD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B27A130-1D44-49DE-B892-A14772C4DE7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8E36ABD-5F1F-4EBE-B4D2-77AD48FDB44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B6A9C08-7BAA-4EA4-A6AD-84F80522725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6756A08-5ACB-44CC-89A0-B483017A72B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65ACE1-EAD5-4C61-9AC8-541DE531A19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A46047B-7EC1-43F6-979C-EBB4435DDF3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0"/>
          <p:cNvGrpSpPr>
            <a:grpSpLocks/>
          </p:cNvGrpSpPr>
          <p:nvPr/>
        </p:nvGrpSpPr>
        <p:grpSpPr bwMode="auto">
          <a:xfrm>
            <a:off x="0" y="5791200"/>
            <a:ext cx="9147175" cy="1066800"/>
            <a:chOff x="0" y="3321"/>
            <a:chExt cx="5762" cy="999"/>
          </a:xfrm>
        </p:grpSpPr>
        <p:sp>
          <p:nvSpPr>
            <p:cNvPr id="1042" name="Freeform 18"/>
            <p:cNvSpPr>
              <a:spLocks/>
            </p:cNvSpPr>
            <p:nvPr/>
          </p:nvSpPr>
          <p:spPr bwMode="auto">
            <a:xfrm>
              <a:off x="519" y="3492"/>
              <a:ext cx="5241" cy="828"/>
            </a:xfrm>
            <a:custGeom>
              <a:avLst/>
              <a:gdLst/>
              <a:ahLst/>
              <a:cxnLst>
                <a:cxn ang="0">
                  <a:pos x="2419" y="216"/>
                </a:cxn>
                <a:cxn ang="0">
                  <a:pos x="0" y="378"/>
                </a:cxn>
              </a:cxnLst>
              <a:rect l="0" t="0" r="r" b="b"/>
              <a:pathLst>
                <a:path w="2419" h="378">
                  <a:moveTo>
                    <a:pt x="2419" y="216"/>
                  </a:moveTo>
                  <a:cubicBezTo>
                    <a:pt x="2419" y="216"/>
                    <a:pt x="1051" y="0"/>
                    <a:pt x="0" y="378"/>
                  </a:cubicBezTo>
                </a:path>
              </a:pathLst>
            </a:custGeom>
            <a:noFill/>
            <a:ln w="12700" cap="flat">
              <a:solidFill>
                <a:schemeClr val="bg2"/>
              </a:solidFill>
              <a:prstDash val="solid"/>
              <a:miter lim="800000"/>
              <a:headEnd/>
              <a:tailEnd/>
            </a:ln>
          </p:spPr>
          <p:txBody>
            <a:bodyPr/>
            <a:lstStyle/>
            <a:p>
              <a:pPr>
                <a:defRPr/>
              </a:pPr>
              <a:endParaRPr lang="en-US"/>
            </a:p>
          </p:txBody>
        </p:sp>
        <p:sp>
          <p:nvSpPr>
            <p:cNvPr id="1043" name="Freeform 19"/>
            <p:cNvSpPr>
              <a:spLocks/>
            </p:cNvSpPr>
            <p:nvPr/>
          </p:nvSpPr>
          <p:spPr bwMode="auto">
            <a:xfrm>
              <a:off x="0" y="3321"/>
              <a:ext cx="5762" cy="992"/>
            </a:xfrm>
            <a:custGeom>
              <a:avLst/>
              <a:gdLst/>
              <a:ahLst/>
              <a:cxnLst>
                <a:cxn ang="0">
                  <a:pos x="2665" y="334"/>
                </a:cxn>
                <a:cxn ang="0">
                  <a:pos x="0" y="454"/>
                </a:cxn>
              </a:cxnLst>
              <a:rect l="0" t="0" r="r" b="b"/>
              <a:pathLst>
                <a:path w="2665" h="454">
                  <a:moveTo>
                    <a:pt x="2665" y="334"/>
                  </a:moveTo>
                  <a:cubicBezTo>
                    <a:pt x="2665" y="334"/>
                    <a:pt x="1093" y="0"/>
                    <a:pt x="0" y="454"/>
                  </a:cubicBezTo>
                </a:path>
              </a:pathLst>
            </a:custGeom>
            <a:noFill/>
            <a:ln w="12700" cap="flat">
              <a:solidFill>
                <a:schemeClr val="bg2"/>
              </a:solidFill>
              <a:prstDash val="solid"/>
              <a:miter lim="800000"/>
              <a:headEnd/>
              <a:tailEnd/>
            </a:ln>
          </p:spPr>
          <p:txBody>
            <a:bodyPr/>
            <a:lstStyle/>
            <a:p>
              <a:pPr>
                <a:defRPr/>
              </a:pPr>
              <a:endParaRPr lang="en-US"/>
            </a:p>
          </p:txBody>
        </p:sp>
      </p:grpSp>
      <p:sp>
        <p:nvSpPr>
          <p:cNvPr id="1031" name="Freeform 7"/>
          <p:cNvSpPr>
            <a:spLocks/>
          </p:cNvSpPr>
          <p:nvPr/>
        </p:nvSpPr>
        <p:spPr bwMode="auto">
          <a:xfrm>
            <a:off x="0" y="-4763"/>
            <a:ext cx="9144000" cy="2536826"/>
          </a:xfrm>
          <a:custGeom>
            <a:avLst/>
            <a:gdLst/>
            <a:ahLst/>
            <a:cxnLst>
              <a:cxn ang="0">
                <a:pos x="2880" y="799"/>
              </a:cxn>
              <a:cxn ang="0">
                <a:pos x="1442" y="406"/>
              </a:cxn>
              <a:cxn ang="0">
                <a:pos x="0" y="440"/>
              </a:cxn>
              <a:cxn ang="0">
                <a:pos x="0" y="0"/>
              </a:cxn>
              <a:cxn ang="0">
                <a:pos x="2880" y="0"/>
              </a:cxn>
              <a:cxn ang="0">
                <a:pos x="2880" y="799"/>
              </a:cxn>
            </a:cxnLst>
            <a:rect l="0" t="0" r="r" b="b"/>
            <a:pathLst>
              <a:path w="2880" h="799">
                <a:moveTo>
                  <a:pt x="2880" y="799"/>
                </a:moveTo>
                <a:cubicBezTo>
                  <a:pt x="2880" y="799"/>
                  <a:pt x="2460" y="484"/>
                  <a:pt x="1442" y="406"/>
                </a:cubicBezTo>
                <a:cubicBezTo>
                  <a:pt x="423" y="327"/>
                  <a:pt x="0" y="440"/>
                  <a:pt x="0" y="440"/>
                </a:cubicBezTo>
                <a:cubicBezTo>
                  <a:pt x="0" y="0"/>
                  <a:pt x="0" y="0"/>
                  <a:pt x="0" y="0"/>
                </a:cubicBezTo>
                <a:cubicBezTo>
                  <a:pt x="2880" y="0"/>
                  <a:pt x="2880" y="0"/>
                  <a:pt x="2880" y="0"/>
                </a:cubicBezTo>
                <a:lnTo>
                  <a:pt x="2880" y="799"/>
                </a:lnTo>
                <a:close/>
              </a:path>
            </a:pathLst>
          </a:custGeom>
          <a:solidFill>
            <a:schemeClr val="folHlink"/>
          </a:solidFill>
          <a:ln w="9525">
            <a:noFill/>
            <a:round/>
            <a:headEnd/>
            <a:tailEnd/>
          </a:ln>
        </p:spPr>
        <p:txBody>
          <a:bodyPr/>
          <a:lstStyle/>
          <a:p>
            <a:pPr>
              <a:defRPr/>
            </a:pPr>
            <a:endParaRPr lang="en-US"/>
          </a:p>
        </p:txBody>
      </p:sp>
      <p:sp>
        <p:nvSpPr>
          <p:cNvPr id="1032" name="Freeform 8"/>
          <p:cNvSpPr>
            <a:spLocks/>
          </p:cNvSpPr>
          <p:nvPr/>
        </p:nvSpPr>
        <p:spPr bwMode="auto">
          <a:xfrm>
            <a:off x="0" y="-4763"/>
            <a:ext cx="9144000" cy="2384426"/>
          </a:xfrm>
          <a:custGeom>
            <a:avLst/>
            <a:gdLst/>
            <a:ahLst/>
            <a:cxnLst>
              <a:cxn ang="0">
                <a:pos x="2880" y="751"/>
              </a:cxn>
              <a:cxn ang="0">
                <a:pos x="1442" y="374"/>
              </a:cxn>
              <a:cxn ang="0">
                <a:pos x="0" y="424"/>
              </a:cxn>
              <a:cxn ang="0">
                <a:pos x="0" y="0"/>
              </a:cxn>
              <a:cxn ang="0">
                <a:pos x="2880" y="0"/>
              </a:cxn>
              <a:cxn ang="0">
                <a:pos x="2880" y="751"/>
              </a:cxn>
            </a:cxnLst>
            <a:rect l="0" t="0" r="r" b="b"/>
            <a:pathLst>
              <a:path w="2880" h="751">
                <a:moveTo>
                  <a:pt x="2880" y="751"/>
                </a:moveTo>
                <a:cubicBezTo>
                  <a:pt x="2880" y="751"/>
                  <a:pt x="2380" y="428"/>
                  <a:pt x="1442" y="374"/>
                </a:cubicBezTo>
                <a:cubicBezTo>
                  <a:pt x="503" y="319"/>
                  <a:pt x="0" y="424"/>
                  <a:pt x="0" y="424"/>
                </a:cubicBezTo>
                <a:cubicBezTo>
                  <a:pt x="0" y="0"/>
                  <a:pt x="0" y="0"/>
                  <a:pt x="0" y="0"/>
                </a:cubicBezTo>
                <a:cubicBezTo>
                  <a:pt x="2880" y="0"/>
                  <a:pt x="2880" y="0"/>
                  <a:pt x="2880" y="0"/>
                </a:cubicBezTo>
                <a:lnTo>
                  <a:pt x="2880" y="751"/>
                </a:lnTo>
                <a:close/>
              </a:path>
            </a:pathLst>
          </a:custGeom>
          <a:gradFill rotWithShape="1">
            <a:gsLst>
              <a:gs pos="0">
                <a:schemeClr val="accent1"/>
              </a:gs>
              <a:gs pos="100000">
                <a:schemeClr val="accent1">
                  <a:gamma/>
                  <a:shade val="66667"/>
                  <a:invGamma/>
                </a:schemeClr>
              </a:gs>
            </a:gsLst>
            <a:lin ang="5400000" scaled="1"/>
          </a:gradFill>
          <a:ln w="9525">
            <a:noFill/>
            <a:round/>
            <a:headEnd/>
            <a:tailEnd/>
          </a:ln>
        </p:spPr>
        <p:txBody>
          <a:bodyPr/>
          <a:lstStyle/>
          <a:p>
            <a:pPr>
              <a:defRPr/>
            </a:pPr>
            <a:endParaRPr lang="en-US"/>
          </a:p>
        </p:txBody>
      </p:sp>
      <p:sp>
        <p:nvSpPr>
          <p:cNvPr id="1029" name="Rectangle 2"/>
          <p:cNvSpPr>
            <a:spLocks noGrp="1" noChangeArrowheads="1"/>
          </p:cNvSpPr>
          <p:nvPr>
            <p:ph type="title"/>
          </p:nvPr>
        </p:nvSpPr>
        <p:spPr bwMode="auto">
          <a:xfrm>
            <a:off x="457200" y="0"/>
            <a:ext cx="8534400" cy="11430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GB" smtClean="0"/>
              <a:t>Click to edit Master title style</a:t>
            </a:r>
          </a:p>
        </p:txBody>
      </p:sp>
      <p:sp>
        <p:nvSpPr>
          <p:cNvPr id="1030" name="Rectangle 3"/>
          <p:cNvSpPr>
            <a:spLocks noGrp="1" noChangeArrowheads="1"/>
          </p:cNvSpPr>
          <p:nvPr>
            <p:ph type="body" idx="1"/>
          </p:nvPr>
        </p:nvSpPr>
        <p:spPr bwMode="auto">
          <a:xfrm>
            <a:off x="457200" y="1752600"/>
            <a:ext cx="8534400" cy="4800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613525"/>
            <a:ext cx="2133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400"/>
            </a:lvl1pPr>
          </a:lstStyle>
          <a:p>
            <a:pPr>
              <a:defRPr/>
            </a:pPr>
            <a:endParaRPr lang="en-US"/>
          </a:p>
        </p:txBody>
      </p:sp>
      <p:sp>
        <p:nvSpPr>
          <p:cNvPr id="2" name="Rectangle 5"/>
          <p:cNvSpPr>
            <a:spLocks noGrp="1" noChangeArrowheads="1"/>
          </p:cNvSpPr>
          <p:nvPr>
            <p:ph type="ftr" sz="quarter" idx="3"/>
          </p:nvPr>
        </p:nvSpPr>
        <p:spPr bwMode="auto">
          <a:xfrm>
            <a:off x="3276600" y="6613525"/>
            <a:ext cx="2895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ctr">
              <a:defRPr sz="1400"/>
            </a:lvl1pPr>
          </a:lstStyle>
          <a:p>
            <a:pPr>
              <a:defRPr/>
            </a:pPr>
            <a:endParaRPr lang="en-US"/>
          </a:p>
        </p:txBody>
      </p:sp>
      <p:sp>
        <p:nvSpPr>
          <p:cNvPr id="3" name="Rectangle 6"/>
          <p:cNvSpPr>
            <a:spLocks noGrp="1" noChangeArrowheads="1"/>
          </p:cNvSpPr>
          <p:nvPr>
            <p:ph type="sldNum" sz="quarter" idx="4"/>
          </p:nvPr>
        </p:nvSpPr>
        <p:spPr bwMode="auto">
          <a:xfrm>
            <a:off x="6858000" y="6613525"/>
            <a:ext cx="2133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defRPr sz="1400"/>
            </a:lvl1pPr>
          </a:lstStyle>
          <a:p>
            <a:pPr>
              <a:defRPr/>
            </a:pPr>
            <a:fld id="{78E8CA0A-64DA-4FA1-ADA7-7EF69F819BE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Lst>
  <p:hf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228600" indent="-228600" algn="l" rtl="0" eaLnBrk="0" fontAlgn="base" hangingPunct="0">
        <a:spcBef>
          <a:spcPct val="20000"/>
        </a:spcBef>
        <a:spcAft>
          <a:spcPct val="0"/>
        </a:spcAft>
        <a:buChar char="•"/>
        <a:defRPr sz="28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4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28750" indent="-228600" algn="l" rtl="0" eaLnBrk="0" fontAlgn="base" hangingPunct="0">
        <a:spcBef>
          <a:spcPct val="20000"/>
        </a:spcBef>
        <a:spcAft>
          <a:spcPct val="0"/>
        </a:spcAft>
        <a:buChar char="–"/>
        <a:defRPr>
          <a:solidFill>
            <a:schemeClr val="tx1"/>
          </a:solidFill>
          <a:latin typeface="+mn-lt"/>
        </a:defRPr>
      </a:lvl4pPr>
      <a:lvl5pPr marL="1714500" indent="-171450" algn="l" rtl="0" eaLnBrk="0" fontAlgn="base" hangingPunct="0">
        <a:spcBef>
          <a:spcPct val="20000"/>
        </a:spcBef>
        <a:spcAft>
          <a:spcPct val="0"/>
        </a:spcAft>
        <a:buChar char="»"/>
        <a:defRPr>
          <a:solidFill>
            <a:schemeClr val="tx1"/>
          </a:solidFill>
          <a:latin typeface="+mn-lt"/>
        </a:defRPr>
      </a:lvl5pPr>
      <a:lvl6pPr marL="2171700" indent="-171450" algn="l" rtl="0" fontAlgn="base">
        <a:spcBef>
          <a:spcPct val="20000"/>
        </a:spcBef>
        <a:spcAft>
          <a:spcPct val="0"/>
        </a:spcAft>
        <a:buChar char="»"/>
        <a:defRPr>
          <a:solidFill>
            <a:schemeClr val="tx1"/>
          </a:solidFill>
          <a:latin typeface="+mn-lt"/>
        </a:defRPr>
      </a:lvl6pPr>
      <a:lvl7pPr marL="2628900" indent="-171450" algn="l" rtl="0" fontAlgn="base">
        <a:spcBef>
          <a:spcPct val="20000"/>
        </a:spcBef>
        <a:spcAft>
          <a:spcPct val="0"/>
        </a:spcAft>
        <a:buChar char="»"/>
        <a:defRPr>
          <a:solidFill>
            <a:schemeClr val="tx1"/>
          </a:solidFill>
          <a:latin typeface="+mn-lt"/>
        </a:defRPr>
      </a:lvl7pPr>
      <a:lvl8pPr marL="3086100" indent="-171450" algn="l" rtl="0" fontAlgn="base">
        <a:spcBef>
          <a:spcPct val="20000"/>
        </a:spcBef>
        <a:spcAft>
          <a:spcPct val="0"/>
        </a:spcAft>
        <a:buChar char="»"/>
        <a:defRPr>
          <a:solidFill>
            <a:schemeClr val="tx1"/>
          </a:solidFill>
          <a:latin typeface="+mn-lt"/>
        </a:defRPr>
      </a:lvl8pPr>
      <a:lvl9pPr marL="3543300" indent="-17145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daptationlearning.net/" TargetMode="External"/><Relationship Id="rId3" Type="http://schemas.openxmlformats.org/officeDocument/2006/relationships/hyperlink" Target="http://climatechange.worldbank.org/content/economics-adaptation-climate-change-study-homepage"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www.mckinsey.com/clientservice/Social_Sector/our_practices/Economic_Development/Knowledge_Highlights/Economics_of_climate_adaptation.aspx" TargetMode="External"/><Relationship Id="rId4" Type="http://schemas.openxmlformats.org/officeDocument/2006/relationships/hyperlink" Target="http://www.ipcc.ch/" TargetMode="External"/><Relationship Id="rId5" Type="http://schemas.openxmlformats.org/officeDocument/2006/relationships/hyperlink" Target="http://www.unpei.org/PDF/PEI-full-handbook.pdf" TargetMode="External"/><Relationship Id="rId6" Type="http://schemas.openxmlformats.org/officeDocument/2006/relationships/hyperlink" Target="http://www.unpei.org/knowledge-resources/publications.html" TargetMode="External"/><Relationship Id="rId7" Type="http://schemas.openxmlformats.org/officeDocument/2006/relationships/hyperlink" Target="http://www.unep.fr/shared/publications/pdf/DTIx0679xPA-CommunicatingEN.pdf" TargetMode="External"/><Relationship Id="rId1" Type="http://schemas.openxmlformats.org/officeDocument/2006/relationships/slideLayout" Target="../slideLayouts/slideLayout2.xml"/><Relationship Id="rId2" Type="http://schemas.openxmlformats.org/officeDocument/2006/relationships/hyperlink" Target="http://www.undp.org/climatechange/adapt/apf.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15875" y="1143000"/>
            <a:ext cx="6384925" cy="2667000"/>
          </a:xfrm>
        </p:spPr>
        <p:txBody>
          <a:bodyPr/>
          <a:lstStyle/>
          <a:p>
            <a:pPr eaLnBrk="1" hangingPunct="1">
              <a:lnSpc>
                <a:spcPct val="150000"/>
              </a:lnSpc>
            </a:pPr>
            <a:r>
              <a:rPr lang="en-GB" b="1" dirty="0" smtClean="0">
                <a:latin typeface="Arial Black" pitchFamily="34" charset="0"/>
              </a:rPr>
              <a:t>Module 5</a:t>
            </a:r>
            <a:br>
              <a:rPr lang="en-GB" b="1" dirty="0" smtClean="0">
                <a:latin typeface="Arial Black" pitchFamily="34" charset="0"/>
              </a:rPr>
            </a:br>
            <a:r>
              <a:rPr lang="en-GB" sz="2400" b="1" dirty="0" smtClean="0">
                <a:latin typeface="Arial Black" pitchFamily="34" charset="0"/>
              </a:rPr>
              <a:t>Collecting evidence, </a:t>
            </a:r>
            <a:r>
              <a:rPr lang="en-GB" sz="2400" b="1" dirty="0">
                <a:latin typeface="Arial Black" pitchFamily="34" charset="0"/>
              </a:rPr>
              <a:t>r</a:t>
            </a:r>
            <a:r>
              <a:rPr lang="en-GB" sz="2400" b="1" dirty="0" smtClean="0">
                <a:latin typeface="Arial Black" pitchFamily="34" charset="0"/>
              </a:rPr>
              <a:t>aising awareness and building partnerships</a:t>
            </a:r>
            <a:endParaRPr lang="en-GB" sz="2400" dirty="0" smtClean="0"/>
          </a:p>
        </p:txBody>
      </p:sp>
      <p:sp>
        <p:nvSpPr>
          <p:cNvPr id="4" name="Rectangle 3"/>
          <p:cNvSpPr txBox="1">
            <a:spLocks noChangeArrowheads="1"/>
          </p:cNvSpPr>
          <p:nvPr/>
        </p:nvSpPr>
        <p:spPr bwMode="auto">
          <a:xfrm>
            <a:off x="685800" y="5257800"/>
            <a:ext cx="3352800" cy="685800"/>
          </a:xfrm>
          <a:prstGeom prst="rect">
            <a:avLst/>
          </a:prstGeom>
          <a:noFill/>
          <a:ln w="9525">
            <a:noFill/>
            <a:miter lim="800000"/>
            <a:headEnd/>
            <a:tailEnd/>
          </a:ln>
        </p:spPr>
        <p:txBody>
          <a:bodyPr lIns="0" tIns="0" rIns="0" bIns="0" anchor="b"/>
          <a:lstStyle/>
          <a:p>
            <a:pPr>
              <a:spcBef>
                <a:spcPct val="20000"/>
              </a:spcBef>
              <a:defRPr/>
            </a:pPr>
            <a:r>
              <a:rPr lang="en-US" kern="0" dirty="0" smtClean="0">
                <a:solidFill>
                  <a:schemeClr val="accent1">
                    <a:lumMod val="75000"/>
                  </a:schemeClr>
                </a:solidFill>
                <a:latin typeface="+mn-lt"/>
              </a:rPr>
              <a:t>Country-led environmental and climate change mainstreaming (specialist course)</a:t>
            </a:r>
            <a:endParaRPr lang="en-US" kern="0" dirty="0">
              <a:solidFill>
                <a:schemeClr val="accent1">
                  <a:lumMod val="75000"/>
                </a:schemeClr>
              </a:solidFill>
              <a:latin typeface="+mn-lt"/>
            </a:endParaRPr>
          </a:p>
        </p:txBody>
      </p:sp>
      <p:cxnSp>
        <p:nvCxnSpPr>
          <p:cNvPr id="5" name="Straight Arrow Connector 4"/>
          <p:cNvCxnSpPr/>
          <p:nvPr/>
        </p:nvCxnSpPr>
        <p:spPr>
          <a:xfrm>
            <a:off x="5894387" y="3276600"/>
            <a:ext cx="354013" cy="1588"/>
          </a:xfrm>
          <a:prstGeom prst="straightConnector1">
            <a:avLst/>
          </a:prstGeom>
          <a:ln w="38100">
            <a:prstDash val="solid"/>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6046787" y="3429000"/>
            <a:ext cx="354013" cy="1588"/>
          </a:xfrm>
          <a:prstGeom prst="straightConnector1">
            <a:avLst/>
          </a:prstGeom>
          <a:ln w="38100">
            <a:prstDash val="solid"/>
            <a:tailEnd type="arrow"/>
          </a:ln>
        </p:spPr>
        <p:style>
          <a:lnRef idx="1">
            <a:schemeClr val="accent1"/>
          </a:lnRef>
          <a:fillRef idx="0">
            <a:schemeClr val="accent1"/>
          </a:fillRef>
          <a:effectRef idx="0">
            <a:schemeClr val="accent1"/>
          </a:effectRef>
          <a:fontRef idx="minor">
            <a:schemeClr val="tx1"/>
          </a:fontRef>
        </p:style>
      </p:cxnSp>
      <p:sp>
        <p:nvSpPr>
          <p:cNvPr id="7" name="Rectangle 3"/>
          <p:cNvSpPr txBox="1">
            <a:spLocks noChangeArrowheads="1"/>
          </p:cNvSpPr>
          <p:nvPr/>
        </p:nvSpPr>
        <p:spPr bwMode="auto">
          <a:xfrm>
            <a:off x="685800" y="5943600"/>
            <a:ext cx="8077200" cy="457200"/>
          </a:xfrm>
          <a:prstGeom prst="rect">
            <a:avLst/>
          </a:prstGeom>
          <a:noFill/>
          <a:ln w="9525">
            <a:noFill/>
            <a:miter lim="800000"/>
            <a:headEnd/>
            <a:tailEnd/>
          </a:ln>
        </p:spPr>
        <p:txBody>
          <a:bodyPr lIns="0" tIns="0" rIns="0" bIns="0" anchor="b"/>
          <a:lstStyle/>
          <a:p>
            <a:pPr>
              <a:spcBef>
                <a:spcPct val="20000"/>
              </a:spcBef>
              <a:defRPr/>
            </a:pPr>
            <a:r>
              <a:rPr lang="en-US" sz="1200" kern="0" dirty="0">
                <a:solidFill>
                  <a:schemeClr val="accent1">
                    <a:lumMod val="75000"/>
                  </a:schemeClr>
                </a:solidFill>
                <a:latin typeface="+mn-lt"/>
              </a:rPr>
              <a:t>Training </a:t>
            </a:r>
            <a:r>
              <a:rPr lang="en-US" sz="1200" kern="0" dirty="0" smtClean="0">
                <a:solidFill>
                  <a:schemeClr val="accent1">
                    <a:lumMod val="75000"/>
                  </a:schemeClr>
                </a:solidFill>
                <a:latin typeface="+mn-lt"/>
              </a:rPr>
              <a:t>materials developed with the support of the European Commission</a:t>
            </a:r>
            <a:endParaRPr lang="en-US" sz="1200" kern="0" dirty="0">
              <a:solidFill>
                <a:schemeClr val="accent1">
                  <a:lumMod val="75000"/>
                </a:schemeClr>
              </a:solidFill>
              <a:latin typeface="+mn-lt"/>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GB" dirty="0" smtClean="0"/>
              <a:t>Macro- and </a:t>
            </a:r>
            <a:r>
              <a:rPr lang="en-GB" dirty="0" err="1" smtClean="0"/>
              <a:t>meso</a:t>
            </a:r>
            <a:r>
              <a:rPr lang="en-GB" dirty="0" smtClean="0"/>
              <a:t>-economic </a:t>
            </a:r>
            <a:br>
              <a:rPr lang="en-GB" dirty="0" smtClean="0"/>
            </a:br>
            <a:r>
              <a:rPr lang="en-GB" dirty="0" smtClean="0"/>
              <a:t>analysis (environment and climate change)</a:t>
            </a:r>
          </a:p>
        </p:txBody>
      </p:sp>
      <p:sp>
        <p:nvSpPr>
          <p:cNvPr id="25602" name="Content Placeholder 2"/>
          <p:cNvSpPr>
            <a:spLocks noGrp="1"/>
          </p:cNvSpPr>
          <p:nvPr>
            <p:ph idx="1"/>
          </p:nvPr>
        </p:nvSpPr>
        <p:spPr>
          <a:xfrm>
            <a:off x="457200" y="1600200"/>
            <a:ext cx="8534400" cy="4800600"/>
          </a:xfrm>
        </p:spPr>
        <p:txBody>
          <a:bodyPr/>
          <a:lstStyle/>
          <a:p>
            <a:r>
              <a:rPr lang="en-GB" dirty="0" smtClean="0">
                <a:solidFill>
                  <a:srgbClr val="005F7B"/>
                </a:solidFill>
              </a:rPr>
              <a:t>Economic analysis </a:t>
            </a:r>
            <a:r>
              <a:rPr lang="en-GB" dirty="0" smtClean="0"/>
              <a:t>may be a powerful tool for motivating policy makers to take action</a:t>
            </a:r>
          </a:p>
          <a:p>
            <a:pPr lvl="1"/>
            <a:r>
              <a:rPr lang="en-GB" dirty="0" smtClean="0"/>
              <a:t>Macro level: analysis of the impact environmental degradation and/or climate change may have on the national economy</a:t>
            </a:r>
            <a:endParaRPr lang="en-GB" sz="2200" dirty="0" smtClean="0"/>
          </a:p>
          <a:p>
            <a:pPr lvl="1"/>
            <a:r>
              <a:rPr lang="en-GB" dirty="0" smtClean="0"/>
              <a:t>Meso level: analysis at the level of key sectors or sub-sectors of the national economy</a:t>
            </a:r>
            <a:endParaRPr lang="en-GB" sz="2200" dirty="0" smtClean="0"/>
          </a:p>
          <a:p>
            <a:r>
              <a:rPr lang="en-GB" sz="2600" dirty="0" smtClean="0"/>
              <a:t>The costs of inaction </a:t>
            </a:r>
            <a:r>
              <a:rPr lang="en-GB" sz="2400" dirty="0" smtClean="0"/>
              <a:t>(environmental degradation and/or climate-related losses)</a:t>
            </a:r>
            <a:r>
              <a:rPr lang="en-GB" sz="2600" dirty="0" smtClean="0"/>
              <a:t> are compared with the net benefits of taking action </a:t>
            </a:r>
            <a:r>
              <a:rPr lang="en-GB" sz="2400" dirty="0" smtClean="0"/>
              <a:t>(avoided losses minus costs)</a:t>
            </a:r>
            <a:endParaRPr lang="en-GB" sz="2600" dirty="0" smtClean="0"/>
          </a:p>
          <a:p>
            <a:r>
              <a:rPr lang="en-GB" sz="2600" dirty="0" smtClean="0"/>
              <a:t>The analysis should also consider the distribution of losses and benefits </a:t>
            </a:r>
            <a:r>
              <a:rPr lang="en-GB" sz="2400" dirty="0" smtClean="0"/>
              <a:t>(among social groups, regions...)</a:t>
            </a:r>
          </a:p>
        </p:txBody>
      </p:sp>
      <p:sp>
        <p:nvSpPr>
          <p:cNvPr id="25603" name="Slide Number Placeholder 3"/>
          <p:cNvSpPr>
            <a:spLocks noGrp="1"/>
          </p:cNvSpPr>
          <p:nvPr>
            <p:ph type="sldNum" sz="quarter" idx="12"/>
          </p:nvPr>
        </p:nvSpPr>
        <p:spPr>
          <a:noFill/>
        </p:spPr>
        <p:txBody>
          <a:bodyPr/>
          <a:lstStyle/>
          <a:p>
            <a:fld id="{53888261-A48E-444B-A108-7948803DAA8A}" type="slidenum">
              <a:rPr lang="en-US" smtClean="0"/>
              <a:pPr/>
              <a:t>10</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GB" dirty="0" smtClean="0">
                <a:solidFill>
                  <a:schemeClr val="bg1"/>
                </a:solidFill>
              </a:rPr>
              <a:t>Demonstration </a:t>
            </a:r>
            <a:r>
              <a:rPr lang="en-GB" dirty="0" smtClean="0"/>
              <a:t>projects</a:t>
            </a:r>
          </a:p>
        </p:txBody>
      </p:sp>
      <p:sp>
        <p:nvSpPr>
          <p:cNvPr id="27650" name="TextBox 4"/>
          <p:cNvSpPr txBox="1">
            <a:spLocks noChangeArrowheads="1"/>
          </p:cNvSpPr>
          <p:nvPr/>
        </p:nvSpPr>
        <p:spPr bwMode="auto">
          <a:xfrm>
            <a:off x="3581400" y="3243263"/>
            <a:ext cx="1981200" cy="677108"/>
          </a:xfrm>
          <a:prstGeom prst="rect">
            <a:avLst/>
          </a:prstGeom>
          <a:solidFill>
            <a:srgbClr val="92D050"/>
          </a:solidFill>
          <a:ln w="9525">
            <a:noFill/>
            <a:miter lim="800000"/>
            <a:headEnd/>
            <a:tailEnd/>
          </a:ln>
        </p:spPr>
        <p:txBody>
          <a:bodyPr>
            <a:spAutoFit/>
          </a:bodyPr>
          <a:lstStyle/>
          <a:p>
            <a:pPr algn="ctr"/>
            <a:r>
              <a:rPr lang="en-GB" sz="1900" b="1" dirty="0" smtClean="0">
                <a:solidFill>
                  <a:srgbClr val="002060"/>
                </a:solidFill>
              </a:rPr>
              <a:t>Demonstration/pilot projects</a:t>
            </a:r>
            <a:endParaRPr lang="en-GB" sz="1900" b="1" dirty="0">
              <a:solidFill>
                <a:srgbClr val="002060"/>
              </a:solidFill>
            </a:endParaRPr>
          </a:p>
        </p:txBody>
      </p:sp>
      <p:sp>
        <p:nvSpPr>
          <p:cNvPr id="6" name="Rounded Rectangular Callout 5"/>
          <p:cNvSpPr/>
          <p:nvPr/>
        </p:nvSpPr>
        <p:spPr>
          <a:xfrm>
            <a:off x="609600" y="1752600"/>
            <a:ext cx="1981200" cy="1752600"/>
          </a:xfrm>
          <a:prstGeom prst="wedgeRoundRectCallout">
            <a:avLst>
              <a:gd name="adj1" fmla="val 98237"/>
              <a:gd name="adj2" fmla="val 4562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Test what works and does not work (relevance, effectiveness)</a:t>
            </a:r>
          </a:p>
        </p:txBody>
      </p:sp>
      <p:sp>
        <p:nvSpPr>
          <p:cNvPr id="7" name="Rounded Rectangular Callout 6"/>
          <p:cNvSpPr/>
          <p:nvPr/>
        </p:nvSpPr>
        <p:spPr>
          <a:xfrm>
            <a:off x="3200400" y="1219200"/>
            <a:ext cx="1905000" cy="1524000"/>
          </a:xfrm>
          <a:prstGeom prst="wedgeRoundRectCallout">
            <a:avLst>
              <a:gd name="adj1" fmla="val 19657"/>
              <a:gd name="adj2" fmla="val 8167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Support  lesson drawing for adaptive management</a:t>
            </a:r>
          </a:p>
        </p:txBody>
      </p:sp>
      <p:sp>
        <p:nvSpPr>
          <p:cNvPr id="8" name="Rounded Rectangular Callout 7"/>
          <p:cNvSpPr/>
          <p:nvPr/>
        </p:nvSpPr>
        <p:spPr>
          <a:xfrm>
            <a:off x="6400800" y="2438400"/>
            <a:ext cx="2438400" cy="1600200"/>
          </a:xfrm>
          <a:prstGeom prst="wedgeRoundRectCallout">
            <a:avLst>
              <a:gd name="adj1" fmla="val -81829"/>
              <a:gd name="adj2" fmla="val 1713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Mobilise communities, local/regional authorities &amp; other stakeholders </a:t>
            </a:r>
          </a:p>
        </p:txBody>
      </p:sp>
      <p:sp>
        <p:nvSpPr>
          <p:cNvPr id="9" name="Rounded Rectangular Callout 8"/>
          <p:cNvSpPr/>
          <p:nvPr/>
        </p:nvSpPr>
        <p:spPr>
          <a:xfrm>
            <a:off x="990600" y="4038600"/>
            <a:ext cx="1981200" cy="2133600"/>
          </a:xfrm>
          <a:prstGeom prst="wedgeRoundRectCallout">
            <a:avLst>
              <a:gd name="adj1" fmla="val 92408"/>
              <a:gd name="adj2" fmla="val -5839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Help foster interest and commitment of national authorities &amp; other stakeholders</a:t>
            </a:r>
          </a:p>
        </p:txBody>
      </p:sp>
      <p:sp>
        <p:nvSpPr>
          <p:cNvPr id="10" name="Rounded Rectangular Callout 9"/>
          <p:cNvSpPr/>
          <p:nvPr/>
        </p:nvSpPr>
        <p:spPr>
          <a:xfrm>
            <a:off x="4572000" y="4648200"/>
            <a:ext cx="2286000" cy="1371600"/>
          </a:xfrm>
          <a:prstGeom prst="wedgeRoundRectCallout">
            <a:avLst>
              <a:gd name="adj1" fmla="val -32225"/>
              <a:gd name="adj2" fmla="val -10388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Create motivation and knowledge for replication/ scaling-up</a:t>
            </a:r>
          </a:p>
        </p:txBody>
      </p:sp>
      <p:sp>
        <p:nvSpPr>
          <p:cNvPr id="27656" name="Slide Number Placeholder 10"/>
          <p:cNvSpPr>
            <a:spLocks noGrp="1"/>
          </p:cNvSpPr>
          <p:nvPr>
            <p:ph type="sldNum" sz="quarter" idx="12"/>
          </p:nvPr>
        </p:nvSpPr>
        <p:spPr>
          <a:noFill/>
        </p:spPr>
        <p:txBody>
          <a:bodyPr/>
          <a:lstStyle/>
          <a:p>
            <a:fld id="{76699FC8-0CCB-482E-A892-D3C864FA91EA}" type="slidenum">
              <a:rPr lang="en-US" smtClean="0"/>
              <a:pPr/>
              <a:t>11</a:t>
            </a:fld>
            <a:endParaRPr lang="en-US" smtClean="0"/>
          </a:p>
        </p:txBody>
      </p:sp>
      <p:sp>
        <p:nvSpPr>
          <p:cNvPr id="11" name="TextBox 4"/>
          <p:cNvSpPr txBox="1">
            <a:spLocks noChangeArrowheads="1"/>
          </p:cNvSpPr>
          <p:nvPr/>
        </p:nvSpPr>
        <p:spPr bwMode="auto">
          <a:xfrm>
            <a:off x="5105400" y="6475413"/>
            <a:ext cx="2971800" cy="307777"/>
          </a:xfrm>
          <a:prstGeom prst="rect">
            <a:avLst/>
          </a:prstGeom>
          <a:noFill/>
          <a:ln w="9525">
            <a:noFill/>
            <a:miter lim="800000"/>
            <a:headEnd/>
            <a:tailEnd/>
          </a:ln>
        </p:spPr>
        <p:txBody>
          <a:bodyPr>
            <a:spAutoFit/>
          </a:bodyPr>
          <a:lstStyle/>
          <a:p>
            <a:pPr algn="r"/>
            <a:r>
              <a:rPr lang="en-GB" sz="1400" dirty="0" smtClean="0"/>
              <a:t>Source: UNDP-UNEP (2011)</a:t>
            </a:r>
            <a:endParaRPr lang="en-GB" sz="14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loud Callout 4"/>
          <p:cNvSpPr/>
          <p:nvPr/>
        </p:nvSpPr>
        <p:spPr>
          <a:xfrm>
            <a:off x="4648200" y="4953000"/>
            <a:ext cx="4191000" cy="1676400"/>
          </a:xfrm>
          <a:prstGeom prst="cloudCallout">
            <a:avLst>
              <a:gd name="adj1" fmla="val -18419"/>
              <a:gd name="adj2" fmla="val -75746"/>
            </a:avLst>
          </a:prstGeom>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Who might be good champions?</a:t>
            </a:r>
          </a:p>
          <a:p>
            <a:pPr algn="ctr"/>
            <a:r>
              <a:rPr lang="en-GB" b="1" dirty="0" smtClean="0"/>
              <a:t>Are there already champions?</a:t>
            </a:r>
            <a:endParaRPr lang="en-GB" b="1" dirty="0"/>
          </a:p>
        </p:txBody>
      </p:sp>
      <p:sp>
        <p:nvSpPr>
          <p:cNvPr id="2" name="Title 1"/>
          <p:cNvSpPr>
            <a:spLocks noGrp="1"/>
          </p:cNvSpPr>
          <p:nvPr>
            <p:ph type="title"/>
          </p:nvPr>
        </p:nvSpPr>
        <p:spPr/>
        <p:txBody>
          <a:bodyPr/>
          <a:lstStyle/>
          <a:p>
            <a:r>
              <a:rPr lang="en-GB" dirty="0" smtClean="0"/>
              <a:t>Raising awareness and building </a:t>
            </a:r>
            <a:br>
              <a:rPr lang="en-GB" dirty="0" smtClean="0"/>
            </a:br>
            <a:r>
              <a:rPr lang="en-GB" dirty="0" smtClean="0"/>
              <a:t>partnerships (1)</a:t>
            </a:r>
            <a:endParaRPr lang="en-GB" dirty="0"/>
          </a:p>
        </p:txBody>
      </p:sp>
      <p:sp>
        <p:nvSpPr>
          <p:cNvPr id="3" name="Content Placeholder 2"/>
          <p:cNvSpPr>
            <a:spLocks noGrp="1"/>
          </p:cNvSpPr>
          <p:nvPr>
            <p:ph idx="1"/>
          </p:nvPr>
        </p:nvSpPr>
        <p:spPr>
          <a:xfrm>
            <a:off x="457200" y="1524000"/>
            <a:ext cx="8534400" cy="4800600"/>
          </a:xfrm>
        </p:spPr>
        <p:txBody>
          <a:bodyPr/>
          <a:lstStyle/>
          <a:p>
            <a:r>
              <a:rPr lang="en-GB" dirty="0" smtClean="0"/>
              <a:t>Assessing available evidence:</a:t>
            </a:r>
          </a:p>
          <a:p>
            <a:pPr lvl="1"/>
            <a:r>
              <a:rPr lang="en-GB" dirty="0" smtClean="0"/>
              <a:t>using the findings of relevant studies and demonstration/pilot projects</a:t>
            </a:r>
          </a:p>
          <a:p>
            <a:r>
              <a:rPr lang="en-GB" dirty="0" smtClean="0"/>
              <a:t>Engaging key actors: </a:t>
            </a:r>
          </a:p>
          <a:p>
            <a:pPr lvl="1"/>
            <a:r>
              <a:rPr lang="en-GB" dirty="0" smtClean="0"/>
              <a:t>identifying and mobilising key organisations involved in development at the national and sector levels</a:t>
            </a:r>
          </a:p>
          <a:p>
            <a:pPr lvl="1"/>
            <a:r>
              <a:rPr lang="en-GB" dirty="0" smtClean="0"/>
              <a:t>identifying and mobilising ‘champions’</a:t>
            </a:r>
          </a:p>
        </p:txBody>
      </p:sp>
      <p:sp>
        <p:nvSpPr>
          <p:cNvPr id="4" name="Slide Number Placeholder 3"/>
          <p:cNvSpPr>
            <a:spLocks noGrp="1"/>
          </p:cNvSpPr>
          <p:nvPr>
            <p:ph type="sldNum" sz="quarter" idx="12"/>
          </p:nvPr>
        </p:nvSpPr>
        <p:spPr/>
        <p:txBody>
          <a:bodyPr/>
          <a:lstStyle/>
          <a:p>
            <a:pPr>
              <a:defRPr/>
            </a:pPr>
            <a:fld id="{C1D8A8AA-BD2E-490D-9C14-B3CCF4F64AC5}" type="slidenum">
              <a:rPr lang="en-US" smtClean="0"/>
              <a:pPr>
                <a:defRPr/>
              </a:pPr>
              <a:t>12</a:t>
            </a:fld>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Raising awareness and building </a:t>
            </a:r>
            <a:br>
              <a:rPr lang="en-GB" dirty="0" smtClean="0"/>
            </a:br>
            <a:r>
              <a:rPr lang="en-GB" dirty="0" smtClean="0"/>
              <a:t>partnerships (2)</a:t>
            </a:r>
            <a:endParaRPr lang="en-GB" dirty="0"/>
          </a:p>
        </p:txBody>
      </p:sp>
      <p:sp>
        <p:nvSpPr>
          <p:cNvPr id="3" name="Content Placeholder 2"/>
          <p:cNvSpPr>
            <a:spLocks noGrp="1"/>
          </p:cNvSpPr>
          <p:nvPr>
            <p:ph idx="1"/>
          </p:nvPr>
        </p:nvSpPr>
        <p:spPr>
          <a:xfrm>
            <a:off x="457200" y="1905000"/>
            <a:ext cx="8534400" cy="4800600"/>
          </a:xfrm>
        </p:spPr>
        <p:txBody>
          <a:bodyPr/>
          <a:lstStyle/>
          <a:p>
            <a:r>
              <a:rPr lang="en-GB" dirty="0" smtClean="0"/>
              <a:t>Developing and implementing a communication </a:t>
            </a:r>
            <a:br>
              <a:rPr lang="en-GB" dirty="0" smtClean="0"/>
            </a:br>
            <a:r>
              <a:rPr lang="en-GB" dirty="0" smtClean="0"/>
              <a:t>and advocacy strategy in support of mainstreaming:</a:t>
            </a:r>
          </a:p>
          <a:p>
            <a:pPr lvl="1"/>
            <a:r>
              <a:rPr lang="en-GB" dirty="0" smtClean="0"/>
              <a:t>Define the target audience to be informed or influenced</a:t>
            </a:r>
          </a:p>
          <a:p>
            <a:pPr lvl="1"/>
            <a:r>
              <a:rPr lang="en-GB" dirty="0" smtClean="0"/>
              <a:t>Develop policy-relevant messages and materials based on evidence collected (e.g. policy briefs, radio programmes)</a:t>
            </a:r>
          </a:p>
          <a:p>
            <a:pPr lvl="1"/>
            <a:r>
              <a:rPr lang="en-GB" dirty="0" smtClean="0"/>
              <a:t>Select and use appropriate communication channels for the various target groups (e.g. media, sector working groups)</a:t>
            </a:r>
          </a:p>
        </p:txBody>
      </p:sp>
      <p:sp>
        <p:nvSpPr>
          <p:cNvPr id="4" name="Slide Number Placeholder 3"/>
          <p:cNvSpPr>
            <a:spLocks noGrp="1"/>
          </p:cNvSpPr>
          <p:nvPr>
            <p:ph type="sldNum" sz="quarter" idx="12"/>
          </p:nvPr>
        </p:nvSpPr>
        <p:spPr/>
        <p:txBody>
          <a:bodyPr/>
          <a:lstStyle/>
          <a:p>
            <a:pPr>
              <a:defRPr/>
            </a:pPr>
            <a:fld id="{C1D8A8AA-BD2E-490D-9C14-B3CCF4F64AC5}" type="slidenum">
              <a:rPr lang="en-US" smtClean="0"/>
              <a:pPr>
                <a:defRPr/>
              </a:pPr>
              <a:t>13</a:t>
            </a:fld>
            <a:endParaRPr lang="en-US"/>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2057400"/>
          </a:xfr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anchor="ctr"/>
          <a:lstStyle/>
          <a:p>
            <a:pPr algn="ctr">
              <a:lnSpc>
                <a:spcPct val="150000"/>
              </a:lnSpc>
              <a:buClr>
                <a:srgbClr val="00627F"/>
              </a:buClr>
              <a:buFontTx/>
              <a:buNone/>
              <a:defRPr/>
            </a:pPr>
            <a:r>
              <a:rPr lang="en-GB" dirty="0" smtClean="0">
                <a:solidFill>
                  <a:srgbClr val="0083A9"/>
                </a:solidFill>
              </a:rPr>
              <a:t>Discussion and action planning</a:t>
            </a:r>
          </a:p>
        </p:txBody>
      </p:sp>
      <p:sp>
        <p:nvSpPr>
          <p:cNvPr id="49154" name="Slide Number Placeholder 2"/>
          <p:cNvSpPr>
            <a:spLocks noGrp="1"/>
          </p:cNvSpPr>
          <p:nvPr>
            <p:ph type="sldNum" sz="quarter" idx="12"/>
          </p:nvPr>
        </p:nvSpPr>
        <p:spPr>
          <a:noFill/>
        </p:spPr>
        <p:txBody>
          <a:bodyPr/>
          <a:lstStyle/>
          <a:p>
            <a:fld id="{58E5CCDB-9A8F-4E75-8FA7-6D69D9C2C5AA}" type="slidenum">
              <a:rPr lang="en-US" smtClean="0"/>
              <a:pPr/>
              <a:t>14</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Turning words into action</a:t>
            </a:r>
            <a:endParaRPr lang="en-GB" dirty="0"/>
          </a:p>
        </p:txBody>
      </p:sp>
      <p:sp>
        <p:nvSpPr>
          <p:cNvPr id="3" name="Content Placeholder 2"/>
          <p:cNvSpPr>
            <a:spLocks noGrp="1"/>
          </p:cNvSpPr>
          <p:nvPr>
            <p:ph idx="1"/>
          </p:nvPr>
        </p:nvSpPr>
        <p:spPr/>
        <p:txBody>
          <a:bodyPr/>
          <a:lstStyle/>
          <a:p>
            <a:r>
              <a:rPr lang="en-GB" dirty="0" smtClean="0"/>
              <a:t>Understanding the global environmental challenges and climate change science</a:t>
            </a:r>
          </a:p>
          <a:p>
            <a:r>
              <a:rPr lang="en-GB" dirty="0" smtClean="0"/>
              <a:t>Collecting evidence, raising awareness and building partnerships</a:t>
            </a:r>
          </a:p>
          <a:p>
            <a:endParaRPr lang="en-GB" dirty="0"/>
          </a:p>
        </p:txBody>
      </p:sp>
      <p:sp>
        <p:nvSpPr>
          <p:cNvPr id="4" name="Slide Number Placeholder 3"/>
          <p:cNvSpPr>
            <a:spLocks noGrp="1"/>
          </p:cNvSpPr>
          <p:nvPr>
            <p:ph type="sldNum" sz="quarter" idx="12"/>
          </p:nvPr>
        </p:nvSpPr>
        <p:spPr/>
        <p:txBody>
          <a:bodyPr/>
          <a:lstStyle/>
          <a:p>
            <a:pPr>
              <a:defRPr/>
            </a:pPr>
            <a:fld id="{C1D8A8AA-BD2E-490D-9C14-B3CCF4F64AC5}" type="slidenum">
              <a:rPr lang="en-US" smtClean="0"/>
              <a:pPr>
                <a:defRPr/>
              </a:pPr>
              <a:t>15</a:t>
            </a:fld>
            <a:endParaRPr lang="en-US"/>
          </a:p>
        </p:txBody>
      </p:sp>
      <p:sp>
        <p:nvSpPr>
          <p:cNvPr id="5" name="Rounded Rectangle 4"/>
          <p:cNvSpPr/>
          <p:nvPr/>
        </p:nvSpPr>
        <p:spPr>
          <a:xfrm>
            <a:off x="1676400" y="4038600"/>
            <a:ext cx="5600700" cy="16002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solidFill>
                  <a:srgbClr val="005F7B"/>
                </a:solidFill>
              </a:rPr>
              <a:t>What can be done and what are the institutional and capacity needs in your country / sector of work? </a:t>
            </a:r>
            <a:endParaRPr lang="en-GB" sz="2400" b="1" dirty="0">
              <a:solidFill>
                <a:srgbClr val="005F7B"/>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2">
                    <a:lumMod val="20000"/>
                    <a:lumOff val="80000"/>
                  </a:schemeClr>
                </a:solidFill>
              </a:rPr>
              <a:t>Recap – Key messages</a:t>
            </a:r>
            <a:endParaRPr lang="en-GB" dirty="0">
              <a:solidFill>
                <a:schemeClr val="accent2">
                  <a:lumMod val="20000"/>
                  <a:lumOff val="80000"/>
                </a:schemeClr>
              </a:solidFill>
            </a:endParaRPr>
          </a:p>
        </p:txBody>
      </p:sp>
      <p:sp>
        <p:nvSpPr>
          <p:cNvPr id="3" name="Content Placeholder 2"/>
          <p:cNvSpPr>
            <a:spLocks noGrp="1"/>
          </p:cNvSpPr>
          <p:nvPr>
            <p:ph idx="1"/>
          </p:nvPr>
        </p:nvSpPr>
        <p:spPr>
          <a:xfrm>
            <a:off x="457200" y="1295400"/>
            <a:ext cx="8534400" cy="4800600"/>
          </a:xfrm>
        </p:spPr>
        <p:txBody>
          <a:bodyPr/>
          <a:lstStyle/>
          <a:p>
            <a:r>
              <a:rPr lang="en-GB" sz="2600" dirty="0" smtClean="0"/>
              <a:t>Awareness raising and partnership building help </a:t>
            </a:r>
            <a:br>
              <a:rPr lang="en-GB" sz="2600" dirty="0" smtClean="0"/>
            </a:br>
            <a:r>
              <a:rPr lang="en-GB" sz="2600" dirty="0" smtClean="0"/>
              <a:t>build consensus and commitment to mainstreaming</a:t>
            </a:r>
          </a:p>
          <a:p>
            <a:r>
              <a:rPr lang="en-GB" sz="2600" dirty="0" smtClean="0"/>
              <a:t>Assess evidence about the state of the environment, climate change and their impacts as a starting point</a:t>
            </a:r>
          </a:p>
          <a:p>
            <a:pPr lvl="1"/>
            <a:r>
              <a:rPr lang="en-GB" sz="2200" dirty="0"/>
              <a:t>e</a:t>
            </a:r>
            <a:r>
              <a:rPr lang="en-GB" sz="2200" dirty="0" smtClean="0"/>
              <a:t>vidence may be available, </a:t>
            </a:r>
            <a:r>
              <a:rPr lang="en-GB" sz="2200" i="1" dirty="0" smtClean="0"/>
              <a:t>inter alia</a:t>
            </a:r>
            <a:r>
              <a:rPr lang="en-GB" sz="2200" dirty="0" smtClean="0"/>
              <a:t>, from ecosystem assessments, vulnerability and adaptation assessments, economic analysis and demonstration projects</a:t>
            </a:r>
          </a:p>
          <a:p>
            <a:pPr lvl="1"/>
            <a:r>
              <a:rPr lang="en-GB" sz="2200" dirty="0"/>
              <a:t>n</a:t>
            </a:r>
            <a:r>
              <a:rPr lang="en-GB" sz="2200" dirty="0" smtClean="0"/>
              <a:t>ew evidence may need to be generated</a:t>
            </a:r>
          </a:p>
          <a:p>
            <a:r>
              <a:rPr lang="en-GB" sz="2600" dirty="0"/>
              <a:t>Strategic approach needed </a:t>
            </a:r>
            <a:r>
              <a:rPr lang="en-GB" sz="2600" dirty="0" smtClean="0"/>
              <a:t>for </a:t>
            </a:r>
            <a:r>
              <a:rPr lang="en-GB" sz="2600" dirty="0"/>
              <a:t>knowledge </a:t>
            </a:r>
            <a:r>
              <a:rPr lang="en-GB" sz="2600" dirty="0" smtClean="0"/>
              <a:t>management, </a:t>
            </a:r>
            <a:r>
              <a:rPr lang="en-GB" sz="2600" dirty="0"/>
              <a:t>communication and advocacy – ‘champions’ </a:t>
            </a:r>
            <a:r>
              <a:rPr lang="en-GB" sz="2600" dirty="0" smtClean="0"/>
              <a:t>play </a:t>
            </a:r>
            <a:r>
              <a:rPr lang="en-GB" sz="2600" dirty="0"/>
              <a:t>an important </a:t>
            </a:r>
            <a:r>
              <a:rPr lang="en-GB" sz="2600" dirty="0" smtClean="0"/>
              <a:t>role</a:t>
            </a:r>
          </a:p>
          <a:p>
            <a:r>
              <a:rPr lang="en-GB" sz="2600" dirty="0" smtClean="0"/>
              <a:t>Evidence supports engagement of key actors and the development of a communication and advocacy strategy</a:t>
            </a:r>
          </a:p>
        </p:txBody>
      </p:sp>
      <p:sp>
        <p:nvSpPr>
          <p:cNvPr id="4" name="Slide Number Placeholder 3"/>
          <p:cNvSpPr>
            <a:spLocks noGrp="1"/>
          </p:cNvSpPr>
          <p:nvPr>
            <p:ph type="sldNum" sz="quarter" idx="12"/>
          </p:nvPr>
        </p:nvSpPr>
        <p:spPr/>
        <p:txBody>
          <a:bodyPr/>
          <a:lstStyle/>
          <a:p>
            <a:pPr>
              <a:defRPr/>
            </a:pPr>
            <a:fld id="{C1D8A8AA-BD2E-490D-9C14-B3CCF4F64AC5}" type="slidenum">
              <a:rPr lang="en-US" smtClean="0"/>
              <a:pPr>
                <a:defRPr/>
              </a:pPr>
              <a:t>16</a:t>
            </a:fld>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2">
                    <a:lumMod val="20000"/>
                    <a:lumOff val="80000"/>
                  </a:schemeClr>
                </a:solidFill>
              </a:rPr>
              <a:t>Key references</a:t>
            </a:r>
            <a:endParaRPr lang="en-GB" dirty="0">
              <a:solidFill>
                <a:schemeClr val="accent2">
                  <a:lumMod val="20000"/>
                  <a:lumOff val="80000"/>
                </a:schemeClr>
              </a:solidFill>
            </a:endParaRPr>
          </a:p>
        </p:txBody>
      </p:sp>
      <p:sp>
        <p:nvSpPr>
          <p:cNvPr id="3" name="Content Placeholder 2"/>
          <p:cNvSpPr>
            <a:spLocks noGrp="1"/>
          </p:cNvSpPr>
          <p:nvPr>
            <p:ph idx="1"/>
          </p:nvPr>
        </p:nvSpPr>
        <p:spPr>
          <a:xfrm>
            <a:off x="457200" y="1371600"/>
            <a:ext cx="8534400" cy="4800600"/>
          </a:xfrm>
        </p:spPr>
        <p:txBody>
          <a:bodyPr/>
          <a:lstStyle/>
          <a:p>
            <a:r>
              <a:rPr lang="en-GB" sz="2400" dirty="0" smtClean="0"/>
              <a:t>UNEP (2005) </a:t>
            </a:r>
            <a:r>
              <a:rPr lang="en-GB" sz="2400" i="1" dirty="0" smtClean="0"/>
              <a:t>Communicating Sustainability: How to </a:t>
            </a:r>
            <a:br>
              <a:rPr lang="en-GB" sz="2400" i="1" dirty="0" smtClean="0"/>
            </a:br>
            <a:r>
              <a:rPr lang="en-GB" sz="2400" i="1" dirty="0" smtClean="0"/>
              <a:t>produce effective public campaigns</a:t>
            </a:r>
            <a:r>
              <a:rPr lang="en-GB" sz="2400" dirty="0" smtClean="0"/>
              <a:t>. United Nations Environment Programme, Nairobi</a:t>
            </a:r>
          </a:p>
          <a:p>
            <a:r>
              <a:rPr lang="en-GB" sz="2400" dirty="0" smtClean="0"/>
              <a:t>Adaptation Learning Mechanism knowledge-sharing </a:t>
            </a:r>
            <a:br>
              <a:rPr lang="en-GB" sz="2400" dirty="0" smtClean="0"/>
            </a:br>
            <a:r>
              <a:rPr lang="en-GB" sz="2400" dirty="0" smtClean="0"/>
              <a:t>platform: </a:t>
            </a:r>
            <a:r>
              <a:rPr lang="en-GB" sz="2400" u="sng" dirty="0" smtClean="0">
                <a:hlinkClick r:id="rId2"/>
              </a:rPr>
              <a:t>http://www.adaptationlearning.net/</a:t>
            </a:r>
            <a:endParaRPr lang="en-GB" sz="2400" u="sng" dirty="0" smtClean="0"/>
          </a:p>
          <a:p>
            <a:r>
              <a:rPr lang="en-GB" sz="2400" dirty="0" smtClean="0"/>
              <a:t>Hassan, R; Scholes, E and Ash, N (Eds.) (2005). </a:t>
            </a:r>
            <a:r>
              <a:rPr lang="en-GB" sz="2400" i="1" dirty="0" smtClean="0"/>
              <a:t>Ecosystems and Human Well-Being: findings of the condition and trends Working Group v.1: Current State and Trends (Millennium Ecosystem Assessment)</a:t>
            </a:r>
            <a:r>
              <a:rPr lang="en-GB" sz="2400" dirty="0" smtClean="0"/>
              <a:t>. Island Press: </a:t>
            </a:r>
          </a:p>
          <a:p>
            <a:r>
              <a:rPr lang="en-GB" sz="2400" dirty="0" smtClean="0"/>
              <a:t>World Bank – Economics of Adaptation to Climate Change web pages: </a:t>
            </a:r>
            <a:r>
              <a:rPr lang="en-US" sz="2400" u="sng" dirty="0" smtClean="0">
                <a:hlinkClick r:id="rId3"/>
              </a:rPr>
              <a:t>http://climatechange.worldbank.org/content/economics-adaptation-climate-change-study-homepage</a:t>
            </a:r>
            <a:endParaRPr lang="en-GB" sz="2400" dirty="0"/>
          </a:p>
        </p:txBody>
      </p:sp>
      <p:sp>
        <p:nvSpPr>
          <p:cNvPr id="4" name="Slide Number Placeholder 3"/>
          <p:cNvSpPr>
            <a:spLocks noGrp="1"/>
          </p:cNvSpPr>
          <p:nvPr>
            <p:ph type="sldNum" sz="quarter" idx="12"/>
          </p:nvPr>
        </p:nvSpPr>
        <p:spPr/>
        <p:txBody>
          <a:bodyPr/>
          <a:lstStyle/>
          <a:p>
            <a:pPr>
              <a:defRPr/>
            </a:pPr>
            <a:fld id="{C1D8A8AA-BD2E-490D-9C14-B3CCF4F64AC5}" type="slidenum">
              <a:rPr lang="en-US" smtClean="0"/>
              <a:pPr>
                <a:defRPr/>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a:xfrm>
            <a:off x="457200" y="1143000"/>
            <a:ext cx="8077200" cy="4419600"/>
          </a:xfrm>
        </p:spPr>
        <p:txBody>
          <a:bodyPr/>
          <a:lstStyle/>
          <a:p>
            <a:pPr>
              <a:spcBef>
                <a:spcPts val="600"/>
              </a:spcBef>
            </a:pPr>
            <a:r>
              <a:rPr lang="en-GB" sz="1400" dirty="0" smtClean="0"/>
              <a:t>Downing T. &amp; </a:t>
            </a:r>
            <a:r>
              <a:rPr lang="en-GB" sz="1400" dirty="0" err="1" smtClean="0"/>
              <a:t>Patwardhan</a:t>
            </a:r>
            <a:r>
              <a:rPr lang="en-GB" sz="1400" dirty="0" smtClean="0"/>
              <a:t> A. (2004) Assessing Vulnerability for Climate Adaptation. In: Lim B. &amp; </a:t>
            </a:r>
            <a:r>
              <a:rPr lang="en-GB" sz="1400" dirty="0" err="1" smtClean="0"/>
              <a:t>Spanger</a:t>
            </a:r>
            <a:r>
              <a:rPr lang="en-GB" sz="1400" dirty="0" smtClean="0"/>
              <a:t>-Siegfried E. (eds.) (2004) </a:t>
            </a:r>
            <a:r>
              <a:rPr lang="en-GB" sz="1400" i="1" dirty="0" smtClean="0"/>
              <a:t>Adaptation Policy Frameworks for Climate Change: Developing Strategies, Policies and Measures</a:t>
            </a:r>
            <a:r>
              <a:rPr lang="en-GB" sz="1400" dirty="0" smtClean="0"/>
              <a:t>. United Nations Development Programme/Cambridge University Press, New York. Available from: </a:t>
            </a:r>
            <a:r>
              <a:rPr lang="en-GB" sz="1400" u="sng" dirty="0" smtClean="0">
                <a:hlinkClick r:id="rId2"/>
              </a:rPr>
              <a:t>http://www.undp.org/climatechange/adapt/apf.html</a:t>
            </a:r>
            <a:endParaRPr lang="en-GB" sz="1400" dirty="0" smtClean="0"/>
          </a:p>
          <a:p>
            <a:pPr>
              <a:spcBef>
                <a:spcPts val="600"/>
              </a:spcBef>
            </a:pPr>
            <a:r>
              <a:rPr lang="en-GB" sz="1400" dirty="0" smtClean="0"/>
              <a:t>Economics of Climate Adaptation Working Group (2009) </a:t>
            </a:r>
            <a:r>
              <a:rPr lang="en-GB" sz="1400" i="1" dirty="0" smtClean="0"/>
              <a:t>Shaping climate-resilient development: a framework for decision-making</a:t>
            </a:r>
            <a:r>
              <a:rPr lang="en-GB" sz="1400" dirty="0" smtClean="0"/>
              <a:t>. Climate Works Foundation, Global Environment Facility, European Commission, McKinsey &amp; Company, The </a:t>
            </a:r>
            <a:r>
              <a:rPr lang="en-GB" sz="1400" dirty="0" err="1" smtClean="0"/>
              <a:t>Rockfeller</a:t>
            </a:r>
            <a:r>
              <a:rPr lang="en-GB" sz="1400" dirty="0" smtClean="0"/>
              <a:t> Foundation, Standard Chartered Bank &amp; Swiss Re. Available from: </a:t>
            </a:r>
            <a:r>
              <a:rPr lang="en-GB" sz="1400" u="sng" dirty="0" smtClean="0">
                <a:hlinkClick r:id="rId3"/>
              </a:rPr>
              <a:t>http://www.mckinsey.com/clientservice/Social_Sector/our_practices/Economic_Development/Knowledge_Highlights/Economics_of_climate_adaptation.aspx</a:t>
            </a:r>
            <a:endParaRPr lang="en-US" sz="1400" dirty="0" smtClean="0"/>
          </a:p>
          <a:p>
            <a:pPr>
              <a:spcBef>
                <a:spcPts val="600"/>
              </a:spcBef>
            </a:pPr>
            <a:r>
              <a:rPr lang="en-US" sz="1400" dirty="0" smtClean="0"/>
              <a:t>IPCC (2007c) </a:t>
            </a:r>
            <a:r>
              <a:rPr lang="en-US" sz="1400" i="1" dirty="0" smtClean="0"/>
              <a:t>Climate Change 2007: Impacts, Adaptation and Vulnerability</a:t>
            </a:r>
            <a:r>
              <a:rPr lang="en-US" sz="1400" dirty="0" smtClean="0"/>
              <a:t>. </a:t>
            </a:r>
            <a:r>
              <a:rPr lang="en-GB" sz="1400" dirty="0" smtClean="0"/>
              <a:t>Contribution of Working Group II to the Fourth Assessment Report of the Intergovernmental Panel on Climate Change [Parry M.L., </a:t>
            </a:r>
            <a:r>
              <a:rPr lang="en-GB" sz="1400" dirty="0" err="1" smtClean="0"/>
              <a:t>Canziani</a:t>
            </a:r>
            <a:r>
              <a:rPr lang="en-GB" sz="1400" dirty="0" smtClean="0"/>
              <a:t> O.F., </a:t>
            </a:r>
            <a:r>
              <a:rPr lang="en-GB" sz="1400" dirty="0" err="1" smtClean="0"/>
              <a:t>Palutikof</a:t>
            </a:r>
            <a:r>
              <a:rPr lang="en-GB" sz="1400" dirty="0" smtClean="0"/>
              <a:t> J.P., van </a:t>
            </a:r>
            <a:r>
              <a:rPr lang="en-GB" sz="1400" dirty="0" err="1" smtClean="0"/>
              <a:t>der</a:t>
            </a:r>
            <a:r>
              <a:rPr lang="en-GB" sz="1400" dirty="0" smtClean="0"/>
              <a:t> Linden P.J.  &amp; Hanson C.E. (eds.)]. Cambridge University Press, Cambridge, UK &amp; New York, NY, USA. Available from: </a:t>
            </a:r>
            <a:r>
              <a:rPr lang="en-GB" sz="1400" u="sng" dirty="0" smtClean="0">
                <a:hlinkClick r:id="rId4"/>
              </a:rPr>
              <a:t>www.ipcc.ch</a:t>
            </a:r>
            <a:endParaRPr lang="en-GB" sz="1400" dirty="0" smtClean="0"/>
          </a:p>
          <a:p>
            <a:pPr>
              <a:spcBef>
                <a:spcPts val="600"/>
              </a:spcBef>
            </a:pPr>
            <a:r>
              <a:rPr lang="en-GB" sz="1400" dirty="0"/>
              <a:t>UNDP-UNEP (2009) </a:t>
            </a:r>
            <a:r>
              <a:rPr lang="en-GB" sz="1400" i="1" dirty="0"/>
              <a:t>Mainstreaming Poverty-Environment Linkages into Development Planning: A Handbook for Practitioners</a:t>
            </a:r>
            <a:r>
              <a:rPr lang="en-GB" sz="1400" dirty="0"/>
              <a:t>. UNDP-UNEP Poverty-Environment Initiative. Available from: </a:t>
            </a:r>
            <a:r>
              <a:rPr lang="en-GB" sz="1400" u="sng" dirty="0">
                <a:hlinkClick r:id="rId5"/>
              </a:rPr>
              <a:t>http://www.unpei.org/PDF/PEI-full-</a:t>
            </a:r>
            <a:r>
              <a:rPr lang="en-GB" sz="1400" u="sng" dirty="0" smtClean="0">
                <a:hlinkClick r:id="rId5"/>
              </a:rPr>
              <a:t>handbook.pdf</a:t>
            </a:r>
            <a:endParaRPr lang="en-GB" sz="1400" u="sng" dirty="0" smtClean="0"/>
          </a:p>
          <a:p>
            <a:r>
              <a:rPr lang="en-GB" sz="1400" dirty="0"/>
              <a:t>UNDP-UNEP (2011) </a:t>
            </a:r>
            <a:r>
              <a:rPr lang="en-GB" sz="1400" i="1" dirty="0"/>
              <a:t>Mainstreaming Adaptation to Climate Change into Development Planning: A Guide for Practitioners</a:t>
            </a:r>
            <a:r>
              <a:rPr lang="en-GB" sz="1400" dirty="0"/>
              <a:t>. UNDP-UNEP Poverty-Environment Initiative. Available from: </a:t>
            </a:r>
            <a:r>
              <a:rPr lang="en-GB" sz="1400" u="sng" dirty="0">
                <a:hlinkClick r:id="rId6"/>
              </a:rPr>
              <a:t>http://www.unpei.org/knowledge-resources/publications.html</a:t>
            </a:r>
            <a:endParaRPr lang="en-GB" sz="1400" dirty="0"/>
          </a:p>
          <a:p>
            <a:r>
              <a:rPr lang="en-GB" sz="1400" dirty="0"/>
              <a:t>UNEP (2005) </a:t>
            </a:r>
            <a:r>
              <a:rPr lang="en-GB" sz="1400" i="1" dirty="0"/>
              <a:t>Communicating Sustainability: How to produce effective public campaigns</a:t>
            </a:r>
            <a:r>
              <a:rPr lang="en-GB" sz="1400" dirty="0"/>
              <a:t>. United Nations Environment Programme, Nairobi. Available from: </a:t>
            </a:r>
            <a:r>
              <a:rPr lang="en-GB" sz="1400" u="sng" dirty="0">
                <a:hlinkClick r:id="rId7"/>
              </a:rPr>
              <a:t>http://www.unep.fr/shared/publications/pdf/DTIx0679xPA-CommunicatingEN.pdf</a:t>
            </a:r>
            <a:endParaRPr lang="en-GB" sz="1400" u="sng" dirty="0"/>
          </a:p>
          <a:p>
            <a:r>
              <a:rPr lang="en-GB" sz="1400" dirty="0"/>
              <a:t>UNEP, UNDP, GOR (Government of Rwanda) (2007) </a:t>
            </a:r>
            <a:r>
              <a:rPr lang="en-GB" sz="1400" i="1" dirty="0"/>
              <a:t>Pilot Integrated Ecosystem Assessment of </a:t>
            </a:r>
            <a:r>
              <a:rPr lang="en-GB" sz="1400" i="1" dirty="0" err="1"/>
              <a:t>Bugesera</a:t>
            </a:r>
            <a:r>
              <a:rPr lang="en-GB" sz="1400" dirty="0"/>
              <a:t>.</a:t>
            </a:r>
          </a:p>
          <a:p>
            <a:pPr>
              <a:spcBef>
                <a:spcPts val="600"/>
              </a:spcBef>
            </a:pPr>
            <a:endParaRPr lang="en-GB" sz="1400" dirty="0" smtClean="0"/>
          </a:p>
        </p:txBody>
      </p:sp>
      <p:sp>
        <p:nvSpPr>
          <p:cNvPr id="4" name="Slide Number Placeholder 3"/>
          <p:cNvSpPr>
            <a:spLocks noGrp="1"/>
          </p:cNvSpPr>
          <p:nvPr>
            <p:ph type="sldNum" sz="quarter" idx="12"/>
          </p:nvPr>
        </p:nvSpPr>
        <p:spPr/>
        <p:txBody>
          <a:bodyPr/>
          <a:lstStyle/>
          <a:p>
            <a:pPr>
              <a:defRPr/>
            </a:pPr>
            <a:fld id="{C1D8A8AA-BD2E-490D-9C14-B3CCF4F64AC5}" type="slidenum">
              <a:rPr lang="en-US" smtClean="0"/>
              <a:pPr>
                <a:defRPr/>
              </a:pPr>
              <a:t>18</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Tools supporting </a:t>
            </a:r>
            <a:r>
              <a:rPr lang="en-GB" dirty="0" smtClean="0">
                <a:solidFill>
                  <a:schemeClr val="bg1"/>
                </a:solidFill>
              </a:rPr>
              <a:t>awareness raising </a:t>
            </a:r>
            <a:r>
              <a:rPr lang="en-GB" dirty="0" smtClean="0">
                <a:solidFill>
                  <a:schemeClr val="hlink"/>
                </a:solidFill>
              </a:rPr>
              <a:t/>
            </a:r>
            <a:br>
              <a:rPr lang="en-GB" dirty="0" smtClean="0">
                <a:solidFill>
                  <a:schemeClr val="hlink"/>
                </a:solidFill>
              </a:rPr>
            </a:br>
            <a:r>
              <a:rPr lang="en-GB" dirty="0" smtClean="0"/>
              <a:t>and partnership building</a:t>
            </a:r>
            <a:endParaRPr lang="en-GB" dirty="0"/>
          </a:p>
        </p:txBody>
      </p:sp>
      <p:sp>
        <p:nvSpPr>
          <p:cNvPr id="3" name="Slide Number Placeholder 2"/>
          <p:cNvSpPr>
            <a:spLocks noGrp="1"/>
          </p:cNvSpPr>
          <p:nvPr>
            <p:ph type="sldNum" sz="quarter" idx="12"/>
          </p:nvPr>
        </p:nvSpPr>
        <p:spPr/>
        <p:txBody>
          <a:bodyPr/>
          <a:lstStyle/>
          <a:p>
            <a:pPr>
              <a:defRPr/>
            </a:pPr>
            <a:fld id="{6B6A9C08-7BAA-4EA4-A6AD-84F80522725E}" type="slidenum">
              <a:rPr lang="en-US" smtClean="0"/>
              <a:pPr>
                <a:defRPr/>
              </a:pPr>
              <a:t>2</a:t>
            </a:fld>
            <a:endParaRPr lang="en-US"/>
          </a:p>
        </p:txBody>
      </p:sp>
      <p:sp>
        <p:nvSpPr>
          <p:cNvPr id="4" name="Rounded Rectangle 3"/>
          <p:cNvSpPr/>
          <p:nvPr/>
        </p:nvSpPr>
        <p:spPr>
          <a:xfrm>
            <a:off x="2133600" y="1295400"/>
            <a:ext cx="1935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Assessing evidence</a:t>
            </a:r>
            <a:endParaRPr lang="en-GB" b="1" dirty="0"/>
          </a:p>
        </p:txBody>
      </p:sp>
      <p:sp>
        <p:nvSpPr>
          <p:cNvPr id="5" name="Flowchart: Document 4"/>
          <p:cNvSpPr/>
          <p:nvPr/>
        </p:nvSpPr>
        <p:spPr>
          <a:xfrm>
            <a:off x="2133600" y="2171700"/>
            <a:ext cx="1935600" cy="1333500"/>
          </a:xfrm>
          <a:prstGeom prst="flowChartDocument">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700" b="1" dirty="0" smtClean="0">
                <a:solidFill>
                  <a:srgbClr val="002060"/>
                </a:solidFill>
              </a:rPr>
              <a:t>Climate Change Vulnerability </a:t>
            </a:r>
            <a:r>
              <a:rPr lang="en-GB" sz="1700" b="1" dirty="0">
                <a:solidFill>
                  <a:srgbClr val="002060"/>
                </a:solidFill>
              </a:rPr>
              <a:t>and adaptation assessments</a:t>
            </a:r>
          </a:p>
        </p:txBody>
      </p:sp>
      <p:sp>
        <p:nvSpPr>
          <p:cNvPr id="6" name="Flowchart: Document 5"/>
          <p:cNvSpPr/>
          <p:nvPr/>
        </p:nvSpPr>
        <p:spPr>
          <a:xfrm>
            <a:off x="2133600" y="4648200"/>
            <a:ext cx="1935600" cy="990600"/>
          </a:xfrm>
          <a:prstGeom prst="flowChartDocument">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700" b="1" dirty="0">
                <a:solidFill>
                  <a:srgbClr val="002060"/>
                </a:solidFill>
              </a:rPr>
              <a:t>Macro and meso economic analysis</a:t>
            </a:r>
          </a:p>
        </p:txBody>
      </p:sp>
      <p:sp>
        <p:nvSpPr>
          <p:cNvPr id="7" name="Flowchart: Document 6"/>
          <p:cNvSpPr/>
          <p:nvPr/>
        </p:nvSpPr>
        <p:spPr>
          <a:xfrm>
            <a:off x="2133600" y="5715000"/>
            <a:ext cx="1935600" cy="838200"/>
          </a:xfrm>
          <a:prstGeom prst="flowChartDocument">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700" b="1" dirty="0" smtClean="0">
                <a:solidFill>
                  <a:srgbClr val="002060"/>
                </a:solidFill>
              </a:rPr>
              <a:t>Demonstration or pilot </a:t>
            </a:r>
            <a:r>
              <a:rPr lang="en-GB" sz="1700" b="1" dirty="0">
                <a:solidFill>
                  <a:srgbClr val="002060"/>
                </a:solidFill>
              </a:rPr>
              <a:t>projects</a:t>
            </a:r>
          </a:p>
        </p:txBody>
      </p:sp>
      <p:sp>
        <p:nvSpPr>
          <p:cNvPr id="8" name="Rounded Rectangle 7"/>
          <p:cNvSpPr/>
          <p:nvPr/>
        </p:nvSpPr>
        <p:spPr>
          <a:xfrm>
            <a:off x="4617600" y="1676400"/>
            <a:ext cx="20880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Engaging key actors</a:t>
            </a:r>
            <a:endParaRPr lang="en-GB" b="1" dirty="0"/>
          </a:p>
        </p:txBody>
      </p:sp>
      <p:sp>
        <p:nvSpPr>
          <p:cNvPr id="9" name="Rounded Rectangle 8"/>
          <p:cNvSpPr/>
          <p:nvPr/>
        </p:nvSpPr>
        <p:spPr>
          <a:xfrm>
            <a:off x="4617600" y="3810000"/>
            <a:ext cx="2088000" cy="15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Communication &amp; advocacy strategy</a:t>
            </a:r>
            <a:endParaRPr lang="en-GB" b="1" dirty="0"/>
          </a:p>
        </p:txBody>
      </p:sp>
      <p:sp>
        <p:nvSpPr>
          <p:cNvPr id="10" name="Rounded Rectangle 9"/>
          <p:cNvSpPr/>
          <p:nvPr/>
        </p:nvSpPr>
        <p:spPr>
          <a:xfrm>
            <a:off x="6781800" y="4267200"/>
            <a:ext cx="2286000" cy="22098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rgbClr val="002060"/>
                </a:solidFill>
              </a:rPr>
              <a:t>National consensus on and commitment </a:t>
            </a:r>
            <a:r>
              <a:rPr lang="en-GB" b="1" dirty="0" smtClean="0">
                <a:solidFill>
                  <a:srgbClr val="002060"/>
                </a:solidFill>
              </a:rPr>
              <a:t>environmental and climate change mainstreaming</a:t>
            </a:r>
            <a:endParaRPr lang="en-GB" b="1" dirty="0">
              <a:solidFill>
                <a:schemeClr val="tx1"/>
              </a:solidFill>
            </a:endParaRPr>
          </a:p>
        </p:txBody>
      </p:sp>
      <p:sp>
        <p:nvSpPr>
          <p:cNvPr id="11" name="Rounded Rectangle 10"/>
          <p:cNvSpPr/>
          <p:nvPr/>
        </p:nvSpPr>
        <p:spPr>
          <a:xfrm>
            <a:off x="6781800" y="2565400"/>
            <a:ext cx="2286000" cy="13716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solidFill>
                  <a:srgbClr val="002060"/>
                </a:solidFill>
              </a:rPr>
              <a:t>Awareness raising &amp; partnership building</a:t>
            </a:r>
            <a:endParaRPr lang="en-GB" b="1" dirty="0">
              <a:solidFill>
                <a:schemeClr val="tx1"/>
              </a:solidFill>
            </a:endParaRPr>
          </a:p>
        </p:txBody>
      </p:sp>
      <p:cxnSp>
        <p:nvCxnSpPr>
          <p:cNvPr id="13" name="Straight Connector 12"/>
          <p:cNvCxnSpPr>
            <a:stCxn id="4" idx="2"/>
            <a:endCxn id="5" idx="0"/>
          </p:cNvCxnSpPr>
          <p:nvPr/>
        </p:nvCxnSpPr>
        <p:spPr>
          <a:xfrm>
            <a:off x="3101400" y="2057400"/>
            <a:ext cx="0" cy="114300"/>
          </a:xfrm>
          <a:prstGeom prst="line">
            <a:avLst/>
          </a:prstGeom>
          <a:ln w="38100">
            <a:solidFill>
              <a:srgbClr val="005F7B"/>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5" idx="2"/>
            <a:endCxn id="6" idx="0"/>
          </p:cNvCxnSpPr>
          <p:nvPr/>
        </p:nvCxnSpPr>
        <p:spPr>
          <a:xfrm>
            <a:off x="3101400" y="3417041"/>
            <a:ext cx="0" cy="1231159"/>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6" idx="2"/>
            <a:endCxn id="7" idx="0"/>
          </p:cNvCxnSpPr>
          <p:nvPr/>
        </p:nvCxnSpPr>
        <p:spPr>
          <a:xfrm>
            <a:off x="3101400" y="5573310"/>
            <a:ext cx="0" cy="14169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18" name="Right Brace 17"/>
          <p:cNvSpPr/>
          <p:nvPr/>
        </p:nvSpPr>
        <p:spPr>
          <a:xfrm>
            <a:off x="4191000" y="2286000"/>
            <a:ext cx="152400" cy="3886200"/>
          </a:xfrm>
          <a:prstGeom prst="rightBrace">
            <a:avLst/>
          </a:prstGeom>
          <a:ln w="38100">
            <a:solidFill>
              <a:srgbClr val="005F7B"/>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20" name="Straight Arrow Connector 19"/>
          <p:cNvCxnSpPr>
            <a:stCxn id="18" idx="1"/>
          </p:cNvCxnSpPr>
          <p:nvPr/>
        </p:nvCxnSpPr>
        <p:spPr>
          <a:xfrm>
            <a:off x="4343400" y="4229100"/>
            <a:ext cx="274200" cy="0"/>
          </a:xfrm>
          <a:prstGeom prst="straightConnector1">
            <a:avLst/>
          </a:prstGeom>
          <a:ln w="38100">
            <a:solidFill>
              <a:srgbClr val="005F7B"/>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11" idx="2"/>
            <a:endCxn id="10" idx="0"/>
          </p:cNvCxnSpPr>
          <p:nvPr/>
        </p:nvCxnSpPr>
        <p:spPr>
          <a:xfrm rot="5400000">
            <a:off x="7759700" y="4102100"/>
            <a:ext cx="330200" cy="1588"/>
          </a:xfrm>
          <a:prstGeom prst="straightConnector1">
            <a:avLst/>
          </a:prstGeom>
          <a:ln w="38100">
            <a:solidFill>
              <a:srgbClr val="005F7B"/>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18" idx="1"/>
            <a:endCxn id="8" idx="2"/>
          </p:cNvCxnSpPr>
          <p:nvPr/>
        </p:nvCxnSpPr>
        <p:spPr>
          <a:xfrm flipV="1">
            <a:off x="4343400" y="2438400"/>
            <a:ext cx="1318200" cy="1790700"/>
          </a:xfrm>
          <a:prstGeom prst="straightConnector1">
            <a:avLst/>
          </a:prstGeom>
          <a:ln w="38100">
            <a:solidFill>
              <a:srgbClr val="005F7B"/>
            </a:solidFill>
            <a:tailEnd type="arrow"/>
          </a:ln>
        </p:spPr>
        <p:style>
          <a:lnRef idx="1">
            <a:schemeClr val="accent1"/>
          </a:lnRef>
          <a:fillRef idx="0">
            <a:schemeClr val="accent1"/>
          </a:fillRef>
          <a:effectRef idx="0">
            <a:schemeClr val="accent1"/>
          </a:effectRef>
          <a:fontRef idx="minor">
            <a:schemeClr val="tx1"/>
          </a:fontRef>
        </p:style>
      </p:cxnSp>
      <p:sp>
        <p:nvSpPr>
          <p:cNvPr id="40" name="TextBox 22"/>
          <p:cNvSpPr txBox="1">
            <a:spLocks noChangeArrowheads="1"/>
          </p:cNvSpPr>
          <p:nvPr/>
        </p:nvSpPr>
        <p:spPr bwMode="auto">
          <a:xfrm>
            <a:off x="2514600" y="6426200"/>
            <a:ext cx="3962400" cy="307975"/>
          </a:xfrm>
          <a:prstGeom prst="rect">
            <a:avLst/>
          </a:prstGeom>
          <a:noFill/>
          <a:ln w="9525">
            <a:noFill/>
            <a:miter lim="800000"/>
            <a:headEnd/>
            <a:tailEnd/>
          </a:ln>
        </p:spPr>
        <p:txBody>
          <a:bodyPr>
            <a:spAutoFit/>
          </a:bodyPr>
          <a:lstStyle/>
          <a:p>
            <a:pPr algn="r"/>
            <a:r>
              <a:rPr lang="en-GB" sz="1400" dirty="0" smtClean="0"/>
              <a:t>Adapted from: </a:t>
            </a:r>
            <a:r>
              <a:rPr lang="en-GB" sz="1400" dirty="0"/>
              <a:t>UNDP-UNEP </a:t>
            </a:r>
            <a:r>
              <a:rPr lang="en-GB" sz="1400" dirty="0" smtClean="0"/>
              <a:t>(2009, 2011)</a:t>
            </a:r>
            <a:endParaRPr lang="en-GB" sz="1400" dirty="0"/>
          </a:p>
        </p:txBody>
      </p:sp>
      <p:sp>
        <p:nvSpPr>
          <p:cNvPr id="22" name="Rounded Rectangle 21"/>
          <p:cNvSpPr/>
          <p:nvPr/>
        </p:nvSpPr>
        <p:spPr>
          <a:xfrm>
            <a:off x="76200" y="1295400"/>
            <a:ext cx="18288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Preliminary assessments</a:t>
            </a:r>
            <a:endParaRPr lang="en-GB" b="1" dirty="0"/>
          </a:p>
        </p:txBody>
      </p:sp>
      <p:sp>
        <p:nvSpPr>
          <p:cNvPr id="25" name="Flowchart: Document 6"/>
          <p:cNvSpPr/>
          <p:nvPr/>
        </p:nvSpPr>
        <p:spPr>
          <a:xfrm>
            <a:off x="76200" y="3733800"/>
            <a:ext cx="1828800" cy="1295400"/>
          </a:xfrm>
          <a:prstGeom prst="flowChartDocument">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700" b="1" dirty="0" smtClean="0">
                <a:solidFill>
                  <a:srgbClr val="002060"/>
                </a:solidFill>
              </a:rPr>
              <a:t>Development-environment-climate change linkages</a:t>
            </a:r>
            <a:endParaRPr lang="en-GB" sz="1700" b="1" dirty="0">
              <a:solidFill>
                <a:srgbClr val="002060"/>
              </a:solidFill>
            </a:endParaRPr>
          </a:p>
        </p:txBody>
      </p:sp>
      <p:sp>
        <p:nvSpPr>
          <p:cNvPr id="31" name="Flowchart: Document 6"/>
          <p:cNvSpPr/>
          <p:nvPr/>
        </p:nvSpPr>
        <p:spPr>
          <a:xfrm>
            <a:off x="76200" y="2362200"/>
            <a:ext cx="1828800" cy="1295400"/>
          </a:xfrm>
          <a:prstGeom prst="flowChartDocument">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700" b="1" dirty="0" smtClean="0">
                <a:solidFill>
                  <a:srgbClr val="002060"/>
                </a:solidFill>
              </a:rPr>
              <a:t>Governmental, institutional and political contexts</a:t>
            </a:r>
            <a:endParaRPr lang="en-GB" sz="1700" b="1" dirty="0">
              <a:solidFill>
                <a:srgbClr val="002060"/>
              </a:solidFill>
            </a:endParaRPr>
          </a:p>
        </p:txBody>
      </p:sp>
      <p:sp>
        <p:nvSpPr>
          <p:cNvPr id="35" name="Flowchart: Document 6"/>
          <p:cNvSpPr/>
          <p:nvPr/>
        </p:nvSpPr>
        <p:spPr>
          <a:xfrm>
            <a:off x="2133600" y="3581400"/>
            <a:ext cx="1935600" cy="990600"/>
          </a:xfrm>
          <a:prstGeom prst="flowChartDocument">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700" b="1" dirty="0" smtClean="0">
                <a:solidFill>
                  <a:srgbClr val="002060"/>
                </a:solidFill>
              </a:rPr>
              <a:t>Integrated Ecosystems Assessments</a:t>
            </a:r>
            <a:endParaRPr lang="en-GB" sz="1700" b="1" dirty="0">
              <a:solidFill>
                <a:srgbClr val="002060"/>
              </a:solidFill>
            </a:endParaRPr>
          </a:p>
        </p:txBody>
      </p:sp>
      <p:cxnSp>
        <p:nvCxnSpPr>
          <p:cNvPr id="46" name="Straight Connector 45"/>
          <p:cNvCxnSpPr>
            <a:stCxn id="22" idx="2"/>
            <a:endCxn id="31" idx="0"/>
          </p:cNvCxnSpPr>
          <p:nvPr/>
        </p:nvCxnSpPr>
        <p:spPr>
          <a:xfrm>
            <a:off x="990600" y="2057400"/>
            <a:ext cx="0" cy="30480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a:stCxn id="31" idx="2"/>
            <a:endCxn id="25" idx="0"/>
          </p:cNvCxnSpPr>
          <p:nvPr/>
        </p:nvCxnSpPr>
        <p:spPr>
          <a:xfrm>
            <a:off x="990600" y="3571960"/>
            <a:ext cx="0" cy="16184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5" name="Elbow Connector 64"/>
          <p:cNvCxnSpPr>
            <a:stCxn id="8" idx="3"/>
            <a:endCxn id="11" idx="0"/>
          </p:cNvCxnSpPr>
          <p:nvPr/>
        </p:nvCxnSpPr>
        <p:spPr>
          <a:xfrm>
            <a:off x="6705600" y="2057400"/>
            <a:ext cx="1219200" cy="508000"/>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67" name="Elbow Connector 66"/>
          <p:cNvCxnSpPr>
            <a:stCxn id="9" idx="0"/>
            <a:endCxn id="11" idx="1"/>
          </p:cNvCxnSpPr>
          <p:nvPr/>
        </p:nvCxnSpPr>
        <p:spPr>
          <a:xfrm rot="5400000" flipH="1" flipV="1">
            <a:off x="5942300" y="2970500"/>
            <a:ext cx="558800" cy="1120200"/>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sp>
        <p:nvSpPr>
          <p:cNvPr id="29" name="Flowchart: Document 6"/>
          <p:cNvSpPr/>
          <p:nvPr/>
        </p:nvSpPr>
        <p:spPr>
          <a:xfrm>
            <a:off x="76200" y="5181600"/>
            <a:ext cx="1828800" cy="1295400"/>
          </a:xfrm>
          <a:prstGeom prst="flowChartDocument">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700" b="1" dirty="0" smtClean="0">
                <a:solidFill>
                  <a:srgbClr val="002060"/>
                </a:solidFill>
              </a:rPr>
              <a:t>Understanding environmental challenges and cc science</a:t>
            </a:r>
            <a:endParaRPr lang="en-GB" sz="1700" b="1" dirty="0">
              <a:solidFill>
                <a:srgbClr val="002060"/>
              </a:solidFill>
            </a:endParaRPr>
          </a:p>
        </p:txBody>
      </p:sp>
      <p:cxnSp>
        <p:nvCxnSpPr>
          <p:cNvPr id="30" name="Straight Connector 29"/>
          <p:cNvCxnSpPr>
            <a:stCxn id="25" idx="2"/>
            <a:endCxn id="29" idx="0"/>
          </p:cNvCxnSpPr>
          <p:nvPr/>
        </p:nvCxnSpPr>
        <p:spPr>
          <a:xfrm>
            <a:off x="990600" y="4943560"/>
            <a:ext cx="0" cy="23804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GB" dirty="0" smtClean="0"/>
              <a:t>Integrated Ecosystem Assessment</a:t>
            </a:r>
          </a:p>
        </p:txBody>
      </p:sp>
      <p:sp>
        <p:nvSpPr>
          <p:cNvPr id="3" name="Content Placeholder 2"/>
          <p:cNvSpPr>
            <a:spLocks noGrp="1"/>
          </p:cNvSpPr>
          <p:nvPr>
            <p:ph idx="1"/>
          </p:nvPr>
        </p:nvSpPr>
        <p:spPr>
          <a:xfrm>
            <a:off x="457200" y="1600200"/>
            <a:ext cx="8229600" cy="4800600"/>
          </a:xfrm>
        </p:spPr>
        <p:txBody>
          <a:bodyPr/>
          <a:lstStyle/>
          <a:p>
            <a:r>
              <a:rPr lang="en-GB" dirty="0" smtClean="0"/>
              <a:t>Bridge between science and policy</a:t>
            </a:r>
          </a:p>
          <a:p>
            <a:r>
              <a:rPr lang="en-GB" dirty="0" smtClean="0"/>
              <a:t>Uses of an Integrated Ecosystem Assessment:</a:t>
            </a:r>
          </a:p>
          <a:p>
            <a:pPr lvl="1"/>
            <a:r>
              <a:rPr lang="en-GB" dirty="0" smtClean="0"/>
              <a:t>Identify </a:t>
            </a:r>
            <a:r>
              <a:rPr lang="en-GB" b="1" dirty="0" smtClean="0"/>
              <a:t>priorities</a:t>
            </a:r>
            <a:r>
              <a:rPr lang="en-GB" dirty="0" smtClean="0"/>
              <a:t> of action and analyse </a:t>
            </a:r>
            <a:r>
              <a:rPr lang="en-GB" b="1" dirty="0" smtClean="0"/>
              <a:t>trade-offs</a:t>
            </a:r>
          </a:p>
          <a:p>
            <a:pPr lvl="1"/>
            <a:r>
              <a:rPr lang="en-GB" dirty="0" smtClean="0"/>
              <a:t>Provide foresight in relation to the likely </a:t>
            </a:r>
            <a:r>
              <a:rPr lang="en-GB" b="1" dirty="0" smtClean="0"/>
              <a:t>consequences of decisions </a:t>
            </a:r>
            <a:r>
              <a:rPr lang="en-GB" dirty="0" smtClean="0"/>
              <a:t>affecting ecosystems</a:t>
            </a:r>
          </a:p>
          <a:p>
            <a:pPr lvl="1"/>
            <a:r>
              <a:rPr lang="en-GB" dirty="0" smtClean="0"/>
              <a:t>Identify </a:t>
            </a:r>
            <a:r>
              <a:rPr lang="en-GB" b="1" dirty="0" smtClean="0"/>
              <a:t>response options </a:t>
            </a:r>
            <a:r>
              <a:rPr lang="en-GB" dirty="0" smtClean="0"/>
              <a:t>to achieve human development and sustainability goals</a:t>
            </a:r>
          </a:p>
          <a:p>
            <a:pPr lvl="1"/>
            <a:r>
              <a:rPr lang="en-GB" dirty="0" smtClean="0"/>
              <a:t>Provide a </a:t>
            </a:r>
            <a:r>
              <a:rPr lang="en-GB" b="1" dirty="0" smtClean="0"/>
              <a:t>framework </a:t>
            </a:r>
            <a:r>
              <a:rPr lang="en-GB" dirty="0" smtClean="0"/>
              <a:t>and source of tools for assessment, planning and management</a:t>
            </a:r>
          </a:p>
          <a:p>
            <a:pPr lvl="1"/>
            <a:r>
              <a:rPr lang="en-GB" dirty="0" smtClean="0"/>
              <a:t>Act as a </a:t>
            </a:r>
            <a:r>
              <a:rPr lang="en-GB" b="1" dirty="0" smtClean="0"/>
              <a:t>benchmark </a:t>
            </a:r>
            <a:r>
              <a:rPr lang="en-GB" dirty="0" smtClean="0"/>
              <a:t>for future assessments and guide future research</a:t>
            </a:r>
          </a:p>
        </p:txBody>
      </p:sp>
      <p:sp>
        <p:nvSpPr>
          <p:cNvPr id="19459" name="TextBox 3"/>
          <p:cNvSpPr txBox="1">
            <a:spLocks noChangeArrowheads="1"/>
          </p:cNvSpPr>
          <p:nvPr/>
        </p:nvSpPr>
        <p:spPr bwMode="auto">
          <a:xfrm>
            <a:off x="3124200" y="6411913"/>
            <a:ext cx="4800600" cy="307975"/>
          </a:xfrm>
          <a:prstGeom prst="rect">
            <a:avLst/>
          </a:prstGeom>
          <a:noFill/>
          <a:ln w="9525">
            <a:noFill/>
            <a:miter lim="800000"/>
            <a:headEnd/>
            <a:tailEnd/>
          </a:ln>
        </p:spPr>
        <p:txBody>
          <a:bodyPr>
            <a:spAutoFit/>
          </a:bodyPr>
          <a:lstStyle/>
          <a:p>
            <a:pPr algn="r"/>
            <a:r>
              <a:rPr lang="en-GB" sz="1400" dirty="0" smtClean="0"/>
              <a:t>Source: UNDP-UNEP </a:t>
            </a:r>
            <a:r>
              <a:rPr lang="en-GB" sz="1400" dirty="0"/>
              <a:t>(</a:t>
            </a:r>
            <a:r>
              <a:rPr lang="en-GB" sz="1400" dirty="0" smtClean="0"/>
              <a:t>2009)</a:t>
            </a:r>
            <a:endParaRPr lang="en-GB" sz="1400" dirty="0"/>
          </a:p>
        </p:txBody>
      </p:sp>
      <p:sp>
        <p:nvSpPr>
          <p:cNvPr id="19460" name="Slide Number Placeholder 4"/>
          <p:cNvSpPr>
            <a:spLocks noGrp="1"/>
          </p:cNvSpPr>
          <p:nvPr>
            <p:ph type="sldNum" sz="quarter" idx="12"/>
          </p:nvPr>
        </p:nvSpPr>
        <p:spPr>
          <a:noFill/>
        </p:spPr>
        <p:txBody>
          <a:bodyPr/>
          <a:lstStyle/>
          <a:p>
            <a:fld id="{A0D85238-2B84-42E6-BC16-DA0655FB3BCF}" type="slidenum">
              <a:rPr lang="en-US" smtClean="0"/>
              <a:pPr/>
              <a:t>3</a:t>
            </a:fld>
            <a:endParaRPr lang="en-US" smtClean="0"/>
          </a:p>
        </p:txBody>
      </p:sp>
    </p:spTree>
    <p:extLst>
      <p:ext uri="{BB962C8B-B14F-4D97-AF65-F5344CB8AC3E}">
        <p14:creationId xmlns:p14="http://schemas.microsoft.com/office/powerpoint/2010/main" val="373368441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Integrated Ecosystem Assessment</a:t>
            </a:r>
            <a:endParaRPr lang="en-US" dirty="0"/>
          </a:p>
        </p:txBody>
      </p:sp>
      <p:sp>
        <p:nvSpPr>
          <p:cNvPr id="4" name="Slide Number Placeholder 3"/>
          <p:cNvSpPr>
            <a:spLocks noGrp="1"/>
          </p:cNvSpPr>
          <p:nvPr>
            <p:ph type="sldNum" sz="quarter" idx="12"/>
          </p:nvPr>
        </p:nvSpPr>
        <p:spPr/>
        <p:txBody>
          <a:bodyPr/>
          <a:lstStyle/>
          <a:p>
            <a:pPr>
              <a:defRPr/>
            </a:pPr>
            <a:fld id="{C1D8A8AA-BD2E-490D-9C14-B3CCF4F64AC5}" type="slidenum">
              <a:rPr lang="en-US" smtClean="0"/>
              <a:pPr>
                <a:defRPr/>
              </a:pPr>
              <a:t>4</a:t>
            </a:fld>
            <a:endParaRPr lang="en-US"/>
          </a:p>
        </p:txBody>
      </p:sp>
      <p:sp>
        <p:nvSpPr>
          <p:cNvPr id="5" name="Rounded Rectangle 4"/>
          <p:cNvSpPr/>
          <p:nvPr/>
        </p:nvSpPr>
        <p:spPr>
          <a:xfrm>
            <a:off x="76200" y="3048000"/>
            <a:ext cx="1600200" cy="1600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t>Endogenous and exogenous drivers</a:t>
            </a:r>
            <a:endParaRPr lang="en-GB" sz="1600" b="1" dirty="0"/>
          </a:p>
        </p:txBody>
      </p:sp>
      <p:sp>
        <p:nvSpPr>
          <p:cNvPr id="6" name="Rounded Rectangle 5"/>
          <p:cNvSpPr/>
          <p:nvPr/>
        </p:nvSpPr>
        <p:spPr>
          <a:xfrm>
            <a:off x="1828800" y="2667000"/>
            <a:ext cx="1828800" cy="2362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t>Changes in ecosystem condition:</a:t>
            </a:r>
          </a:p>
          <a:p>
            <a:pPr algn="ctr"/>
            <a:endParaRPr lang="en-GB" sz="1600" b="1" dirty="0" smtClean="0"/>
          </a:p>
          <a:p>
            <a:pPr marL="285750" indent="-285750">
              <a:buFont typeface="Arial"/>
              <a:buChar char="•"/>
            </a:pPr>
            <a:r>
              <a:rPr lang="en-GB" sz="1600" b="1" dirty="0" smtClean="0">
                <a:solidFill>
                  <a:srgbClr val="FFFF00"/>
                </a:solidFill>
              </a:rPr>
              <a:t>Biophysical</a:t>
            </a:r>
          </a:p>
          <a:p>
            <a:pPr marL="285750" indent="-285750">
              <a:buFont typeface="Arial"/>
              <a:buChar char="•"/>
            </a:pPr>
            <a:r>
              <a:rPr lang="en-GB" sz="1600" b="1" dirty="0" smtClean="0">
                <a:solidFill>
                  <a:srgbClr val="FFFF00"/>
                </a:solidFill>
              </a:rPr>
              <a:t>Chemical</a:t>
            </a:r>
          </a:p>
          <a:p>
            <a:pPr marL="285750" indent="-285750">
              <a:buFont typeface="Arial"/>
              <a:buChar char="•"/>
            </a:pPr>
            <a:r>
              <a:rPr lang="en-GB" sz="1600" b="1" dirty="0" smtClean="0">
                <a:solidFill>
                  <a:srgbClr val="FFFF00"/>
                </a:solidFill>
              </a:rPr>
              <a:t>Biodiversity</a:t>
            </a:r>
          </a:p>
          <a:p>
            <a:pPr marL="285750" indent="-285750">
              <a:buFont typeface="Arial"/>
              <a:buChar char="•"/>
            </a:pPr>
            <a:endParaRPr lang="en-GB" b="1" dirty="0"/>
          </a:p>
        </p:txBody>
      </p:sp>
      <p:sp>
        <p:nvSpPr>
          <p:cNvPr id="7" name="Rounded Rectangle 6"/>
          <p:cNvSpPr/>
          <p:nvPr/>
        </p:nvSpPr>
        <p:spPr>
          <a:xfrm>
            <a:off x="3886200" y="2667000"/>
            <a:ext cx="1905000" cy="2362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t>Changes in ecosystem services:</a:t>
            </a:r>
          </a:p>
          <a:p>
            <a:pPr algn="ctr"/>
            <a:endParaRPr lang="en-GB" sz="1600" b="1" dirty="0" smtClean="0"/>
          </a:p>
          <a:p>
            <a:pPr marL="285750" indent="-285750">
              <a:buFont typeface="Arial"/>
              <a:buChar char="•"/>
            </a:pPr>
            <a:r>
              <a:rPr lang="en-GB" sz="1600" b="1" dirty="0" smtClean="0">
                <a:solidFill>
                  <a:srgbClr val="FFFF00"/>
                </a:solidFill>
              </a:rPr>
              <a:t>Provisioning</a:t>
            </a:r>
          </a:p>
          <a:p>
            <a:pPr marL="285750" indent="-285750">
              <a:buFont typeface="Arial"/>
              <a:buChar char="•"/>
            </a:pPr>
            <a:r>
              <a:rPr lang="en-GB" sz="1600" b="1" dirty="0" smtClean="0">
                <a:solidFill>
                  <a:srgbClr val="FFFF00"/>
                </a:solidFill>
              </a:rPr>
              <a:t>Regulating</a:t>
            </a:r>
          </a:p>
          <a:p>
            <a:pPr marL="285750" indent="-285750">
              <a:buFont typeface="Arial"/>
              <a:buChar char="•"/>
            </a:pPr>
            <a:r>
              <a:rPr lang="en-GB" sz="1600" b="1" dirty="0" smtClean="0">
                <a:solidFill>
                  <a:srgbClr val="FFFF00"/>
                </a:solidFill>
              </a:rPr>
              <a:t>Supporting</a:t>
            </a:r>
          </a:p>
          <a:p>
            <a:pPr marL="285750" indent="-285750">
              <a:buFont typeface="Arial"/>
              <a:buChar char="•"/>
            </a:pPr>
            <a:r>
              <a:rPr lang="en-GB" sz="1600" b="1" dirty="0" smtClean="0">
                <a:solidFill>
                  <a:srgbClr val="FFFF00"/>
                </a:solidFill>
              </a:rPr>
              <a:t>Cultural</a:t>
            </a:r>
          </a:p>
          <a:p>
            <a:pPr marL="285750" indent="-285750">
              <a:buFont typeface="Arial"/>
              <a:buChar char="•"/>
            </a:pPr>
            <a:endParaRPr lang="en-GB" b="1" dirty="0"/>
          </a:p>
        </p:txBody>
      </p:sp>
      <p:sp>
        <p:nvSpPr>
          <p:cNvPr id="8" name="Rounded Rectangle 7"/>
          <p:cNvSpPr/>
          <p:nvPr/>
        </p:nvSpPr>
        <p:spPr>
          <a:xfrm>
            <a:off x="6019800" y="2667000"/>
            <a:ext cx="1371600" cy="2362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t>Human well-being:</a:t>
            </a:r>
          </a:p>
          <a:p>
            <a:pPr algn="ctr"/>
            <a:endParaRPr lang="en-GB" sz="1600" b="1" dirty="0" smtClean="0"/>
          </a:p>
          <a:p>
            <a:pPr marL="285750" indent="-285750">
              <a:buFont typeface="Arial"/>
              <a:buChar char="•"/>
            </a:pPr>
            <a:r>
              <a:rPr lang="en-GB" sz="1600" b="1" dirty="0" smtClean="0">
                <a:solidFill>
                  <a:srgbClr val="FFFF00"/>
                </a:solidFill>
              </a:rPr>
              <a:t>Income</a:t>
            </a:r>
          </a:p>
          <a:p>
            <a:pPr marL="285750" indent="-285750">
              <a:buFont typeface="Arial"/>
              <a:buChar char="•"/>
            </a:pPr>
            <a:r>
              <a:rPr lang="en-GB" sz="1600" b="1" dirty="0" smtClean="0">
                <a:solidFill>
                  <a:srgbClr val="FFFF00"/>
                </a:solidFill>
              </a:rPr>
              <a:t>Health</a:t>
            </a:r>
          </a:p>
          <a:p>
            <a:pPr marL="285750" indent="-285750">
              <a:buFont typeface="Arial"/>
              <a:buChar char="•"/>
            </a:pPr>
            <a:r>
              <a:rPr lang="en-GB" sz="1600" b="1" dirty="0" smtClean="0">
                <a:solidFill>
                  <a:srgbClr val="FFFF00"/>
                </a:solidFill>
              </a:rPr>
              <a:t>Poverty</a:t>
            </a:r>
          </a:p>
          <a:p>
            <a:pPr marL="285750" indent="-285750">
              <a:buFont typeface="Arial"/>
              <a:buChar char="•"/>
            </a:pPr>
            <a:endParaRPr lang="en-GB" b="1" dirty="0"/>
          </a:p>
        </p:txBody>
      </p:sp>
      <p:sp>
        <p:nvSpPr>
          <p:cNvPr id="9" name="Rounded Rectangle 8"/>
          <p:cNvSpPr/>
          <p:nvPr/>
        </p:nvSpPr>
        <p:spPr>
          <a:xfrm>
            <a:off x="6019800" y="5105400"/>
            <a:ext cx="13716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t>Intrinsic value</a:t>
            </a:r>
          </a:p>
          <a:p>
            <a:pPr marL="285750" indent="-285750">
              <a:buFont typeface="Arial"/>
              <a:buChar char="•"/>
            </a:pPr>
            <a:endParaRPr lang="en-GB" b="1" dirty="0"/>
          </a:p>
        </p:txBody>
      </p:sp>
      <p:sp>
        <p:nvSpPr>
          <p:cNvPr id="10" name="Rounded Rectangle 9"/>
          <p:cNvSpPr/>
          <p:nvPr/>
        </p:nvSpPr>
        <p:spPr>
          <a:xfrm>
            <a:off x="7620000" y="3048000"/>
            <a:ext cx="1447800" cy="1600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t>Evaluating trade-offs</a:t>
            </a:r>
            <a:endParaRPr lang="en-GB" sz="1600" b="1" dirty="0"/>
          </a:p>
        </p:txBody>
      </p:sp>
      <p:cxnSp>
        <p:nvCxnSpPr>
          <p:cNvPr id="12" name="Straight Arrow Connector 11"/>
          <p:cNvCxnSpPr>
            <a:stCxn id="5" idx="3"/>
            <a:endCxn id="6" idx="1"/>
          </p:cNvCxnSpPr>
          <p:nvPr/>
        </p:nvCxnSpPr>
        <p:spPr>
          <a:xfrm>
            <a:off x="1676400" y="3848100"/>
            <a:ext cx="1524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a:stCxn id="6" idx="3"/>
            <a:endCxn id="7" idx="1"/>
          </p:cNvCxnSpPr>
          <p:nvPr/>
        </p:nvCxnSpPr>
        <p:spPr>
          <a:xfrm>
            <a:off x="3657600" y="3848100"/>
            <a:ext cx="2286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a:stCxn id="7" idx="3"/>
            <a:endCxn id="8" idx="1"/>
          </p:cNvCxnSpPr>
          <p:nvPr/>
        </p:nvCxnSpPr>
        <p:spPr>
          <a:xfrm>
            <a:off x="5791200" y="3848100"/>
            <a:ext cx="2286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8" idx="3"/>
            <a:endCxn id="10" idx="1"/>
          </p:cNvCxnSpPr>
          <p:nvPr/>
        </p:nvCxnSpPr>
        <p:spPr>
          <a:xfrm>
            <a:off x="7391400" y="3848100"/>
            <a:ext cx="2286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Elbow Connector 29"/>
          <p:cNvCxnSpPr>
            <a:stCxn id="6" idx="2"/>
            <a:endCxn id="9" idx="1"/>
          </p:cNvCxnSpPr>
          <p:nvPr/>
        </p:nvCxnSpPr>
        <p:spPr>
          <a:xfrm rot="16200000" flipH="1">
            <a:off x="4133850" y="3638550"/>
            <a:ext cx="495300" cy="3276600"/>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sp>
        <p:nvSpPr>
          <p:cNvPr id="31" name="TextBox 22"/>
          <p:cNvSpPr txBox="1">
            <a:spLocks noChangeArrowheads="1"/>
          </p:cNvSpPr>
          <p:nvPr/>
        </p:nvSpPr>
        <p:spPr bwMode="auto">
          <a:xfrm>
            <a:off x="2514600" y="6426200"/>
            <a:ext cx="4876800" cy="307777"/>
          </a:xfrm>
          <a:prstGeom prst="rect">
            <a:avLst/>
          </a:prstGeom>
          <a:noFill/>
          <a:ln w="9525">
            <a:noFill/>
            <a:miter lim="800000"/>
            <a:headEnd/>
            <a:tailEnd/>
          </a:ln>
        </p:spPr>
        <p:txBody>
          <a:bodyPr wrap="square">
            <a:spAutoFit/>
          </a:bodyPr>
          <a:lstStyle/>
          <a:p>
            <a:pPr algn="r"/>
            <a:r>
              <a:rPr lang="en-GB" sz="1400" dirty="0" smtClean="0"/>
              <a:t>Adapted from: Millennium Ecosystem Assessment (2005)</a:t>
            </a:r>
            <a:endParaRPr lang="en-GB" sz="1400" dirty="0"/>
          </a:p>
        </p:txBody>
      </p:sp>
    </p:spTree>
    <p:extLst>
      <p:ext uri="{BB962C8B-B14F-4D97-AF65-F5344CB8AC3E}">
        <p14:creationId xmlns:p14="http://schemas.microsoft.com/office/powerpoint/2010/main" val="7731946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 to Integrated Ecosystem Assessment</a:t>
            </a:r>
            <a:endParaRPr lang="en-US" dirty="0"/>
          </a:p>
        </p:txBody>
      </p:sp>
      <p:sp>
        <p:nvSpPr>
          <p:cNvPr id="3" name="Content Placeholder 2"/>
          <p:cNvSpPr>
            <a:spLocks noGrp="1"/>
          </p:cNvSpPr>
          <p:nvPr>
            <p:ph idx="1"/>
          </p:nvPr>
        </p:nvSpPr>
        <p:spPr>
          <a:xfrm>
            <a:off x="457200" y="1905000"/>
            <a:ext cx="8534400" cy="4800600"/>
          </a:xfrm>
        </p:spPr>
        <p:txBody>
          <a:bodyPr/>
          <a:lstStyle/>
          <a:p>
            <a:pPr marL="514350" indent="-514350">
              <a:buFont typeface="+mj-lt"/>
              <a:buAutoNum type="arabicPeriod"/>
            </a:pPr>
            <a:r>
              <a:rPr lang="en-US" dirty="0" smtClean="0"/>
              <a:t>Assessment of conditions and trends in ecosystems and their services</a:t>
            </a:r>
          </a:p>
          <a:p>
            <a:pPr marL="514350" indent="-514350">
              <a:buFont typeface="+mj-lt"/>
              <a:buAutoNum type="arabicPeriod"/>
            </a:pPr>
            <a:endParaRPr lang="en-US" dirty="0" smtClean="0"/>
          </a:p>
          <a:p>
            <a:pPr marL="514350" indent="-514350">
              <a:buFont typeface="+mj-lt"/>
              <a:buAutoNum type="arabicPeriod"/>
            </a:pPr>
            <a:r>
              <a:rPr lang="en-US" dirty="0" smtClean="0"/>
              <a:t>Development of future scenarios</a:t>
            </a:r>
          </a:p>
          <a:p>
            <a:pPr marL="514350" indent="-514350">
              <a:buFont typeface="+mj-lt"/>
              <a:buAutoNum type="arabicPeriod"/>
            </a:pPr>
            <a:endParaRPr lang="en-US" dirty="0" smtClean="0"/>
          </a:p>
          <a:p>
            <a:pPr marL="514350" indent="-514350">
              <a:buFont typeface="+mj-lt"/>
              <a:buAutoNum type="arabicPeriod"/>
            </a:pPr>
            <a:r>
              <a:rPr lang="en-US" dirty="0" smtClean="0"/>
              <a:t>Consideration of response options</a:t>
            </a:r>
          </a:p>
          <a:p>
            <a:pPr marL="514350" indent="-514350">
              <a:buFont typeface="+mj-lt"/>
              <a:buAutoNum type="arabicPeriod"/>
            </a:pPr>
            <a:endParaRPr lang="en-US" dirty="0"/>
          </a:p>
        </p:txBody>
      </p:sp>
      <p:sp>
        <p:nvSpPr>
          <p:cNvPr id="4" name="Slide Number Placeholder 3"/>
          <p:cNvSpPr>
            <a:spLocks noGrp="1"/>
          </p:cNvSpPr>
          <p:nvPr>
            <p:ph type="sldNum" sz="quarter" idx="12"/>
          </p:nvPr>
        </p:nvSpPr>
        <p:spPr/>
        <p:txBody>
          <a:bodyPr/>
          <a:lstStyle/>
          <a:p>
            <a:pPr>
              <a:defRPr/>
            </a:pPr>
            <a:fld id="{C1D8A8AA-BD2E-490D-9C14-B3CCF4F64AC5}" type="slidenum">
              <a:rPr lang="en-US" smtClean="0"/>
              <a:pPr>
                <a:defRPr/>
              </a:pPr>
              <a:t>5</a:t>
            </a:fld>
            <a:endParaRPr lang="en-US"/>
          </a:p>
        </p:txBody>
      </p:sp>
    </p:spTree>
    <p:extLst>
      <p:ext uri="{BB962C8B-B14F-4D97-AF65-F5344CB8AC3E}">
        <p14:creationId xmlns:p14="http://schemas.microsoft.com/office/powerpoint/2010/main" val="2428820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Pilot integrated ecosystem assessment – </a:t>
            </a:r>
            <a:r>
              <a:rPr lang="en-US" dirty="0" err="1" smtClean="0"/>
              <a:t>Bugesera</a:t>
            </a:r>
            <a:r>
              <a:rPr lang="en-US" dirty="0" smtClean="0"/>
              <a:t>, Rwanda</a:t>
            </a:r>
            <a:endParaRPr lang="en-US" dirty="0"/>
          </a:p>
        </p:txBody>
      </p:sp>
      <p:sp>
        <p:nvSpPr>
          <p:cNvPr id="4" name="Slide Number Placeholder 3"/>
          <p:cNvSpPr>
            <a:spLocks noGrp="1"/>
          </p:cNvSpPr>
          <p:nvPr>
            <p:ph type="sldNum" sz="quarter" idx="12"/>
          </p:nvPr>
        </p:nvSpPr>
        <p:spPr>
          <a:xfrm>
            <a:off x="6858000" y="6613525"/>
            <a:ext cx="2133600" cy="168275"/>
          </a:xfrm>
        </p:spPr>
        <p:txBody>
          <a:bodyPr/>
          <a:lstStyle/>
          <a:p>
            <a:pPr>
              <a:defRPr/>
            </a:pPr>
            <a:fld id="{C1D8A8AA-BD2E-490D-9C14-B3CCF4F64AC5}" type="slidenum">
              <a:rPr lang="en-US" smtClean="0"/>
              <a:pPr>
                <a:defRPr/>
              </a:pPr>
              <a:t>6</a:t>
            </a:fld>
            <a:endParaRPr lang="en-US" dirty="0"/>
          </a:p>
        </p:txBody>
      </p:sp>
      <p:sp>
        <p:nvSpPr>
          <p:cNvPr id="5" name="Rectangle 4"/>
          <p:cNvSpPr/>
          <p:nvPr/>
        </p:nvSpPr>
        <p:spPr>
          <a:xfrm>
            <a:off x="228600" y="1295400"/>
            <a:ext cx="3962400" cy="25146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7" name="Rectangle 6"/>
          <p:cNvSpPr/>
          <p:nvPr/>
        </p:nvSpPr>
        <p:spPr>
          <a:xfrm>
            <a:off x="228600" y="4267200"/>
            <a:ext cx="3962400" cy="2514600"/>
          </a:xfrm>
          <a:prstGeom prst="rect">
            <a:avLst/>
          </a:prstGeom>
          <a:solidFill>
            <a:srgbClr val="FFFF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4953000" y="1295400"/>
            <a:ext cx="3886200" cy="2514600"/>
          </a:xfrm>
          <a:prstGeom prst="rect">
            <a:avLst/>
          </a:prstGeom>
          <a:solidFill>
            <a:srgbClr val="FFCC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4953000" y="4267200"/>
            <a:ext cx="3886200" cy="2514600"/>
          </a:xfrm>
          <a:prstGeom prst="rect">
            <a:avLst/>
          </a:prstGeom>
          <a:solidFill>
            <a:srgbClr val="CCFF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228600" y="1255455"/>
            <a:ext cx="3962400" cy="2554545"/>
          </a:xfrm>
          <a:prstGeom prst="rect">
            <a:avLst/>
          </a:prstGeom>
          <a:noFill/>
        </p:spPr>
        <p:txBody>
          <a:bodyPr wrap="square" rtlCol="0">
            <a:spAutoFit/>
          </a:bodyPr>
          <a:lstStyle/>
          <a:p>
            <a:r>
              <a:rPr lang="en-US" sz="1600" b="1" dirty="0" smtClean="0"/>
              <a:t>Human well-being &amp; poverty reduction</a:t>
            </a:r>
          </a:p>
          <a:p>
            <a:r>
              <a:rPr lang="en-US" sz="1600" u="sng" dirty="0" smtClean="0"/>
              <a:t>Material well-being</a:t>
            </a:r>
            <a:r>
              <a:rPr lang="en-US" sz="1600" b="1" dirty="0" smtClean="0"/>
              <a:t>: </a:t>
            </a:r>
            <a:r>
              <a:rPr lang="en-US" sz="1600" dirty="0" smtClean="0"/>
              <a:t>Agricultural productivity decreases and impacts on human well-being and poverty.</a:t>
            </a:r>
          </a:p>
          <a:p>
            <a:r>
              <a:rPr lang="en-US" sz="1600" u="sng" dirty="0" smtClean="0"/>
              <a:t>Health</a:t>
            </a:r>
            <a:r>
              <a:rPr lang="en-US" sz="1600" dirty="0" smtClean="0"/>
              <a:t>: Poor water &amp; sanitation and water quality, limited access to IRVs</a:t>
            </a:r>
          </a:p>
          <a:p>
            <a:r>
              <a:rPr lang="en-US" sz="1600" u="sng" dirty="0" smtClean="0"/>
              <a:t>Security</a:t>
            </a:r>
            <a:r>
              <a:rPr lang="en-US" sz="1600" dirty="0" smtClean="0"/>
              <a:t>: Deteriorates / fewer resources.</a:t>
            </a:r>
          </a:p>
          <a:p>
            <a:r>
              <a:rPr lang="en-US" sz="1600" u="sng" dirty="0" smtClean="0"/>
              <a:t>Freedom of choice and action:</a:t>
            </a:r>
            <a:r>
              <a:rPr lang="en-US" sz="1600" b="1" dirty="0" smtClean="0"/>
              <a:t> </a:t>
            </a:r>
            <a:r>
              <a:rPr lang="en-US" sz="1600" dirty="0" smtClean="0"/>
              <a:t>Diminishes/limited capacity and access to resources</a:t>
            </a:r>
            <a:endParaRPr lang="en-US" sz="1600" b="1" dirty="0"/>
          </a:p>
        </p:txBody>
      </p:sp>
      <p:sp>
        <p:nvSpPr>
          <p:cNvPr id="12" name="TextBox 11"/>
          <p:cNvSpPr txBox="1"/>
          <p:nvPr/>
        </p:nvSpPr>
        <p:spPr>
          <a:xfrm>
            <a:off x="4953000" y="1255455"/>
            <a:ext cx="3962400" cy="2554545"/>
          </a:xfrm>
          <a:prstGeom prst="rect">
            <a:avLst/>
          </a:prstGeom>
          <a:noFill/>
        </p:spPr>
        <p:txBody>
          <a:bodyPr wrap="square" rtlCol="0">
            <a:spAutoFit/>
          </a:bodyPr>
          <a:lstStyle/>
          <a:p>
            <a:r>
              <a:rPr lang="en-US" sz="1600" b="1" dirty="0" smtClean="0"/>
              <a:t>Indirect drivers</a:t>
            </a:r>
          </a:p>
          <a:p>
            <a:r>
              <a:rPr lang="en-US" sz="1600" u="sng" dirty="0" smtClean="0"/>
              <a:t>Demographic</a:t>
            </a:r>
            <a:r>
              <a:rPr lang="en-US" sz="1600" b="1" dirty="0" smtClean="0"/>
              <a:t>: </a:t>
            </a:r>
            <a:r>
              <a:rPr lang="en-US" sz="1600" dirty="0" smtClean="0"/>
              <a:t>If conditions get very bad (drought, famine, </a:t>
            </a:r>
            <a:r>
              <a:rPr lang="en-US" sz="1600" dirty="0" err="1" smtClean="0"/>
              <a:t>etc</a:t>
            </a:r>
            <a:r>
              <a:rPr lang="en-US" sz="1600" dirty="0" smtClean="0"/>
              <a:t>) might be migration; if rains good then population growth.</a:t>
            </a:r>
          </a:p>
          <a:p>
            <a:r>
              <a:rPr lang="en-US" sz="1600" u="sng" dirty="0" smtClean="0"/>
              <a:t>Economic</a:t>
            </a:r>
            <a:r>
              <a:rPr lang="en-US" sz="1600" dirty="0" smtClean="0"/>
              <a:t>: As result of poor health and productivity, economy weakens</a:t>
            </a:r>
          </a:p>
          <a:p>
            <a:r>
              <a:rPr lang="en-US" sz="1600" u="sng" dirty="0" smtClean="0"/>
              <a:t>Socio-political</a:t>
            </a:r>
            <a:r>
              <a:rPr lang="en-US" sz="1600" dirty="0" smtClean="0"/>
              <a:t>: Could become unstable due to conflict over resources</a:t>
            </a:r>
          </a:p>
          <a:p>
            <a:r>
              <a:rPr lang="en-US" sz="1600" u="sng" dirty="0" smtClean="0"/>
              <a:t>Cultural</a:t>
            </a:r>
            <a:r>
              <a:rPr lang="en-US" sz="1600" dirty="0" smtClean="0"/>
              <a:t>:</a:t>
            </a:r>
            <a:r>
              <a:rPr lang="en-US" sz="1600" b="1" dirty="0" smtClean="0"/>
              <a:t> </a:t>
            </a:r>
            <a:r>
              <a:rPr lang="en-US" sz="1600" dirty="0" smtClean="0"/>
              <a:t>Could increase tensions depending on availability or resources</a:t>
            </a:r>
            <a:endParaRPr lang="en-US" sz="1600" b="1" dirty="0"/>
          </a:p>
        </p:txBody>
      </p:sp>
      <p:sp>
        <p:nvSpPr>
          <p:cNvPr id="13" name="TextBox 12"/>
          <p:cNvSpPr txBox="1"/>
          <p:nvPr/>
        </p:nvSpPr>
        <p:spPr>
          <a:xfrm>
            <a:off x="228600" y="4227255"/>
            <a:ext cx="3962400" cy="2554545"/>
          </a:xfrm>
          <a:prstGeom prst="rect">
            <a:avLst/>
          </a:prstGeom>
          <a:noFill/>
        </p:spPr>
        <p:txBody>
          <a:bodyPr wrap="square" rtlCol="0">
            <a:spAutoFit/>
          </a:bodyPr>
          <a:lstStyle/>
          <a:p>
            <a:r>
              <a:rPr lang="en-US" sz="1600" b="1" dirty="0" smtClean="0"/>
              <a:t>Ecosystems &amp; their services</a:t>
            </a:r>
          </a:p>
          <a:p>
            <a:r>
              <a:rPr lang="en-US" sz="1600" u="sng" dirty="0" smtClean="0"/>
              <a:t>Water</a:t>
            </a:r>
            <a:r>
              <a:rPr lang="en-US" sz="1600" b="1" dirty="0" smtClean="0"/>
              <a:t>: </a:t>
            </a:r>
            <a:r>
              <a:rPr lang="en-US" sz="1600" dirty="0" smtClean="0"/>
              <a:t>Increase in water stress/ drying up of lakes, wetlands cultivated, access to main water supply is limited</a:t>
            </a:r>
          </a:p>
          <a:p>
            <a:r>
              <a:rPr lang="en-US" sz="1600" u="sng" dirty="0" smtClean="0"/>
              <a:t>Food</a:t>
            </a:r>
            <a:r>
              <a:rPr lang="en-US" sz="1600" dirty="0" smtClean="0"/>
              <a:t>: Lowered productivity and overall decrease in food production</a:t>
            </a:r>
          </a:p>
          <a:p>
            <a:r>
              <a:rPr lang="en-US" sz="1600" u="sng" dirty="0" smtClean="0"/>
              <a:t>Fuel wood</a:t>
            </a:r>
            <a:r>
              <a:rPr lang="en-US" sz="1600" dirty="0" smtClean="0"/>
              <a:t>: Lack of fuel wood; limited access to alternative energy sources</a:t>
            </a:r>
          </a:p>
          <a:p>
            <a:r>
              <a:rPr lang="en-US" sz="1600" u="sng" dirty="0" smtClean="0"/>
              <a:t>Biodiversity</a:t>
            </a:r>
            <a:r>
              <a:rPr lang="en-US" sz="1600" dirty="0" smtClean="0"/>
              <a:t>:</a:t>
            </a:r>
            <a:r>
              <a:rPr lang="en-US" sz="1600" b="1" dirty="0" smtClean="0"/>
              <a:t> </a:t>
            </a:r>
            <a:r>
              <a:rPr lang="en-US" sz="1600" dirty="0" smtClean="0"/>
              <a:t>Decline, indigenous species disappearing, wildlife habitat lost</a:t>
            </a:r>
            <a:endParaRPr lang="en-US" sz="1600" b="1" dirty="0"/>
          </a:p>
        </p:txBody>
      </p:sp>
      <p:sp>
        <p:nvSpPr>
          <p:cNvPr id="14" name="TextBox 13"/>
          <p:cNvSpPr txBox="1"/>
          <p:nvPr/>
        </p:nvSpPr>
        <p:spPr>
          <a:xfrm>
            <a:off x="4953000" y="4227255"/>
            <a:ext cx="3962400" cy="2554545"/>
          </a:xfrm>
          <a:prstGeom prst="rect">
            <a:avLst/>
          </a:prstGeom>
          <a:noFill/>
        </p:spPr>
        <p:txBody>
          <a:bodyPr wrap="square" rtlCol="0">
            <a:spAutoFit/>
          </a:bodyPr>
          <a:lstStyle/>
          <a:p>
            <a:r>
              <a:rPr lang="en-US" sz="1600" b="1" dirty="0" smtClean="0"/>
              <a:t>Direct drivers</a:t>
            </a:r>
          </a:p>
          <a:p>
            <a:r>
              <a:rPr lang="en-US" sz="1600" u="sng" dirty="0" smtClean="0"/>
              <a:t>Land use</a:t>
            </a:r>
            <a:r>
              <a:rPr lang="en-US" sz="1600" b="1" dirty="0" smtClean="0"/>
              <a:t>: </a:t>
            </a:r>
            <a:r>
              <a:rPr lang="en-US" sz="1600" dirty="0" smtClean="0"/>
              <a:t>Encroaching and cultivation of marginal and protected areas.</a:t>
            </a:r>
          </a:p>
          <a:p>
            <a:r>
              <a:rPr lang="en-US" sz="1600" u="sng" dirty="0" smtClean="0"/>
              <a:t>Water use</a:t>
            </a:r>
            <a:r>
              <a:rPr lang="en-US" sz="1600" dirty="0" smtClean="0"/>
              <a:t>: Dependency on lakes unreliable and poor water quality. Exploitation of wetlands and irrigation schemes not sustainable.</a:t>
            </a:r>
          </a:p>
          <a:p>
            <a:r>
              <a:rPr lang="en-US" sz="1600" u="sng" dirty="0" smtClean="0"/>
              <a:t>Pollution</a:t>
            </a:r>
            <a:r>
              <a:rPr lang="en-US" sz="1600" dirty="0" smtClean="0"/>
              <a:t>: Prevalence of water-borne diseases bound to increase due to poor sanitation standards and poor quality.</a:t>
            </a:r>
          </a:p>
        </p:txBody>
      </p:sp>
      <p:sp>
        <p:nvSpPr>
          <p:cNvPr id="16" name="Down Arrow 15"/>
          <p:cNvSpPr/>
          <p:nvPr/>
        </p:nvSpPr>
        <p:spPr>
          <a:xfrm>
            <a:off x="6553200" y="3886200"/>
            <a:ext cx="533400" cy="3048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Up Arrow 17"/>
          <p:cNvSpPr/>
          <p:nvPr/>
        </p:nvSpPr>
        <p:spPr>
          <a:xfrm>
            <a:off x="1600200" y="3886200"/>
            <a:ext cx="457200" cy="304800"/>
          </a:xfrm>
          <a:prstGeom prs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Left-Right Arrow 18"/>
          <p:cNvSpPr/>
          <p:nvPr/>
        </p:nvSpPr>
        <p:spPr>
          <a:xfrm>
            <a:off x="4191000" y="2209800"/>
            <a:ext cx="762000" cy="381000"/>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Left Arrow 19"/>
          <p:cNvSpPr/>
          <p:nvPr/>
        </p:nvSpPr>
        <p:spPr>
          <a:xfrm>
            <a:off x="4267200" y="5105400"/>
            <a:ext cx="533400" cy="533400"/>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2"/>
          <p:cNvSpPr txBox="1">
            <a:spLocks noChangeArrowheads="1"/>
          </p:cNvSpPr>
          <p:nvPr/>
        </p:nvSpPr>
        <p:spPr bwMode="auto">
          <a:xfrm>
            <a:off x="4267200" y="762000"/>
            <a:ext cx="4876800" cy="307777"/>
          </a:xfrm>
          <a:prstGeom prst="rect">
            <a:avLst/>
          </a:prstGeom>
          <a:noFill/>
          <a:ln w="9525">
            <a:noFill/>
            <a:miter lim="800000"/>
            <a:headEnd/>
            <a:tailEnd/>
          </a:ln>
        </p:spPr>
        <p:txBody>
          <a:bodyPr wrap="square">
            <a:spAutoFit/>
          </a:bodyPr>
          <a:lstStyle/>
          <a:p>
            <a:pPr algn="r"/>
            <a:r>
              <a:rPr lang="en-GB" sz="1400" dirty="0" smtClean="0"/>
              <a:t>Adapted from: UNEP/UNDP/GOR (2007)</a:t>
            </a:r>
            <a:endParaRPr lang="en-GB" sz="1400" dirty="0"/>
          </a:p>
        </p:txBody>
      </p:sp>
    </p:spTree>
    <p:extLst>
      <p:ext uri="{BB962C8B-B14F-4D97-AF65-F5344CB8AC3E}">
        <p14:creationId xmlns:p14="http://schemas.microsoft.com/office/powerpoint/2010/main" val="620995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GB" dirty="0" smtClean="0"/>
              <a:t>Climate Change </a:t>
            </a:r>
            <a:r>
              <a:rPr lang="en-GB" dirty="0"/>
              <a:t>v</a:t>
            </a:r>
            <a:r>
              <a:rPr lang="en-GB" dirty="0" smtClean="0"/>
              <a:t>ulnerability </a:t>
            </a:r>
            <a:r>
              <a:rPr lang="en-GB" dirty="0" smtClean="0">
                <a:solidFill>
                  <a:schemeClr val="bg1"/>
                </a:solidFill>
              </a:rPr>
              <a:t>and </a:t>
            </a:r>
            <a:r>
              <a:rPr lang="en-GB" dirty="0" smtClean="0"/>
              <a:t>adaptation assessment</a:t>
            </a:r>
          </a:p>
        </p:txBody>
      </p:sp>
      <p:sp>
        <p:nvSpPr>
          <p:cNvPr id="3" name="Content Placeholder 2"/>
          <p:cNvSpPr>
            <a:spLocks noGrp="1"/>
          </p:cNvSpPr>
          <p:nvPr>
            <p:ph idx="1"/>
          </p:nvPr>
        </p:nvSpPr>
        <p:spPr>
          <a:xfrm>
            <a:off x="457200" y="1752600"/>
            <a:ext cx="8229600" cy="4800600"/>
          </a:xfrm>
        </p:spPr>
        <p:txBody>
          <a:bodyPr/>
          <a:lstStyle/>
          <a:p>
            <a:r>
              <a:rPr lang="en-GB" dirty="0" smtClean="0"/>
              <a:t>A </a:t>
            </a:r>
            <a:r>
              <a:rPr lang="en-GB" dirty="0" smtClean="0">
                <a:solidFill>
                  <a:srgbClr val="005F7B"/>
                </a:solidFill>
              </a:rPr>
              <a:t>vulnerability and adaptation assessment </a:t>
            </a:r>
            <a:r>
              <a:rPr lang="en-GB" dirty="0" smtClean="0"/>
              <a:t/>
            </a:r>
            <a:br>
              <a:rPr lang="en-GB" dirty="0" smtClean="0"/>
            </a:br>
            <a:r>
              <a:rPr lang="en-GB" dirty="0" smtClean="0"/>
              <a:t>would typically focus on 3 units of analysis:</a:t>
            </a:r>
          </a:p>
          <a:p>
            <a:pPr lvl="1"/>
            <a:r>
              <a:rPr lang="en-GB" i="1" dirty="0" smtClean="0"/>
              <a:t>Places</a:t>
            </a:r>
            <a:r>
              <a:rPr lang="en-GB" dirty="0" smtClean="0"/>
              <a:t>: land, water, ecosystems, ‘natural capital’ and ‘built infrastructure’</a:t>
            </a:r>
          </a:p>
          <a:p>
            <a:pPr lvl="1"/>
            <a:r>
              <a:rPr lang="en-GB" i="1" dirty="0" smtClean="0"/>
              <a:t>People</a:t>
            </a:r>
            <a:r>
              <a:rPr lang="en-GB" dirty="0" smtClean="0"/>
              <a:t>: individuals, communities, ‘human capital’, livelihoods</a:t>
            </a:r>
          </a:p>
          <a:p>
            <a:pPr lvl="1"/>
            <a:r>
              <a:rPr lang="en-GB" i="1" dirty="0" smtClean="0"/>
              <a:t>Institutions</a:t>
            </a:r>
            <a:r>
              <a:rPr lang="en-GB" dirty="0" smtClean="0"/>
              <a:t>: sectors, organisations, how they relate to each other, ‘social capital’</a:t>
            </a:r>
          </a:p>
          <a:p>
            <a:r>
              <a:rPr lang="en-GB" dirty="0" smtClean="0"/>
              <a:t>It should assess both </a:t>
            </a:r>
            <a:r>
              <a:rPr lang="en-GB" u="sng" dirty="0" smtClean="0"/>
              <a:t>current &amp; future vulnerability </a:t>
            </a:r>
            <a:r>
              <a:rPr lang="en-GB" dirty="0" smtClean="0"/>
              <a:t>to determine possible adaptation measures</a:t>
            </a:r>
          </a:p>
        </p:txBody>
      </p:sp>
      <p:sp>
        <p:nvSpPr>
          <p:cNvPr id="19459" name="TextBox 3"/>
          <p:cNvSpPr txBox="1">
            <a:spLocks noChangeArrowheads="1"/>
          </p:cNvSpPr>
          <p:nvPr/>
        </p:nvSpPr>
        <p:spPr bwMode="auto">
          <a:xfrm>
            <a:off x="3124200" y="6411913"/>
            <a:ext cx="4800600" cy="307975"/>
          </a:xfrm>
          <a:prstGeom prst="rect">
            <a:avLst/>
          </a:prstGeom>
          <a:noFill/>
          <a:ln w="9525">
            <a:noFill/>
            <a:miter lim="800000"/>
            <a:headEnd/>
            <a:tailEnd/>
          </a:ln>
        </p:spPr>
        <p:txBody>
          <a:bodyPr>
            <a:spAutoFit/>
          </a:bodyPr>
          <a:lstStyle/>
          <a:p>
            <a:pPr algn="r"/>
            <a:r>
              <a:rPr lang="en-GB" sz="1400" dirty="0" smtClean="0"/>
              <a:t>Source: </a:t>
            </a:r>
            <a:r>
              <a:rPr lang="en-GB" sz="1400" dirty="0"/>
              <a:t>Downing &amp; </a:t>
            </a:r>
            <a:r>
              <a:rPr lang="en-GB" sz="1400" dirty="0" err="1"/>
              <a:t>Patwardhan</a:t>
            </a:r>
            <a:r>
              <a:rPr lang="en-GB" sz="1400" dirty="0"/>
              <a:t> (2004)</a:t>
            </a:r>
          </a:p>
        </p:txBody>
      </p:sp>
      <p:sp>
        <p:nvSpPr>
          <p:cNvPr id="19460" name="Slide Number Placeholder 4"/>
          <p:cNvSpPr>
            <a:spLocks noGrp="1"/>
          </p:cNvSpPr>
          <p:nvPr>
            <p:ph type="sldNum" sz="quarter" idx="12"/>
          </p:nvPr>
        </p:nvSpPr>
        <p:spPr>
          <a:noFill/>
        </p:spPr>
        <p:txBody>
          <a:bodyPr/>
          <a:lstStyle/>
          <a:p>
            <a:fld id="{A0D85238-2B84-42E6-BC16-DA0655FB3BCF}" type="slidenum">
              <a:rPr lang="en-US" smtClean="0"/>
              <a:pPr/>
              <a:t>7</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GB" dirty="0" smtClean="0"/>
              <a:t>Steps in community vulnerability &amp; adaptation assessment</a:t>
            </a:r>
          </a:p>
        </p:txBody>
      </p:sp>
      <p:pic>
        <p:nvPicPr>
          <p:cNvPr id="21506" name="Picture 2"/>
          <p:cNvPicPr>
            <a:picLocks noChangeAspect="1" noChangeArrowheads="1"/>
          </p:cNvPicPr>
          <p:nvPr/>
        </p:nvPicPr>
        <p:blipFill>
          <a:blip r:embed="rId3" cstate="print"/>
          <a:srcRect/>
          <a:stretch>
            <a:fillRect/>
          </a:stretch>
        </p:blipFill>
        <p:spPr bwMode="auto">
          <a:xfrm>
            <a:off x="495300" y="2009775"/>
            <a:ext cx="6667500" cy="4086225"/>
          </a:xfrm>
          <a:prstGeom prst="rect">
            <a:avLst/>
          </a:prstGeom>
          <a:noFill/>
          <a:ln w="9525">
            <a:noFill/>
            <a:miter lim="800000"/>
            <a:headEnd/>
            <a:tailEnd/>
          </a:ln>
        </p:spPr>
      </p:pic>
      <p:sp>
        <p:nvSpPr>
          <p:cNvPr id="21507" name="TextBox 4"/>
          <p:cNvSpPr txBox="1">
            <a:spLocks noChangeArrowheads="1"/>
          </p:cNvSpPr>
          <p:nvPr/>
        </p:nvSpPr>
        <p:spPr bwMode="auto">
          <a:xfrm>
            <a:off x="5943600" y="5510213"/>
            <a:ext cx="2971800" cy="738187"/>
          </a:xfrm>
          <a:prstGeom prst="rect">
            <a:avLst/>
          </a:prstGeom>
          <a:noFill/>
          <a:ln w="9525">
            <a:noFill/>
            <a:miter lim="800000"/>
            <a:headEnd/>
            <a:tailEnd/>
          </a:ln>
        </p:spPr>
        <p:txBody>
          <a:bodyPr>
            <a:spAutoFit/>
          </a:bodyPr>
          <a:lstStyle/>
          <a:p>
            <a:pPr algn="r"/>
            <a:r>
              <a:rPr lang="en-GB" sz="1400" dirty="0"/>
              <a:t>Source: IPCC (2007c) </a:t>
            </a:r>
            <a:br>
              <a:rPr lang="en-GB" sz="1400" dirty="0"/>
            </a:br>
            <a:r>
              <a:rPr lang="en-GB" sz="1400" dirty="0"/>
              <a:t>4</a:t>
            </a:r>
            <a:r>
              <a:rPr lang="en-GB" sz="1400" baseline="30000" dirty="0"/>
              <a:t>th</a:t>
            </a:r>
            <a:r>
              <a:rPr lang="en-GB" sz="1400" dirty="0"/>
              <a:t> Assessment Report, </a:t>
            </a:r>
            <a:br>
              <a:rPr lang="en-GB" sz="1400" dirty="0"/>
            </a:br>
            <a:r>
              <a:rPr lang="en-GB" sz="1400" dirty="0"/>
              <a:t>WG II - Fig. 16.3</a:t>
            </a:r>
          </a:p>
        </p:txBody>
      </p:sp>
      <p:sp>
        <p:nvSpPr>
          <p:cNvPr id="21508" name="Slide Number Placeholder 5"/>
          <p:cNvSpPr>
            <a:spLocks noGrp="1"/>
          </p:cNvSpPr>
          <p:nvPr>
            <p:ph type="sldNum" sz="quarter" idx="12"/>
          </p:nvPr>
        </p:nvSpPr>
        <p:spPr>
          <a:noFill/>
        </p:spPr>
        <p:txBody>
          <a:bodyPr/>
          <a:lstStyle/>
          <a:p>
            <a:fld id="{E3422F3C-A4E9-4331-83F6-EED4F1D5D95D}" type="slidenum">
              <a:rPr lang="en-US" smtClean="0"/>
              <a:pPr/>
              <a:t>8</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GB" smtClean="0"/>
              <a:t>Mapping vulnerability</a:t>
            </a:r>
          </a:p>
        </p:txBody>
      </p:sp>
      <p:sp>
        <p:nvSpPr>
          <p:cNvPr id="23555" name="Slide Number Placeholder 3"/>
          <p:cNvSpPr>
            <a:spLocks noGrp="1"/>
          </p:cNvSpPr>
          <p:nvPr>
            <p:ph type="sldNum" sz="quarter" idx="12"/>
          </p:nvPr>
        </p:nvSpPr>
        <p:spPr>
          <a:xfrm>
            <a:off x="6858000" y="6613525"/>
            <a:ext cx="2133600" cy="168275"/>
          </a:xfrm>
          <a:noFill/>
        </p:spPr>
        <p:txBody>
          <a:bodyPr/>
          <a:lstStyle/>
          <a:p>
            <a:fld id="{87ED0253-7382-4550-A31A-DF257220BF6C}" type="slidenum">
              <a:rPr lang="en-US" smtClean="0"/>
              <a:pPr/>
              <a:t>9</a:t>
            </a:fld>
            <a:endParaRPr lang="en-US" dirty="0" smtClean="0"/>
          </a:p>
        </p:txBody>
      </p:sp>
      <p:sp>
        <p:nvSpPr>
          <p:cNvPr id="7" name="TextBox 6"/>
          <p:cNvSpPr txBox="1"/>
          <p:nvPr/>
        </p:nvSpPr>
        <p:spPr>
          <a:xfrm>
            <a:off x="1143000" y="6258580"/>
            <a:ext cx="6858000" cy="523220"/>
          </a:xfrm>
          <a:prstGeom prst="rect">
            <a:avLst/>
          </a:prstGeom>
          <a:noFill/>
        </p:spPr>
        <p:txBody>
          <a:bodyPr wrap="square" rtlCol="0">
            <a:spAutoFit/>
          </a:bodyPr>
          <a:lstStyle/>
          <a:p>
            <a:pPr algn="ctr"/>
            <a:r>
              <a:rPr lang="en-GB" sz="1400" dirty="0" smtClean="0"/>
              <a:t>Source: Economics of Climate Adaptation (2009) </a:t>
            </a:r>
            <a:r>
              <a:rPr lang="en-GB" sz="1400" i="1" dirty="0" smtClean="0"/>
              <a:t>Test case on Samoa – Focus on risks caused by sea level rise</a:t>
            </a:r>
            <a:r>
              <a:rPr lang="en-GB" sz="1400" dirty="0" smtClean="0"/>
              <a:t>, Fig. 03, p. 122</a:t>
            </a:r>
            <a:endParaRPr lang="en-GB" sz="1400" dirty="0"/>
          </a:p>
        </p:txBody>
      </p:sp>
      <p:pic>
        <p:nvPicPr>
          <p:cNvPr id="8" name="Picture 2"/>
          <p:cNvPicPr>
            <a:picLocks noChangeAspect="1" noChangeArrowheads="1"/>
          </p:cNvPicPr>
          <p:nvPr/>
        </p:nvPicPr>
        <p:blipFill>
          <a:blip r:embed="rId3" cstate="print"/>
          <a:srcRect/>
          <a:stretch>
            <a:fillRect/>
          </a:stretch>
        </p:blipFill>
        <p:spPr bwMode="auto">
          <a:xfrm>
            <a:off x="1078380" y="1143001"/>
            <a:ext cx="7151220" cy="5105399"/>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Theme 14">
      <a:dk1>
        <a:srgbClr val="000000"/>
      </a:dk1>
      <a:lt1>
        <a:srgbClr val="FFFFFF"/>
      </a:lt1>
      <a:dk2>
        <a:srgbClr val="FFFFFF"/>
      </a:dk2>
      <a:lt2>
        <a:srgbClr val="7E8083"/>
      </a:lt2>
      <a:accent1>
        <a:srgbClr val="0083A9"/>
      </a:accent1>
      <a:accent2>
        <a:srgbClr val="669900"/>
      </a:accent2>
      <a:accent3>
        <a:srgbClr val="FFFFFF"/>
      </a:accent3>
      <a:accent4>
        <a:srgbClr val="000000"/>
      </a:accent4>
      <a:accent5>
        <a:srgbClr val="AAC1D1"/>
      </a:accent5>
      <a:accent6>
        <a:srgbClr val="5C8A00"/>
      </a:accent6>
      <a:hlink>
        <a:srgbClr val="990000"/>
      </a:hlink>
      <a:folHlink>
        <a:srgbClr val="FFE774"/>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ffice Theme 13">
        <a:dk1>
          <a:srgbClr val="000000"/>
        </a:dk1>
        <a:lt1>
          <a:srgbClr val="FFFFFF"/>
        </a:lt1>
        <a:dk2>
          <a:srgbClr val="000000"/>
        </a:dk2>
        <a:lt2>
          <a:srgbClr val="808080"/>
        </a:lt2>
        <a:accent1>
          <a:srgbClr val="0083A9"/>
        </a:accent1>
        <a:accent2>
          <a:srgbClr val="333399"/>
        </a:accent2>
        <a:accent3>
          <a:srgbClr val="FFFFFF"/>
        </a:accent3>
        <a:accent4>
          <a:srgbClr val="000000"/>
        </a:accent4>
        <a:accent5>
          <a:srgbClr val="AAC1D1"/>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14">
        <a:dk1>
          <a:srgbClr val="000000"/>
        </a:dk1>
        <a:lt1>
          <a:srgbClr val="FFFFFF"/>
        </a:lt1>
        <a:dk2>
          <a:srgbClr val="FFFFFF"/>
        </a:dk2>
        <a:lt2>
          <a:srgbClr val="7E8083"/>
        </a:lt2>
        <a:accent1>
          <a:srgbClr val="0083A9"/>
        </a:accent1>
        <a:accent2>
          <a:srgbClr val="669900"/>
        </a:accent2>
        <a:accent3>
          <a:srgbClr val="FFFFFF"/>
        </a:accent3>
        <a:accent4>
          <a:srgbClr val="000000"/>
        </a:accent4>
        <a:accent5>
          <a:srgbClr val="AAC1D1"/>
        </a:accent5>
        <a:accent6>
          <a:srgbClr val="5C8A00"/>
        </a:accent6>
        <a:hlink>
          <a:srgbClr val="990000"/>
        </a:hlink>
        <a:folHlink>
          <a:srgbClr val="FFE77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024CA4CA992ED49B8B6C5E385BAC72F" ma:contentTypeVersion="0" ma:contentTypeDescription="Create a new document." ma:contentTypeScope="" ma:versionID="77384dca7ecd43f6b42e58d7fa3f878a">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E146507E-19F0-494F-A66E-EF20AD6408CB}">
  <ds:schemaRefs>
    <ds:schemaRef ds:uri="http://schemas.microsoft.com/office/2006/metadata/properties"/>
    <ds:schemaRef ds:uri="http://purl.org/dc/dcmitype/"/>
    <ds:schemaRef ds:uri="http://schemas.microsoft.com/office/2006/documentManagement/types"/>
    <ds:schemaRef ds:uri="http://www.w3.org/XML/1998/namespace"/>
    <ds:schemaRef ds:uri="http://purl.org/dc/elements/1.1/"/>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3CBFB16B-BDC1-4ADC-95A9-44451EB7BB9F}">
  <ds:schemaRefs>
    <ds:schemaRef ds:uri="http://schemas.microsoft.com/sharepoint/v3/contenttype/forms"/>
  </ds:schemaRefs>
</ds:datastoreItem>
</file>

<file path=customXml/itemProps3.xml><?xml version="1.0" encoding="utf-8"?>
<ds:datastoreItem xmlns:ds="http://schemas.openxmlformats.org/officeDocument/2006/customXml" ds:itemID="{4CF9A926-EBDB-495E-A593-E80AA8245C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6704</TotalTime>
  <Words>1624</Words>
  <Application>Microsoft Macintosh PowerPoint</Application>
  <PresentationFormat>On-screen Show (4:3)</PresentationFormat>
  <Paragraphs>187</Paragraphs>
  <Slides>18</Slides>
  <Notes>12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Module 5 Collecting evidence, raising awareness and building partnerships</vt:lpstr>
      <vt:lpstr>Tools supporting awareness raising  and partnership building</vt:lpstr>
      <vt:lpstr>Integrated Ecosystem Assessment</vt:lpstr>
      <vt:lpstr>Integrated Ecosystem Assessment</vt:lpstr>
      <vt:lpstr>Approach to Integrated Ecosystem Assessment</vt:lpstr>
      <vt:lpstr>Pilot integrated ecosystem assessment – Bugesera, Rwanda</vt:lpstr>
      <vt:lpstr>Climate Change vulnerability and adaptation assessment</vt:lpstr>
      <vt:lpstr>Steps in community vulnerability &amp; adaptation assessment</vt:lpstr>
      <vt:lpstr>Mapping vulnerability</vt:lpstr>
      <vt:lpstr>Macro- and meso-economic  analysis (environment and climate change)</vt:lpstr>
      <vt:lpstr>Demonstration projects</vt:lpstr>
      <vt:lpstr>Raising awareness and building  partnerships (1)</vt:lpstr>
      <vt:lpstr>Raising awareness and building  partnerships (2)</vt:lpstr>
      <vt:lpstr>PowerPoint Presentation</vt:lpstr>
      <vt:lpstr>Turning words into action</vt:lpstr>
      <vt:lpstr>Recap – Key messages</vt:lpstr>
      <vt:lpstr>Key references</vt:lpstr>
      <vt:lpstr>References</vt:lpstr>
    </vt:vector>
  </TitlesOfParts>
  <Company>MWH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MWH Global, Inc.</dc:creator>
  <cp:lastModifiedBy>Juan Palerm</cp:lastModifiedBy>
  <cp:revision>618</cp:revision>
  <dcterms:created xsi:type="dcterms:W3CDTF">2007-10-19T21:31:08Z</dcterms:created>
  <dcterms:modified xsi:type="dcterms:W3CDTF">2013-02-25T09:48:56Z</dcterms:modified>
</cp:coreProperties>
</file>