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3"/>
  </p:notesMasterIdLst>
  <p:sldIdLst>
    <p:sldId id="258" r:id="rId5"/>
    <p:sldId id="377" r:id="rId6"/>
    <p:sldId id="327" r:id="rId7"/>
    <p:sldId id="328" r:id="rId8"/>
    <p:sldId id="373" r:id="rId9"/>
    <p:sldId id="302" r:id="rId10"/>
    <p:sldId id="329" r:id="rId11"/>
    <p:sldId id="330" r:id="rId12"/>
    <p:sldId id="303" r:id="rId13"/>
    <p:sldId id="331" r:id="rId14"/>
    <p:sldId id="339" r:id="rId15"/>
    <p:sldId id="380" r:id="rId16"/>
    <p:sldId id="386" r:id="rId17"/>
    <p:sldId id="374" r:id="rId18"/>
    <p:sldId id="387" r:id="rId19"/>
    <p:sldId id="388" r:id="rId20"/>
    <p:sldId id="389" r:id="rId21"/>
    <p:sldId id="390" r:id="rId22"/>
    <p:sldId id="391" r:id="rId23"/>
    <p:sldId id="392" r:id="rId24"/>
    <p:sldId id="395" r:id="rId25"/>
    <p:sldId id="393" r:id="rId26"/>
    <p:sldId id="396" r:id="rId27"/>
    <p:sldId id="355" r:id="rId28"/>
    <p:sldId id="356" r:id="rId29"/>
    <p:sldId id="397" r:id="rId30"/>
    <p:sldId id="358" r:id="rId31"/>
    <p:sldId id="381" r:id="rId32"/>
    <p:sldId id="362" r:id="rId33"/>
    <p:sldId id="368" r:id="rId34"/>
    <p:sldId id="382" r:id="rId35"/>
    <p:sldId id="378" r:id="rId36"/>
    <p:sldId id="379" r:id="rId37"/>
    <p:sldId id="384" r:id="rId38"/>
    <p:sldId id="385" r:id="rId39"/>
    <p:sldId id="398" r:id="rId40"/>
    <p:sldId id="383" r:id="rId41"/>
    <p:sldId id="394" r:id="rId42"/>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CONINCK Sophie (DEVCO)" initials="DCS(" lastIdx="16"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5F7B"/>
    <a:srgbClr val="0099CC"/>
    <a:srgbClr val="006699"/>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2616" autoAdjust="0"/>
  </p:normalViewPr>
  <p:slideViewPr>
    <p:cSldViewPr>
      <p:cViewPr varScale="1">
        <p:scale>
          <a:sx n="73" d="100"/>
          <a:sy n="73" d="100"/>
        </p:scale>
        <p:origin x="-1680" y="-112"/>
      </p:cViewPr>
      <p:guideLst>
        <p:guide orient="horz" pos="2400"/>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486"/>
      </p:cViewPr>
      <p:guideLst>
        <p:guide orient="horz" pos="3107"/>
        <p:guide pos="2121"/>
      </p:guideLst>
    </p:cSldViewPr>
  </p:notes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notesMaster" Target="notesMasters/notesMaster1.xml"/><Relationship Id="rId44" Type="http://schemas.openxmlformats.org/officeDocument/2006/relationships/printerSettings" Target="printerSettings/printerSettings1.bin"/><Relationship Id="rId4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BE8BE560-B435-4627-83B6-98F3DDE9EA1A}" type="datetimeFigureOut">
              <a:rPr lang="en-GB"/>
              <a:pPr>
                <a:defRPr/>
              </a:pPr>
              <a:t>25/02/13</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BF7A39E1-D614-40D4-A3A1-C1D210B6FAE5}" type="slidenum">
              <a:rPr lang="en-GB"/>
              <a:pPr>
                <a:defRPr/>
              </a:pPr>
              <a:t>‹#›</a:t>
            </a:fld>
            <a:endParaRPr lang="en-GB"/>
          </a:p>
        </p:txBody>
      </p:sp>
    </p:spTree>
    <p:extLst>
      <p:ext uri="{BB962C8B-B14F-4D97-AF65-F5344CB8AC3E}">
        <p14:creationId xmlns:p14="http://schemas.microsoft.com/office/powerpoint/2010/main" val="28704922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AD4AE8-2434-4DFF-ACD5-139E3E90BD9A}"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C58D5EA-843C-4CAD-9FAA-D121331F5E66}" type="slidenum">
              <a:rPr lang="en-GB" smtClean="0"/>
              <a:pPr/>
              <a:t>11</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6C9766D-FD19-4EB4-ADF9-8C8C63EC8FCA}" type="slidenum">
              <a:rPr lang="fr-FR" smtClean="0"/>
              <a:pPr/>
              <a:t>15</a:t>
            </a:fld>
            <a:endParaRPr lang="fr-FR" smtClean="0"/>
          </a:p>
        </p:txBody>
      </p:sp>
      <p:sp>
        <p:nvSpPr>
          <p:cNvPr id="4915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A </a:t>
            </a:r>
            <a:r>
              <a:rPr lang="en-GB" b="1" dirty="0" smtClean="0"/>
              <a:t>policy</a:t>
            </a:r>
            <a:r>
              <a:rPr lang="en-GB" dirty="0" smtClean="0"/>
              <a:t> is a general course of action or proposed overall direction (“road map”) that a government is pursuing or intends to pursue, and which guides all “downstream” decision making; it usually reflects a long-term vision, defines high-level objectives and sets a number of priorities and rules.</a:t>
            </a:r>
          </a:p>
          <a:p>
            <a:pPr eaLnBrk="1" hangingPunct="1">
              <a:spcBef>
                <a:spcPct val="0"/>
              </a:spcBef>
            </a:pPr>
            <a:r>
              <a:rPr lang="en-GB" dirty="0" smtClean="0"/>
              <a:t>A </a:t>
            </a:r>
            <a:r>
              <a:rPr lang="en-GB" b="1" dirty="0" smtClean="0"/>
              <a:t>plan</a:t>
            </a:r>
            <a:r>
              <a:rPr lang="en-GB" dirty="0" smtClean="0"/>
              <a:t> is a purposeful, forward-looking strategy, setting more precise objectives and coordinated priorities, that elaborates a policy and provides a framework for its implementation; it should ideally link objectives and priorities with the identification of required resources.</a:t>
            </a:r>
          </a:p>
          <a:p>
            <a:pPr eaLnBrk="1" hangingPunct="1">
              <a:spcBef>
                <a:spcPct val="0"/>
              </a:spcBef>
            </a:pPr>
            <a:r>
              <a:rPr lang="en-GB" dirty="0" smtClean="0"/>
              <a:t>A </a:t>
            </a:r>
            <a:r>
              <a:rPr lang="en-GB" b="1" dirty="0" smtClean="0"/>
              <a:t>programme</a:t>
            </a:r>
            <a:r>
              <a:rPr lang="en-GB" dirty="0" smtClean="0"/>
              <a:t> is a coherent, organised agenda or schedule of commitments, investments, projects and/or activities that elaborate and implement a plan and/or policy; it is the operational translation of a strategy, and will usually include a more detailed allocation of resources, as well as specific objectives to be achieved during a given time frame.</a:t>
            </a:r>
          </a:p>
          <a:p>
            <a:pPr eaLnBrk="1" hangingPunct="1">
              <a:spcBef>
                <a:spcPct val="0"/>
              </a:spcBef>
            </a:pPr>
            <a:r>
              <a:rPr lang="en-GB" dirty="0" smtClean="0"/>
              <a:t>A </a:t>
            </a:r>
            <a:r>
              <a:rPr lang="en-GB" b="1" dirty="0" smtClean="0"/>
              <a:t>project</a:t>
            </a:r>
            <a:r>
              <a:rPr lang="en-GB" dirty="0" smtClean="0"/>
              <a:t> is a coherent set of activities that together, based on a detailed design, are expected to lead to the achievement of a specific objective.</a:t>
            </a:r>
          </a:p>
          <a:p>
            <a:pPr eaLnBrk="1" hangingPunct="1">
              <a:spcBef>
                <a:spcPct val="0"/>
              </a:spcBef>
            </a:pPr>
            <a:endParaRPr lang="en-GB"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F7A39E1-D614-40D4-A3A1-C1D210B6FAE5}" type="slidenum">
              <a:rPr lang="en-GB" smtClean="0"/>
              <a:pPr>
                <a:defRPr/>
              </a:pPr>
              <a:t>16</a:t>
            </a:fld>
            <a:endParaRPr lang="en-GB"/>
          </a:p>
        </p:txBody>
      </p:sp>
    </p:spTree>
    <p:extLst>
      <p:ext uri="{BB962C8B-B14F-4D97-AF65-F5344CB8AC3E}">
        <p14:creationId xmlns:p14="http://schemas.microsoft.com/office/powerpoint/2010/main" val="4026861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situation is not ideal, but it</a:t>
            </a:r>
            <a:r>
              <a:rPr lang="en-US" baseline="0" dirty="0" smtClean="0"/>
              <a:t> is often found, especially when the environment has not been well mainstreamed into the planning processes. Many SEA regulations provide for this format, and the SEA is carried out on legal (or donor-) requirement.</a:t>
            </a:r>
          </a:p>
          <a:p>
            <a:r>
              <a:rPr lang="en-US" baseline="0" dirty="0" smtClean="0"/>
              <a:t>Disadvantages: it can be very late to influence key components and focus of the P/P/P in question.</a:t>
            </a:r>
          </a:p>
          <a:p>
            <a:r>
              <a:rPr lang="en-US" baseline="0" dirty="0" smtClean="0"/>
              <a:t>However, if there is political will, even this format can have an impact in enhancing the environmental performance of the P/P/P in question.</a:t>
            </a:r>
            <a:endParaRPr lang="en-US" dirty="0"/>
          </a:p>
        </p:txBody>
      </p:sp>
      <p:sp>
        <p:nvSpPr>
          <p:cNvPr id="4" name="Slide Number Placeholder 3"/>
          <p:cNvSpPr>
            <a:spLocks noGrp="1"/>
          </p:cNvSpPr>
          <p:nvPr>
            <p:ph type="sldNum" sz="quarter" idx="10"/>
          </p:nvPr>
        </p:nvSpPr>
        <p:spPr/>
        <p:txBody>
          <a:bodyPr/>
          <a:lstStyle/>
          <a:p>
            <a:pPr>
              <a:defRPr/>
            </a:pPr>
            <a:fld id="{BF7A39E1-D614-40D4-A3A1-C1D210B6FAE5}" type="slidenum">
              <a:rPr lang="en-GB" smtClean="0"/>
              <a:pPr>
                <a:defRPr/>
              </a:pPr>
              <a:t>17</a:t>
            </a:fld>
            <a:endParaRPr lang="en-GB"/>
          </a:p>
        </p:txBody>
      </p:sp>
    </p:spTree>
    <p:extLst>
      <p:ext uri="{BB962C8B-B14F-4D97-AF65-F5344CB8AC3E}">
        <p14:creationId xmlns:p14="http://schemas.microsoft.com/office/powerpoint/2010/main" val="23077758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SEA experts work separately but concurrently with the planners</a:t>
            </a:r>
          </a:p>
          <a:p>
            <a:pPr marL="171450" indent="-171450">
              <a:buFontTx/>
              <a:buChar char="-"/>
            </a:pPr>
            <a:r>
              <a:rPr lang="en-US" dirty="0" smtClean="0"/>
              <a:t>Various assessments/inputs presented to the planning team during</a:t>
            </a:r>
            <a:r>
              <a:rPr lang="en-US" baseline="0" dirty="0" smtClean="0"/>
              <a:t> elaboration of the P/P/P – briefing notes in the various stages of P/P/P formulation</a:t>
            </a:r>
          </a:p>
          <a:p>
            <a:pPr marL="171450" indent="-171450">
              <a:buFontTx/>
              <a:buChar char="-"/>
            </a:pPr>
            <a:r>
              <a:rPr lang="en-US" baseline="0" dirty="0" smtClean="0"/>
              <a:t>Does not necessarily prolong elaboration of the P/P/P</a:t>
            </a:r>
          </a:p>
          <a:p>
            <a:pPr marL="171450" indent="-171450">
              <a:buFontTx/>
              <a:buChar char="-"/>
            </a:pPr>
            <a:r>
              <a:rPr lang="en-US" baseline="0" dirty="0" smtClean="0"/>
              <a:t>Requires effective communication between planning team and SEA team (e.g. SEA TL participates as observer in planning team sessions and vice versa)</a:t>
            </a:r>
          </a:p>
          <a:p>
            <a:pPr marL="171450" indent="-171450">
              <a:buFontTx/>
              <a:buChar char="-"/>
            </a:pPr>
            <a:r>
              <a:rPr lang="en-US" baseline="0" dirty="0" smtClean="0"/>
              <a:t>SEA report brings all this information together and </a:t>
            </a:r>
            <a:r>
              <a:rPr lang="en-US" baseline="0" dirty="0" err="1" smtClean="0"/>
              <a:t>summarises</a:t>
            </a:r>
            <a:r>
              <a:rPr lang="en-US" baseline="0" dirty="0" smtClean="0"/>
              <a:t> key open issues for decision-making</a:t>
            </a:r>
            <a:endParaRPr lang="en-US" dirty="0"/>
          </a:p>
        </p:txBody>
      </p:sp>
      <p:sp>
        <p:nvSpPr>
          <p:cNvPr id="4" name="Slide Number Placeholder 3"/>
          <p:cNvSpPr>
            <a:spLocks noGrp="1"/>
          </p:cNvSpPr>
          <p:nvPr>
            <p:ph type="sldNum" sz="quarter" idx="10"/>
          </p:nvPr>
        </p:nvSpPr>
        <p:spPr/>
        <p:txBody>
          <a:bodyPr/>
          <a:lstStyle/>
          <a:p>
            <a:pPr>
              <a:defRPr/>
            </a:pPr>
            <a:fld id="{BF7A39E1-D614-40D4-A3A1-C1D210B6FAE5}" type="slidenum">
              <a:rPr lang="en-GB" smtClean="0"/>
              <a:pPr>
                <a:defRPr/>
              </a:pPr>
              <a:t>18</a:t>
            </a:fld>
            <a:endParaRPr lang="en-GB"/>
          </a:p>
        </p:txBody>
      </p:sp>
    </p:spTree>
    <p:extLst>
      <p:ext uri="{BB962C8B-B14F-4D97-AF65-F5344CB8AC3E}">
        <p14:creationId xmlns:p14="http://schemas.microsoft.com/office/powerpoint/2010/main" val="27889887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SEA team</a:t>
            </a:r>
            <a:r>
              <a:rPr lang="en-US" baseline="0" dirty="0" smtClean="0"/>
              <a:t> are integral part of the planning team</a:t>
            </a:r>
          </a:p>
          <a:p>
            <a:pPr marL="171450" indent="-171450">
              <a:buFontTx/>
              <a:buChar char="-"/>
            </a:pPr>
            <a:r>
              <a:rPr lang="en-US" baseline="0" dirty="0" smtClean="0"/>
              <a:t>SEA experts jointly carry out the various assessments with planners</a:t>
            </a:r>
          </a:p>
          <a:p>
            <a:pPr marL="171450" indent="-171450">
              <a:buFontTx/>
              <a:buChar char="-"/>
            </a:pPr>
            <a:r>
              <a:rPr lang="en-US" baseline="0" dirty="0" smtClean="0"/>
              <a:t>Increases understanding of SEA amongst planners</a:t>
            </a:r>
          </a:p>
          <a:p>
            <a:pPr marL="171450" indent="-171450">
              <a:buFontTx/>
              <a:buChar char="-"/>
            </a:pPr>
            <a:r>
              <a:rPr lang="en-US" baseline="0" dirty="0" smtClean="0"/>
              <a:t>SEA experts need clear mandate and role within planning team</a:t>
            </a:r>
          </a:p>
          <a:p>
            <a:pPr marL="171450" indent="-171450">
              <a:buFontTx/>
              <a:buChar char="-"/>
            </a:pPr>
            <a:r>
              <a:rPr lang="en-US" baseline="0" dirty="0" smtClean="0"/>
              <a:t>Systems for review of conflicting views need to be in place</a:t>
            </a:r>
          </a:p>
          <a:p>
            <a:pPr marL="171450" indent="-171450">
              <a:buFontTx/>
              <a:buChar char="-"/>
            </a:pPr>
            <a:r>
              <a:rPr lang="en-US" baseline="0" dirty="0" smtClean="0"/>
              <a:t>Requires effective internal communication with planning team</a:t>
            </a:r>
          </a:p>
          <a:p>
            <a:pPr marL="171450" indent="-171450">
              <a:buFontTx/>
              <a:buChar char="-"/>
            </a:pPr>
            <a:r>
              <a:rPr lang="en-US" baseline="0" dirty="0" smtClean="0"/>
              <a:t>SEA report documents the entire assessment process</a:t>
            </a:r>
          </a:p>
          <a:p>
            <a:pPr marL="171450" indent="-171450">
              <a:buFontTx/>
              <a:buChar char="-"/>
            </a:pPr>
            <a:endParaRPr lang="en-US" baseline="0" dirty="0" smtClean="0"/>
          </a:p>
        </p:txBody>
      </p:sp>
      <p:sp>
        <p:nvSpPr>
          <p:cNvPr id="4" name="Slide Number Placeholder 3"/>
          <p:cNvSpPr>
            <a:spLocks noGrp="1"/>
          </p:cNvSpPr>
          <p:nvPr>
            <p:ph type="sldNum" sz="quarter" idx="10"/>
          </p:nvPr>
        </p:nvSpPr>
        <p:spPr/>
        <p:txBody>
          <a:bodyPr/>
          <a:lstStyle/>
          <a:p>
            <a:pPr>
              <a:defRPr/>
            </a:pPr>
            <a:fld id="{BF7A39E1-D614-40D4-A3A1-C1D210B6FAE5}" type="slidenum">
              <a:rPr lang="en-GB" smtClean="0"/>
              <a:pPr>
                <a:defRPr/>
              </a:pPr>
              <a:t>19</a:t>
            </a:fld>
            <a:endParaRPr lang="en-GB"/>
          </a:p>
        </p:txBody>
      </p:sp>
    </p:spTree>
    <p:extLst>
      <p:ext uri="{BB962C8B-B14F-4D97-AF65-F5344CB8AC3E}">
        <p14:creationId xmlns:p14="http://schemas.microsoft.com/office/powerpoint/2010/main" val="20702630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Hazard: </a:t>
            </a:r>
          </a:p>
          <a:p>
            <a:pPr eaLnBrk="1" hangingPunct="1">
              <a:spcBef>
                <a:spcPct val="0"/>
              </a:spcBef>
            </a:pPr>
            <a:r>
              <a:rPr lang="en-GB" dirty="0" smtClean="0"/>
              <a:t>a potentially damaging physical event, action, situation or phenomenon</a:t>
            </a:r>
          </a:p>
          <a:p>
            <a:pPr eaLnBrk="1" hangingPunct="1">
              <a:spcBef>
                <a:spcPct val="0"/>
              </a:spcBef>
            </a:pPr>
            <a:r>
              <a:rPr lang="en-GB" dirty="0" smtClean="0"/>
              <a:t>-&gt; a ‘climate hazard’ is a specific type of climate event with the potential to cause harm</a:t>
            </a:r>
          </a:p>
          <a:p>
            <a:pPr eaLnBrk="1" hangingPunct="1">
              <a:spcBef>
                <a:spcPct val="0"/>
              </a:spcBef>
            </a:pPr>
            <a:endParaRPr lang="en-GB" dirty="0" smtClean="0"/>
          </a:p>
          <a:p>
            <a:pPr eaLnBrk="1" hangingPunct="1">
              <a:spcBef>
                <a:spcPct val="0"/>
              </a:spcBef>
            </a:pPr>
            <a:r>
              <a:rPr lang="en-GB" dirty="0" smtClean="0"/>
              <a:t>Risk: the combination of:</a:t>
            </a:r>
          </a:p>
          <a:p>
            <a:pPr eaLnBrk="1" hangingPunct="1">
              <a:spcBef>
                <a:spcPct val="0"/>
              </a:spcBef>
              <a:buFontTx/>
              <a:buChar char="-"/>
            </a:pPr>
            <a:r>
              <a:rPr lang="en-GB" dirty="0" smtClean="0"/>
              <a:t>the probability (or frequency) of occurrence of a defined hazard resulting in adverse consequences</a:t>
            </a:r>
          </a:p>
          <a:p>
            <a:pPr eaLnBrk="1" hangingPunct="1">
              <a:spcBef>
                <a:spcPct val="0"/>
              </a:spcBef>
              <a:buFontTx/>
              <a:buChar char="-"/>
            </a:pPr>
            <a:r>
              <a:rPr lang="en-GB" dirty="0" smtClean="0"/>
              <a:t> the magnitude of these consequences, given the interaction of the hazard with the properties of the exposed system</a:t>
            </a:r>
          </a:p>
          <a:p>
            <a:pPr eaLnBrk="1" hangingPunct="1">
              <a:spcBef>
                <a:spcPct val="0"/>
              </a:spcBef>
            </a:pPr>
            <a:endParaRPr lang="en-GB" dirty="0" smtClean="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F5FDABF-79E5-4C5E-A4A1-7962C86131F2}" type="slidenum">
              <a:rPr lang="en-GB" smtClean="0"/>
              <a:pPr/>
              <a:t>24</a:t>
            </a:fld>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A232E9-84D9-49C8-B78D-C8238BE549CC}" type="slidenum">
              <a:rPr lang="en-GB" smtClean="0"/>
              <a:pPr/>
              <a:t>25</a:t>
            </a:fld>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A232E9-84D9-49C8-B78D-C8238BE549CC}" type="slidenum">
              <a:rPr lang="en-GB" smtClean="0"/>
              <a:pPr/>
              <a:t>26</a:t>
            </a:fld>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3D1ACE-07B3-4310-8F0D-948194D63615}" type="slidenum">
              <a:rPr lang="en-GB" smtClean="0"/>
              <a:pPr/>
              <a:t>27</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2CD3B4E-4027-49CA-8271-820328B43906}" type="slidenum">
              <a:rPr lang="en-GB" smtClean="0"/>
              <a:pPr/>
              <a:t>2</a:t>
            </a:fld>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705DBC-CADD-40E1-8C42-5C97FCF1AE87}" type="slidenum">
              <a:rPr lang="en-GB" smtClean="0"/>
              <a:pPr/>
              <a:t>29</a:t>
            </a:fld>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Benefits of using SEA in support of climate change mainstreaming: </a:t>
            </a:r>
          </a:p>
          <a:p>
            <a:pPr eaLnBrk="1" hangingPunct="1">
              <a:spcBef>
                <a:spcPct val="0"/>
              </a:spcBef>
            </a:pPr>
            <a:r>
              <a:rPr lang="en-GB" smtClean="0"/>
              <a:t>*Supports consideration of climate change in a strategic perspective</a:t>
            </a:r>
          </a:p>
          <a:p>
            <a:pPr lvl="1" eaLnBrk="1" hangingPunct="1">
              <a:spcBef>
                <a:spcPct val="0"/>
              </a:spcBef>
            </a:pPr>
            <a:r>
              <a:rPr lang="en-GB" smtClean="0"/>
              <a:t>including consideration of the merits of various alternatives under various scenarios</a:t>
            </a:r>
          </a:p>
          <a:p>
            <a:pPr eaLnBrk="1" hangingPunct="1">
              <a:spcBef>
                <a:spcPct val="0"/>
              </a:spcBef>
            </a:pPr>
            <a:r>
              <a:rPr lang="en-GB" smtClean="0"/>
              <a:t>*Supports ‘seamless’ integration of climate-related and other environmental aspects</a:t>
            </a:r>
          </a:p>
          <a:p>
            <a:pPr lvl="1" eaLnBrk="1" hangingPunct="1">
              <a:spcBef>
                <a:spcPct val="0"/>
              </a:spcBef>
            </a:pPr>
            <a:r>
              <a:rPr lang="en-GB" smtClean="0"/>
              <a:t>key role of natural systems in adaptation and mitigation</a:t>
            </a:r>
          </a:p>
          <a:p>
            <a:pPr eaLnBrk="1" hangingPunct="1">
              <a:spcBef>
                <a:spcPct val="0"/>
              </a:spcBef>
            </a:pPr>
            <a:r>
              <a:rPr lang="en-GB" smtClean="0"/>
              <a:t>*If conducted according to SEA good practices, supports active stakeholder consultation and participation in assessing climate-related issues</a:t>
            </a:r>
          </a:p>
          <a:p>
            <a:pPr eaLnBrk="1" hangingPunct="1">
              <a:spcBef>
                <a:spcPct val="0"/>
              </a:spcBef>
            </a:pPr>
            <a:r>
              <a:rPr lang="en-GB" smtClean="0"/>
              <a:t> </a:t>
            </a:r>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2844A97-3F7E-4198-AB16-0EF7A90B19EF}" type="slidenum">
              <a:rPr lang="en-GB" smtClean="0"/>
              <a:pPr/>
              <a:t>30</a:t>
            </a:fld>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76AFB7-83F3-4721-8805-BE66F227FE3B}" type="slidenum">
              <a:rPr lang="en-GB" smtClean="0"/>
              <a:pPr/>
              <a:t>32</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The State</a:t>
            </a:r>
            <a:r>
              <a:rPr lang="en-GB" baseline="0" dirty="0" smtClean="0"/>
              <a:t> of the Environment and the Socio-economic situation both affect performance of different sectors (e.g. eroded grazing lands affect agriculture [e.g. critical in Lesotho]; large out-migration affects agricultural productivity [e.g. critical in Moldova]). </a:t>
            </a:r>
          </a:p>
          <a:p>
            <a:pPr eaLnBrk="1" hangingPunct="1">
              <a:spcBef>
                <a:spcPct val="0"/>
              </a:spcBef>
            </a:pPr>
            <a:endParaRPr lang="en-GB" baseline="0" dirty="0" smtClean="0"/>
          </a:p>
          <a:p>
            <a:pPr eaLnBrk="1" hangingPunct="1">
              <a:spcBef>
                <a:spcPct val="0"/>
              </a:spcBef>
            </a:pPr>
            <a:r>
              <a:rPr lang="en-GB" baseline="0" dirty="0" smtClean="0"/>
              <a:t>Sector development (planned and unplanned) also have impacts on the state of the environment and on the socio-economic situation (e.g. increase in use of pesticides as a policy for agricultural development can lead to water pollution and health impacts; construction of roads can fragment habitats and biological corridors).</a:t>
            </a:r>
          </a:p>
          <a:p>
            <a:pPr eaLnBrk="1" hangingPunct="1">
              <a:spcBef>
                <a:spcPct val="0"/>
              </a:spcBef>
            </a:pPr>
            <a:endParaRPr lang="en-GB" baseline="0" dirty="0" smtClean="0"/>
          </a:p>
          <a:p>
            <a:pPr eaLnBrk="1" hangingPunct="1">
              <a:spcBef>
                <a:spcPct val="0"/>
              </a:spcBef>
            </a:pPr>
            <a:r>
              <a:rPr lang="en-GB" baseline="0" dirty="0" smtClean="0"/>
              <a:t>The state of the environment also affects the socio-economic situation, and </a:t>
            </a:r>
            <a:r>
              <a:rPr lang="en-GB" i="1" baseline="0" dirty="0" smtClean="0"/>
              <a:t>vice versa </a:t>
            </a:r>
            <a:r>
              <a:rPr lang="en-GB" i="0" baseline="0" dirty="0" smtClean="0"/>
              <a:t>(e.g. low agricultural productivity is an incentive for migration and can also be an incentive for deforestation; water pollution affects health).</a:t>
            </a:r>
            <a:endParaRPr lang="en-GB" dirty="0" smtClean="0"/>
          </a:p>
          <a:p>
            <a:pPr eaLnBrk="1" hangingPunct="1">
              <a:spcBef>
                <a:spcPct val="0"/>
              </a:spcBef>
            </a:pPr>
            <a:endParaRPr lang="en-GB" dirty="0" smtClean="0"/>
          </a:p>
          <a:p>
            <a:pPr eaLnBrk="1" hangingPunct="1">
              <a:spcBef>
                <a:spcPct val="0"/>
              </a:spcBef>
            </a:pPr>
            <a:r>
              <a:rPr lang="en-GB" dirty="0" smtClean="0"/>
              <a:t>Linkages between the biophysical and socio-economic impacts of climate change are such that any specific effect tends to have implications in multiple sectors.</a:t>
            </a:r>
          </a:p>
          <a:p>
            <a:pPr eaLnBrk="1" hangingPunct="1">
              <a:spcBef>
                <a:spcPts val="300"/>
              </a:spcBef>
            </a:pPr>
            <a:r>
              <a:rPr lang="en-GB" dirty="0" smtClean="0"/>
              <a:t>Any response, to be effective, thus also requires intersectoral coordination and integrated approaches.</a:t>
            </a:r>
          </a:p>
          <a:p>
            <a:pPr eaLnBrk="1" hangingPunct="1">
              <a:spcBef>
                <a:spcPts val="300"/>
              </a:spcBef>
            </a:pPr>
            <a:r>
              <a:rPr lang="en-GB" dirty="0" smtClean="0"/>
              <a:t>Scarce resources must be allocated across sectors in the most efficient possible manner.</a:t>
            </a:r>
          </a:p>
          <a:p>
            <a:pPr eaLnBrk="1" hangingPunct="1">
              <a:spcBef>
                <a:spcPts val="300"/>
              </a:spcBef>
            </a:pPr>
            <a:endParaRPr lang="en-GB" dirty="0" smtClean="0"/>
          </a:p>
          <a:p>
            <a:pPr eaLnBrk="1" hangingPunct="1">
              <a:spcBef>
                <a:spcPct val="0"/>
              </a:spcBef>
            </a:pPr>
            <a:r>
              <a:rPr lang="en-GB" dirty="0" smtClean="0"/>
              <a:t>More integrated responses</a:t>
            </a:r>
          </a:p>
          <a:p>
            <a:pPr eaLnBrk="1" hangingPunct="1">
              <a:spcBef>
                <a:spcPts val="300"/>
              </a:spcBef>
            </a:pPr>
            <a:r>
              <a:rPr lang="en-GB" dirty="0" smtClean="0"/>
              <a:t>* based on a more comprehensive understanding of linkages, opportunities, risks and constraints</a:t>
            </a:r>
          </a:p>
          <a:p>
            <a:pPr eaLnBrk="1" hangingPunct="1">
              <a:spcBef>
                <a:spcPts val="300"/>
              </a:spcBef>
            </a:pPr>
            <a:r>
              <a:rPr lang="en-GB" dirty="0" smtClean="0"/>
              <a:t>More effective responses </a:t>
            </a:r>
          </a:p>
          <a:p>
            <a:pPr eaLnBrk="1" hangingPunct="1">
              <a:spcBef>
                <a:spcPts val="300"/>
              </a:spcBef>
            </a:pPr>
            <a:r>
              <a:rPr lang="en-GB" dirty="0" smtClean="0"/>
              <a:t>* through better coordination across sectors and between various levels of governance</a:t>
            </a:r>
          </a:p>
          <a:p>
            <a:pPr eaLnBrk="1" hangingPunct="1">
              <a:spcBef>
                <a:spcPts val="300"/>
              </a:spcBef>
            </a:pPr>
            <a:r>
              <a:rPr lang="en-GB" dirty="0" smtClean="0"/>
              <a:t>More efficient responses</a:t>
            </a:r>
          </a:p>
          <a:p>
            <a:pPr eaLnBrk="1" hangingPunct="1">
              <a:spcBef>
                <a:spcPts val="300"/>
              </a:spcBef>
            </a:pPr>
            <a:r>
              <a:rPr lang="en-GB" dirty="0" smtClean="0"/>
              <a:t>* through more enlightened prioritisation and allocation of resources</a:t>
            </a:r>
          </a:p>
          <a:p>
            <a:pPr eaLnBrk="1" hangingPunct="1">
              <a:spcBef>
                <a:spcPts val="300"/>
              </a:spcBef>
            </a:pPr>
            <a:r>
              <a:rPr lang="en-GB" dirty="0" smtClean="0"/>
              <a:t>Resulting in more sustainable responses</a:t>
            </a:r>
          </a:p>
          <a:p>
            <a:pPr eaLnBrk="1" hangingPunct="1">
              <a:spcBef>
                <a:spcPct val="0"/>
              </a:spcBef>
            </a:pPr>
            <a:endParaRPr lang="en-GB" dirty="0" smtClean="0"/>
          </a:p>
          <a:p>
            <a:pPr eaLnBrk="1" hangingPunct="1">
              <a:spcBef>
                <a:spcPct val="0"/>
              </a:spcBef>
            </a:pPr>
            <a:endParaRPr lang="en-GB" dirty="0" smtClean="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AD417A7-9B4C-419C-9835-E757AD4EE9EA}"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Mainstreaming at strategic levels complements adaptation/mitigation projects and supports better integration than standalone climate action plans (although a climate action plan may be an outcome of the mainstreaming process).</a:t>
            </a:r>
          </a:p>
          <a:p>
            <a:pPr eaLnBrk="1" hangingPunct="1">
              <a:spcBef>
                <a:spcPct val="0"/>
              </a:spcBef>
            </a:pPr>
            <a:endParaRPr lang="en-GB" dirty="0" smtClean="0"/>
          </a:p>
          <a:p>
            <a:pPr eaLnBrk="1" hangingPunct="1">
              <a:spcBef>
                <a:spcPct val="0"/>
              </a:spcBef>
            </a:pPr>
            <a:r>
              <a:rPr lang="en-GB" dirty="0" smtClean="0"/>
              <a:t>The national level provides the overall guiding policy framework within which “lower” levels (sectoral and sub-national) operate.</a:t>
            </a:r>
          </a:p>
          <a:p>
            <a:pPr eaLnBrk="1" hangingPunct="1">
              <a:spcBef>
                <a:spcPts val="300"/>
              </a:spcBef>
            </a:pPr>
            <a:r>
              <a:rPr lang="en-GB" dirty="0" smtClean="0"/>
              <a:t>Sector policies and programmes directly contribute to the operationalisation and implementation of national policies/strategies.</a:t>
            </a:r>
          </a:p>
          <a:p>
            <a:pPr eaLnBrk="1" hangingPunct="1">
              <a:spcBef>
                <a:spcPts val="300"/>
              </a:spcBef>
            </a:pPr>
            <a:r>
              <a:rPr lang="en-GB" dirty="0" smtClean="0"/>
              <a:t>Some key functions are best exercised at national level (e.g. collection and analysis of climate-related data, setting up of early warning systems, overall disaster risk reduction planning).</a:t>
            </a:r>
          </a:p>
          <a:p>
            <a:pPr eaLnBrk="1" hangingPunct="1">
              <a:spcBef>
                <a:spcPts val="300"/>
              </a:spcBef>
            </a:pPr>
            <a:r>
              <a:rPr lang="en-GB" dirty="0" smtClean="0"/>
              <a:t>In the absence of a national-level response to climate change, sector-level initiatives may start developing capacities and good practices.</a:t>
            </a:r>
          </a:p>
          <a:p>
            <a:pPr eaLnBrk="1" hangingPunct="1">
              <a:spcBef>
                <a:spcPts val="300"/>
              </a:spcBef>
            </a:pPr>
            <a:r>
              <a:rPr lang="en-GB" dirty="0" smtClean="0"/>
              <a:t>National as well as sector-specific legislation/regulations: (</a:t>
            </a:r>
            <a:r>
              <a:rPr lang="en-GB" dirty="0" err="1" smtClean="0"/>
              <a:t>i</a:t>
            </a:r>
            <a:r>
              <a:rPr lang="en-GB" dirty="0" smtClean="0"/>
              <a:t>) affect vulnerability and adaptive capacity, and  (ii) create incentives and disincentives to engage in climate adaptation and mitigation.</a:t>
            </a:r>
          </a:p>
          <a:p>
            <a:pPr eaLnBrk="1" hangingPunct="1">
              <a:spcBef>
                <a:spcPts val="300"/>
              </a:spcBef>
            </a:pPr>
            <a:r>
              <a:rPr lang="en-GB" dirty="0" smtClean="0"/>
              <a:t>The national level manages international relations. This is important for shared resource management (e.g. cross-border river basins), for the implementation of international treaties including the UNFCCC, for aid coordination, ...</a:t>
            </a:r>
          </a:p>
          <a:p>
            <a:pPr eaLnBrk="1" hangingPunct="1">
              <a:spcBef>
                <a:spcPts val="300"/>
              </a:spcBef>
            </a:pPr>
            <a:r>
              <a:rPr lang="en-GB" dirty="0" smtClean="0"/>
              <a:t>Sector-specific bodies are sometimes involved in transboundary cooperation on climate-relevant issues </a:t>
            </a:r>
            <a:r>
              <a:rPr lang="en-GB" sz="1100" dirty="0" smtClean="0"/>
              <a:t>(e.g. river basin management).</a:t>
            </a:r>
            <a:endParaRPr lang="en-GB" dirty="0"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0B3C31E-F6A2-442F-BAED-52898E0E85E7}"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2CD3B4E-4027-49CA-8271-820328B43906}" type="slidenum">
              <a:rPr lang="en-GB" smtClean="0"/>
              <a:pPr/>
              <a:t>6</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BA170B-D265-4688-A135-2A4453A061AA}" type="slidenum">
              <a:rPr lang="en-GB" smtClean="0"/>
              <a:pPr/>
              <a:t>7</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3623C1-14F0-4342-9AF2-E53CBD30699F}" type="slidenum">
              <a:rPr lang="en-GB" smtClean="0"/>
              <a:pPr/>
              <a:t>8</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1484F75-6465-4CF2-B608-57496B15C78C}" type="slidenum">
              <a:rPr lang="en-GB" smtClean="0"/>
              <a:pPr/>
              <a:t>9</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223DE18-6233-40B3-9D15-AEB4E212DE43}" type="slidenum">
              <a:rPr lang="en-GB" smtClean="0"/>
              <a:pPr/>
              <a:t>10</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b"/>
          <a:lstStyle>
            <a:lvl1pPr algn="r">
              <a:defRPr sz="2800" b="0"/>
            </a:lvl1pPr>
          </a:lstStyle>
          <a:p>
            <a:r>
              <a:rPr lang="en-US"/>
              <a:t>Click to edit Master title style</a:t>
            </a:r>
          </a:p>
        </p:txBody>
      </p:sp>
      <p:pic>
        <p:nvPicPr>
          <p:cNvPr id="17" name="Picture 1" descr="C:\Users\catherine\Pictures\European Commission\logo_ce-en-rvb-lr_2012-01.jpg"/>
          <p:cNvPicPr>
            <a:picLocks noChangeAspect="1" noChangeArrowheads="1"/>
          </p:cNvPicPr>
          <p:nvPr userDrawn="1"/>
        </p:nvPicPr>
        <p:blipFill>
          <a:blip r:embed="rId2" cstate="print"/>
          <a:srcRect/>
          <a:stretch>
            <a:fillRect/>
          </a:stretch>
        </p:blipFill>
        <p:spPr bwMode="auto">
          <a:xfrm>
            <a:off x="0" y="26"/>
            <a:ext cx="1655318" cy="115125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B7B587-DC3D-47C1-BF8B-D12711A7AC2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55F140-A4E4-47E0-9E96-4F64F02F1D6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9BDAF6-6DE7-4184-81F5-FFFFE5E4F6B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20822D-2FB9-488A-87CB-4536A0C9B68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B6A0E8E-1C87-44DE-A436-4353E993A02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C0285-E6C3-488B-8CFA-CFDE06C045B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43FC99A-D493-4595-A7AA-24248A8DA33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0DAE3B4-21B7-4C0F-B567-3C1DCB6D190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58B81A2-5088-42B4-BBEB-57E75A37344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CBF32A-AD23-4328-8614-80EC83F495F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B95D2EA-FD0A-431A-A2BB-CC122B19122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102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103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BE75552B-1939-4E37-96A4-24882DD92D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ec.europa.eu/europeaid/infopoint/publications/europeaid/172a_en.htm" TargetMode="External"/><Relationship Id="rId4" Type="http://schemas.openxmlformats.org/officeDocument/2006/relationships/hyperlink" Target="http://browse.oecdbookshop.org/oecd/pdfs/browseit/4309171E.PDF" TargetMode="External"/><Relationship Id="rId1" Type="http://schemas.openxmlformats.org/officeDocument/2006/relationships/slideLayout" Target="../slideLayouts/slideLayout2.xml"/><Relationship Id="rId2" Type="http://schemas.openxmlformats.org/officeDocument/2006/relationships/hyperlink" Target="http://www.mikehulme.org/wp-content/uploads/2007/04/2004-dessai-hulme-probabilities.pdf"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undp.org/climatechange/library_integrating_cc.shtml" TargetMode="External"/><Relationship Id="rId3" Type="http://schemas.openxmlformats.org/officeDocument/2006/relationships/hyperlink" Target="http://www.unpei.org/knowledge-resources/publications.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457200" y="1447800"/>
            <a:ext cx="5943600" cy="2362200"/>
          </a:xfrm>
        </p:spPr>
        <p:txBody>
          <a:bodyPr/>
          <a:lstStyle/>
          <a:p>
            <a:pPr eaLnBrk="1" hangingPunct="1">
              <a:lnSpc>
                <a:spcPct val="150000"/>
              </a:lnSpc>
            </a:pPr>
            <a:r>
              <a:rPr lang="en-GB" b="1" dirty="0" smtClean="0">
                <a:latin typeface="Arial Black" pitchFamily="34" charset="0"/>
              </a:rPr>
              <a:t>Module 6</a:t>
            </a:r>
            <a:br>
              <a:rPr lang="en-GB" b="1" dirty="0" smtClean="0">
                <a:latin typeface="Arial Black" pitchFamily="34" charset="0"/>
              </a:rPr>
            </a:br>
            <a:r>
              <a:rPr lang="en-GB" sz="2400" b="1" dirty="0" smtClean="0">
                <a:latin typeface="Arial Black" pitchFamily="34" charset="0"/>
              </a:rPr>
              <a:t>Mainstreaming in national, sector and sub-national policies, strategies and programmes</a:t>
            </a:r>
            <a:endParaRPr lang="en-GB" sz="2400" dirty="0" smtClean="0"/>
          </a:p>
        </p:txBody>
      </p:sp>
      <p:sp>
        <p:nvSpPr>
          <p:cNvPr id="4" name="Rectangle 3"/>
          <p:cNvSpPr txBox="1">
            <a:spLocks noChangeArrowheads="1"/>
          </p:cNvSpPr>
          <p:nvPr/>
        </p:nvSpPr>
        <p:spPr bwMode="auto">
          <a:xfrm>
            <a:off x="685800" y="5257800"/>
            <a:ext cx="3352800" cy="685800"/>
          </a:xfrm>
          <a:prstGeom prst="rect">
            <a:avLst/>
          </a:prstGeom>
          <a:noFill/>
          <a:ln w="9525">
            <a:noFill/>
            <a:miter lim="800000"/>
            <a:headEnd/>
            <a:tailEnd/>
          </a:ln>
        </p:spPr>
        <p:txBody>
          <a:bodyPr lIns="0" tIns="0" rIns="0" bIns="0" anchor="b"/>
          <a:lstStyle/>
          <a:p>
            <a:pPr>
              <a:spcBef>
                <a:spcPct val="20000"/>
              </a:spcBef>
              <a:defRPr/>
            </a:pPr>
            <a:r>
              <a:rPr lang="en-US" kern="0" dirty="0" smtClean="0">
                <a:solidFill>
                  <a:schemeClr val="accent1">
                    <a:lumMod val="75000"/>
                  </a:schemeClr>
                </a:solidFill>
                <a:latin typeface="+mn-lt"/>
              </a:rPr>
              <a:t>Country-led environmental and climate change mainstreaming (specialist course)</a:t>
            </a:r>
            <a:endParaRPr lang="en-US" kern="0" dirty="0">
              <a:solidFill>
                <a:schemeClr val="accent1">
                  <a:lumMod val="75000"/>
                </a:schemeClr>
              </a:solidFill>
              <a:latin typeface="+mn-lt"/>
            </a:endParaRPr>
          </a:p>
        </p:txBody>
      </p:sp>
      <p:sp>
        <p:nvSpPr>
          <p:cNvPr id="5" name="Rectangle 3"/>
          <p:cNvSpPr txBox="1">
            <a:spLocks noChangeArrowheads="1"/>
          </p:cNvSpPr>
          <p:nvPr/>
        </p:nvSpPr>
        <p:spPr bwMode="auto">
          <a:xfrm>
            <a:off x="685800" y="5943600"/>
            <a:ext cx="8077200" cy="457200"/>
          </a:xfrm>
          <a:prstGeom prst="rect">
            <a:avLst/>
          </a:prstGeom>
          <a:noFill/>
          <a:ln w="9525">
            <a:noFill/>
            <a:miter lim="800000"/>
            <a:headEnd/>
            <a:tailEnd/>
          </a:ln>
        </p:spPr>
        <p:txBody>
          <a:bodyPr lIns="0" tIns="0" rIns="0" bIns="0" anchor="b"/>
          <a:lstStyle/>
          <a:p>
            <a:pPr>
              <a:spcBef>
                <a:spcPct val="20000"/>
              </a:spcBef>
              <a:defRPr/>
            </a:pPr>
            <a:r>
              <a:rPr lang="en-US" sz="1200" kern="0" dirty="0">
                <a:solidFill>
                  <a:schemeClr val="accent1">
                    <a:lumMod val="75000"/>
                  </a:schemeClr>
                </a:solidFill>
                <a:latin typeface="+mn-lt"/>
              </a:rPr>
              <a:t>Training </a:t>
            </a:r>
            <a:r>
              <a:rPr lang="en-US" sz="1200" kern="0" dirty="0" smtClean="0">
                <a:solidFill>
                  <a:schemeClr val="accent1">
                    <a:lumMod val="75000"/>
                  </a:schemeClr>
                </a:solidFill>
                <a:latin typeface="+mn-lt"/>
              </a:rPr>
              <a:t>materials developed with the support of the European Commission</a:t>
            </a:r>
            <a:endParaRPr lang="en-US" sz="1200" kern="0" dirty="0">
              <a:solidFill>
                <a:schemeClr val="accent1">
                  <a:lumMod val="75000"/>
                </a:schemeClr>
              </a:solidFill>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Main entry points in the </a:t>
            </a:r>
            <a:br>
              <a:rPr lang="en-GB" smtClean="0"/>
            </a:br>
            <a:r>
              <a:rPr lang="en-GB" smtClean="0"/>
              <a:t>national and sector policy cycles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50388716"/>
              </p:ext>
            </p:extLst>
          </p:nvPr>
        </p:nvGraphicFramePr>
        <p:xfrm>
          <a:off x="228600" y="1939925"/>
          <a:ext cx="8153400" cy="3479799"/>
        </p:xfrm>
        <a:graphic>
          <a:graphicData uri="http://schemas.openxmlformats.org/drawingml/2006/table">
            <a:tbl>
              <a:tblPr firstRow="1" bandRow="1">
                <a:tableStyleId>{5C22544A-7EE6-4342-B048-85BDC9FD1C3A}</a:tableStyleId>
              </a:tblPr>
              <a:tblGrid>
                <a:gridCol w="2111148"/>
                <a:gridCol w="3057525"/>
                <a:gridCol w="2984727"/>
              </a:tblGrid>
              <a:tr h="370840">
                <a:tc>
                  <a:txBody>
                    <a:bodyPr/>
                    <a:lstStyle/>
                    <a:p>
                      <a:r>
                        <a:rPr lang="en-GB" dirty="0" smtClean="0"/>
                        <a:t>Policy</a:t>
                      </a:r>
                      <a:r>
                        <a:rPr lang="en-GB" baseline="0" dirty="0" smtClean="0"/>
                        <a:t> cycle stage</a:t>
                      </a:r>
                      <a:endParaRPr lang="en-GB" dirty="0"/>
                    </a:p>
                  </a:txBody>
                  <a:tcPr/>
                </a:tc>
                <a:tc>
                  <a:txBody>
                    <a:bodyPr/>
                    <a:lstStyle/>
                    <a:p>
                      <a:pPr algn="ctr"/>
                      <a:r>
                        <a:rPr lang="en-GB" dirty="0" smtClean="0"/>
                        <a:t>National level</a:t>
                      </a:r>
                      <a:endParaRPr lang="en-GB" dirty="0"/>
                    </a:p>
                  </a:txBody>
                  <a:tcPr/>
                </a:tc>
                <a:tc>
                  <a:txBody>
                    <a:bodyPr/>
                    <a:lstStyle/>
                    <a:p>
                      <a:pPr algn="ctr"/>
                      <a:r>
                        <a:rPr lang="en-GB" dirty="0" smtClean="0"/>
                        <a:t>Sector level</a:t>
                      </a:r>
                      <a:endParaRPr lang="en-GB" dirty="0"/>
                    </a:p>
                  </a:txBody>
                  <a:tcPr/>
                </a:tc>
              </a:tr>
              <a:tr h="370840">
                <a:tc>
                  <a:txBody>
                    <a:bodyPr/>
                    <a:lstStyle/>
                    <a:p>
                      <a:r>
                        <a:rPr lang="en-GB" dirty="0" smtClean="0"/>
                        <a:t>Policy formulation</a:t>
                      </a:r>
                      <a:endParaRPr lang="en-GB" dirty="0"/>
                    </a:p>
                  </a:txBody>
                  <a:tcPr/>
                </a:tc>
                <a:tc>
                  <a:txBody>
                    <a:bodyPr/>
                    <a:lstStyle/>
                    <a:p>
                      <a:r>
                        <a:rPr lang="en-GB" dirty="0" smtClean="0"/>
                        <a:t>National long-term vision</a:t>
                      </a:r>
                    </a:p>
                    <a:p>
                      <a:r>
                        <a:rPr lang="en-GB" dirty="0" smtClean="0"/>
                        <a:t>National policies and strategies</a:t>
                      </a:r>
                      <a:endParaRPr lang="en-GB" dirty="0"/>
                    </a:p>
                  </a:txBody>
                  <a:tcPr/>
                </a:tc>
                <a:tc>
                  <a:txBody>
                    <a:bodyPr/>
                    <a:lstStyle/>
                    <a:p>
                      <a:r>
                        <a:rPr lang="en-GB" dirty="0" smtClean="0"/>
                        <a:t>Sector policies</a:t>
                      </a:r>
                      <a:r>
                        <a:rPr lang="en-GB" baseline="0" dirty="0" smtClean="0"/>
                        <a:t> and strategies</a:t>
                      </a:r>
                      <a:endParaRPr lang="en-GB" dirty="0"/>
                    </a:p>
                  </a:txBody>
                  <a:tcPr/>
                </a:tc>
              </a:tr>
              <a:tr h="370840">
                <a:tc>
                  <a:txBody>
                    <a:bodyPr/>
                    <a:lstStyle/>
                    <a:p>
                      <a:r>
                        <a:rPr lang="en-GB" dirty="0" smtClean="0"/>
                        <a:t>Planning</a:t>
                      </a:r>
                      <a:endParaRPr lang="en-GB" dirty="0"/>
                    </a:p>
                  </a:txBody>
                  <a:tcPr/>
                </a:tc>
                <a:tc>
                  <a:txBody>
                    <a:bodyPr/>
                    <a:lstStyle/>
                    <a:p>
                      <a:r>
                        <a:rPr lang="en-GB" dirty="0" smtClean="0"/>
                        <a:t>Multi-year development plan</a:t>
                      </a:r>
                      <a:endParaRPr lang="en-GB" dirty="0"/>
                    </a:p>
                  </a:txBody>
                  <a:tcPr/>
                </a:tc>
                <a:tc>
                  <a:txBody>
                    <a:bodyPr/>
                    <a:lstStyle/>
                    <a:p>
                      <a:r>
                        <a:rPr lang="en-GB" dirty="0" smtClean="0"/>
                        <a:t>Sectoral</a:t>
                      </a:r>
                      <a:r>
                        <a:rPr lang="en-GB" baseline="0" dirty="0" smtClean="0"/>
                        <a:t> plans</a:t>
                      </a:r>
                      <a:endParaRPr lang="en-GB" dirty="0"/>
                    </a:p>
                  </a:txBody>
                  <a:tcPr/>
                </a:tc>
              </a:tr>
              <a:tr h="370840">
                <a:tc>
                  <a:txBody>
                    <a:bodyPr/>
                    <a:lstStyle/>
                    <a:p>
                      <a:r>
                        <a:rPr lang="en-GB" dirty="0" smtClean="0"/>
                        <a:t>Resource</a:t>
                      </a:r>
                      <a:r>
                        <a:rPr lang="en-GB" baseline="0" dirty="0" smtClean="0"/>
                        <a:t> allocation</a:t>
                      </a:r>
                      <a:endParaRPr lang="en-GB" dirty="0"/>
                    </a:p>
                  </a:txBody>
                  <a:tcPr/>
                </a:tc>
                <a:tc>
                  <a:txBody>
                    <a:bodyPr/>
                    <a:lstStyle/>
                    <a:p>
                      <a:r>
                        <a:rPr lang="en-GB" dirty="0" smtClean="0"/>
                        <a:t>National budget</a:t>
                      </a:r>
                    </a:p>
                    <a:p>
                      <a:r>
                        <a:rPr lang="en-GB" dirty="0" smtClean="0"/>
                        <a:t>Environment and climate-related fund(s)</a:t>
                      </a:r>
                      <a:endParaRPr lang="en-GB" dirty="0"/>
                    </a:p>
                  </a:txBody>
                  <a:tcPr/>
                </a:tc>
                <a:tc>
                  <a:txBody>
                    <a:bodyPr/>
                    <a:lstStyle/>
                    <a:p>
                      <a:r>
                        <a:rPr lang="en-GB" dirty="0" smtClean="0"/>
                        <a:t>Sector</a:t>
                      </a:r>
                      <a:r>
                        <a:rPr lang="en-GB" baseline="0" dirty="0" smtClean="0"/>
                        <a:t> budget envelopes</a:t>
                      </a:r>
                    </a:p>
                    <a:p>
                      <a:r>
                        <a:rPr lang="en-GB" baseline="0" dirty="0" smtClean="0"/>
                        <a:t>Resources from fund(s)</a:t>
                      </a:r>
                      <a:endParaRPr lang="en-GB" dirty="0"/>
                    </a:p>
                  </a:txBody>
                  <a:tcPr/>
                </a:tc>
              </a:tr>
              <a:tr h="370840">
                <a:tc>
                  <a:txBody>
                    <a:bodyPr/>
                    <a:lstStyle/>
                    <a:p>
                      <a:r>
                        <a:rPr lang="en-GB" dirty="0" smtClean="0"/>
                        <a:t>Programming &amp;</a:t>
                      </a:r>
                      <a:r>
                        <a:rPr lang="en-GB" baseline="0" dirty="0" smtClean="0"/>
                        <a:t> implementation</a:t>
                      </a:r>
                      <a:endParaRPr lang="en-GB" dirty="0"/>
                    </a:p>
                  </a:txBody>
                  <a:tcPr/>
                </a:tc>
                <a:tc>
                  <a:txBody>
                    <a:bodyPr/>
                    <a:lstStyle/>
                    <a:p>
                      <a:r>
                        <a:rPr lang="en-GB" dirty="0" smtClean="0"/>
                        <a:t>Sector-level development plans and budgets</a:t>
                      </a:r>
                      <a:endParaRPr lang="en-GB" dirty="0"/>
                    </a:p>
                  </a:txBody>
                  <a:tcPr/>
                </a:tc>
                <a:tc>
                  <a:txBody>
                    <a:bodyPr/>
                    <a:lstStyle/>
                    <a:p>
                      <a:r>
                        <a:rPr lang="en-GB" dirty="0" smtClean="0"/>
                        <a:t>Sector programming</a:t>
                      </a:r>
                      <a:endParaRPr lang="en-GB" dirty="0"/>
                    </a:p>
                  </a:txBody>
                  <a:tcPr/>
                </a:tc>
              </a:tr>
            </a:tbl>
          </a:graphicData>
        </a:graphic>
      </p:graphicFrame>
      <p:sp>
        <p:nvSpPr>
          <p:cNvPr id="32796" name="TextBox 4"/>
          <p:cNvSpPr txBox="1">
            <a:spLocks noChangeArrowheads="1"/>
          </p:cNvSpPr>
          <p:nvPr/>
        </p:nvSpPr>
        <p:spPr bwMode="auto">
          <a:xfrm>
            <a:off x="3581400" y="6400800"/>
            <a:ext cx="4495800" cy="307975"/>
          </a:xfrm>
          <a:prstGeom prst="rect">
            <a:avLst/>
          </a:prstGeom>
          <a:noFill/>
          <a:ln w="9525">
            <a:noFill/>
            <a:miter lim="800000"/>
            <a:headEnd/>
            <a:tailEnd/>
          </a:ln>
        </p:spPr>
        <p:txBody>
          <a:bodyPr>
            <a:spAutoFit/>
          </a:bodyPr>
          <a:lstStyle/>
          <a:p>
            <a:pPr algn="r"/>
            <a:r>
              <a:rPr lang="en-GB" sz="1400" dirty="0"/>
              <a:t>Adapted from: </a:t>
            </a:r>
            <a:r>
              <a:rPr lang="en-GB" sz="1400" dirty="0" err="1" smtClean="0"/>
              <a:t>Olhoff</a:t>
            </a:r>
            <a:r>
              <a:rPr lang="en-GB" sz="1400" dirty="0" smtClean="0"/>
              <a:t> &amp; </a:t>
            </a:r>
            <a:r>
              <a:rPr lang="en-GB" sz="1400" dirty="0" err="1" smtClean="0"/>
              <a:t>Schaer</a:t>
            </a:r>
            <a:r>
              <a:rPr lang="en-GB" sz="1400" dirty="0" smtClean="0"/>
              <a:t> (2010</a:t>
            </a:r>
            <a:r>
              <a:rPr lang="en-GB" sz="1400" dirty="0"/>
              <a:t>)  Fig. 1, p. 10</a:t>
            </a:r>
          </a:p>
        </p:txBody>
      </p:sp>
      <p:sp>
        <p:nvSpPr>
          <p:cNvPr id="6" name="Rounded Rectangular Callout 5"/>
          <p:cNvSpPr/>
          <p:nvPr/>
        </p:nvSpPr>
        <p:spPr>
          <a:xfrm>
            <a:off x="228600" y="152400"/>
            <a:ext cx="2057400" cy="1524000"/>
          </a:xfrm>
          <a:prstGeom prst="wedgeRoundRectCallout">
            <a:avLst>
              <a:gd name="adj1" fmla="val 28819"/>
              <a:gd name="adj2" fmla="val 119497"/>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Recognise </a:t>
            </a:r>
            <a:r>
              <a:rPr lang="en-GB" b="1" dirty="0" smtClean="0">
                <a:solidFill>
                  <a:srgbClr val="002060"/>
                </a:solidFill>
              </a:rPr>
              <a:t>environment-development links and climate </a:t>
            </a:r>
            <a:r>
              <a:rPr lang="en-GB" b="1" dirty="0">
                <a:solidFill>
                  <a:srgbClr val="002060"/>
                </a:solidFill>
              </a:rPr>
              <a:t>risks</a:t>
            </a:r>
          </a:p>
        </p:txBody>
      </p:sp>
      <p:sp>
        <p:nvSpPr>
          <p:cNvPr id="7" name="Rounded Rectangular Callout 6"/>
          <p:cNvSpPr/>
          <p:nvPr/>
        </p:nvSpPr>
        <p:spPr>
          <a:xfrm>
            <a:off x="304800" y="5334000"/>
            <a:ext cx="2667000" cy="1371600"/>
          </a:xfrm>
          <a:prstGeom prst="wedgeRoundRectCallout">
            <a:avLst>
              <a:gd name="adj1" fmla="val 10484"/>
              <a:gd name="adj2" fmla="val -164541"/>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rgbClr val="002060"/>
                </a:solidFill>
              </a:rPr>
              <a:t>Include environment- and </a:t>
            </a:r>
            <a:r>
              <a:rPr lang="en-GB" b="1" dirty="0">
                <a:solidFill>
                  <a:srgbClr val="002060"/>
                </a:solidFill>
              </a:rPr>
              <a:t>climate-related programmes/ projects (sectoral and cross-sectoral)</a:t>
            </a:r>
          </a:p>
        </p:txBody>
      </p:sp>
      <p:sp>
        <p:nvSpPr>
          <p:cNvPr id="8" name="Rounded Rectangular Callout 7"/>
          <p:cNvSpPr/>
          <p:nvPr/>
        </p:nvSpPr>
        <p:spPr>
          <a:xfrm>
            <a:off x="2438400" y="1066800"/>
            <a:ext cx="2438400" cy="1143000"/>
          </a:xfrm>
          <a:prstGeom prst="wedgeRoundRectCallout">
            <a:avLst>
              <a:gd name="adj1" fmla="val -95150"/>
              <a:gd name="adj2" fmla="val 223944"/>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Allocate funding for </a:t>
            </a:r>
            <a:r>
              <a:rPr lang="en-GB" b="1" dirty="0" smtClean="0">
                <a:solidFill>
                  <a:srgbClr val="002060"/>
                </a:solidFill>
              </a:rPr>
              <a:t>environmental and climate</a:t>
            </a:r>
            <a:r>
              <a:rPr lang="en-GB" b="1" dirty="0">
                <a:solidFill>
                  <a:srgbClr val="002060"/>
                </a:solidFill>
              </a:rPr>
              <a:t>-specific actions</a:t>
            </a:r>
          </a:p>
        </p:txBody>
      </p:sp>
      <p:sp>
        <p:nvSpPr>
          <p:cNvPr id="9" name="Rounded Rectangular Callout 8"/>
          <p:cNvSpPr/>
          <p:nvPr/>
        </p:nvSpPr>
        <p:spPr>
          <a:xfrm>
            <a:off x="3505200" y="5715000"/>
            <a:ext cx="2667000" cy="838200"/>
          </a:xfrm>
          <a:prstGeom prst="wedgeRoundRectCallout">
            <a:avLst>
              <a:gd name="adj1" fmla="val 1577"/>
              <a:gd name="adj2" fmla="val -184521"/>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Relocate funding to vulnerable or priority sectors/ regions</a:t>
            </a:r>
          </a:p>
        </p:txBody>
      </p:sp>
      <p:sp>
        <p:nvSpPr>
          <p:cNvPr id="10" name="Rounded Rectangular Callout 9"/>
          <p:cNvSpPr/>
          <p:nvPr/>
        </p:nvSpPr>
        <p:spPr>
          <a:xfrm>
            <a:off x="6629400" y="5410200"/>
            <a:ext cx="2209800" cy="1295400"/>
          </a:xfrm>
          <a:prstGeom prst="wedgeRoundRectCallout">
            <a:avLst>
              <a:gd name="adj1" fmla="val -32642"/>
              <a:gd name="adj2" fmla="val -88281"/>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Incorporate </a:t>
            </a:r>
            <a:r>
              <a:rPr lang="en-GB" b="1" dirty="0" smtClean="0">
                <a:solidFill>
                  <a:srgbClr val="002060"/>
                </a:solidFill>
              </a:rPr>
              <a:t>environment and climate</a:t>
            </a:r>
            <a:r>
              <a:rPr lang="en-GB" b="1" dirty="0">
                <a:solidFill>
                  <a:srgbClr val="002060"/>
                </a:solidFill>
              </a:rPr>
              <a:t>-related activities</a:t>
            </a:r>
          </a:p>
        </p:txBody>
      </p:sp>
      <p:sp>
        <p:nvSpPr>
          <p:cNvPr id="11" name="Rounded Rectangular Callout 10"/>
          <p:cNvSpPr/>
          <p:nvPr/>
        </p:nvSpPr>
        <p:spPr>
          <a:xfrm>
            <a:off x="7620000" y="1600200"/>
            <a:ext cx="1524000" cy="2362200"/>
          </a:xfrm>
          <a:prstGeom prst="wedgeRoundRectCallout">
            <a:avLst>
              <a:gd name="adj1" fmla="val -36210"/>
              <a:gd name="adj2" fmla="val 90687"/>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Include </a:t>
            </a:r>
            <a:r>
              <a:rPr lang="en-GB" b="1" dirty="0" err="1" smtClean="0">
                <a:solidFill>
                  <a:srgbClr val="002060"/>
                </a:solidFill>
              </a:rPr>
              <a:t>env’t</a:t>
            </a:r>
            <a:r>
              <a:rPr lang="en-GB" b="1" dirty="0" smtClean="0">
                <a:solidFill>
                  <a:srgbClr val="002060"/>
                </a:solidFill>
              </a:rPr>
              <a:t> and climate </a:t>
            </a:r>
            <a:r>
              <a:rPr lang="en-GB" b="1" dirty="0" err="1">
                <a:solidFill>
                  <a:srgbClr val="002060"/>
                </a:solidFill>
              </a:rPr>
              <a:t>considera-tions</a:t>
            </a:r>
            <a:r>
              <a:rPr lang="en-GB" b="1" dirty="0">
                <a:solidFill>
                  <a:srgbClr val="002060"/>
                </a:solidFill>
              </a:rPr>
              <a:t> in project selection criteria</a:t>
            </a:r>
          </a:p>
        </p:txBody>
      </p:sp>
      <p:sp>
        <p:nvSpPr>
          <p:cNvPr id="32803" name="Slide Number Placeholder 11"/>
          <p:cNvSpPr>
            <a:spLocks noGrp="1"/>
          </p:cNvSpPr>
          <p:nvPr>
            <p:ph type="sldNum" sz="quarter" idx="12"/>
          </p:nvPr>
        </p:nvSpPr>
        <p:spPr>
          <a:noFill/>
        </p:spPr>
        <p:txBody>
          <a:bodyPr/>
          <a:lstStyle/>
          <a:p>
            <a:fld id="{4952D145-2663-482E-B6D4-E43C84A6AE5C}" type="slidenum">
              <a:rPr lang="en-US" smtClean="0"/>
              <a:pPr/>
              <a:t>10</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Tools for mainstreaming environment and climate change in strategic policy and planning processes</a:t>
            </a:r>
          </a:p>
        </p:txBody>
      </p:sp>
      <p:sp>
        <p:nvSpPr>
          <p:cNvPr id="34818" name="Slide Number Placeholder 2"/>
          <p:cNvSpPr>
            <a:spLocks noGrp="1"/>
          </p:cNvSpPr>
          <p:nvPr>
            <p:ph type="sldNum" sz="quarter" idx="12"/>
          </p:nvPr>
        </p:nvSpPr>
        <p:spPr>
          <a:noFill/>
        </p:spPr>
        <p:txBody>
          <a:bodyPr/>
          <a:lstStyle/>
          <a:p>
            <a:fld id="{9CB86557-34E9-4E0C-BC76-F619FFDC5B29}" type="slidenum">
              <a:rPr lang="en-US" smtClean="0"/>
              <a:pPr/>
              <a:t>11</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Tools supporting awareness </a:t>
            </a:r>
            <a:br>
              <a:rPr lang="en-GB" dirty="0" smtClean="0"/>
            </a:br>
            <a:r>
              <a:rPr lang="en-GB" dirty="0" smtClean="0"/>
              <a:t>raising...</a:t>
            </a:r>
            <a:endParaRPr lang="en-GB"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12</a:t>
            </a:fld>
            <a:endParaRPr lang="en-US"/>
          </a:p>
        </p:txBody>
      </p:sp>
      <p:sp>
        <p:nvSpPr>
          <p:cNvPr id="5" name="Rounded Rectangle 4"/>
          <p:cNvSpPr/>
          <p:nvPr/>
        </p:nvSpPr>
        <p:spPr>
          <a:xfrm>
            <a:off x="5419725" y="3009000"/>
            <a:ext cx="2124075" cy="10445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chemeClr val="bg1"/>
                </a:solidFill>
              </a:rPr>
              <a:t>Awareness raising</a:t>
            </a:r>
            <a:endParaRPr lang="en-GB" b="1" dirty="0">
              <a:solidFill>
                <a:schemeClr val="bg1"/>
              </a:solidFill>
            </a:endParaRPr>
          </a:p>
        </p:txBody>
      </p:sp>
      <p:sp>
        <p:nvSpPr>
          <p:cNvPr id="6" name="Rounded Rectangle 5"/>
          <p:cNvSpPr/>
          <p:nvPr/>
        </p:nvSpPr>
        <p:spPr>
          <a:xfrm>
            <a:off x="5419725" y="4380600"/>
            <a:ext cx="2124075" cy="1044575"/>
          </a:xfrm>
          <a:prstGeom prst="roundRect">
            <a:avLst/>
          </a:prstGeom>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chemeClr val="bg1"/>
                </a:solidFill>
              </a:rPr>
              <a:t>Influence on policies</a:t>
            </a:r>
            <a:endParaRPr lang="en-GB" b="1" dirty="0">
              <a:solidFill>
                <a:schemeClr val="bg1"/>
              </a:solidFill>
            </a:endParaRPr>
          </a:p>
        </p:txBody>
      </p:sp>
      <p:sp>
        <p:nvSpPr>
          <p:cNvPr id="7" name="Left Brace 6"/>
          <p:cNvSpPr/>
          <p:nvPr/>
        </p:nvSpPr>
        <p:spPr>
          <a:xfrm rot="10800000" flipH="1">
            <a:off x="5151119" y="2857500"/>
            <a:ext cx="182881" cy="2819400"/>
          </a:xfrm>
          <a:prstGeom prst="leftBrace">
            <a:avLst/>
          </a:prstGeom>
          <a:ln w="3810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8" name="Flowchart: Document 7"/>
          <p:cNvSpPr/>
          <p:nvPr/>
        </p:nvSpPr>
        <p:spPr>
          <a:xfrm>
            <a:off x="1219200" y="2362200"/>
            <a:ext cx="2438400" cy="10668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Vulnerability and adaptation assessments</a:t>
            </a:r>
          </a:p>
        </p:txBody>
      </p:sp>
      <p:sp>
        <p:nvSpPr>
          <p:cNvPr id="9" name="Flowchart: Document 8"/>
          <p:cNvSpPr/>
          <p:nvPr/>
        </p:nvSpPr>
        <p:spPr>
          <a:xfrm>
            <a:off x="1219200" y="3505200"/>
            <a:ext cx="2438400" cy="10668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Macro and meso economic analysis</a:t>
            </a:r>
          </a:p>
        </p:txBody>
      </p:sp>
      <p:sp>
        <p:nvSpPr>
          <p:cNvPr id="10" name="Flowchart: Document 9"/>
          <p:cNvSpPr/>
          <p:nvPr/>
        </p:nvSpPr>
        <p:spPr>
          <a:xfrm>
            <a:off x="1219200" y="4724400"/>
            <a:ext cx="2438400" cy="7620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a:solidFill>
                  <a:srgbClr val="002060"/>
                </a:solidFill>
              </a:rPr>
              <a:t>Demonstration projects</a:t>
            </a:r>
          </a:p>
        </p:txBody>
      </p:sp>
      <p:cxnSp>
        <p:nvCxnSpPr>
          <p:cNvPr id="11" name="Straight Arrow Connector 10"/>
          <p:cNvCxnSpPr>
            <a:stCxn id="8" idx="3"/>
            <a:endCxn id="7" idx="1"/>
          </p:cNvCxnSpPr>
          <p:nvPr/>
        </p:nvCxnSpPr>
        <p:spPr>
          <a:xfrm>
            <a:off x="3657600" y="2895600"/>
            <a:ext cx="1493519" cy="1371600"/>
          </a:xfrm>
          <a:prstGeom prst="straightConnector1">
            <a:avLst/>
          </a:prstGeom>
          <a:ln w="38100">
            <a:solidFill>
              <a:srgbClr val="006699"/>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9" idx="3"/>
            <a:endCxn id="7" idx="1"/>
          </p:cNvCxnSpPr>
          <p:nvPr/>
        </p:nvCxnSpPr>
        <p:spPr>
          <a:xfrm>
            <a:off x="3657600" y="4038600"/>
            <a:ext cx="1493519" cy="228600"/>
          </a:xfrm>
          <a:prstGeom prst="straightConnector1">
            <a:avLst/>
          </a:prstGeom>
          <a:ln w="38100">
            <a:solidFill>
              <a:srgbClr val="006699"/>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10" idx="3"/>
            <a:endCxn id="7" idx="1"/>
          </p:cNvCxnSpPr>
          <p:nvPr/>
        </p:nvCxnSpPr>
        <p:spPr>
          <a:xfrm flipV="1">
            <a:off x="3657600" y="4267200"/>
            <a:ext cx="1493519" cy="838200"/>
          </a:xfrm>
          <a:prstGeom prst="straightConnector1">
            <a:avLst/>
          </a:prstGeom>
          <a:ln w="38100">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28" name="Cloud Callout 27"/>
          <p:cNvSpPr/>
          <p:nvPr/>
        </p:nvSpPr>
        <p:spPr>
          <a:xfrm>
            <a:off x="3733800" y="990600"/>
            <a:ext cx="4495800" cy="1600200"/>
          </a:xfrm>
          <a:prstGeom prst="cloudCallout">
            <a:avLst>
              <a:gd name="adj1" fmla="val -51694"/>
              <a:gd name="adj2" fmla="val -65512"/>
            </a:avLst>
          </a:prstGeom>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 are also useful for influencing policies and informing planning processes</a:t>
            </a:r>
            <a:endParaRPr lang="en-GB" b="1" dirty="0"/>
          </a:p>
        </p:txBody>
      </p:sp>
      <p:cxnSp>
        <p:nvCxnSpPr>
          <p:cNvPr id="15" name="Straight Arrow Connector 14"/>
          <p:cNvCxnSpPr>
            <a:stCxn id="5" idx="2"/>
            <a:endCxn id="6" idx="0"/>
          </p:cNvCxnSpPr>
          <p:nvPr/>
        </p:nvCxnSpPr>
        <p:spPr>
          <a:xfrm rot="5400000">
            <a:off x="6318251" y="4217087"/>
            <a:ext cx="32702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6" name="TextBox 22"/>
          <p:cNvSpPr txBox="1">
            <a:spLocks noChangeArrowheads="1"/>
          </p:cNvSpPr>
          <p:nvPr/>
        </p:nvSpPr>
        <p:spPr bwMode="auto">
          <a:xfrm>
            <a:off x="4038600" y="6426200"/>
            <a:ext cx="3962400" cy="307975"/>
          </a:xfrm>
          <a:prstGeom prst="rect">
            <a:avLst/>
          </a:prstGeom>
          <a:noFill/>
          <a:ln w="9525">
            <a:noFill/>
            <a:miter lim="800000"/>
            <a:headEnd/>
            <a:tailEnd/>
          </a:ln>
        </p:spPr>
        <p:txBody>
          <a:bodyPr>
            <a:spAutoFit/>
          </a:bodyPr>
          <a:lstStyle/>
          <a:p>
            <a:pPr algn="r"/>
            <a:r>
              <a:rPr lang="en-GB" sz="1400" dirty="0" smtClean="0"/>
              <a:t>Adapted from: </a:t>
            </a:r>
            <a:r>
              <a:rPr lang="en-GB" sz="1400" dirty="0"/>
              <a:t>UNDP-UNEP </a:t>
            </a:r>
            <a:r>
              <a:rPr lang="en-GB" sz="1400" dirty="0" smtClean="0"/>
              <a:t>(2009, 2011)</a:t>
            </a:r>
            <a:endParaRPr lang="en-GB" sz="1400" dirty="0"/>
          </a:p>
        </p:txBody>
      </p:sp>
      <p:sp>
        <p:nvSpPr>
          <p:cNvPr id="17" name="Flowchart: Document 7"/>
          <p:cNvSpPr/>
          <p:nvPr/>
        </p:nvSpPr>
        <p:spPr>
          <a:xfrm>
            <a:off x="1219200" y="1295400"/>
            <a:ext cx="2438400" cy="9906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rgbClr val="002060"/>
                </a:solidFill>
              </a:rPr>
              <a:t>Integrated ecosystem assessments</a:t>
            </a:r>
            <a:endParaRPr lang="en-GB" b="1" dirty="0">
              <a:solidFill>
                <a:srgbClr val="002060"/>
              </a:solidFill>
            </a:endParaRPr>
          </a:p>
        </p:txBody>
      </p:sp>
      <p:cxnSp>
        <p:nvCxnSpPr>
          <p:cNvPr id="14" name="Straight Arrow Connector 13"/>
          <p:cNvCxnSpPr>
            <a:stCxn id="17" idx="3"/>
            <a:endCxn id="7" idx="1"/>
          </p:cNvCxnSpPr>
          <p:nvPr/>
        </p:nvCxnSpPr>
        <p:spPr>
          <a:xfrm>
            <a:off x="3657600" y="1790700"/>
            <a:ext cx="1493519" cy="2476500"/>
          </a:xfrm>
          <a:prstGeom prst="straightConnector1">
            <a:avLst/>
          </a:prstGeom>
          <a:ln w="38100">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23" name="Flowchart: Document 9"/>
          <p:cNvSpPr/>
          <p:nvPr/>
        </p:nvSpPr>
        <p:spPr>
          <a:xfrm>
            <a:off x="1219200" y="5638800"/>
            <a:ext cx="2438400" cy="1066800"/>
          </a:xfrm>
          <a:prstGeom prst="flowChartDocumen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rgbClr val="002060"/>
                </a:solidFill>
              </a:rPr>
              <a:t>Knowledge, communication and advocacy strategy</a:t>
            </a:r>
            <a:endParaRPr lang="en-GB" b="1" dirty="0">
              <a:solidFill>
                <a:srgbClr val="002060"/>
              </a:solidFill>
            </a:endParaRPr>
          </a:p>
        </p:txBody>
      </p:sp>
      <p:cxnSp>
        <p:nvCxnSpPr>
          <p:cNvPr id="31" name="Straight Arrow Connector 30"/>
          <p:cNvCxnSpPr>
            <a:stCxn id="23" idx="3"/>
            <a:endCxn id="7" idx="1"/>
          </p:cNvCxnSpPr>
          <p:nvPr/>
        </p:nvCxnSpPr>
        <p:spPr>
          <a:xfrm flipV="1">
            <a:off x="3657600" y="4267200"/>
            <a:ext cx="1493519" cy="1905000"/>
          </a:xfrm>
          <a:prstGeom prst="straightConnector1">
            <a:avLst/>
          </a:prstGeom>
          <a:ln>
            <a:solidFill>
              <a:srgbClr val="006699"/>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dirty="0" err="1" smtClean="0"/>
              <a:t>EuropeAid’s</a:t>
            </a:r>
            <a:r>
              <a:rPr lang="en-US" dirty="0" smtClean="0"/>
              <a:t> Guidelines on integration of environment and climate change</a:t>
            </a:r>
          </a:p>
        </p:txBody>
      </p:sp>
      <p:sp>
        <p:nvSpPr>
          <p:cNvPr id="36867" name="Slide Number Placeholder 3"/>
          <p:cNvSpPr>
            <a:spLocks noGrp="1"/>
          </p:cNvSpPr>
          <p:nvPr>
            <p:ph type="sldNum" sz="quarter" idx="12"/>
          </p:nvPr>
        </p:nvSpPr>
        <p:spPr>
          <a:noFill/>
        </p:spPr>
        <p:txBody>
          <a:bodyPr/>
          <a:lstStyle/>
          <a:p>
            <a:fld id="{B056801D-D32C-41CE-A2BC-C886295EA0EB}" type="slidenum">
              <a:rPr lang="en-GB" smtClean="0"/>
              <a:pPr/>
              <a:t>13</a:t>
            </a:fld>
            <a:endParaRPr lang="en-GB" smtClean="0"/>
          </a:p>
        </p:txBody>
      </p:sp>
      <p:sp>
        <p:nvSpPr>
          <p:cNvPr id="36868" name="TextBox 5"/>
          <p:cNvSpPr txBox="1">
            <a:spLocks noChangeArrowheads="1"/>
          </p:cNvSpPr>
          <p:nvPr/>
        </p:nvSpPr>
        <p:spPr bwMode="auto">
          <a:xfrm>
            <a:off x="4114800" y="2008187"/>
            <a:ext cx="4800600" cy="4093428"/>
          </a:xfrm>
          <a:prstGeom prst="rect">
            <a:avLst/>
          </a:prstGeom>
          <a:noFill/>
          <a:ln w="9525">
            <a:noFill/>
            <a:miter lim="800000"/>
            <a:headEnd/>
            <a:tailEnd/>
          </a:ln>
        </p:spPr>
        <p:txBody>
          <a:bodyPr>
            <a:spAutoFit/>
          </a:bodyPr>
          <a:lstStyle/>
          <a:p>
            <a:r>
              <a:rPr lang="en-US" sz="2000" dirty="0" smtClean="0"/>
              <a:t>Annex 1</a:t>
            </a:r>
          </a:p>
          <a:p>
            <a:pPr lvl="1">
              <a:buFont typeface="Arial" charset="0"/>
              <a:buChar char="•"/>
            </a:pPr>
            <a:r>
              <a:rPr lang="en-US" sz="2000" dirty="0" smtClean="0"/>
              <a:t>General environmental issues in cooperation focal areas</a:t>
            </a:r>
          </a:p>
          <a:p>
            <a:r>
              <a:rPr lang="en-US" sz="2000" dirty="0" smtClean="0"/>
              <a:t>Annex 3</a:t>
            </a:r>
          </a:p>
          <a:p>
            <a:pPr lvl="1">
              <a:buFont typeface="Arial" charset="0"/>
              <a:buChar char="•"/>
            </a:pPr>
            <a:r>
              <a:rPr lang="en-US" sz="2000" dirty="0" smtClean="0"/>
              <a:t>Guidance for integrating environmental and climate-related aspects in SPSP formulation studies</a:t>
            </a:r>
          </a:p>
          <a:p>
            <a:r>
              <a:rPr lang="en-US" sz="2000" dirty="0" smtClean="0"/>
              <a:t>Annex 9</a:t>
            </a:r>
          </a:p>
          <a:p>
            <a:pPr lvl="1">
              <a:buFont typeface="Arial" charset="0"/>
              <a:buChar char="•"/>
            </a:pPr>
            <a:r>
              <a:rPr lang="en-US" sz="2000" dirty="0" smtClean="0"/>
              <a:t>Guidelines for integrating environmental and climate related aspects in project formulation studies</a:t>
            </a:r>
            <a:endParaRPr lang="en-US" sz="2000" dirty="0"/>
          </a:p>
          <a:p>
            <a:endParaRPr lang="en-US" sz="2000" dirty="0"/>
          </a:p>
        </p:txBody>
      </p:sp>
      <p:pic>
        <p:nvPicPr>
          <p:cNvPr id="9" name="Picture 8"/>
          <p:cNvPicPr/>
          <p:nvPr/>
        </p:nvPicPr>
        <p:blipFill>
          <a:blip r:embed="rId2">
            <a:extLst>
              <a:ext uri="{28A0092B-C50C-407E-A947-70E740481C1C}">
                <a14:useLocalDpi xmlns:a14="http://schemas.microsoft.com/office/drawing/2010/main" val="0"/>
              </a:ext>
            </a:extLst>
          </a:blip>
          <a:stretch>
            <a:fillRect/>
          </a:stretch>
        </p:blipFill>
        <p:spPr>
          <a:xfrm>
            <a:off x="228600" y="1447800"/>
            <a:ext cx="3581400" cy="5181600"/>
          </a:xfrm>
          <a:prstGeom prst="rect">
            <a:avLst/>
          </a:prstGeom>
        </p:spPr>
      </p:pic>
    </p:spTree>
    <p:extLst>
      <p:ext uri="{BB962C8B-B14F-4D97-AF65-F5344CB8AC3E}">
        <p14:creationId xmlns:p14="http://schemas.microsoft.com/office/powerpoint/2010/main" val="300070895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dirty="0" err="1" smtClean="0"/>
              <a:t>EuropeAid’s</a:t>
            </a:r>
            <a:r>
              <a:rPr lang="en-US" dirty="0" smtClean="0"/>
              <a:t> climate change </a:t>
            </a:r>
            <a:br>
              <a:rPr lang="en-US" dirty="0" smtClean="0"/>
            </a:br>
            <a:r>
              <a:rPr lang="en-US" dirty="0" smtClean="0"/>
              <a:t>sector scripts</a:t>
            </a:r>
          </a:p>
        </p:txBody>
      </p:sp>
      <p:pic>
        <p:nvPicPr>
          <p:cNvPr id="36866" name="Content Placeholder 4" descr="sector script cover .tiff"/>
          <p:cNvPicPr>
            <a:picLocks noGrp="1" noChangeAspect="1"/>
          </p:cNvPicPr>
          <p:nvPr>
            <p:ph idx="1"/>
          </p:nvPr>
        </p:nvPicPr>
        <p:blipFill>
          <a:blip r:embed="rId2" cstate="print"/>
          <a:srcRect l="-78215" r="-78215"/>
          <a:stretch>
            <a:fillRect/>
          </a:stretch>
        </p:blipFill>
        <p:spPr>
          <a:xfrm>
            <a:off x="-2209800" y="1676400"/>
            <a:ext cx="8458200" cy="4876800"/>
          </a:xfrm>
        </p:spPr>
      </p:pic>
      <p:sp>
        <p:nvSpPr>
          <p:cNvPr id="36867" name="Slide Number Placeholder 3"/>
          <p:cNvSpPr>
            <a:spLocks noGrp="1"/>
          </p:cNvSpPr>
          <p:nvPr>
            <p:ph type="sldNum" sz="quarter" idx="12"/>
          </p:nvPr>
        </p:nvSpPr>
        <p:spPr>
          <a:noFill/>
        </p:spPr>
        <p:txBody>
          <a:bodyPr/>
          <a:lstStyle/>
          <a:p>
            <a:fld id="{B056801D-D32C-41CE-A2BC-C886295EA0EB}" type="slidenum">
              <a:rPr lang="en-GB" smtClean="0"/>
              <a:pPr/>
              <a:t>14</a:t>
            </a:fld>
            <a:endParaRPr lang="en-GB" smtClean="0"/>
          </a:p>
        </p:txBody>
      </p:sp>
      <p:sp>
        <p:nvSpPr>
          <p:cNvPr id="36868" name="TextBox 5"/>
          <p:cNvSpPr txBox="1">
            <a:spLocks noChangeArrowheads="1"/>
          </p:cNvSpPr>
          <p:nvPr/>
        </p:nvSpPr>
        <p:spPr bwMode="auto">
          <a:xfrm>
            <a:off x="3810000" y="1905000"/>
            <a:ext cx="4800600" cy="3478213"/>
          </a:xfrm>
          <a:prstGeom prst="rect">
            <a:avLst/>
          </a:prstGeom>
          <a:noFill/>
          <a:ln w="9525">
            <a:noFill/>
            <a:miter lim="800000"/>
            <a:headEnd/>
            <a:tailEnd/>
          </a:ln>
        </p:spPr>
        <p:txBody>
          <a:bodyPr>
            <a:spAutoFit/>
          </a:bodyPr>
          <a:lstStyle/>
          <a:p>
            <a:pPr>
              <a:buFont typeface="Arial" charset="0"/>
              <a:buChar char="•"/>
            </a:pPr>
            <a:r>
              <a:rPr lang="en-US" sz="2000"/>
              <a:t>Agriculture and rural development</a:t>
            </a:r>
          </a:p>
          <a:p>
            <a:pPr>
              <a:buFont typeface="Arial" charset="0"/>
              <a:buChar char="•"/>
            </a:pPr>
            <a:r>
              <a:rPr lang="en-US" sz="2000"/>
              <a:t>Ecosystems and biodiversity management</a:t>
            </a:r>
          </a:p>
          <a:p>
            <a:pPr>
              <a:buFont typeface="Arial" charset="0"/>
              <a:buChar char="•"/>
            </a:pPr>
            <a:r>
              <a:rPr lang="en-US" sz="2000"/>
              <a:t>Education</a:t>
            </a:r>
          </a:p>
          <a:p>
            <a:pPr>
              <a:buFont typeface="Arial" charset="0"/>
              <a:buChar char="•"/>
            </a:pPr>
            <a:r>
              <a:rPr lang="en-US" sz="2000"/>
              <a:t>Energy supply</a:t>
            </a:r>
          </a:p>
          <a:p>
            <a:pPr>
              <a:buFont typeface="Arial" charset="0"/>
              <a:buChar char="•"/>
            </a:pPr>
            <a:r>
              <a:rPr lang="en-US" sz="2000"/>
              <a:t>Health</a:t>
            </a:r>
          </a:p>
          <a:p>
            <a:pPr>
              <a:buFont typeface="Arial" charset="0"/>
              <a:buChar char="•"/>
            </a:pPr>
            <a:r>
              <a:rPr lang="en-US" sz="2000"/>
              <a:t>Infrastructure </a:t>
            </a:r>
          </a:p>
          <a:p>
            <a:pPr>
              <a:buFont typeface="Arial" charset="0"/>
              <a:buChar char="•"/>
            </a:pPr>
            <a:r>
              <a:rPr lang="en-US" sz="2000"/>
              <a:t>Solid waste management </a:t>
            </a:r>
          </a:p>
          <a:p>
            <a:pPr>
              <a:buFont typeface="Arial" charset="0"/>
              <a:buChar char="•"/>
            </a:pPr>
            <a:r>
              <a:rPr lang="en-US" sz="2000"/>
              <a:t>Trade and investment </a:t>
            </a:r>
          </a:p>
          <a:p>
            <a:pPr>
              <a:buFont typeface="Arial" charset="0"/>
              <a:buChar char="•"/>
            </a:pPr>
            <a:r>
              <a:rPr lang="en-US" sz="2000"/>
              <a:t>Water supply and sanitation </a:t>
            </a:r>
          </a:p>
          <a:p>
            <a:endParaRPr lang="en-US" sz="200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29" name="Slide Number Placeholder 4"/>
          <p:cNvSpPr>
            <a:spLocks noGrp="1"/>
          </p:cNvSpPr>
          <p:nvPr>
            <p:ph type="sldNum" sz="quarter" idx="12"/>
          </p:nvPr>
        </p:nvSpPr>
        <p:spPr>
          <a:xfrm>
            <a:off x="6096000" y="6613525"/>
            <a:ext cx="2895600" cy="168275"/>
          </a:xfrm>
          <a:noFill/>
        </p:spPr>
        <p:txBody>
          <a:bodyPr/>
          <a:lstStyle/>
          <a:p>
            <a:fld id="{AAC6034C-00B4-4425-AFC4-751F26F5805F}" type="slidenum">
              <a:rPr lang="fr-FR" smtClean="0"/>
              <a:pPr/>
              <a:t>15</a:t>
            </a:fld>
            <a:endParaRPr lang="fr-FR" dirty="0" smtClean="0"/>
          </a:p>
        </p:txBody>
      </p:sp>
      <p:sp>
        <p:nvSpPr>
          <p:cNvPr id="48130" name="Rectangle 2"/>
          <p:cNvSpPr>
            <a:spLocks noGrp="1" noChangeArrowheads="1"/>
          </p:cNvSpPr>
          <p:nvPr>
            <p:ph type="title"/>
          </p:nvPr>
        </p:nvSpPr>
        <p:spPr/>
        <p:txBody>
          <a:bodyPr/>
          <a:lstStyle/>
          <a:p>
            <a:r>
              <a:rPr lang="en-GB" dirty="0" smtClean="0"/>
              <a:t>Strategic environmental </a:t>
            </a:r>
            <a:br>
              <a:rPr lang="en-GB" dirty="0" smtClean="0"/>
            </a:br>
            <a:r>
              <a:rPr lang="en-GB" dirty="0" smtClean="0"/>
              <a:t>assessment (SEA)</a:t>
            </a:r>
          </a:p>
        </p:txBody>
      </p:sp>
      <p:sp>
        <p:nvSpPr>
          <p:cNvPr id="48131" name="Rectangle 3"/>
          <p:cNvSpPr>
            <a:spLocks noGrp="1" noChangeArrowheads="1"/>
          </p:cNvSpPr>
          <p:nvPr>
            <p:ph type="body" idx="1"/>
          </p:nvPr>
        </p:nvSpPr>
        <p:spPr>
          <a:xfrm>
            <a:off x="457200" y="1676400"/>
            <a:ext cx="8077200" cy="4800600"/>
          </a:xfrm>
        </p:spPr>
        <p:txBody>
          <a:bodyPr/>
          <a:lstStyle/>
          <a:p>
            <a:r>
              <a:rPr lang="en-GB" dirty="0" smtClean="0"/>
              <a:t>An </a:t>
            </a:r>
            <a:r>
              <a:rPr lang="en-GB" i="1" dirty="0" smtClean="0"/>
              <a:t>iterative</a:t>
            </a:r>
            <a:r>
              <a:rPr lang="en-GB" dirty="0" smtClean="0"/>
              <a:t> and </a:t>
            </a:r>
            <a:r>
              <a:rPr lang="en-GB" i="1" dirty="0" smtClean="0"/>
              <a:t>participative</a:t>
            </a:r>
            <a:r>
              <a:rPr lang="en-GB" dirty="0" smtClean="0"/>
              <a:t> process:</a:t>
            </a:r>
          </a:p>
          <a:p>
            <a:pPr lvl="1"/>
            <a:r>
              <a:rPr lang="en-GB" dirty="0" smtClean="0"/>
              <a:t>aimed at analysing the potential environmental consequences of proposed policies/plans/programmes, as well as the main environmental opportunities, risks and constraints to be taken into account</a:t>
            </a:r>
          </a:p>
          <a:p>
            <a:pPr lvl="1"/>
            <a:r>
              <a:rPr lang="en-GB" dirty="0"/>
              <a:t>t</a:t>
            </a:r>
            <a:r>
              <a:rPr lang="en-GB" dirty="0" smtClean="0"/>
              <a:t>aking into consideration the expected effects of climate change</a:t>
            </a:r>
          </a:p>
          <a:p>
            <a:pPr lvl="1"/>
            <a:r>
              <a:rPr lang="en-GB" dirty="0" smtClean="0"/>
              <a:t>for the purpose of promoting more sustainable development</a:t>
            </a:r>
          </a:p>
        </p:txBody>
      </p:sp>
      <p:sp>
        <p:nvSpPr>
          <p:cNvPr id="6" name="Rounded Rectangle 5"/>
          <p:cNvSpPr/>
          <p:nvPr/>
        </p:nvSpPr>
        <p:spPr>
          <a:xfrm>
            <a:off x="1219200" y="5715000"/>
            <a:ext cx="6705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chemeClr val="bg1"/>
                </a:solidFill>
              </a:rPr>
              <a:t>Ensures that environmental considerations are taken into account EARLY in the policy &amp; planning process </a:t>
            </a:r>
          </a:p>
        </p:txBody>
      </p:sp>
    </p:spTree>
    <p:extLst>
      <p:ext uri="{BB962C8B-B14F-4D97-AF65-F5344CB8AC3E}">
        <p14:creationId xmlns:p14="http://schemas.microsoft.com/office/powerpoint/2010/main" val="12665788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 to SEA</a:t>
            </a:r>
            <a:endParaRPr lang="en-US" dirty="0"/>
          </a:p>
        </p:txBody>
      </p:sp>
      <p:sp>
        <p:nvSpPr>
          <p:cNvPr id="3" name="Content Placeholder 2"/>
          <p:cNvSpPr>
            <a:spLocks noGrp="1"/>
          </p:cNvSpPr>
          <p:nvPr>
            <p:ph idx="1"/>
          </p:nvPr>
        </p:nvSpPr>
        <p:spPr>
          <a:xfrm>
            <a:off x="457200" y="1752600"/>
            <a:ext cx="7010400" cy="4800600"/>
          </a:xfrm>
        </p:spPr>
        <p:txBody>
          <a:bodyPr/>
          <a:lstStyle/>
          <a:p>
            <a:r>
              <a:rPr lang="en-US" dirty="0" smtClean="0"/>
              <a:t>Ideally SEA prepared as an integral component of the policy-making or planning process, or in parallel</a:t>
            </a:r>
          </a:p>
          <a:p>
            <a:endParaRPr lang="en-US" dirty="0" smtClean="0"/>
          </a:p>
          <a:p>
            <a:r>
              <a:rPr lang="en-US" dirty="0" smtClean="0"/>
              <a:t>Often SEA prepared once draft P/P/P is ready</a:t>
            </a:r>
            <a:endParaRPr lang="en-US"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16</a:t>
            </a:fld>
            <a:endParaRPr lang="en-US"/>
          </a:p>
        </p:txBody>
      </p:sp>
      <p:sp>
        <p:nvSpPr>
          <p:cNvPr id="5" name="Rounded Rectangle 4"/>
          <p:cNvSpPr/>
          <p:nvPr/>
        </p:nvSpPr>
        <p:spPr>
          <a:xfrm>
            <a:off x="952500" y="5334000"/>
            <a:ext cx="72390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For a model of ToR, see </a:t>
            </a:r>
            <a:r>
              <a:rPr lang="en-GB" b="1" dirty="0" smtClean="0">
                <a:solidFill>
                  <a:schemeClr val="bg1"/>
                </a:solidFill>
              </a:rPr>
              <a:t>handout or EC </a:t>
            </a:r>
            <a:r>
              <a:rPr lang="en-GB" b="1" i="1" dirty="0">
                <a:solidFill>
                  <a:schemeClr val="bg1"/>
                </a:solidFill>
              </a:rPr>
              <a:t>Guidelines on the Integration of Environment &amp; Climate Change</a:t>
            </a:r>
            <a:r>
              <a:rPr lang="en-GB" b="1" dirty="0">
                <a:solidFill>
                  <a:schemeClr val="bg1"/>
                </a:solidFill>
              </a:rPr>
              <a:t> (2009), Annex 5</a:t>
            </a:r>
          </a:p>
        </p:txBody>
      </p:sp>
    </p:spTree>
    <p:extLst>
      <p:ext uri="{BB962C8B-B14F-4D97-AF65-F5344CB8AC3E}">
        <p14:creationId xmlns:p14="http://schemas.microsoft.com/office/powerpoint/2010/main" val="35548113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 once draft P/P/P is ready</a:t>
            </a:r>
            <a:endParaRPr lang="en-US"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17</a:t>
            </a:fld>
            <a:endParaRPr lang="en-US"/>
          </a:p>
        </p:txBody>
      </p:sp>
      <p:sp>
        <p:nvSpPr>
          <p:cNvPr id="5" name="AutoShape 3"/>
          <p:cNvSpPr>
            <a:spLocks noChangeArrowheads="1"/>
          </p:cNvSpPr>
          <p:nvPr/>
        </p:nvSpPr>
        <p:spPr bwMode="auto">
          <a:xfrm>
            <a:off x="609600" y="4546600"/>
            <a:ext cx="2819400" cy="762000"/>
          </a:xfrm>
          <a:prstGeom prst="flowChartAlternateProcess">
            <a:avLst/>
          </a:prstGeom>
          <a:solidFill>
            <a:srgbClr val="EAEAEA"/>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400" dirty="0">
                <a:solidFill>
                  <a:schemeClr val="tx1"/>
                </a:solidFill>
                <a:latin typeface="+mj-lt"/>
                <a:cs typeface="Times New Roman" charset="0"/>
              </a:rPr>
              <a:t>Consultations</a:t>
            </a:r>
          </a:p>
        </p:txBody>
      </p:sp>
      <p:sp>
        <p:nvSpPr>
          <p:cNvPr id="6" name="AutoShape 4"/>
          <p:cNvSpPr>
            <a:spLocks noChangeArrowheads="1"/>
          </p:cNvSpPr>
          <p:nvPr/>
        </p:nvSpPr>
        <p:spPr bwMode="auto">
          <a:xfrm>
            <a:off x="609600" y="2717800"/>
            <a:ext cx="2819400" cy="838200"/>
          </a:xfrm>
          <a:prstGeom prst="flowChartAlternateProcess">
            <a:avLst/>
          </a:prstGeom>
          <a:solidFill>
            <a:srgbClr val="EAEAEA"/>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400" dirty="0">
                <a:solidFill>
                  <a:schemeClr val="tx1"/>
                </a:solidFill>
                <a:latin typeface="+mj-lt"/>
                <a:cs typeface="Times New Roman" charset="0"/>
              </a:rPr>
              <a:t>Draft P/P/P</a:t>
            </a:r>
            <a:endParaRPr lang="en-GB" sz="2400" b="0" dirty="0">
              <a:solidFill>
                <a:schemeClr val="tx1"/>
              </a:solidFill>
              <a:latin typeface="+mj-lt"/>
              <a:cs typeface="Times New Roman" charset="0"/>
            </a:endParaRPr>
          </a:p>
        </p:txBody>
      </p:sp>
      <p:sp>
        <p:nvSpPr>
          <p:cNvPr id="7" name="AutoShape 5"/>
          <p:cNvSpPr>
            <a:spLocks noChangeArrowheads="1"/>
          </p:cNvSpPr>
          <p:nvPr/>
        </p:nvSpPr>
        <p:spPr bwMode="auto">
          <a:xfrm>
            <a:off x="609600" y="5613400"/>
            <a:ext cx="2819400" cy="838200"/>
          </a:xfrm>
          <a:prstGeom prst="flowChartAlternateProcess">
            <a:avLst/>
          </a:prstGeom>
          <a:solidFill>
            <a:srgbClr val="EAEAEA"/>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400" dirty="0">
                <a:solidFill>
                  <a:schemeClr val="tx1"/>
                </a:solidFill>
                <a:latin typeface="+mj-lt"/>
                <a:cs typeface="Times New Roman" charset="0"/>
              </a:rPr>
              <a:t>Adoption</a:t>
            </a:r>
            <a:endParaRPr lang="en-GB" sz="2400" b="0" dirty="0">
              <a:solidFill>
                <a:schemeClr val="tx1"/>
              </a:solidFill>
              <a:latin typeface="+mj-lt"/>
              <a:cs typeface="Times New Roman" charset="0"/>
            </a:endParaRPr>
          </a:p>
        </p:txBody>
      </p:sp>
      <p:sp>
        <p:nvSpPr>
          <p:cNvPr id="19" name="AutoShape 17"/>
          <p:cNvSpPr>
            <a:spLocks noChangeArrowheads="1"/>
          </p:cNvSpPr>
          <p:nvPr/>
        </p:nvSpPr>
        <p:spPr bwMode="auto">
          <a:xfrm>
            <a:off x="609600" y="1651000"/>
            <a:ext cx="2819400" cy="762000"/>
          </a:xfrm>
          <a:prstGeom prst="flowChartAlternateProcess">
            <a:avLst/>
          </a:prstGeom>
          <a:solidFill>
            <a:srgbClr val="EAEAEA"/>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400" dirty="0">
                <a:solidFill>
                  <a:schemeClr val="tx1"/>
                </a:solidFill>
                <a:latin typeface="+mn-lt"/>
                <a:cs typeface="Times New Roman" charset="0"/>
              </a:rPr>
              <a:t>Initiation</a:t>
            </a:r>
            <a:endParaRPr lang="en-GB" sz="2400" b="0" dirty="0">
              <a:solidFill>
                <a:schemeClr val="tx1"/>
              </a:solidFill>
              <a:latin typeface="+mn-lt"/>
              <a:cs typeface="Times New Roman" charset="0"/>
            </a:endParaRPr>
          </a:p>
        </p:txBody>
      </p:sp>
      <p:sp>
        <p:nvSpPr>
          <p:cNvPr id="26" name="TextBox 22"/>
          <p:cNvSpPr txBox="1">
            <a:spLocks noChangeArrowheads="1"/>
          </p:cNvSpPr>
          <p:nvPr/>
        </p:nvSpPr>
        <p:spPr bwMode="auto">
          <a:xfrm>
            <a:off x="4038600" y="6426200"/>
            <a:ext cx="3962400" cy="307975"/>
          </a:xfrm>
          <a:prstGeom prst="rect">
            <a:avLst/>
          </a:prstGeom>
          <a:noFill/>
          <a:ln w="9525">
            <a:noFill/>
            <a:miter lim="800000"/>
            <a:headEnd/>
            <a:tailEnd/>
          </a:ln>
        </p:spPr>
        <p:txBody>
          <a:bodyPr>
            <a:spAutoFit/>
          </a:bodyPr>
          <a:lstStyle/>
          <a:p>
            <a:pPr algn="r"/>
            <a:r>
              <a:rPr lang="en-GB" sz="1400" dirty="0" smtClean="0"/>
              <a:t>Adapted from: GTZ (</a:t>
            </a:r>
            <a:r>
              <a:rPr lang="en-GB" sz="1400" dirty="0" err="1" smtClean="0"/>
              <a:t>nd</a:t>
            </a:r>
            <a:r>
              <a:rPr lang="en-GB" sz="1400" dirty="0" smtClean="0"/>
              <a:t>)</a:t>
            </a:r>
            <a:endParaRPr lang="en-GB" sz="1400" dirty="0"/>
          </a:p>
        </p:txBody>
      </p:sp>
      <p:cxnSp>
        <p:nvCxnSpPr>
          <p:cNvPr id="29" name="Straight Arrow Connector 28"/>
          <p:cNvCxnSpPr>
            <a:stCxn id="19" idx="2"/>
            <a:endCxn id="6" idx="0"/>
          </p:cNvCxnSpPr>
          <p:nvPr/>
        </p:nvCxnSpPr>
        <p:spPr>
          <a:xfrm>
            <a:off x="2019300" y="2413000"/>
            <a:ext cx="0" cy="304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Elbow Connector 30"/>
          <p:cNvCxnSpPr>
            <a:stCxn id="6" idx="2"/>
            <a:endCxn id="53" idx="1"/>
          </p:cNvCxnSpPr>
          <p:nvPr/>
        </p:nvCxnSpPr>
        <p:spPr>
          <a:xfrm rot="16200000" flipH="1">
            <a:off x="2349500" y="3225800"/>
            <a:ext cx="444500" cy="11049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stCxn id="53" idx="3"/>
            <a:endCxn id="54" idx="1"/>
          </p:cNvCxnSpPr>
          <p:nvPr/>
        </p:nvCxnSpPr>
        <p:spPr>
          <a:xfrm>
            <a:off x="4648199" y="4000500"/>
            <a:ext cx="228601"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stCxn id="54" idx="3"/>
            <a:endCxn id="55" idx="1"/>
          </p:cNvCxnSpPr>
          <p:nvPr/>
        </p:nvCxnSpPr>
        <p:spPr>
          <a:xfrm>
            <a:off x="6172200" y="4000500"/>
            <a:ext cx="3048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a:stCxn id="56" idx="2"/>
            <a:endCxn id="66" idx="0"/>
          </p:cNvCxnSpPr>
          <p:nvPr/>
        </p:nvCxnSpPr>
        <p:spPr>
          <a:xfrm>
            <a:off x="4914900" y="5181599"/>
            <a:ext cx="0" cy="3048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a:stCxn id="6" idx="2"/>
            <a:endCxn id="5" idx="0"/>
          </p:cNvCxnSpPr>
          <p:nvPr/>
        </p:nvCxnSpPr>
        <p:spPr>
          <a:xfrm>
            <a:off x="2019300" y="3556000"/>
            <a:ext cx="0" cy="9906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a:stCxn id="5" idx="2"/>
            <a:endCxn id="7" idx="0"/>
          </p:cNvCxnSpPr>
          <p:nvPr/>
        </p:nvCxnSpPr>
        <p:spPr>
          <a:xfrm>
            <a:off x="2019300" y="5308600"/>
            <a:ext cx="0" cy="304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3" name="Rounded Rectangle 52"/>
          <p:cNvSpPr/>
          <p:nvPr/>
        </p:nvSpPr>
        <p:spPr>
          <a:xfrm>
            <a:off x="3124200" y="3733800"/>
            <a:ext cx="1523999" cy="533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chemeClr val="bg1"/>
                </a:solidFill>
              </a:rPr>
              <a:t>Screening</a:t>
            </a:r>
            <a:endParaRPr lang="en-GB" b="1" dirty="0">
              <a:solidFill>
                <a:schemeClr val="bg1"/>
              </a:solidFill>
            </a:endParaRPr>
          </a:p>
        </p:txBody>
      </p:sp>
      <p:sp>
        <p:nvSpPr>
          <p:cNvPr id="54" name="Rounded Rectangle 53"/>
          <p:cNvSpPr/>
          <p:nvPr/>
        </p:nvSpPr>
        <p:spPr>
          <a:xfrm>
            <a:off x="4876800" y="3733800"/>
            <a:ext cx="1295400" cy="533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chemeClr val="bg1"/>
                </a:solidFill>
              </a:rPr>
              <a:t>Scoping</a:t>
            </a:r>
            <a:endParaRPr lang="en-GB" b="1" dirty="0">
              <a:solidFill>
                <a:schemeClr val="bg1"/>
              </a:solidFill>
            </a:endParaRPr>
          </a:p>
        </p:txBody>
      </p:sp>
      <p:sp>
        <p:nvSpPr>
          <p:cNvPr id="55" name="Rounded Rectangle 54"/>
          <p:cNvSpPr/>
          <p:nvPr/>
        </p:nvSpPr>
        <p:spPr>
          <a:xfrm>
            <a:off x="6477000" y="3200400"/>
            <a:ext cx="1523999" cy="16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200" b="1" dirty="0" smtClean="0">
                <a:solidFill>
                  <a:schemeClr val="bg1"/>
                </a:solidFill>
              </a:rPr>
              <a:t>SEA</a:t>
            </a:r>
            <a:endParaRPr lang="en-GB" sz="3200" b="1" dirty="0">
              <a:solidFill>
                <a:schemeClr val="bg1"/>
              </a:solidFill>
            </a:endParaRPr>
          </a:p>
        </p:txBody>
      </p:sp>
      <p:sp>
        <p:nvSpPr>
          <p:cNvPr id="56" name="Rounded Rectangle 55"/>
          <p:cNvSpPr/>
          <p:nvPr/>
        </p:nvSpPr>
        <p:spPr>
          <a:xfrm>
            <a:off x="3962400" y="4648200"/>
            <a:ext cx="1905000" cy="533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chemeClr val="bg1"/>
                </a:solidFill>
              </a:rPr>
              <a:t>Consultations </a:t>
            </a:r>
            <a:endParaRPr lang="en-GB" b="1" dirty="0">
              <a:solidFill>
                <a:schemeClr val="bg1"/>
              </a:solidFill>
            </a:endParaRPr>
          </a:p>
        </p:txBody>
      </p:sp>
      <p:cxnSp>
        <p:nvCxnSpPr>
          <p:cNvPr id="64" name="Elbow Connector 63"/>
          <p:cNvCxnSpPr>
            <a:stCxn id="55" idx="2"/>
            <a:endCxn id="56" idx="3"/>
          </p:cNvCxnSpPr>
          <p:nvPr/>
        </p:nvCxnSpPr>
        <p:spPr>
          <a:xfrm rot="5400000">
            <a:off x="6496050" y="4171950"/>
            <a:ext cx="114300" cy="13716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66" name="Rounded Rectangle 65"/>
          <p:cNvSpPr/>
          <p:nvPr/>
        </p:nvSpPr>
        <p:spPr>
          <a:xfrm>
            <a:off x="3962400" y="5486400"/>
            <a:ext cx="1905000"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chemeClr val="bg1"/>
                </a:solidFill>
              </a:rPr>
              <a:t>Inputs into decision-making</a:t>
            </a:r>
            <a:endParaRPr lang="en-GB" b="1" dirty="0">
              <a:solidFill>
                <a:schemeClr val="bg1"/>
              </a:solidFill>
            </a:endParaRPr>
          </a:p>
        </p:txBody>
      </p:sp>
      <p:cxnSp>
        <p:nvCxnSpPr>
          <p:cNvPr id="71" name="Straight Arrow Connector 70"/>
          <p:cNvCxnSpPr>
            <a:stCxn id="66" idx="1"/>
            <a:endCxn id="7" idx="3"/>
          </p:cNvCxnSpPr>
          <p:nvPr/>
        </p:nvCxnSpPr>
        <p:spPr>
          <a:xfrm flipH="1">
            <a:off x="3429000" y="6019800"/>
            <a:ext cx="533400" cy="127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8976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 parallel to P/P/P elaboration</a:t>
            </a:r>
            <a:endParaRPr lang="en-US"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18</a:t>
            </a:fld>
            <a:endParaRPr lang="en-US"/>
          </a:p>
        </p:txBody>
      </p:sp>
      <p:sp>
        <p:nvSpPr>
          <p:cNvPr id="5" name="AutoShape 3"/>
          <p:cNvSpPr>
            <a:spLocks noChangeArrowheads="1"/>
          </p:cNvSpPr>
          <p:nvPr/>
        </p:nvSpPr>
        <p:spPr bwMode="auto">
          <a:xfrm>
            <a:off x="685800" y="4800600"/>
            <a:ext cx="3340100" cy="533400"/>
          </a:xfrm>
          <a:prstGeom prst="flowChartAlternateProcess">
            <a:avLst/>
          </a:prstGeom>
          <a:solidFill>
            <a:srgbClr val="DDDDDD"/>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000" dirty="0">
                <a:solidFill>
                  <a:schemeClr val="tx1"/>
                </a:solidFill>
                <a:latin typeface="+mj-lt"/>
                <a:cs typeface="Times New Roman" charset="0"/>
              </a:rPr>
              <a:t>Consultations on P/P/P</a:t>
            </a:r>
          </a:p>
        </p:txBody>
      </p:sp>
      <p:sp>
        <p:nvSpPr>
          <p:cNvPr id="6" name="AutoShape 4"/>
          <p:cNvSpPr>
            <a:spLocks noChangeArrowheads="1"/>
          </p:cNvSpPr>
          <p:nvPr/>
        </p:nvSpPr>
        <p:spPr bwMode="auto">
          <a:xfrm>
            <a:off x="685800" y="2438400"/>
            <a:ext cx="3340100" cy="1981200"/>
          </a:xfrm>
          <a:prstGeom prst="flowChartAlternateProcess">
            <a:avLst/>
          </a:prstGeom>
          <a:solidFill>
            <a:srgbClr val="DDDDDD"/>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400" dirty="0">
                <a:solidFill>
                  <a:schemeClr val="tx1"/>
                </a:solidFill>
                <a:latin typeface="+mj-lt"/>
                <a:cs typeface="Times New Roman" charset="0"/>
              </a:rPr>
              <a:t>Draft P/P/P</a:t>
            </a:r>
            <a:endParaRPr lang="en-GB" sz="1800" dirty="0">
              <a:solidFill>
                <a:schemeClr val="tx1"/>
              </a:solidFill>
              <a:latin typeface="+mj-lt"/>
            </a:endParaRPr>
          </a:p>
        </p:txBody>
      </p:sp>
      <p:sp>
        <p:nvSpPr>
          <p:cNvPr id="7" name="AutoShape 5"/>
          <p:cNvSpPr>
            <a:spLocks noChangeArrowheads="1"/>
          </p:cNvSpPr>
          <p:nvPr/>
        </p:nvSpPr>
        <p:spPr bwMode="auto">
          <a:xfrm>
            <a:off x="685800" y="5715000"/>
            <a:ext cx="3340100" cy="533400"/>
          </a:xfrm>
          <a:prstGeom prst="flowChartAlternateProcess">
            <a:avLst/>
          </a:prstGeom>
          <a:solidFill>
            <a:srgbClr val="DDDDDD"/>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000" dirty="0">
                <a:solidFill>
                  <a:schemeClr val="tx1"/>
                </a:solidFill>
                <a:latin typeface="+mj-lt"/>
                <a:cs typeface="Times New Roman" charset="0"/>
              </a:rPr>
              <a:t>Adoption of the P/P/P</a:t>
            </a:r>
            <a:endParaRPr lang="en-GB" sz="2000" b="0" dirty="0">
              <a:solidFill>
                <a:schemeClr val="tx1"/>
              </a:solidFill>
              <a:latin typeface="+mj-lt"/>
              <a:cs typeface="Times New Roman" charset="0"/>
            </a:endParaRPr>
          </a:p>
        </p:txBody>
      </p:sp>
      <p:sp>
        <p:nvSpPr>
          <p:cNvPr id="8" name="Line 6"/>
          <p:cNvSpPr>
            <a:spLocks noChangeShapeType="1"/>
          </p:cNvSpPr>
          <p:nvPr/>
        </p:nvSpPr>
        <p:spPr bwMode="auto">
          <a:xfrm>
            <a:off x="2425700" y="5295900"/>
            <a:ext cx="0" cy="304800"/>
          </a:xfrm>
          <a:prstGeom prst="line">
            <a:avLst/>
          </a:prstGeom>
          <a:noFill/>
          <a:ln w="28575">
            <a:solidFill>
              <a:schemeClr val="bg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3" name="AutoShape 11"/>
          <p:cNvSpPr>
            <a:spLocks noChangeArrowheads="1"/>
          </p:cNvSpPr>
          <p:nvPr/>
        </p:nvSpPr>
        <p:spPr bwMode="auto">
          <a:xfrm>
            <a:off x="685800" y="1447800"/>
            <a:ext cx="3340100" cy="533400"/>
          </a:xfrm>
          <a:prstGeom prst="flowChartAlternateProcess">
            <a:avLst/>
          </a:prstGeom>
          <a:solidFill>
            <a:srgbClr val="DDDDDD"/>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000" dirty="0">
                <a:solidFill>
                  <a:schemeClr val="tx1"/>
                </a:solidFill>
                <a:latin typeface="+mj-lt"/>
                <a:cs typeface="Times New Roman" charset="0"/>
              </a:rPr>
              <a:t>Initiation of the P/P/P</a:t>
            </a:r>
            <a:endParaRPr lang="en-GB" sz="2000" b="0" dirty="0">
              <a:solidFill>
                <a:schemeClr val="tx1"/>
              </a:solidFill>
              <a:latin typeface="+mj-lt"/>
              <a:cs typeface="Times New Roman" charset="0"/>
            </a:endParaRPr>
          </a:p>
        </p:txBody>
      </p:sp>
      <p:sp>
        <p:nvSpPr>
          <p:cNvPr id="14" name="Rectangle 12"/>
          <p:cNvSpPr>
            <a:spLocks noChangeArrowheads="1"/>
          </p:cNvSpPr>
          <p:nvPr/>
        </p:nvSpPr>
        <p:spPr bwMode="auto">
          <a:xfrm>
            <a:off x="381000" y="2286000"/>
            <a:ext cx="7543800" cy="2247900"/>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000" tIns="46800" rIns="90000" bIns="46800" anchor="ctr"/>
          <a:lstStyle/>
          <a:p>
            <a:endParaRPr lang="en-US"/>
          </a:p>
        </p:txBody>
      </p:sp>
      <p:sp>
        <p:nvSpPr>
          <p:cNvPr id="19" name="TextBox 22"/>
          <p:cNvSpPr txBox="1">
            <a:spLocks noChangeArrowheads="1"/>
          </p:cNvSpPr>
          <p:nvPr/>
        </p:nvSpPr>
        <p:spPr bwMode="auto">
          <a:xfrm>
            <a:off x="4038600" y="6426200"/>
            <a:ext cx="3962400" cy="307975"/>
          </a:xfrm>
          <a:prstGeom prst="rect">
            <a:avLst/>
          </a:prstGeom>
          <a:noFill/>
          <a:ln w="9525">
            <a:noFill/>
            <a:miter lim="800000"/>
            <a:headEnd/>
            <a:tailEnd/>
          </a:ln>
        </p:spPr>
        <p:txBody>
          <a:bodyPr>
            <a:spAutoFit/>
          </a:bodyPr>
          <a:lstStyle/>
          <a:p>
            <a:pPr algn="r"/>
            <a:r>
              <a:rPr lang="en-GB" sz="1400" dirty="0" smtClean="0"/>
              <a:t>Adapted from: GTZ (</a:t>
            </a:r>
            <a:r>
              <a:rPr lang="en-GB" sz="1400" dirty="0" err="1" smtClean="0"/>
              <a:t>nd</a:t>
            </a:r>
            <a:r>
              <a:rPr lang="en-GB" sz="1400" dirty="0" smtClean="0"/>
              <a:t>)</a:t>
            </a:r>
            <a:endParaRPr lang="en-GB" sz="1400" dirty="0"/>
          </a:p>
        </p:txBody>
      </p:sp>
      <p:sp>
        <p:nvSpPr>
          <p:cNvPr id="20" name="Rounded Rectangle 19"/>
          <p:cNvSpPr/>
          <p:nvPr/>
        </p:nvSpPr>
        <p:spPr>
          <a:xfrm>
            <a:off x="4267200" y="1447800"/>
            <a:ext cx="1523999" cy="533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smtClean="0">
                <a:solidFill>
                  <a:schemeClr val="bg1"/>
                </a:solidFill>
              </a:rPr>
              <a:t>Screening</a:t>
            </a:r>
            <a:endParaRPr lang="en-GB" b="1" dirty="0">
              <a:solidFill>
                <a:schemeClr val="bg1"/>
              </a:solidFill>
            </a:endParaRPr>
          </a:p>
        </p:txBody>
      </p:sp>
      <p:sp>
        <p:nvSpPr>
          <p:cNvPr id="21" name="Rounded Rectangle 20"/>
          <p:cNvSpPr/>
          <p:nvPr/>
        </p:nvSpPr>
        <p:spPr>
          <a:xfrm>
            <a:off x="6019800" y="1447800"/>
            <a:ext cx="1371600" cy="533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chemeClr val="bg1"/>
                </a:solidFill>
              </a:rPr>
              <a:t>Scoping</a:t>
            </a:r>
            <a:endParaRPr lang="en-GB" b="1" dirty="0">
              <a:solidFill>
                <a:schemeClr val="bg1"/>
              </a:solidFill>
            </a:endParaRPr>
          </a:p>
        </p:txBody>
      </p:sp>
      <p:sp>
        <p:nvSpPr>
          <p:cNvPr id="22" name="Rounded Rectangle 21"/>
          <p:cNvSpPr/>
          <p:nvPr/>
        </p:nvSpPr>
        <p:spPr>
          <a:xfrm>
            <a:off x="5029200" y="2438400"/>
            <a:ext cx="2057400" cy="1981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b="1" dirty="0" smtClean="0">
                <a:solidFill>
                  <a:schemeClr val="bg1"/>
                </a:solidFill>
              </a:rPr>
              <a:t>SEA</a:t>
            </a:r>
          </a:p>
          <a:p>
            <a:pPr algn="ctr">
              <a:defRPr/>
            </a:pPr>
            <a:r>
              <a:rPr lang="en-GB" sz="2400" b="1" dirty="0" smtClean="0">
                <a:solidFill>
                  <a:schemeClr val="bg1"/>
                </a:solidFill>
              </a:rPr>
              <a:t>report</a:t>
            </a:r>
            <a:endParaRPr lang="en-GB" sz="2400" b="1" dirty="0">
              <a:solidFill>
                <a:schemeClr val="bg1"/>
              </a:solidFill>
            </a:endParaRPr>
          </a:p>
        </p:txBody>
      </p:sp>
      <p:sp>
        <p:nvSpPr>
          <p:cNvPr id="23" name="Rounded Rectangle 22"/>
          <p:cNvSpPr/>
          <p:nvPr/>
        </p:nvSpPr>
        <p:spPr>
          <a:xfrm>
            <a:off x="5029200" y="4800600"/>
            <a:ext cx="2057400" cy="533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smtClean="0">
                <a:solidFill>
                  <a:schemeClr val="bg1"/>
                </a:solidFill>
              </a:rPr>
              <a:t>Consultations </a:t>
            </a:r>
            <a:endParaRPr lang="en-GB" sz="2000" b="1" dirty="0">
              <a:solidFill>
                <a:schemeClr val="bg1"/>
              </a:solidFill>
            </a:endParaRPr>
          </a:p>
        </p:txBody>
      </p:sp>
      <p:sp>
        <p:nvSpPr>
          <p:cNvPr id="24" name="Rounded Rectangle 23"/>
          <p:cNvSpPr/>
          <p:nvPr/>
        </p:nvSpPr>
        <p:spPr>
          <a:xfrm>
            <a:off x="5029200" y="5715000"/>
            <a:ext cx="2057400" cy="533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smtClean="0">
                <a:solidFill>
                  <a:schemeClr val="bg1"/>
                </a:solidFill>
              </a:rPr>
              <a:t>Final inputs </a:t>
            </a:r>
            <a:endParaRPr lang="en-GB" sz="2000" b="1" dirty="0">
              <a:solidFill>
                <a:schemeClr val="bg1"/>
              </a:solidFill>
            </a:endParaRPr>
          </a:p>
        </p:txBody>
      </p:sp>
      <p:cxnSp>
        <p:nvCxnSpPr>
          <p:cNvPr id="25" name="Straight Arrow Connector 24"/>
          <p:cNvCxnSpPr>
            <a:stCxn id="24" idx="1"/>
            <a:endCxn id="7" idx="3"/>
          </p:cNvCxnSpPr>
          <p:nvPr/>
        </p:nvCxnSpPr>
        <p:spPr>
          <a:xfrm flipH="1">
            <a:off x="4025900" y="5981700"/>
            <a:ext cx="10033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23" idx="2"/>
            <a:endCxn id="24" idx="0"/>
          </p:cNvCxnSpPr>
          <p:nvPr/>
        </p:nvCxnSpPr>
        <p:spPr>
          <a:xfrm>
            <a:off x="6057900" y="5333999"/>
            <a:ext cx="0" cy="3810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5" idx="3"/>
            <a:endCxn id="23" idx="1"/>
          </p:cNvCxnSpPr>
          <p:nvPr/>
        </p:nvCxnSpPr>
        <p:spPr>
          <a:xfrm>
            <a:off x="4025900" y="5067300"/>
            <a:ext cx="1003300" cy="0"/>
          </a:xfrm>
          <a:prstGeom prst="straightConnector1">
            <a:avLst/>
          </a:prstGeom>
          <a:ln>
            <a:prstDash val="dot"/>
            <a:headEnd type="arrow"/>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20" idx="3"/>
            <a:endCxn id="21" idx="1"/>
          </p:cNvCxnSpPr>
          <p:nvPr/>
        </p:nvCxnSpPr>
        <p:spPr>
          <a:xfrm>
            <a:off x="5791199" y="1714500"/>
            <a:ext cx="228601"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stCxn id="21" idx="2"/>
          </p:cNvCxnSpPr>
          <p:nvPr/>
        </p:nvCxnSpPr>
        <p:spPr>
          <a:xfrm>
            <a:off x="6705600" y="1981199"/>
            <a:ext cx="0" cy="3048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p:nvPr/>
        </p:nvCxnSpPr>
        <p:spPr>
          <a:xfrm>
            <a:off x="6019800" y="4495800"/>
            <a:ext cx="0" cy="3048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4038600" y="3352800"/>
            <a:ext cx="1003300" cy="0"/>
          </a:xfrm>
          <a:prstGeom prst="straightConnector1">
            <a:avLst/>
          </a:prstGeom>
          <a:ln>
            <a:prstDash val="dot"/>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87073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 fully integrated into P/P/P formulation</a:t>
            </a:r>
            <a:endParaRPr lang="en-US"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19</a:t>
            </a:fld>
            <a:endParaRPr lang="en-US"/>
          </a:p>
        </p:txBody>
      </p:sp>
      <p:sp>
        <p:nvSpPr>
          <p:cNvPr id="5" name="AutoShape 3"/>
          <p:cNvSpPr>
            <a:spLocks noChangeArrowheads="1"/>
          </p:cNvSpPr>
          <p:nvPr/>
        </p:nvSpPr>
        <p:spPr bwMode="auto">
          <a:xfrm>
            <a:off x="1028700" y="2171700"/>
            <a:ext cx="1447800" cy="4038600"/>
          </a:xfrm>
          <a:prstGeom prst="downArrow">
            <a:avLst>
              <a:gd name="adj1" fmla="val 50000"/>
              <a:gd name="adj2" fmla="val 69737"/>
            </a:avLst>
          </a:prstGeom>
          <a:solidFill>
            <a:srgbClr val="C0C0C0"/>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6" name="Oval 4"/>
          <p:cNvSpPr>
            <a:spLocks noChangeArrowheads="1"/>
          </p:cNvSpPr>
          <p:nvPr/>
        </p:nvSpPr>
        <p:spPr bwMode="auto">
          <a:xfrm>
            <a:off x="3390900" y="2171700"/>
            <a:ext cx="2286000" cy="2286000"/>
          </a:xfrm>
          <a:prstGeom prst="ellipse">
            <a:avLst/>
          </a:prstGeom>
          <a:solidFill>
            <a:srgbClr val="00FF00">
              <a:alpha val="53000"/>
            </a:srgbClr>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400" b="0" dirty="0">
                <a:solidFill>
                  <a:schemeClr val="tx1"/>
                </a:solidFill>
                <a:latin typeface="+mj-lt"/>
              </a:rPr>
              <a:t>SEA experts</a:t>
            </a:r>
          </a:p>
        </p:txBody>
      </p:sp>
      <p:sp>
        <p:nvSpPr>
          <p:cNvPr id="7" name="Oval 5"/>
          <p:cNvSpPr>
            <a:spLocks noChangeArrowheads="1"/>
          </p:cNvSpPr>
          <p:nvPr/>
        </p:nvSpPr>
        <p:spPr bwMode="auto">
          <a:xfrm>
            <a:off x="4152900" y="3771900"/>
            <a:ext cx="2286000" cy="2286000"/>
          </a:xfrm>
          <a:prstGeom prst="ellipse">
            <a:avLst/>
          </a:prstGeom>
          <a:solidFill>
            <a:srgbClr val="FF9900">
              <a:alpha val="53000"/>
            </a:srgbClr>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400" b="0" dirty="0">
                <a:solidFill>
                  <a:schemeClr val="tx1"/>
                </a:solidFill>
                <a:latin typeface="+mj-lt"/>
              </a:rPr>
              <a:t>Key </a:t>
            </a:r>
          </a:p>
          <a:p>
            <a:pPr algn="ctr"/>
            <a:r>
              <a:rPr lang="en-GB" sz="2400" b="0" dirty="0">
                <a:solidFill>
                  <a:schemeClr val="tx1"/>
                </a:solidFill>
                <a:latin typeface="+mj-lt"/>
              </a:rPr>
              <a:t>authorities </a:t>
            </a:r>
          </a:p>
          <a:p>
            <a:pPr algn="ctr"/>
            <a:r>
              <a:rPr lang="en-GB" sz="2400" b="0" dirty="0">
                <a:solidFill>
                  <a:schemeClr val="tx1"/>
                </a:solidFill>
                <a:latin typeface="+mj-lt"/>
              </a:rPr>
              <a:t>and</a:t>
            </a:r>
          </a:p>
          <a:p>
            <a:pPr algn="ctr"/>
            <a:r>
              <a:rPr lang="en-GB" sz="2400" b="0" dirty="0">
                <a:solidFill>
                  <a:schemeClr val="tx1"/>
                </a:solidFill>
                <a:latin typeface="+mj-lt"/>
              </a:rPr>
              <a:t>stakeholders</a:t>
            </a:r>
          </a:p>
          <a:p>
            <a:pPr algn="ctr"/>
            <a:r>
              <a:rPr lang="en-GB" sz="2400" b="0" dirty="0">
                <a:solidFill>
                  <a:schemeClr val="tx1"/>
                </a:solidFill>
                <a:latin typeface="+mj-lt"/>
              </a:rPr>
              <a:t>concerned</a:t>
            </a:r>
          </a:p>
        </p:txBody>
      </p:sp>
      <p:sp>
        <p:nvSpPr>
          <p:cNvPr id="8" name="Oval 6"/>
          <p:cNvSpPr>
            <a:spLocks noChangeArrowheads="1"/>
          </p:cNvSpPr>
          <p:nvPr/>
        </p:nvSpPr>
        <p:spPr bwMode="auto">
          <a:xfrm>
            <a:off x="2705100" y="3771900"/>
            <a:ext cx="2209800" cy="2286000"/>
          </a:xfrm>
          <a:prstGeom prst="ellipse">
            <a:avLst/>
          </a:prstGeom>
          <a:solidFill>
            <a:srgbClr val="00FFFF">
              <a:alpha val="53000"/>
            </a:srgbClr>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GB" sz="2400" b="0" dirty="0">
                <a:solidFill>
                  <a:schemeClr val="tx1"/>
                </a:solidFill>
                <a:latin typeface="+mj-lt"/>
              </a:rPr>
              <a:t>Planning </a:t>
            </a:r>
          </a:p>
          <a:p>
            <a:pPr algn="ctr"/>
            <a:r>
              <a:rPr lang="en-GB" sz="2400" b="0" dirty="0">
                <a:solidFill>
                  <a:schemeClr val="tx1"/>
                </a:solidFill>
                <a:latin typeface="+mj-lt"/>
              </a:rPr>
              <a:t>experts</a:t>
            </a:r>
          </a:p>
        </p:txBody>
      </p:sp>
      <p:sp>
        <p:nvSpPr>
          <p:cNvPr id="9" name="Rectangle 7"/>
          <p:cNvSpPr>
            <a:spLocks noChangeArrowheads="1"/>
          </p:cNvSpPr>
          <p:nvPr/>
        </p:nvSpPr>
        <p:spPr bwMode="auto">
          <a:xfrm>
            <a:off x="6858000" y="1828800"/>
            <a:ext cx="1295400" cy="4572000"/>
          </a:xfrm>
          <a:prstGeom prst="rect">
            <a:avLst/>
          </a:prstGeom>
          <a:solidFill>
            <a:srgbClr val="FFFF00"/>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vert270" wrap="none" anchor="ctr"/>
          <a:lstStyle/>
          <a:p>
            <a:pPr algn="ctr"/>
            <a:r>
              <a:rPr lang="en-GB" sz="2400" b="0" dirty="0">
                <a:solidFill>
                  <a:schemeClr val="tx1"/>
                </a:solidFill>
                <a:latin typeface="+mj-lt"/>
              </a:rPr>
              <a:t>Public </a:t>
            </a:r>
            <a:r>
              <a:rPr lang="en-GB" sz="2400" b="0" dirty="0" smtClean="0">
                <a:solidFill>
                  <a:schemeClr val="tx1"/>
                </a:solidFill>
                <a:latin typeface="+mj-lt"/>
              </a:rPr>
              <a:t>access to information</a:t>
            </a:r>
            <a:r>
              <a:rPr lang="en-GB" sz="2400" dirty="0" smtClean="0">
                <a:latin typeface="+mj-lt"/>
              </a:rPr>
              <a:t> </a:t>
            </a:r>
            <a:r>
              <a:rPr lang="en-GB" sz="2400" b="0" dirty="0" smtClean="0">
                <a:solidFill>
                  <a:schemeClr val="tx1"/>
                </a:solidFill>
                <a:latin typeface="+mj-lt"/>
              </a:rPr>
              <a:t>and</a:t>
            </a:r>
          </a:p>
          <a:p>
            <a:pPr algn="ctr"/>
            <a:r>
              <a:rPr lang="en-GB" sz="2400" dirty="0" smtClean="0">
                <a:latin typeface="+mj-lt"/>
              </a:rPr>
              <a:t> </a:t>
            </a:r>
            <a:r>
              <a:rPr lang="en-GB" sz="2400" b="0" dirty="0" smtClean="0">
                <a:solidFill>
                  <a:schemeClr val="tx1"/>
                </a:solidFill>
                <a:latin typeface="+mj-lt"/>
              </a:rPr>
              <a:t>consultation with </a:t>
            </a:r>
            <a:r>
              <a:rPr lang="en-GB" sz="2400" dirty="0" smtClean="0">
                <a:latin typeface="+mj-lt"/>
              </a:rPr>
              <a:t> </a:t>
            </a:r>
            <a:r>
              <a:rPr lang="en-GB" sz="2400" b="0" dirty="0" smtClean="0">
                <a:solidFill>
                  <a:schemeClr val="tx1"/>
                </a:solidFill>
                <a:latin typeface="+mj-lt"/>
              </a:rPr>
              <a:t>wider </a:t>
            </a:r>
            <a:r>
              <a:rPr lang="en-GB" sz="2400" dirty="0">
                <a:latin typeface="+mj-lt"/>
              </a:rPr>
              <a:t> </a:t>
            </a:r>
            <a:r>
              <a:rPr lang="en-GB" sz="2400" b="0" dirty="0" smtClean="0">
                <a:solidFill>
                  <a:schemeClr val="tx1"/>
                </a:solidFill>
                <a:latin typeface="+mj-lt"/>
              </a:rPr>
              <a:t>public</a:t>
            </a:r>
            <a:endParaRPr lang="en-GB" sz="2400" b="0" dirty="0">
              <a:solidFill>
                <a:schemeClr val="tx1"/>
              </a:solidFill>
              <a:latin typeface="+mj-lt"/>
            </a:endParaRPr>
          </a:p>
        </p:txBody>
      </p:sp>
      <p:sp>
        <p:nvSpPr>
          <p:cNvPr id="10" name="TextBox 22"/>
          <p:cNvSpPr txBox="1">
            <a:spLocks noChangeArrowheads="1"/>
          </p:cNvSpPr>
          <p:nvPr/>
        </p:nvSpPr>
        <p:spPr bwMode="auto">
          <a:xfrm>
            <a:off x="4038600" y="6426200"/>
            <a:ext cx="3962400" cy="307975"/>
          </a:xfrm>
          <a:prstGeom prst="rect">
            <a:avLst/>
          </a:prstGeom>
          <a:noFill/>
          <a:ln w="9525">
            <a:noFill/>
            <a:miter lim="800000"/>
            <a:headEnd/>
            <a:tailEnd/>
          </a:ln>
        </p:spPr>
        <p:txBody>
          <a:bodyPr>
            <a:spAutoFit/>
          </a:bodyPr>
          <a:lstStyle/>
          <a:p>
            <a:pPr algn="r"/>
            <a:r>
              <a:rPr lang="en-GB" sz="1400" dirty="0" smtClean="0"/>
              <a:t>Adapted from: GTZ (</a:t>
            </a:r>
            <a:r>
              <a:rPr lang="en-GB" sz="1400" dirty="0" err="1" smtClean="0"/>
              <a:t>nd</a:t>
            </a:r>
            <a:r>
              <a:rPr lang="en-GB" sz="1400" dirty="0" smtClean="0"/>
              <a:t>)</a:t>
            </a:r>
            <a:endParaRPr lang="en-GB" sz="1400" dirty="0"/>
          </a:p>
        </p:txBody>
      </p:sp>
    </p:spTree>
    <p:extLst>
      <p:ext uri="{BB962C8B-B14F-4D97-AF65-F5344CB8AC3E}">
        <p14:creationId xmlns:p14="http://schemas.microsoft.com/office/powerpoint/2010/main" val="1639970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Why mainstream environment and climate change at the national, sector and sub-national levels?</a:t>
            </a:r>
          </a:p>
        </p:txBody>
      </p:sp>
      <p:sp>
        <p:nvSpPr>
          <p:cNvPr id="24578" name="Slide Number Placeholder 2"/>
          <p:cNvSpPr>
            <a:spLocks noGrp="1"/>
          </p:cNvSpPr>
          <p:nvPr>
            <p:ph type="sldNum" sz="quarter" idx="12"/>
          </p:nvPr>
        </p:nvSpPr>
        <p:spPr>
          <a:noFill/>
        </p:spPr>
        <p:txBody>
          <a:bodyPr/>
          <a:lstStyle/>
          <a:p>
            <a:fld id="{D6802CB8-41C1-4D48-BA9E-FDC745F64008}" type="slidenum">
              <a:rPr lang="en-US" smtClean="0"/>
              <a:pPr/>
              <a:t>2</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 Screening</a:t>
            </a:r>
            <a:endParaRPr lang="en-US" dirty="0"/>
          </a:p>
        </p:txBody>
      </p:sp>
      <p:sp>
        <p:nvSpPr>
          <p:cNvPr id="3" name="Content Placeholder 2"/>
          <p:cNvSpPr>
            <a:spLocks noGrp="1"/>
          </p:cNvSpPr>
          <p:nvPr>
            <p:ph idx="1"/>
          </p:nvPr>
        </p:nvSpPr>
        <p:spPr/>
        <p:txBody>
          <a:bodyPr/>
          <a:lstStyle/>
          <a:p>
            <a:r>
              <a:rPr lang="en-US" dirty="0" smtClean="0"/>
              <a:t>Recommended when dealing with an environmentally-sensitive sector</a:t>
            </a:r>
          </a:p>
          <a:p>
            <a:r>
              <a:rPr lang="en-US" dirty="0" smtClean="0"/>
              <a:t>Checklists can be used to help decide</a:t>
            </a:r>
          </a:p>
          <a:p>
            <a:pPr lvl="1"/>
            <a:r>
              <a:rPr lang="en-US" dirty="0" err="1" smtClean="0"/>
              <a:t>EuropeAid</a:t>
            </a:r>
            <a:r>
              <a:rPr lang="en-US" dirty="0" smtClean="0"/>
              <a:t> Guidance for Integration of Environment and Climate Change in Development Cooperation (2009)</a:t>
            </a:r>
            <a:endParaRPr lang="en-US"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20</a:t>
            </a:fld>
            <a:endParaRPr lang="en-US"/>
          </a:p>
        </p:txBody>
      </p:sp>
      <p:sp>
        <p:nvSpPr>
          <p:cNvPr id="5" name="Rounded Rectangle 4"/>
          <p:cNvSpPr/>
          <p:nvPr/>
        </p:nvSpPr>
        <p:spPr>
          <a:xfrm>
            <a:off x="952500" y="5181600"/>
            <a:ext cx="72390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For </a:t>
            </a:r>
            <a:r>
              <a:rPr lang="en-GB" b="1" dirty="0" smtClean="0">
                <a:solidFill>
                  <a:schemeClr val="bg1"/>
                </a:solidFill>
              </a:rPr>
              <a:t>an SEA screening questionnaire see: EC </a:t>
            </a:r>
            <a:r>
              <a:rPr lang="en-GB" b="1" i="1" dirty="0">
                <a:solidFill>
                  <a:schemeClr val="bg1"/>
                </a:solidFill>
              </a:rPr>
              <a:t>Guidelines on the Integration of Environment &amp; Climate Change</a:t>
            </a:r>
            <a:r>
              <a:rPr lang="en-GB" b="1" dirty="0">
                <a:solidFill>
                  <a:schemeClr val="bg1"/>
                </a:solidFill>
              </a:rPr>
              <a:t> (2009), Annex </a:t>
            </a:r>
            <a:r>
              <a:rPr lang="en-GB" b="1" dirty="0" smtClean="0">
                <a:solidFill>
                  <a:schemeClr val="bg1"/>
                </a:solidFill>
              </a:rPr>
              <a:t>3</a:t>
            </a:r>
            <a:endParaRPr lang="en-GB" b="1" dirty="0">
              <a:solidFill>
                <a:schemeClr val="bg1"/>
              </a:solidFill>
            </a:endParaRPr>
          </a:p>
        </p:txBody>
      </p:sp>
    </p:spTree>
    <p:extLst>
      <p:ext uri="{BB962C8B-B14F-4D97-AF65-F5344CB8AC3E}">
        <p14:creationId xmlns:p14="http://schemas.microsoft.com/office/powerpoint/2010/main" val="24638110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Outcomes of SEA screening</a:t>
            </a:r>
            <a:endParaRPr lang="en-GB" dirty="0"/>
          </a:p>
        </p:txBody>
      </p:sp>
      <p:sp>
        <p:nvSpPr>
          <p:cNvPr id="3" name="Slide Number Placeholder 2"/>
          <p:cNvSpPr>
            <a:spLocks noGrp="1"/>
          </p:cNvSpPr>
          <p:nvPr>
            <p:ph type="sldNum" sz="quarter" idx="12"/>
          </p:nvPr>
        </p:nvSpPr>
        <p:spPr/>
        <p:txBody>
          <a:bodyPr/>
          <a:lstStyle/>
          <a:p>
            <a:pPr>
              <a:defRPr/>
            </a:pPr>
            <a:fld id="{30DAE3B4-21B7-4C0F-B567-3C1DCB6D1901}" type="slidenum">
              <a:rPr lang="en-US" smtClean="0"/>
              <a:pPr>
                <a:defRPr/>
              </a:pPr>
              <a:t>21</a:t>
            </a:fld>
            <a:endParaRPr lang="en-US"/>
          </a:p>
        </p:txBody>
      </p:sp>
      <p:sp>
        <p:nvSpPr>
          <p:cNvPr id="4" name="Rounded Rectangle 3"/>
          <p:cNvSpPr/>
          <p:nvPr/>
        </p:nvSpPr>
        <p:spPr>
          <a:xfrm>
            <a:off x="152400" y="4114801"/>
            <a:ext cx="2590800" cy="1523999"/>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b="1" dirty="0" smtClean="0">
                <a:latin typeface="Calibri" pitchFamily="34" charset="0"/>
                <a:cs typeface="Calibri" pitchFamily="34" charset="0"/>
              </a:rPr>
              <a:t>Degree to which state of environment and effects of cc limits development and/or offers opportunities</a:t>
            </a:r>
            <a:endParaRPr lang="en-GB" sz="1700" b="1" dirty="0">
              <a:latin typeface="Calibri" pitchFamily="34" charset="0"/>
              <a:cs typeface="Calibri" pitchFamily="34" charset="0"/>
            </a:endParaRPr>
          </a:p>
        </p:txBody>
      </p:sp>
      <p:sp>
        <p:nvSpPr>
          <p:cNvPr id="5" name="Rounded Rectangle 4"/>
          <p:cNvSpPr/>
          <p:nvPr/>
        </p:nvSpPr>
        <p:spPr>
          <a:xfrm>
            <a:off x="2971800" y="5181600"/>
            <a:ext cx="1440000" cy="432048"/>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Significant (*)</a:t>
            </a:r>
            <a:endParaRPr lang="en-GB" sz="1600" b="1" dirty="0">
              <a:latin typeface="Calibri" pitchFamily="34" charset="0"/>
              <a:cs typeface="Calibri" pitchFamily="34" charset="0"/>
            </a:endParaRPr>
          </a:p>
        </p:txBody>
      </p:sp>
      <p:sp>
        <p:nvSpPr>
          <p:cNvPr id="6" name="Rounded Rectangle 5"/>
          <p:cNvSpPr/>
          <p:nvPr/>
        </p:nvSpPr>
        <p:spPr>
          <a:xfrm>
            <a:off x="4953000" y="2235000"/>
            <a:ext cx="3780000" cy="4320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1">
                    <a:lumMod val="75000"/>
                  </a:schemeClr>
                </a:solidFill>
                <a:latin typeface="Calibri" pitchFamily="34" charset="0"/>
                <a:cs typeface="Calibri" pitchFamily="34" charset="0"/>
              </a:rPr>
              <a:t>No specific action, or limited measures</a:t>
            </a:r>
            <a:endParaRPr lang="en-GB" sz="1600" b="1" dirty="0">
              <a:solidFill>
                <a:schemeClr val="accent1">
                  <a:lumMod val="75000"/>
                </a:schemeClr>
              </a:solidFill>
              <a:latin typeface="Calibri" pitchFamily="34" charset="0"/>
              <a:cs typeface="Calibri" pitchFamily="34" charset="0"/>
            </a:endParaRPr>
          </a:p>
        </p:txBody>
      </p:sp>
      <p:sp>
        <p:nvSpPr>
          <p:cNvPr id="8" name="Rounded Rectangle 7"/>
          <p:cNvSpPr/>
          <p:nvPr/>
        </p:nvSpPr>
        <p:spPr>
          <a:xfrm>
            <a:off x="4953000" y="2905800"/>
            <a:ext cx="3780000" cy="82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Re-formulate P/P/P so as to minimise potential environmental impacts, aided by analysis under an SEA</a:t>
            </a:r>
            <a:endParaRPr lang="en-GB" sz="1600" b="1" dirty="0">
              <a:latin typeface="Calibri" pitchFamily="34" charset="0"/>
              <a:cs typeface="Calibri" pitchFamily="34" charset="0"/>
            </a:endParaRPr>
          </a:p>
        </p:txBody>
      </p:sp>
      <p:sp>
        <p:nvSpPr>
          <p:cNvPr id="11" name="Rounded Rectangle 10"/>
          <p:cNvSpPr/>
          <p:nvPr/>
        </p:nvSpPr>
        <p:spPr>
          <a:xfrm>
            <a:off x="4953000" y="4140000"/>
            <a:ext cx="3780000" cy="432000"/>
          </a:xfrm>
          <a:prstGeom prst="roundRect">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2">
                    <a:lumMod val="75000"/>
                  </a:schemeClr>
                </a:solidFill>
                <a:latin typeface="Calibri" pitchFamily="34" charset="0"/>
                <a:cs typeface="Calibri" pitchFamily="34" charset="0"/>
              </a:rPr>
              <a:t>No specific action, or limited measures</a:t>
            </a:r>
            <a:endParaRPr lang="en-GB" sz="1600" b="1" dirty="0">
              <a:solidFill>
                <a:schemeClr val="accent2">
                  <a:lumMod val="75000"/>
                </a:schemeClr>
              </a:solidFill>
              <a:latin typeface="Calibri" pitchFamily="34" charset="0"/>
              <a:cs typeface="Calibri" pitchFamily="34" charset="0"/>
            </a:endParaRPr>
          </a:p>
        </p:txBody>
      </p:sp>
      <p:sp>
        <p:nvSpPr>
          <p:cNvPr id="12" name="Rounded Rectangle 11"/>
          <p:cNvSpPr/>
          <p:nvPr/>
        </p:nvSpPr>
        <p:spPr>
          <a:xfrm>
            <a:off x="4953000" y="4724400"/>
            <a:ext cx="3780000" cy="885000"/>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Reformulate P/P/P so as to address environmental / cc limitations and opportunities,  analysed under SEA</a:t>
            </a:r>
            <a:endParaRPr lang="en-GB" sz="1600" b="1" dirty="0">
              <a:latin typeface="Calibri" pitchFamily="34" charset="0"/>
              <a:cs typeface="Calibri" pitchFamily="34" charset="0"/>
            </a:endParaRPr>
          </a:p>
        </p:txBody>
      </p:sp>
      <p:sp>
        <p:nvSpPr>
          <p:cNvPr id="13" name="Rounded Rectangle 12"/>
          <p:cNvSpPr/>
          <p:nvPr/>
        </p:nvSpPr>
        <p:spPr>
          <a:xfrm>
            <a:off x="152400" y="2240987"/>
            <a:ext cx="2590800" cy="149281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b="1" dirty="0" smtClean="0">
                <a:latin typeface="Calibri" pitchFamily="34" charset="0"/>
                <a:cs typeface="Calibri" pitchFamily="34" charset="0"/>
              </a:rPr>
              <a:t>Potential environmental impacts and on cc vulnerability of P/P/P implementation</a:t>
            </a:r>
            <a:endParaRPr lang="en-GB" sz="1700" b="1" dirty="0">
              <a:latin typeface="Calibri" pitchFamily="34" charset="0"/>
              <a:cs typeface="Calibri" pitchFamily="34" charset="0"/>
            </a:endParaRPr>
          </a:p>
        </p:txBody>
      </p:sp>
      <p:sp>
        <p:nvSpPr>
          <p:cNvPr id="15" name="Rounded Rectangle 14"/>
          <p:cNvSpPr/>
          <p:nvPr/>
        </p:nvSpPr>
        <p:spPr>
          <a:xfrm>
            <a:off x="2971800" y="2234952"/>
            <a:ext cx="1440000" cy="43204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1">
                    <a:lumMod val="75000"/>
                  </a:schemeClr>
                </a:solidFill>
                <a:latin typeface="Calibri" pitchFamily="34" charset="0"/>
                <a:cs typeface="Calibri" pitchFamily="34" charset="0"/>
              </a:rPr>
              <a:t>None or low</a:t>
            </a:r>
            <a:endParaRPr lang="en-GB" sz="1600" b="1" dirty="0">
              <a:solidFill>
                <a:schemeClr val="accent1">
                  <a:lumMod val="75000"/>
                </a:schemeClr>
              </a:solidFill>
              <a:latin typeface="Calibri" pitchFamily="34" charset="0"/>
              <a:cs typeface="Calibri" pitchFamily="34" charset="0"/>
            </a:endParaRPr>
          </a:p>
        </p:txBody>
      </p:sp>
      <p:sp>
        <p:nvSpPr>
          <p:cNvPr id="17" name="Rounded Rectangle 16"/>
          <p:cNvSpPr/>
          <p:nvPr/>
        </p:nvSpPr>
        <p:spPr>
          <a:xfrm>
            <a:off x="2979600" y="3276600"/>
            <a:ext cx="1440000" cy="432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High</a:t>
            </a:r>
            <a:endParaRPr lang="en-GB" sz="1600" b="1" dirty="0">
              <a:latin typeface="Calibri" pitchFamily="34" charset="0"/>
              <a:cs typeface="Calibri" pitchFamily="34" charset="0"/>
            </a:endParaRPr>
          </a:p>
        </p:txBody>
      </p:sp>
      <p:sp>
        <p:nvSpPr>
          <p:cNvPr id="20" name="Rounded Rectangle 19"/>
          <p:cNvSpPr/>
          <p:nvPr/>
        </p:nvSpPr>
        <p:spPr>
          <a:xfrm>
            <a:off x="2987824" y="4139952"/>
            <a:ext cx="1440000" cy="432048"/>
          </a:xfrm>
          <a:prstGeom prst="roundRect">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2">
                    <a:lumMod val="75000"/>
                  </a:schemeClr>
                </a:solidFill>
                <a:latin typeface="Calibri" pitchFamily="34" charset="0"/>
                <a:cs typeface="Calibri" pitchFamily="34" charset="0"/>
              </a:rPr>
              <a:t>Insignificant</a:t>
            </a:r>
            <a:endParaRPr lang="en-GB" sz="1600" b="1" dirty="0">
              <a:solidFill>
                <a:schemeClr val="accent2">
                  <a:lumMod val="75000"/>
                </a:schemeClr>
              </a:solidFill>
              <a:latin typeface="Calibri" pitchFamily="34" charset="0"/>
              <a:cs typeface="Calibri" pitchFamily="34" charset="0"/>
            </a:endParaRPr>
          </a:p>
        </p:txBody>
      </p:sp>
      <p:sp>
        <p:nvSpPr>
          <p:cNvPr id="21" name="TextBox 20"/>
          <p:cNvSpPr txBox="1"/>
          <p:nvPr/>
        </p:nvSpPr>
        <p:spPr>
          <a:xfrm>
            <a:off x="2947864" y="6382435"/>
            <a:ext cx="4824536" cy="323165"/>
          </a:xfrm>
          <a:prstGeom prst="rect">
            <a:avLst/>
          </a:prstGeom>
          <a:noFill/>
        </p:spPr>
        <p:txBody>
          <a:bodyPr wrap="square" rtlCol="0">
            <a:spAutoFit/>
          </a:bodyPr>
          <a:lstStyle/>
          <a:p>
            <a:r>
              <a:rPr lang="en-GB" sz="1500" b="1" dirty="0" smtClean="0">
                <a:solidFill>
                  <a:schemeClr val="accent2">
                    <a:lumMod val="75000"/>
                  </a:schemeClr>
                </a:solidFill>
                <a:latin typeface="Calibri" pitchFamily="34" charset="0"/>
                <a:cs typeface="Calibri" pitchFamily="34" charset="0"/>
              </a:rPr>
              <a:t>(*) In proportion to the size/scope of the intervention</a:t>
            </a:r>
            <a:endParaRPr lang="en-GB" sz="1500" b="1" dirty="0">
              <a:solidFill>
                <a:schemeClr val="accent2">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32530826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1" grpId="0" animBg="1"/>
      <p:bldP spid="12" grpId="0" animBg="1"/>
      <p:bldP spid="20" grpId="0" animBg="1"/>
      <p:bldP spid="2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 for SEA</a:t>
            </a:r>
            <a:endParaRPr lang="en-US"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22</a:t>
            </a:fld>
            <a:endParaRPr lang="en-US"/>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0" y="990600"/>
            <a:ext cx="3095436" cy="4953000"/>
          </a:xfrm>
          <a:prstGeom prst="rect">
            <a:avLst/>
          </a:prstGeom>
        </p:spPr>
      </p:pic>
      <p:pic>
        <p:nvPicPr>
          <p:cNvPr id="7" name="Picture 6"/>
          <p:cNvPicPr/>
          <p:nvPr/>
        </p:nvPicPr>
        <p:blipFill>
          <a:blip r:embed="rId3">
            <a:extLst>
              <a:ext uri="{28A0092B-C50C-407E-A947-70E740481C1C}">
                <a14:useLocalDpi xmlns:a14="http://schemas.microsoft.com/office/drawing/2010/main" val="0"/>
              </a:ext>
            </a:extLst>
          </a:blip>
          <a:stretch>
            <a:fillRect/>
          </a:stretch>
        </p:blipFill>
        <p:spPr>
          <a:xfrm>
            <a:off x="3124200" y="990600"/>
            <a:ext cx="2514600" cy="3567430"/>
          </a:xfrm>
          <a:prstGeom prst="rect">
            <a:avLst/>
          </a:prstGeom>
        </p:spPr>
      </p:pic>
      <p:pic>
        <p:nvPicPr>
          <p:cNvPr id="8" name="Picture 7"/>
          <p:cNvPicPr/>
          <p:nvPr/>
        </p:nvPicPr>
        <p:blipFill>
          <a:blip r:embed="rId4">
            <a:extLst>
              <a:ext uri="{28A0092B-C50C-407E-A947-70E740481C1C}">
                <a14:useLocalDpi xmlns:a14="http://schemas.microsoft.com/office/drawing/2010/main" val="0"/>
              </a:ext>
            </a:extLst>
          </a:blip>
          <a:stretch>
            <a:fillRect/>
          </a:stretch>
        </p:blipFill>
        <p:spPr>
          <a:xfrm>
            <a:off x="6096000" y="990600"/>
            <a:ext cx="2514600" cy="3581400"/>
          </a:xfrm>
          <a:prstGeom prst="rect">
            <a:avLst/>
          </a:prstGeom>
        </p:spPr>
      </p:pic>
      <p:pic>
        <p:nvPicPr>
          <p:cNvPr id="9" name="Picture 8"/>
          <p:cNvPicPr/>
          <p:nvPr/>
        </p:nvPicPr>
        <p:blipFill>
          <a:blip r:embed="rId5">
            <a:extLst>
              <a:ext uri="{28A0092B-C50C-407E-A947-70E740481C1C}">
                <a14:useLocalDpi xmlns:a14="http://schemas.microsoft.com/office/drawing/2010/main" val="0"/>
              </a:ext>
            </a:extLst>
          </a:blip>
          <a:stretch>
            <a:fillRect/>
          </a:stretch>
        </p:blipFill>
        <p:spPr>
          <a:xfrm>
            <a:off x="3429000" y="2133600"/>
            <a:ext cx="2514600" cy="3429000"/>
          </a:xfrm>
          <a:prstGeom prst="rect">
            <a:avLst/>
          </a:prstGeom>
        </p:spPr>
      </p:pic>
      <p:pic>
        <p:nvPicPr>
          <p:cNvPr id="10" name="Picture 9"/>
          <p:cNvPicPr/>
          <p:nvPr/>
        </p:nvPicPr>
        <p:blipFill>
          <a:blip r:embed="rId6">
            <a:extLst>
              <a:ext uri="{28A0092B-C50C-407E-A947-70E740481C1C}">
                <a14:useLocalDpi xmlns:a14="http://schemas.microsoft.com/office/drawing/2010/main" val="0"/>
              </a:ext>
            </a:extLst>
          </a:blip>
          <a:stretch>
            <a:fillRect/>
          </a:stretch>
        </p:blipFill>
        <p:spPr>
          <a:xfrm>
            <a:off x="6629400" y="2057400"/>
            <a:ext cx="2514600" cy="3581400"/>
          </a:xfrm>
          <a:prstGeom prst="rect">
            <a:avLst/>
          </a:prstGeom>
        </p:spPr>
      </p:pic>
      <p:pic>
        <p:nvPicPr>
          <p:cNvPr id="11" name="Picture 10"/>
          <p:cNvPicPr/>
          <p:nvPr/>
        </p:nvPicPr>
        <p:blipFill>
          <a:blip r:embed="rId7">
            <a:extLst>
              <a:ext uri="{28A0092B-C50C-407E-A947-70E740481C1C}">
                <a14:useLocalDpi xmlns:a14="http://schemas.microsoft.com/office/drawing/2010/main" val="0"/>
              </a:ext>
            </a:extLst>
          </a:blip>
          <a:stretch>
            <a:fillRect/>
          </a:stretch>
        </p:blipFill>
        <p:spPr>
          <a:xfrm>
            <a:off x="3810000" y="3218815"/>
            <a:ext cx="2514600" cy="3562985"/>
          </a:xfrm>
          <a:prstGeom prst="rect">
            <a:avLst/>
          </a:prstGeom>
        </p:spPr>
      </p:pic>
    </p:spTree>
    <p:extLst>
      <p:ext uri="{BB962C8B-B14F-4D97-AF65-F5344CB8AC3E}">
        <p14:creationId xmlns:p14="http://schemas.microsoft.com/office/powerpoint/2010/main" val="343315958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SEAs</a:t>
            </a:r>
            <a:endParaRPr lang="en-US"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23</a:t>
            </a:fld>
            <a:endParaRPr lang="en-US"/>
          </a:p>
        </p:txBody>
      </p:sp>
      <p:pic>
        <p:nvPicPr>
          <p:cNvPr id="5" name="Picture 4" descr="SEA report Rwanda cover.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57" y="2020669"/>
            <a:ext cx="2799309" cy="3810000"/>
          </a:xfrm>
          <a:prstGeom prst="rect">
            <a:avLst/>
          </a:prstGeom>
        </p:spPr>
      </p:pic>
      <p:sp>
        <p:nvSpPr>
          <p:cNvPr id="6" name="TextBox 5"/>
          <p:cNvSpPr txBox="1"/>
          <p:nvPr/>
        </p:nvSpPr>
        <p:spPr>
          <a:xfrm>
            <a:off x="0" y="6059269"/>
            <a:ext cx="2895600" cy="646331"/>
          </a:xfrm>
          <a:prstGeom prst="rect">
            <a:avLst/>
          </a:prstGeom>
          <a:noFill/>
        </p:spPr>
        <p:txBody>
          <a:bodyPr wrap="square" rtlCol="0">
            <a:spAutoFit/>
          </a:bodyPr>
          <a:lstStyle/>
          <a:p>
            <a:r>
              <a:rPr lang="en-US" dirty="0" smtClean="0"/>
              <a:t>SEA of Rwanda’s Agricultural Policy</a:t>
            </a:r>
            <a:endParaRPr lang="en-US" dirty="0"/>
          </a:p>
        </p:txBody>
      </p:sp>
      <p:pic>
        <p:nvPicPr>
          <p:cNvPr id="8" name="Picture 7" descr="SEA report Zambia co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0" y="1258669"/>
            <a:ext cx="2892206" cy="3810000"/>
          </a:xfrm>
          <a:prstGeom prst="rect">
            <a:avLst/>
          </a:prstGeom>
        </p:spPr>
      </p:pic>
      <p:sp>
        <p:nvSpPr>
          <p:cNvPr id="9" name="TextBox 8"/>
          <p:cNvSpPr txBox="1"/>
          <p:nvPr/>
        </p:nvSpPr>
        <p:spPr>
          <a:xfrm>
            <a:off x="3048000" y="5221069"/>
            <a:ext cx="2895600" cy="646331"/>
          </a:xfrm>
          <a:prstGeom prst="rect">
            <a:avLst/>
          </a:prstGeom>
          <a:noFill/>
        </p:spPr>
        <p:txBody>
          <a:bodyPr wrap="square" rtlCol="0">
            <a:spAutoFit/>
          </a:bodyPr>
          <a:lstStyle/>
          <a:p>
            <a:r>
              <a:rPr lang="en-US" dirty="0" smtClean="0"/>
              <a:t>SEA of Zambia’s sugar sector reform</a:t>
            </a:r>
            <a:endParaRPr lang="en-US" dirty="0"/>
          </a:p>
        </p:txBody>
      </p:sp>
      <p:pic>
        <p:nvPicPr>
          <p:cNvPr id="10" name="Picture 9" descr="SEA mining SL cover.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898" y="152400"/>
            <a:ext cx="2994702" cy="4419600"/>
          </a:xfrm>
          <a:prstGeom prst="rect">
            <a:avLst/>
          </a:prstGeom>
        </p:spPr>
      </p:pic>
      <p:sp>
        <p:nvSpPr>
          <p:cNvPr id="11" name="TextBox 10"/>
          <p:cNvSpPr txBox="1"/>
          <p:nvPr/>
        </p:nvSpPr>
        <p:spPr>
          <a:xfrm>
            <a:off x="6223000" y="4724400"/>
            <a:ext cx="2895600" cy="646331"/>
          </a:xfrm>
          <a:prstGeom prst="rect">
            <a:avLst/>
          </a:prstGeom>
          <a:noFill/>
        </p:spPr>
        <p:txBody>
          <a:bodyPr wrap="square" rtlCol="0">
            <a:spAutoFit/>
          </a:bodyPr>
          <a:lstStyle/>
          <a:p>
            <a:r>
              <a:rPr lang="en-US" dirty="0" smtClean="0"/>
              <a:t>SEA of Sierra Leone’s mining sector reform</a:t>
            </a:r>
            <a:endParaRPr lang="en-US" dirty="0"/>
          </a:p>
        </p:txBody>
      </p:sp>
    </p:spTree>
    <p:extLst>
      <p:ext uri="{BB962C8B-B14F-4D97-AF65-F5344CB8AC3E}">
        <p14:creationId xmlns:p14="http://schemas.microsoft.com/office/powerpoint/2010/main" val="242235524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GB" dirty="0" smtClean="0"/>
              <a:t>Basic concepts for analysing climate change: Hazard and Risk</a:t>
            </a:r>
          </a:p>
        </p:txBody>
      </p:sp>
      <p:sp>
        <p:nvSpPr>
          <p:cNvPr id="37890" name="TextBox 4"/>
          <p:cNvSpPr txBox="1">
            <a:spLocks noChangeArrowheads="1"/>
          </p:cNvSpPr>
          <p:nvPr/>
        </p:nvSpPr>
        <p:spPr bwMode="auto">
          <a:xfrm>
            <a:off x="1676400" y="3352800"/>
            <a:ext cx="1371600" cy="523875"/>
          </a:xfrm>
          <a:prstGeom prst="rect">
            <a:avLst/>
          </a:prstGeom>
          <a:noFill/>
          <a:ln w="28575">
            <a:solidFill>
              <a:srgbClr val="0070C0"/>
            </a:solidFill>
            <a:miter lim="800000"/>
            <a:headEnd/>
            <a:tailEnd/>
          </a:ln>
        </p:spPr>
        <p:txBody>
          <a:bodyPr>
            <a:spAutoFit/>
          </a:bodyPr>
          <a:lstStyle/>
          <a:p>
            <a:pPr algn="ctr"/>
            <a:r>
              <a:rPr lang="en-GB" sz="2800">
                <a:solidFill>
                  <a:srgbClr val="002060"/>
                </a:solidFill>
              </a:rPr>
              <a:t>Hazard</a:t>
            </a:r>
          </a:p>
        </p:txBody>
      </p:sp>
      <p:sp>
        <p:nvSpPr>
          <p:cNvPr id="37891" name="TextBox 5"/>
          <p:cNvSpPr txBox="1">
            <a:spLocks noChangeArrowheads="1"/>
          </p:cNvSpPr>
          <p:nvPr/>
        </p:nvSpPr>
        <p:spPr bwMode="auto">
          <a:xfrm>
            <a:off x="6172200" y="3352800"/>
            <a:ext cx="1524000" cy="523875"/>
          </a:xfrm>
          <a:prstGeom prst="rect">
            <a:avLst/>
          </a:prstGeom>
          <a:noFill/>
          <a:ln w="28575">
            <a:solidFill>
              <a:srgbClr val="0070C0"/>
            </a:solidFill>
            <a:miter lim="800000"/>
            <a:headEnd/>
            <a:tailEnd/>
          </a:ln>
        </p:spPr>
        <p:txBody>
          <a:bodyPr>
            <a:spAutoFit/>
          </a:bodyPr>
          <a:lstStyle/>
          <a:p>
            <a:pPr algn="ctr"/>
            <a:r>
              <a:rPr lang="en-GB" sz="2800">
                <a:solidFill>
                  <a:srgbClr val="002060"/>
                </a:solidFill>
              </a:rPr>
              <a:t>Risk</a:t>
            </a:r>
          </a:p>
        </p:txBody>
      </p:sp>
      <p:sp>
        <p:nvSpPr>
          <p:cNvPr id="7" name="TextBox 6"/>
          <p:cNvSpPr txBox="1">
            <a:spLocks noChangeArrowheads="1"/>
          </p:cNvSpPr>
          <p:nvPr/>
        </p:nvSpPr>
        <p:spPr bwMode="auto">
          <a:xfrm>
            <a:off x="3543300" y="1905000"/>
            <a:ext cx="2057400" cy="830263"/>
          </a:xfrm>
          <a:prstGeom prst="rect">
            <a:avLst/>
          </a:prstGeom>
          <a:solidFill>
            <a:schemeClr val="accent2">
              <a:lumMod val="20000"/>
              <a:lumOff val="80000"/>
            </a:schemeClr>
          </a:solidFill>
          <a:ln w="28575">
            <a:solidFill>
              <a:srgbClr val="92D050"/>
            </a:solidFill>
            <a:miter lim="800000"/>
            <a:headEnd/>
            <a:tailEnd/>
          </a:ln>
        </p:spPr>
        <p:txBody>
          <a:bodyPr>
            <a:spAutoFit/>
          </a:bodyPr>
          <a:lstStyle/>
          <a:p>
            <a:pPr algn="ctr"/>
            <a:r>
              <a:rPr lang="en-GB" sz="2400" dirty="0">
                <a:solidFill>
                  <a:srgbClr val="002060"/>
                </a:solidFill>
              </a:rPr>
              <a:t>Probability of occurrence</a:t>
            </a:r>
          </a:p>
        </p:txBody>
      </p:sp>
      <p:sp>
        <p:nvSpPr>
          <p:cNvPr id="9" name="TextBox 8"/>
          <p:cNvSpPr txBox="1">
            <a:spLocks noChangeArrowheads="1"/>
          </p:cNvSpPr>
          <p:nvPr/>
        </p:nvSpPr>
        <p:spPr bwMode="auto">
          <a:xfrm>
            <a:off x="3467100" y="4572000"/>
            <a:ext cx="2209800" cy="830263"/>
          </a:xfrm>
          <a:prstGeom prst="rect">
            <a:avLst/>
          </a:prstGeom>
          <a:solidFill>
            <a:schemeClr val="accent2">
              <a:lumMod val="20000"/>
              <a:lumOff val="80000"/>
            </a:schemeClr>
          </a:solidFill>
          <a:ln w="28575">
            <a:solidFill>
              <a:srgbClr val="92D050"/>
            </a:solidFill>
            <a:miter lim="800000"/>
            <a:headEnd/>
            <a:tailEnd/>
          </a:ln>
        </p:spPr>
        <p:txBody>
          <a:bodyPr>
            <a:spAutoFit/>
          </a:bodyPr>
          <a:lstStyle/>
          <a:p>
            <a:pPr algn="ctr"/>
            <a:r>
              <a:rPr lang="en-GB" sz="2400">
                <a:solidFill>
                  <a:srgbClr val="002060"/>
                </a:solidFill>
              </a:rPr>
              <a:t>Severity of consequences</a:t>
            </a:r>
          </a:p>
        </p:txBody>
      </p:sp>
      <p:cxnSp>
        <p:nvCxnSpPr>
          <p:cNvPr id="15" name="Straight Arrow Connector 14"/>
          <p:cNvCxnSpPr>
            <a:stCxn id="37890" idx="0"/>
            <a:endCxn id="7" idx="1"/>
          </p:cNvCxnSpPr>
          <p:nvPr/>
        </p:nvCxnSpPr>
        <p:spPr>
          <a:xfrm rot="5400000" flipH="1" flipV="1">
            <a:off x="2436812" y="2246313"/>
            <a:ext cx="1031875" cy="11811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37890" idx="2"/>
            <a:endCxn id="9" idx="1"/>
          </p:cNvCxnSpPr>
          <p:nvPr/>
        </p:nvCxnSpPr>
        <p:spPr>
          <a:xfrm rot="16200000" flipH="1">
            <a:off x="2359025" y="3879850"/>
            <a:ext cx="1111250" cy="11049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7" idx="3"/>
            <a:endCxn id="37891" idx="0"/>
          </p:cNvCxnSpPr>
          <p:nvPr/>
        </p:nvCxnSpPr>
        <p:spPr>
          <a:xfrm>
            <a:off x="5600700" y="2320925"/>
            <a:ext cx="1333500" cy="103187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9" idx="3"/>
            <a:endCxn id="37891" idx="2"/>
          </p:cNvCxnSpPr>
          <p:nvPr/>
        </p:nvCxnSpPr>
        <p:spPr>
          <a:xfrm flipV="1">
            <a:off x="5676900" y="3876675"/>
            <a:ext cx="1257300" cy="111125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7898" name="Slide Number Placeholder 10"/>
          <p:cNvSpPr>
            <a:spLocks noGrp="1"/>
          </p:cNvSpPr>
          <p:nvPr>
            <p:ph type="sldNum" sz="quarter" idx="12"/>
          </p:nvPr>
        </p:nvSpPr>
        <p:spPr>
          <a:noFill/>
        </p:spPr>
        <p:txBody>
          <a:bodyPr/>
          <a:lstStyle/>
          <a:p>
            <a:fld id="{C8CE9C0F-41D4-4E1A-AEC5-58E1C6F1ADB3}" type="slidenum">
              <a:rPr lang="en-US" smtClean="0"/>
              <a:pPr/>
              <a:t>24</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8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nimBg="1"/>
      <p:bldP spid="7"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GB" dirty="0" smtClean="0"/>
              <a:t>Climate risk screening</a:t>
            </a:r>
          </a:p>
        </p:txBody>
      </p:sp>
      <p:sp>
        <p:nvSpPr>
          <p:cNvPr id="3" name="Content Placeholder 2"/>
          <p:cNvSpPr>
            <a:spLocks noGrp="1"/>
          </p:cNvSpPr>
          <p:nvPr>
            <p:ph idx="1"/>
          </p:nvPr>
        </p:nvSpPr>
        <p:spPr>
          <a:xfrm>
            <a:off x="457200" y="1752600"/>
            <a:ext cx="8153400" cy="4800600"/>
          </a:xfrm>
        </p:spPr>
        <p:txBody>
          <a:bodyPr/>
          <a:lstStyle/>
          <a:p>
            <a:r>
              <a:rPr lang="en-GB" dirty="0" smtClean="0"/>
              <a:t>Identifies potential risks for a programme or project by assessing, in its specific context:</a:t>
            </a:r>
          </a:p>
          <a:p>
            <a:endParaRPr lang="en-GB" dirty="0" smtClean="0"/>
          </a:p>
          <a:p>
            <a:endParaRPr lang="en-GB" dirty="0" smtClean="0"/>
          </a:p>
          <a:p>
            <a:endParaRPr lang="en-GB" dirty="0" smtClean="0"/>
          </a:p>
          <a:p>
            <a:endParaRPr lang="en-GB" dirty="0" smtClean="0"/>
          </a:p>
          <a:p>
            <a:endParaRPr lang="en-GB" dirty="0" smtClean="0"/>
          </a:p>
          <a:p>
            <a:r>
              <a:rPr lang="en-GB" dirty="0" smtClean="0"/>
              <a:t>A standard </a:t>
            </a:r>
            <a:r>
              <a:rPr lang="en-GB" dirty="0" smtClean="0">
                <a:solidFill>
                  <a:srgbClr val="002060"/>
                </a:solidFill>
              </a:rPr>
              <a:t>screening questionnaire </a:t>
            </a:r>
            <a:r>
              <a:rPr lang="en-GB" dirty="0" smtClean="0"/>
              <a:t>can be developed to support this exercise</a:t>
            </a:r>
          </a:p>
        </p:txBody>
      </p:sp>
      <p:sp>
        <p:nvSpPr>
          <p:cNvPr id="39939" name="Slide Number Placeholder 3"/>
          <p:cNvSpPr>
            <a:spLocks noGrp="1"/>
          </p:cNvSpPr>
          <p:nvPr>
            <p:ph type="sldNum" sz="quarter" idx="12"/>
          </p:nvPr>
        </p:nvSpPr>
        <p:spPr>
          <a:noFill/>
        </p:spPr>
        <p:txBody>
          <a:bodyPr/>
          <a:lstStyle/>
          <a:p>
            <a:fld id="{46EA235C-EB5D-46FC-A8DE-D0A1C0C21208}" type="slidenum">
              <a:rPr lang="en-US" smtClean="0"/>
              <a:pPr/>
              <a:t>25</a:t>
            </a:fld>
            <a:endParaRPr lang="en-US" smtClean="0"/>
          </a:p>
        </p:txBody>
      </p:sp>
      <p:sp>
        <p:nvSpPr>
          <p:cNvPr id="5" name="Rounded Rectangle 4"/>
          <p:cNvSpPr/>
          <p:nvPr/>
        </p:nvSpPr>
        <p:spPr>
          <a:xfrm>
            <a:off x="1295400" y="2819400"/>
            <a:ext cx="23622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t>Exposure to the effects of CC</a:t>
            </a:r>
          </a:p>
        </p:txBody>
      </p:sp>
      <p:sp>
        <p:nvSpPr>
          <p:cNvPr id="6" name="Rounded Rectangle 5"/>
          <p:cNvSpPr/>
          <p:nvPr/>
        </p:nvSpPr>
        <p:spPr>
          <a:xfrm>
            <a:off x="1295400" y="3581400"/>
            <a:ext cx="23622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t>Sensitivity to such effects</a:t>
            </a:r>
          </a:p>
        </p:txBody>
      </p:sp>
      <p:sp>
        <p:nvSpPr>
          <p:cNvPr id="7" name="Rounded Rectangle 6"/>
          <p:cNvSpPr/>
          <p:nvPr/>
        </p:nvSpPr>
        <p:spPr>
          <a:xfrm>
            <a:off x="1295400" y="4343400"/>
            <a:ext cx="23622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t>Response &amp; adaptation capacity</a:t>
            </a:r>
          </a:p>
        </p:txBody>
      </p:sp>
      <p:sp>
        <p:nvSpPr>
          <p:cNvPr id="8" name="Rounded Rectangle 7"/>
          <p:cNvSpPr/>
          <p:nvPr/>
        </p:nvSpPr>
        <p:spPr>
          <a:xfrm>
            <a:off x="4648200" y="2819400"/>
            <a:ext cx="23622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t>Maladaptation risk</a:t>
            </a:r>
          </a:p>
        </p:txBody>
      </p:sp>
      <p:sp>
        <p:nvSpPr>
          <p:cNvPr id="9" name="Rounded Rectangle 8"/>
          <p:cNvSpPr/>
          <p:nvPr/>
        </p:nvSpPr>
        <p:spPr>
          <a:xfrm>
            <a:off x="4648200" y="3962400"/>
            <a:ext cx="2362200" cy="990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1600" b="1" dirty="0"/>
              <a:t>Impacts on climate </a:t>
            </a:r>
            <a:br>
              <a:rPr lang="en-GB" sz="1600" b="1" dirty="0"/>
            </a:br>
            <a:r>
              <a:rPr lang="en-GB" sz="1600" b="1" dirty="0"/>
              <a:t>(GHG emissions/ emission removals)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GB" dirty="0" smtClean="0"/>
              <a:t>Climate risk screening</a:t>
            </a:r>
          </a:p>
        </p:txBody>
      </p:sp>
      <p:sp>
        <p:nvSpPr>
          <p:cNvPr id="3" name="Content Placeholder 2"/>
          <p:cNvSpPr>
            <a:spLocks noGrp="1"/>
          </p:cNvSpPr>
          <p:nvPr>
            <p:ph idx="1"/>
          </p:nvPr>
        </p:nvSpPr>
        <p:spPr>
          <a:xfrm>
            <a:off x="457200" y="1219200"/>
            <a:ext cx="8153400" cy="4572000"/>
          </a:xfrm>
        </p:spPr>
        <p:txBody>
          <a:bodyPr/>
          <a:lstStyle/>
          <a:p>
            <a:r>
              <a:rPr lang="en-GB" dirty="0" smtClean="0"/>
              <a:t>Various tools available, e.g.</a:t>
            </a:r>
          </a:p>
          <a:p>
            <a:pPr lvl="1"/>
            <a:r>
              <a:rPr lang="en-GB" dirty="0" smtClean="0"/>
              <a:t>ADAPT (World Bank)</a:t>
            </a:r>
          </a:p>
          <a:p>
            <a:pPr lvl="1"/>
            <a:r>
              <a:rPr lang="en-GB" dirty="0" smtClean="0"/>
              <a:t>CRISTAL (SDC, IISD, SEI, IUCN)</a:t>
            </a:r>
          </a:p>
          <a:p>
            <a:pPr lvl="1"/>
            <a:r>
              <a:rPr lang="en-GB" dirty="0" smtClean="0"/>
              <a:t>Climate-FIRST (ADB)</a:t>
            </a:r>
          </a:p>
          <a:p>
            <a:pPr lvl="1"/>
            <a:r>
              <a:rPr lang="en-GB" dirty="0" smtClean="0"/>
              <a:t>ORCHID (</a:t>
            </a:r>
            <a:r>
              <a:rPr lang="en-GB" dirty="0" err="1" smtClean="0"/>
              <a:t>Dfid</a:t>
            </a:r>
            <a:r>
              <a:rPr lang="en-GB" dirty="0" smtClean="0"/>
              <a:t>)</a:t>
            </a:r>
          </a:p>
          <a:p>
            <a:pPr lvl="1"/>
            <a:r>
              <a:rPr lang="en-GB" dirty="0" smtClean="0"/>
              <a:t>CRISP (</a:t>
            </a:r>
            <a:r>
              <a:rPr lang="en-GB" dirty="0" err="1" smtClean="0"/>
              <a:t>Dfid</a:t>
            </a:r>
            <a:r>
              <a:rPr lang="en-GB" dirty="0" smtClean="0"/>
              <a:t>)</a:t>
            </a:r>
          </a:p>
          <a:p>
            <a:pPr lvl="1"/>
            <a:r>
              <a:rPr lang="en-GB" dirty="0" err="1" smtClean="0"/>
              <a:t>NAPAssess</a:t>
            </a:r>
            <a:r>
              <a:rPr lang="en-GB" dirty="0" smtClean="0"/>
              <a:t> (SEI)</a:t>
            </a:r>
          </a:p>
          <a:p>
            <a:pPr lvl="1"/>
            <a:r>
              <a:rPr lang="en-GB" dirty="0" smtClean="0"/>
              <a:t>Adaptation Wizard (UK climate impacts programme)</a:t>
            </a:r>
          </a:p>
          <a:p>
            <a:pPr lvl="1"/>
            <a:r>
              <a:rPr lang="en-GB" dirty="0" err="1" smtClean="0"/>
              <a:t>Danida</a:t>
            </a:r>
            <a:r>
              <a:rPr lang="en-GB" dirty="0" smtClean="0"/>
              <a:t> Climate change screening matrix</a:t>
            </a:r>
          </a:p>
          <a:p>
            <a:r>
              <a:rPr lang="en-GB" dirty="0" smtClean="0"/>
              <a:t>See, e.g. </a:t>
            </a:r>
          </a:p>
          <a:p>
            <a:pPr lvl="1"/>
            <a:r>
              <a:rPr lang="en-GB" dirty="0" smtClean="0"/>
              <a:t>UNDP (2010)</a:t>
            </a:r>
          </a:p>
          <a:p>
            <a:pPr lvl="1"/>
            <a:r>
              <a:rPr lang="en-GB" dirty="0" smtClean="0"/>
              <a:t>UNDP, UNEP, UNEP </a:t>
            </a:r>
            <a:r>
              <a:rPr lang="en-GB" dirty="0" err="1" smtClean="0"/>
              <a:t>Riso</a:t>
            </a:r>
            <a:r>
              <a:rPr lang="en-GB" dirty="0" smtClean="0"/>
              <a:t> Centre (2011)</a:t>
            </a:r>
          </a:p>
          <a:p>
            <a:pPr lvl="1"/>
            <a:endParaRPr lang="en-GB" dirty="0" smtClean="0"/>
          </a:p>
        </p:txBody>
      </p:sp>
      <p:sp>
        <p:nvSpPr>
          <p:cNvPr id="39939" name="Slide Number Placeholder 3"/>
          <p:cNvSpPr>
            <a:spLocks noGrp="1"/>
          </p:cNvSpPr>
          <p:nvPr>
            <p:ph type="sldNum" sz="quarter" idx="12"/>
          </p:nvPr>
        </p:nvSpPr>
        <p:spPr>
          <a:noFill/>
        </p:spPr>
        <p:txBody>
          <a:bodyPr/>
          <a:lstStyle/>
          <a:p>
            <a:fld id="{46EA235C-EB5D-46FC-A8DE-D0A1C0C21208}" type="slidenum">
              <a:rPr lang="en-US" smtClean="0"/>
              <a:pPr/>
              <a:t>26</a:t>
            </a:fld>
            <a:endParaRPr lang="en-US" smtClean="0"/>
          </a:p>
        </p:txBody>
      </p:sp>
    </p:spTree>
    <p:extLst>
      <p:ext uri="{BB962C8B-B14F-4D97-AF65-F5344CB8AC3E}">
        <p14:creationId xmlns:p14="http://schemas.microsoft.com/office/powerpoint/2010/main" val="212811004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GB" smtClean="0"/>
              <a:t>Climate risk screening: </a:t>
            </a:r>
            <a:br>
              <a:rPr lang="en-GB" smtClean="0"/>
            </a:br>
            <a:r>
              <a:rPr lang="en-GB" smtClean="0"/>
              <a:t>key factors to consider</a:t>
            </a:r>
          </a:p>
        </p:txBody>
      </p:sp>
      <p:sp>
        <p:nvSpPr>
          <p:cNvPr id="41986" name="Content Placeholder 2"/>
          <p:cNvSpPr>
            <a:spLocks noGrp="1"/>
          </p:cNvSpPr>
          <p:nvPr>
            <p:ph idx="1"/>
          </p:nvPr>
        </p:nvSpPr>
        <p:spPr>
          <a:xfrm>
            <a:off x="457200" y="1752600"/>
            <a:ext cx="8382000" cy="4800600"/>
          </a:xfrm>
        </p:spPr>
        <p:txBody>
          <a:bodyPr/>
          <a:lstStyle/>
          <a:p>
            <a:r>
              <a:rPr lang="en-GB" smtClean="0"/>
              <a:t>Location</a:t>
            </a:r>
          </a:p>
          <a:p>
            <a:r>
              <a:rPr lang="en-GB" smtClean="0"/>
              <a:t>Sector</a:t>
            </a:r>
          </a:p>
          <a:p>
            <a:r>
              <a:rPr lang="en-GB" smtClean="0"/>
              <a:t>Relationship of the planned intervention to livelihoods</a:t>
            </a:r>
          </a:p>
          <a:p>
            <a:r>
              <a:rPr lang="en-GB" smtClean="0"/>
              <a:t>Socio-economic conditions (current – projected)</a:t>
            </a:r>
          </a:p>
          <a:p>
            <a:r>
              <a:rPr lang="en-GB" smtClean="0"/>
              <a:t>Adaptive capacity of various stakeholder groups</a:t>
            </a:r>
          </a:p>
          <a:p>
            <a:pPr lvl="1"/>
            <a:r>
              <a:rPr lang="en-GB" smtClean="0"/>
              <a:t>Including current coping mechanisms / autonomous adaptation measures</a:t>
            </a:r>
          </a:p>
          <a:p>
            <a:r>
              <a:rPr lang="en-GB" smtClean="0"/>
              <a:t>Lifetime of the considered investments/activities</a:t>
            </a:r>
          </a:p>
        </p:txBody>
      </p:sp>
      <p:sp>
        <p:nvSpPr>
          <p:cNvPr id="41987" name="Slide Number Placeholder 3"/>
          <p:cNvSpPr>
            <a:spLocks noGrp="1"/>
          </p:cNvSpPr>
          <p:nvPr>
            <p:ph type="sldNum" sz="quarter" idx="12"/>
          </p:nvPr>
        </p:nvSpPr>
        <p:spPr>
          <a:noFill/>
        </p:spPr>
        <p:txBody>
          <a:bodyPr/>
          <a:lstStyle/>
          <a:p>
            <a:fld id="{2A0EB5F8-E6E6-45B0-9204-6A3432B90703}" type="slidenum">
              <a:rPr lang="en-US" smtClean="0"/>
              <a:pPr/>
              <a:t>27</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Outcomes of climate risk screening</a:t>
            </a:r>
            <a:endParaRPr lang="en-GB" dirty="0"/>
          </a:p>
        </p:txBody>
      </p:sp>
      <p:sp>
        <p:nvSpPr>
          <p:cNvPr id="3" name="Slide Number Placeholder 2"/>
          <p:cNvSpPr>
            <a:spLocks noGrp="1"/>
          </p:cNvSpPr>
          <p:nvPr>
            <p:ph type="sldNum" sz="quarter" idx="12"/>
          </p:nvPr>
        </p:nvSpPr>
        <p:spPr/>
        <p:txBody>
          <a:bodyPr/>
          <a:lstStyle/>
          <a:p>
            <a:pPr>
              <a:defRPr/>
            </a:pPr>
            <a:fld id="{30DAE3B4-21B7-4C0F-B567-3C1DCB6D1901}" type="slidenum">
              <a:rPr lang="en-US" smtClean="0"/>
              <a:pPr>
                <a:defRPr/>
              </a:pPr>
              <a:t>28</a:t>
            </a:fld>
            <a:endParaRPr lang="en-US"/>
          </a:p>
        </p:txBody>
      </p:sp>
      <p:sp>
        <p:nvSpPr>
          <p:cNvPr id="4" name="Rounded Rectangle 3"/>
          <p:cNvSpPr/>
          <p:nvPr/>
        </p:nvSpPr>
        <p:spPr>
          <a:xfrm>
            <a:off x="468044" y="5280165"/>
            <a:ext cx="2052000" cy="864096"/>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b="1" dirty="0" smtClean="0">
                <a:latin typeface="Calibri" pitchFamily="34" charset="0"/>
                <a:cs typeface="Calibri" pitchFamily="34" charset="0"/>
              </a:rPr>
              <a:t>GHG emissions or emission removals</a:t>
            </a:r>
            <a:endParaRPr lang="en-GB" sz="1700" b="1" dirty="0">
              <a:latin typeface="Calibri" pitchFamily="34" charset="0"/>
              <a:cs typeface="Calibri" pitchFamily="34" charset="0"/>
            </a:endParaRPr>
          </a:p>
        </p:txBody>
      </p:sp>
      <p:sp>
        <p:nvSpPr>
          <p:cNvPr id="5" name="Rounded Rectangle 4"/>
          <p:cNvSpPr/>
          <p:nvPr/>
        </p:nvSpPr>
        <p:spPr>
          <a:xfrm>
            <a:off x="2971800" y="5791200"/>
            <a:ext cx="1440000" cy="432048"/>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Significant (*)</a:t>
            </a:r>
            <a:endParaRPr lang="en-GB" sz="1600" b="1" dirty="0">
              <a:latin typeface="Calibri" pitchFamily="34" charset="0"/>
              <a:cs typeface="Calibri" pitchFamily="34" charset="0"/>
            </a:endParaRPr>
          </a:p>
        </p:txBody>
      </p:sp>
      <p:sp>
        <p:nvSpPr>
          <p:cNvPr id="6" name="Rounded Rectangle 5"/>
          <p:cNvSpPr/>
          <p:nvPr/>
        </p:nvSpPr>
        <p:spPr>
          <a:xfrm>
            <a:off x="4953000" y="1091952"/>
            <a:ext cx="3780000" cy="4320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1">
                    <a:lumMod val="75000"/>
                  </a:schemeClr>
                </a:solidFill>
                <a:latin typeface="Calibri" pitchFamily="34" charset="0"/>
                <a:cs typeface="Calibri" pitchFamily="34" charset="0"/>
              </a:rPr>
              <a:t>No specific action, or limited measures</a:t>
            </a:r>
            <a:endParaRPr lang="en-GB" sz="1600" b="1" dirty="0">
              <a:solidFill>
                <a:schemeClr val="accent1">
                  <a:lumMod val="75000"/>
                </a:schemeClr>
              </a:solidFill>
              <a:latin typeface="Calibri" pitchFamily="34" charset="0"/>
              <a:cs typeface="Calibri" pitchFamily="34" charset="0"/>
            </a:endParaRPr>
          </a:p>
        </p:txBody>
      </p:sp>
      <p:sp>
        <p:nvSpPr>
          <p:cNvPr id="7" name="Rounded Rectangle 6"/>
          <p:cNvSpPr/>
          <p:nvPr/>
        </p:nvSpPr>
        <p:spPr>
          <a:xfrm>
            <a:off x="4953000" y="1617000"/>
            <a:ext cx="3780000" cy="576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Further investigation, adaptation measures</a:t>
            </a:r>
            <a:endParaRPr lang="en-GB" sz="1600" b="1" dirty="0">
              <a:latin typeface="Calibri" pitchFamily="34" charset="0"/>
              <a:cs typeface="Calibri" pitchFamily="34" charset="0"/>
            </a:endParaRPr>
          </a:p>
        </p:txBody>
      </p:sp>
      <p:sp>
        <p:nvSpPr>
          <p:cNvPr id="8" name="Rounded Rectangle 7"/>
          <p:cNvSpPr/>
          <p:nvPr/>
        </p:nvSpPr>
        <p:spPr>
          <a:xfrm>
            <a:off x="4953000" y="2304350"/>
            <a:ext cx="3780000" cy="82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Further investigation, redesign  for reduced vulnerability/enhanced adaptive capacity, or even abandonment</a:t>
            </a:r>
            <a:endParaRPr lang="en-GB" sz="1600" b="1" dirty="0">
              <a:latin typeface="Calibri" pitchFamily="34" charset="0"/>
              <a:cs typeface="Calibri" pitchFamily="34" charset="0"/>
            </a:endParaRPr>
          </a:p>
        </p:txBody>
      </p:sp>
      <p:sp>
        <p:nvSpPr>
          <p:cNvPr id="9" name="Rounded Rectangle 8"/>
          <p:cNvSpPr/>
          <p:nvPr/>
        </p:nvSpPr>
        <p:spPr>
          <a:xfrm>
            <a:off x="4953000" y="3505200"/>
            <a:ext cx="3780000" cy="432000"/>
          </a:xfrm>
          <a:prstGeom prst="roundRect">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3">
                    <a:lumMod val="50000"/>
                  </a:schemeClr>
                </a:solidFill>
                <a:latin typeface="Calibri" pitchFamily="34" charset="0"/>
                <a:cs typeface="Calibri" pitchFamily="34" charset="0"/>
              </a:rPr>
              <a:t>No specific action</a:t>
            </a:r>
            <a:endParaRPr lang="en-GB" sz="1600" b="1" dirty="0">
              <a:solidFill>
                <a:schemeClr val="accent3">
                  <a:lumMod val="50000"/>
                </a:schemeClr>
              </a:solidFill>
              <a:latin typeface="Calibri" pitchFamily="34" charset="0"/>
              <a:cs typeface="Calibri" pitchFamily="34" charset="0"/>
            </a:endParaRPr>
          </a:p>
        </p:txBody>
      </p:sp>
      <p:sp>
        <p:nvSpPr>
          <p:cNvPr id="10" name="Rounded Rectangle 9"/>
          <p:cNvSpPr/>
          <p:nvPr/>
        </p:nvSpPr>
        <p:spPr>
          <a:xfrm>
            <a:off x="4932040" y="4084800"/>
            <a:ext cx="3780000" cy="792000"/>
          </a:xfrm>
          <a:prstGeom prst="roundRect">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Further investigation, redesign for reduced maladaptation risk, or even abandonment</a:t>
            </a:r>
            <a:endParaRPr lang="en-GB" sz="1600" b="1" dirty="0">
              <a:latin typeface="Calibri" pitchFamily="34" charset="0"/>
              <a:cs typeface="Calibri" pitchFamily="34" charset="0"/>
            </a:endParaRPr>
          </a:p>
        </p:txBody>
      </p:sp>
      <p:sp>
        <p:nvSpPr>
          <p:cNvPr id="11" name="Rounded Rectangle 10"/>
          <p:cNvSpPr/>
          <p:nvPr/>
        </p:nvSpPr>
        <p:spPr>
          <a:xfrm>
            <a:off x="4953000" y="5181600"/>
            <a:ext cx="3780000" cy="432000"/>
          </a:xfrm>
          <a:prstGeom prst="roundRect">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2">
                    <a:lumMod val="75000"/>
                  </a:schemeClr>
                </a:solidFill>
                <a:latin typeface="Calibri" pitchFamily="34" charset="0"/>
                <a:cs typeface="Calibri" pitchFamily="34" charset="0"/>
              </a:rPr>
              <a:t>No specific action, or limited measures</a:t>
            </a:r>
            <a:endParaRPr lang="en-GB" sz="1600" b="1" dirty="0">
              <a:solidFill>
                <a:schemeClr val="accent2">
                  <a:lumMod val="75000"/>
                </a:schemeClr>
              </a:solidFill>
              <a:latin typeface="Calibri" pitchFamily="34" charset="0"/>
              <a:cs typeface="Calibri" pitchFamily="34" charset="0"/>
            </a:endParaRPr>
          </a:p>
        </p:txBody>
      </p:sp>
      <p:sp>
        <p:nvSpPr>
          <p:cNvPr id="12" name="Rounded Rectangle 11"/>
          <p:cNvSpPr/>
          <p:nvPr/>
        </p:nvSpPr>
        <p:spPr>
          <a:xfrm>
            <a:off x="4953000" y="5791200"/>
            <a:ext cx="3780000" cy="504000"/>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Further investigation and enhancement of mitigation potential</a:t>
            </a:r>
            <a:endParaRPr lang="en-GB" sz="1600" b="1" dirty="0">
              <a:latin typeface="Calibri" pitchFamily="34" charset="0"/>
              <a:cs typeface="Calibri" pitchFamily="34" charset="0"/>
            </a:endParaRPr>
          </a:p>
        </p:txBody>
      </p:sp>
      <p:sp>
        <p:nvSpPr>
          <p:cNvPr id="13" name="Rounded Rectangle 12"/>
          <p:cNvSpPr/>
          <p:nvPr/>
        </p:nvSpPr>
        <p:spPr>
          <a:xfrm>
            <a:off x="467544" y="1478987"/>
            <a:ext cx="2052000" cy="864096"/>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b="1" dirty="0" smtClean="0">
                <a:latin typeface="Calibri" pitchFamily="34" charset="0"/>
                <a:cs typeface="Calibri" pitchFamily="34" charset="0"/>
              </a:rPr>
              <a:t>Vulnerability to the effects of CC</a:t>
            </a:r>
            <a:endParaRPr lang="en-GB" sz="1700" b="1" dirty="0">
              <a:latin typeface="Calibri" pitchFamily="34" charset="0"/>
              <a:cs typeface="Calibri" pitchFamily="34" charset="0"/>
            </a:endParaRPr>
          </a:p>
        </p:txBody>
      </p:sp>
      <p:sp>
        <p:nvSpPr>
          <p:cNvPr id="14" name="Rounded Rectangle 13"/>
          <p:cNvSpPr/>
          <p:nvPr/>
        </p:nvSpPr>
        <p:spPr>
          <a:xfrm>
            <a:off x="457200" y="3530352"/>
            <a:ext cx="2052000" cy="864096"/>
          </a:xfrm>
          <a:prstGeom prst="roundRect">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b="1" dirty="0" smtClean="0">
                <a:latin typeface="Calibri" pitchFamily="34" charset="0"/>
                <a:cs typeface="Calibri" pitchFamily="34" charset="0"/>
              </a:rPr>
              <a:t>Risk of maladaptation</a:t>
            </a:r>
            <a:endParaRPr lang="en-GB" sz="1700" b="1" dirty="0">
              <a:latin typeface="Calibri" pitchFamily="34" charset="0"/>
              <a:cs typeface="Calibri" pitchFamily="34" charset="0"/>
            </a:endParaRPr>
          </a:p>
        </p:txBody>
      </p:sp>
      <p:sp>
        <p:nvSpPr>
          <p:cNvPr id="15" name="Rounded Rectangle 14"/>
          <p:cNvSpPr/>
          <p:nvPr/>
        </p:nvSpPr>
        <p:spPr>
          <a:xfrm>
            <a:off x="2971800" y="1091952"/>
            <a:ext cx="1440000" cy="43204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1">
                    <a:lumMod val="75000"/>
                  </a:schemeClr>
                </a:solidFill>
                <a:latin typeface="Calibri" pitchFamily="34" charset="0"/>
                <a:cs typeface="Calibri" pitchFamily="34" charset="0"/>
              </a:rPr>
              <a:t>None or low</a:t>
            </a:r>
            <a:endParaRPr lang="en-GB" sz="1600" b="1" dirty="0">
              <a:solidFill>
                <a:schemeClr val="accent1">
                  <a:lumMod val="75000"/>
                </a:schemeClr>
              </a:solidFill>
              <a:latin typeface="Calibri" pitchFamily="34" charset="0"/>
              <a:cs typeface="Calibri" pitchFamily="34" charset="0"/>
            </a:endParaRPr>
          </a:p>
        </p:txBody>
      </p:sp>
      <p:sp>
        <p:nvSpPr>
          <p:cNvPr id="16" name="Rounded Rectangle 15"/>
          <p:cNvSpPr/>
          <p:nvPr/>
        </p:nvSpPr>
        <p:spPr>
          <a:xfrm>
            <a:off x="2988345" y="1695035"/>
            <a:ext cx="1440000" cy="432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Medium</a:t>
            </a:r>
            <a:endParaRPr lang="en-GB" sz="1600" b="1" dirty="0">
              <a:latin typeface="Calibri" pitchFamily="34" charset="0"/>
              <a:cs typeface="Calibri" pitchFamily="34" charset="0"/>
            </a:endParaRPr>
          </a:p>
        </p:txBody>
      </p:sp>
      <p:sp>
        <p:nvSpPr>
          <p:cNvPr id="17" name="Rounded Rectangle 16"/>
          <p:cNvSpPr/>
          <p:nvPr/>
        </p:nvSpPr>
        <p:spPr>
          <a:xfrm>
            <a:off x="2988345" y="2286000"/>
            <a:ext cx="1440000" cy="432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High</a:t>
            </a:r>
            <a:endParaRPr lang="en-GB" sz="1600" b="1" dirty="0">
              <a:latin typeface="Calibri" pitchFamily="34" charset="0"/>
              <a:cs typeface="Calibri" pitchFamily="34" charset="0"/>
            </a:endParaRPr>
          </a:p>
        </p:txBody>
      </p:sp>
      <p:sp>
        <p:nvSpPr>
          <p:cNvPr id="18" name="Rounded Rectangle 17"/>
          <p:cNvSpPr/>
          <p:nvPr/>
        </p:nvSpPr>
        <p:spPr>
          <a:xfrm>
            <a:off x="2971800" y="3505200"/>
            <a:ext cx="1440000" cy="432048"/>
          </a:xfrm>
          <a:prstGeom prst="roundRect">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3">
                    <a:lumMod val="50000"/>
                  </a:schemeClr>
                </a:solidFill>
                <a:latin typeface="Calibri" pitchFamily="34" charset="0"/>
                <a:cs typeface="Calibri" pitchFamily="34" charset="0"/>
              </a:rPr>
              <a:t>No</a:t>
            </a:r>
            <a:endParaRPr lang="en-GB" sz="1600" b="1" dirty="0">
              <a:solidFill>
                <a:schemeClr val="accent3">
                  <a:lumMod val="50000"/>
                </a:schemeClr>
              </a:solidFill>
              <a:latin typeface="Calibri" pitchFamily="34" charset="0"/>
              <a:cs typeface="Calibri" pitchFamily="34" charset="0"/>
            </a:endParaRPr>
          </a:p>
        </p:txBody>
      </p:sp>
      <p:sp>
        <p:nvSpPr>
          <p:cNvPr id="19" name="Rounded Rectangle 18"/>
          <p:cNvSpPr/>
          <p:nvPr/>
        </p:nvSpPr>
        <p:spPr>
          <a:xfrm>
            <a:off x="2987824" y="4097270"/>
            <a:ext cx="1440000" cy="432048"/>
          </a:xfrm>
          <a:prstGeom prst="roundRect">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Calibri" pitchFamily="34" charset="0"/>
                <a:cs typeface="Calibri" pitchFamily="34" charset="0"/>
              </a:rPr>
              <a:t>Yes</a:t>
            </a:r>
            <a:endParaRPr lang="en-GB" sz="1600" b="1" dirty="0">
              <a:latin typeface="Calibri" pitchFamily="34" charset="0"/>
              <a:cs typeface="Calibri" pitchFamily="34" charset="0"/>
            </a:endParaRPr>
          </a:p>
        </p:txBody>
      </p:sp>
      <p:sp>
        <p:nvSpPr>
          <p:cNvPr id="20" name="Rounded Rectangle 19"/>
          <p:cNvSpPr/>
          <p:nvPr/>
        </p:nvSpPr>
        <p:spPr>
          <a:xfrm>
            <a:off x="2987824" y="5171803"/>
            <a:ext cx="1440000" cy="432048"/>
          </a:xfrm>
          <a:prstGeom prst="roundRect">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2">
                    <a:lumMod val="75000"/>
                  </a:schemeClr>
                </a:solidFill>
                <a:latin typeface="Calibri" pitchFamily="34" charset="0"/>
                <a:cs typeface="Calibri" pitchFamily="34" charset="0"/>
              </a:rPr>
              <a:t>Insignificant</a:t>
            </a:r>
            <a:endParaRPr lang="en-GB" sz="1600" b="1" dirty="0">
              <a:solidFill>
                <a:schemeClr val="accent2">
                  <a:lumMod val="75000"/>
                </a:schemeClr>
              </a:solidFill>
              <a:latin typeface="Calibri" pitchFamily="34" charset="0"/>
              <a:cs typeface="Calibri" pitchFamily="34" charset="0"/>
            </a:endParaRPr>
          </a:p>
        </p:txBody>
      </p:sp>
      <p:sp>
        <p:nvSpPr>
          <p:cNvPr id="21" name="TextBox 20"/>
          <p:cNvSpPr txBox="1"/>
          <p:nvPr/>
        </p:nvSpPr>
        <p:spPr>
          <a:xfrm>
            <a:off x="2947864" y="6382435"/>
            <a:ext cx="4824536" cy="323165"/>
          </a:xfrm>
          <a:prstGeom prst="rect">
            <a:avLst/>
          </a:prstGeom>
          <a:noFill/>
        </p:spPr>
        <p:txBody>
          <a:bodyPr wrap="square" rtlCol="0">
            <a:spAutoFit/>
          </a:bodyPr>
          <a:lstStyle/>
          <a:p>
            <a:r>
              <a:rPr lang="en-GB" sz="1500" b="1" dirty="0" smtClean="0">
                <a:solidFill>
                  <a:schemeClr val="accent2">
                    <a:lumMod val="75000"/>
                  </a:schemeClr>
                </a:solidFill>
                <a:latin typeface="Calibri" pitchFamily="34" charset="0"/>
                <a:cs typeface="Calibri" pitchFamily="34" charset="0"/>
              </a:rPr>
              <a:t>(*) In proportion to the size/scope of the intervention</a:t>
            </a:r>
            <a:endParaRPr lang="en-GB" sz="1500" b="1" dirty="0">
              <a:solidFill>
                <a:schemeClr val="accent2">
                  <a:lumMod val="75000"/>
                </a:schemeClr>
              </a:solidFill>
              <a:latin typeface="Calibri" pitchFamily="34" charset="0"/>
              <a:cs typeface="Calibri"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P spid="10" grpId="0" animBg="1"/>
      <p:bldP spid="11" grpId="0" animBg="1"/>
      <p:bldP spid="12" grpId="0" animBg="1"/>
      <p:bldP spid="14" grpId="0" animBg="1"/>
      <p:bldP spid="18" grpId="0" animBg="1"/>
      <p:bldP spid="19" grpId="0" animBg="1"/>
      <p:bldP spid="20" grpId="0" animBg="1"/>
      <p:bldP spid="2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GB" smtClean="0"/>
              <a:t>Climate risk assessment</a:t>
            </a:r>
          </a:p>
        </p:txBody>
      </p:sp>
      <p:sp>
        <p:nvSpPr>
          <p:cNvPr id="3" name="Content Placeholder 2"/>
          <p:cNvSpPr>
            <a:spLocks noGrp="1"/>
          </p:cNvSpPr>
          <p:nvPr>
            <p:ph idx="1"/>
          </p:nvPr>
        </p:nvSpPr>
        <p:spPr>
          <a:xfrm>
            <a:off x="457200" y="1676400"/>
            <a:ext cx="8305800" cy="4800600"/>
          </a:xfrm>
        </p:spPr>
        <p:txBody>
          <a:bodyPr/>
          <a:lstStyle/>
          <a:p>
            <a:r>
              <a:rPr lang="en-GB" smtClean="0">
                <a:solidFill>
                  <a:srgbClr val="002060"/>
                </a:solidFill>
              </a:rPr>
              <a:t>Climate risk assessment</a:t>
            </a:r>
            <a:r>
              <a:rPr lang="en-GB" smtClean="0"/>
              <a:t> </a:t>
            </a:r>
            <a:r>
              <a:rPr lang="en-GB" smtClean="0">
                <a:solidFill>
                  <a:srgbClr val="002060"/>
                </a:solidFill>
              </a:rPr>
              <a:t>(CRA)</a:t>
            </a:r>
            <a:r>
              <a:rPr lang="en-GB" smtClean="0"/>
              <a:t> is a dedicated study aimed at:</a:t>
            </a:r>
          </a:p>
          <a:p>
            <a:pPr lvl="1"/>
            <a:r>
              <a:rPr lang="en-GB" smtClean="0"/>
              <a:t>assessing in further detail the </a:t>
            </a:r>
            <a:r>
              <a:rPr lang="en-GB" u="sng" smtClean="0"/>
              <a:t>risks</a:t>
            </a:r>
            <a:r>
              <a:rPr lang="en-GB" smtClean="0"/>
              <a:t> identified during climate risk screening</a:t>
            </a:r>
          </a:p>
          <a:p>
            <a:pPr lvl="1"/>
            <a:r>
              <a:rPr lang="en-GB" smtClean="0"/>
              <a:t>identifying possible </a:t>
            </a:r>
            <a:r>
              <a:rPr lang="en-GB" u="sng" smtClean="0"/>
              <a:t>risk prevention, risk mitigation and other adaptation measures</a:t>
            </a:r>
          </a:p>
          <a:p>
            <a:pPr lvl="1"/>
            <a:r>
              <a:rPr lang="en-GB" smtClean="0"/>
              <a:t>assessing these options</a:t>
            </a:r>
          </a:p>
          <a:p>
            <a:pPr lvl="1"/>
            <a:r>
              <a:rPr lang="en-GB" smtClean="0"/>
              <a:t>formulating </a:t>
            </a:r>
            <a:r>
              <a:rPr lang="en-GB" u="sng" smtClean="0"/>
              <a:t>concrete recommendations </a:t>
            </a:r>
            <a:r>
              <a:rPr lang="en-GB" smtClean="0"/>
              <a:t>with regard to the design of the programme or project</a:t>
            </a:r>
          </a:p>
        </p:txBody>
      </p:sp>
      <p:sp>
        <p:nvSpPr>
          <p:cNvPr id="46083" name="Slide Number Placeholder 3"/>
          <p:cNvSpPr>
            <a:spLocks noGrp="1"/>
          </p:cNvSpPr>
          <p:nvPr>
            <p:ph type="sldNum" sz="quarter" idx="12"/>
          </p:nvPr>
        </p:nvSpPr>
        <p:spPr>
          <a:noFill/>
        </p:spPr>
        <p:txBody>
          <a:bodyPr/>
          <a:lstStyle/>
          <a:p>
            <a:fld id="{10BB109D-CF08-4CD7-AE1F-1A8A705EAA47}" type="slidenum">
              <a:rPr lang="en-US" smtClean="0"/>
              <a:pPr/>
              <a:t>29</a:t>
            </a:fld>
            <a:endParaRPr lang="en-US" smtClean="0"/>
          </a:p>
        </p:txBody>
      </p:sp>
      <p:sp>
        <p:nvSpPr>
          <p:cNvPr id="5" name="Rounded Rectangle 4"/>
          <p:cNvSpPr/>
          <p:nvPr/>
        </p:nvSpPr>
        <p:spPr>
          <a:xfrm>
            <a:off x="1219200" y="5562600"/>
            <a:ext cx="6705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chemeClr val="bg1"/>
                </a:solidFill>
              </a:rPr>
              <a:t>The assessment of future climate risks should be anchored to an assessment of current risks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dirty="0" smtClean="0"/>
              <a:t>Why mainstream at strategic </a:t>
            </a:r>
            <a:br>
              <a:rPr lang="en-GB" dirty="0" smtClean="0"/>
            </a:br>
            <a:r>
              <a:rPr lang="en-GB" dirty="0" smtClean="0"/>
              <a:t>planning levels?</a:t>
            </a:r>
          </a:p>
        </p:txBody>
      </p:sp>
      <p:sp>
        <p:nvSpPr>
          <p:cNvPr id="4" name="Oval 3"/>
          <p:cNvSpPr/>
          <p:nvPr/>
        </p:nvSpPr>
        <p:spPr>
          <a:xfrm>
            <a:off x="3657600" y="4343400"/>
            <a:ext cx="1676400"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Oval 4"/>
          <p:cNvSpPr/>
          <p:nvPr/>
        </p:nvSpPr>
        <p:spPr>
          <a:xfrm>
            <a:off x="1028700" y="1447800"/>
            <a:ext cx="4914900" cy="4876800"/>
          </a:xfrm>
          <a:prstGeom prst="ellipse">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Oval 5"/>
          <p:cNvSpPr/>
          <p:nvPr/>
        </p:nvSpPr>
        <p:spPr>
          <a:xfrm>
            <a:off x="3657600" y="3352800"/>
            <a:ext cx="1676400"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Oval 6"/>
          <p:cNvSpPr/>
          <p:nvPr/>
        </p:nvSpPr>
        <p:spPr>
          <a:xfrm>
            <a:off x="3657600" y="2362200"/>
            <a:ext cx="1676400"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9462" name="TextBox 7"/>
          <p:cNvSpPr txBox="1">
            <a:spLocks noChangeArrowheads="1"/>
          </p:cNvSpPr>
          <p:nvPr/>
        </p:nvSpPr>
        <p:spPr bwMode="auto">
          <a:xfrm>
            <a:off x="914400" y="1600200"/>
            <a:ext cx="1828800" cy="369888"/>
          </a:xfrm>
          <a:prstGeom prst="rect">
            <a:avLst/>
          </a:prstGeom>
          <a:solidFill>
            <a:srgbClr val="92D050"/>
          </a:solidFill>
          <a:ln w="9525">
            <a:solidFill>
              <a:srgbClr val="92D050"/>
            </a:solidFill>
            <a:miter lim="800000"/>
            <a:headEnd/>
            <a:tailEnd/>
          </a:ln>
        </p:spPr>
        <p:txBody>
          <a:bodyPr>
            <a:spAutoFit/>
          </a:bodyPr>
          <a:lstStyle/>
          <a:p>
            <a:pPr algn="ctr"/>
            <a:r>
              <a:rPr lang="en-GB" b="1">
                <a:solidFill>
                  <a:srgbClr val="002060"/>
                </a:solidFill>
              </a:rPr>
              <a:t>National level</a:t>
            </a:r>
          </a:p>
        </p:txBody>
      </p:sp>
      <p:sp>
        <p:nvSpPr>
          <p:cNvPr id="19463" name="TextBox 8"/>
          <p:cNvSpPr txBox="1">
            <a:spLocks noChangeArrowheads="1"/>
          </p:cNvSpPr>
          <p:nvPr/>
        </p:nvSpPr>
        <p:spPr bwMode="auto">
          <a:xfrm>
            <a:off x="3962400" y="2697163"/>
            <a:ext cx="1066800" cy="369887"/>
          </a:xfrm>
          <a:prstGeom prst="rect">
            <a:avLst/>
          </a:prstGeom>
          <a:noFill/>
          <a:ln w="9525">
            <a:noFill/>
            <a:miter lim="800000"/>
            <a:headEnd/>
            <a:tailEnd/>
          </a:ln>
        </p:spPr>
        <p:txBody>
          <a:bodyPr>
            <a:spAutoFit/>
          </a:bodyPr>
          <a:lstStyle/>
          <a:p>
            <a:pPr algn="ctr"/>
            <a:r>
              <a:rPr lang="en-GB">
                <a:solidFill>
                  <a:srgbClr val="006699"/>
                </a:solidFill>
              </a:rPr>
              <a:t>Sector 1</a:t>
            </a:r>
          </a:p>
        </p:txBody>
      </p:sp>
      <p:sp>
        <p:nvSpPr>
          <p:cNvPr id="19464" name="TextBox 9"/>
          <p:cNvSpPr txBox="1">
            <a:spLocks noChangeArrowheads="1"/>
          </p:cNvSpPr>
          <p:nvPr/>
        </p:nvSpPr>
        <p:spPr bwMode="auto">
          <a:xfrm>
            <a:off x="3962400" y="3733800"/>
            <a:ext cx="1066800" cy="369888"/>
          </a:xfrm>
          <a:prstGeom prst="rect">
            <a:avLst/>
          </a:prstGeom>
          <a:noFill/>
          <a:ln w="9525">
            <a:noFill/>
            <a:miter lim="800000"/>
            <a:headEnd/>
            <a:tailEnd/>
          </a:ln>
        </p:spPr>
        <p:txBody>
          <a:bodyPr>
            <a:spAutoFit/>
          </a:bodyPr>
          <a:lstStyle/>
          <a:p>
            <a:pPr algn="ctr"/>
            <a:r>
              <a:rPr lang="en-GB">
                <a:solidFill>
                  <a:srgbClr val="006699"/>
                </a:solidFill>
              </a:rPr>
              <a:t>Sector 2</a:t>
            </a:r>
          </a:p>
        </p:txBody>
      </p:sp>
      <p:sp>
        <p:nvSpPr>
          <p:cNvPr id="19465" name="TextBox 10"/>
          <p:cNvSpPr txBox="1">
            <a:spLocks noChangeArrowheads="1"/>
          </p:cNvSpPr>
          <p:nvPr/>
        </p:nvSpPr>
        <p:spPr bwMode="auto">
          <a:xfrm>
            <a:off x="3962400" y="4648200"/>
            <a:ext cx="1066800" cy="369888"/>
          </a:xfrm>
          <a:prstGeom prst="rect">
            <a:avLst/>
          </a:prstGeom>
          <a:noFill/>
          <a:ln w="9525">
            <a:noFill/>
            <a:miter lim="800000"/>
            <a:headEnd/>
            <a:tailEnd/>
          </a:ln>
        </p:spPr>
        <p:txBody>
          <a:bodyPr>
            <a:spAutoFit/>
          </a:bodyPr>
          <a:lstStyle/>
          <a:p>
            <a:pPr algn="ctr"/>
            <a:r>
              <a:rPr lang="en-GB">
                <a:solidFill>
                  <a:srgbClr val="006699"/>
                </a:solidFill>
              </a:rPr>
              <a:t>Sector 3</a:t>
            </a:r>
          </a:p>
        </p:txBody>
      </p:sp>
      <p:sp>
        <p:nvSpPr>
          <p:cNvPr id="12" name="TextBox 11"/>
          <p:cNvSpPr txBox="1">
            <a:spLocks noChangeArrowheads="1"/>
          </p:cNvSpPr>
          <p:nvPr/>
        </p:nvSpPr>
        <p:spPr bwMode="auto">
          <a:xfrm>
            <a:off x="6019800" y="1828800"/>
            <a:ext cx="1600200" cy="646331"/>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lgn="ctr"/>
            <a:r>
              <a:rPr lang="en-GB" dirty="0" smtClean="0">
                <a:solidFill>
                  <a:schemeClr val="bg1"/>
                </a:solidFill>
              </a:rPr>
              <a:t>State of the Environment</a:t>
            </a:r>
            <a:endParaRPr lang="en-GB" dirty="0">
              <a:solidFill>
                <a:schemeClr val="bg1"/>
              </a:solidFill>
            </a:endParaRPr>
          </a:p>
        </p:txBody>
      </p:sp>
      <p:sp>
        <p:nvSpPr>
          <p:cNvPr id="13" name="TextBox 12"/>
          <p:cNvSpPr txBox="1">
            <a:spLocks noChangeArrowheads="1"/>
          </p:cNvSpPr>
          <p:nvPr/>
        </p:nvSpPr>
        <p:spPr bwMode="auto">
          <a:xfrm>
            <a:off x="6019800" y="5325070"/>
            <a:ext cx="1600200" cy="92333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lgn="ctr"/>
            <a:r>
              <a:rPr lang="en-GB" dirty="0">
                <a:solidFill>
                  <a:schemeClr val="bg1"/>
                </a:solidFill>
              </a:rPr>
              <a:t>Socio-economic </a:t>
            </a:r>
            <a:r>
              <a:rPr lang="en-GB" dirty="0" smtClean="0">
                <a:solidFill>
                  <a:schemeClr val="bg1"/>
                </a:solidFill>
              </a:rPr>
              <a:t>situation</a:t>
            </a:r>
            <a:endParaRPr lang="en-GB" dirty="0">
              <a:solidFill>
                <a:schemeClr val="bg1"/>
              </a:solidFill>
            </a:endParaRPr>
          </a:p>
        </p:txBody>
      </p:sp>
      <p:cxnSp>
        <p:nvCxnSpPr>
          <p:cNvPr id="15" name="Straight Arrow Connector 14"/>
          <p:cNvCxnSpPr>
            <a:stCxn id="12" idx="2"/>
            <a:endCxn id="13" idx="0"/>
          </p:cNvCxnSpPr>
          <p:nvPr/>
        </p:nvCxnSpPr>
        <p:spPr>
          <a:xfrm>
            <a:off x="6819900" y="2475131"/>
            <a:ext cx="0" cy="2849939"/>
          </a:xfrm>
          <a:prstGeom prst="straightConnector1">
            <a:avLst/>
          </a:prstGeom>
          <a:ln w="38100" cmpd="sng">
            <a:solidFill>
              <a:srgbClr val="0099CC"/>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12" idx="1"/>
            <a:endCxn id="7" idx="7"/>
          </p:cNvCxnSpPr>
          <p:nvPr/>
        </p:nvCxnSpPr>
        <p:spPr>
          <a:xfrm flipH="1">
            <a:off x="5088497" y="2151966"/>
            <a:ext cx="931303" cy="366463"/>
          </a:xfrm>
          <a:prstGeom prst="straightConnector1">
            <a:avLst/>
          </a:prstGeom>
          <a:ln w="38100" cmpd="sng">
            <a:solidFill>
              <a:srgbClr val="FF3399"/>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181600" y="2514600"/>
            <a:ext cx="1066800" cy="1066800"/>
          </a:xfrm>
          <a:prstGeom prst="straightConnector1">
            <a:avLst/>
          </a:prstGeom>
          <a:ln w="38100" cmpd="sng">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5257800" y="2514600"/>
            <a:ext cx="1295400" cy="2133600"/>
          </a:xfrm>
          <a:prstGeom prst="straightConnector1">
            <a:avLst/>
          </a:prstGeom>
          <a:ln w="38100" cmpd="sng">
            <a:solidFill>
              <a:srgbClr val="FF66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flipV="1">
            <a:off x="5257800" y="3124200"/>
            <a:ext cx="1295400" cy="2209800"/>
          </a:xfrm>
          <a:prstGeom prst="straightConnector1">
            <a:avLst/>
          </a:prstGeom>
          <a:ln w="38100" cmpd="sng">
            <a:solidFill>
              <a:srgbClr val="FF3399"/>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flipV="1">
            <a:off x="5334000" y="4114800"/>
            <a:ext cx="838200" cy="1219200"/>
          </a:xfrm>
          <a:prstGeom prst="straightConnector1">
            <a:avLst/>
          </a:prstGeom>
          <a:ln w="38100" cmpd="sng">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3" idx="1"/>
          </p:cNvCxnSpPr>
          <p:nvPr/>
        </p:nvCxnSpPr>
        <p:spPr>
          <a:xfrm flipH="1" flipV="1">
            <a:off x="5257800" y="5105400"/>
            <a:ext cx="762000" cy="681335"/>
          </a:xfrm>
          <a:prstGeom prst="straightConnector1">
            <a:avLst/>
          </a:prstGeom>
          <a:ln w="38100" cmpd="sng">
            <a:solidFill>
              <a:srgbClr val="FF33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a:spLocks noChangeArrowheads="1"/>
          </p:cNvSpPr>
          <p:nvPr/>
        </p:nvSpPr>
        <p:spPr bwMode="auto">
          <a:xfrm>
            <a:off x="1371600" y="2819400"/>
            <a:ext cx="1676400" cy="646113"/>
          </a:xfrm>
          <a:prstGeom prst="rect">
            <a:avLst/>
          </a:prstGeom>
          <a:solidFill>
            <a:srgbClr val="92D050"/>
          </a:solidFill>
          <a:ln w="9525">
            <a:noFill/>
            <a:miter lim="800000"/>
            <a:headEnd/>
            <a:tailEnd/>
          </a:ln>
        </p:spPr>
        <p:txBody>
          <a:bodyPr>
            <a:spAutoFit/>
          </a:bodyPr>
          <a:lstStyle/>
          <a:p>
            <a:pPr algn="ctr"/>
            <a:r>
              <a:rPr lang="en-GB" dirty="0">
                <a:solidFill>
                  <a:srgbClr val="002060"/>
                </a:solidFill>
              </a:rPr>
              <a:t>Sector coordination</a:t>
            </a:r>
          </a:p>
        </p:txBody>
      </p:sp>
      <p:sp>
        <p:nvSpPr>
          <p:cNvPr id="31" name="TextBox 30"/>
          <p:cNvSpPr txBox="1">
            <a:spLocks noChangeArrowheads="1"/>
          </p:cNvSpPr>
          <p:nvPr/>
        </p:nvSpPr>
        <p:spPr bwMode="auto">
          <a:xfrm>
            <a:off x="1371600" y="4038600"/>
            <a:ext cx="1676400" cy="923925"/>
          </a:xfrm>
          <a:prstGeom prst="rect">
            <a:avLst/>
          </a:prstGeom>
          <a:solidFill>
            <a:srgbClr val="92D050"/>
          </a:solidFill>
          <a:ln w="9525">
            <a:noFill/>
            <a:miter lim="800000"/>
            <a:headEnd/>
            <a:tailEnd/>
          </a:ln>
        </p:spPr>
        <p:txBody>
          <a:bodyPr>
            <a:spAutoFit/>
          </a:bodyPr>
          <a:lstStyle/>
          <a:p>
            <a:pPr algn="ctr"/>
            <a:r>
              <a:rPr lang="en-GB">
                <a:solidFill>
                  <a:srgbClr val="002060"/>
                </a:solidFill>
              </a:rPr>
              <a:t>Allocation of resources across sectors</a:t>
            </a:r>
          </a:p>
        </p:txBody>
      </p:sp>
      <p:cxnSp>
        <p:nvCxnSpPr>
          <p:cNvPr id="33" name="Straight Arrow Connector 32"/>
          <p:cNvCxnSpPr>
            <a:stCxn id="30" idx="3"/>
            <a:endCxn id="7" idx="2"/>
          </p:cNvCxnSpPr>
          <p:nvPr/>
        </p:nvCxnSpPr>
        <p:spPr>
          <a:xfrm flipV="1">
            <a:off x="3048000" y="2895600"/>
            <a:ext cx="609600" cy="247650"/>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30" idx="3"/>
            <a:endCxn id="6" idx="2"/>
          </p:cNvCxnSpPr>
          <p:nvPr/>
        </p:nvCxnSpPr>
        <p:spPr>
          <a:xfrm>
            <a:off x="3048000" y="3143250"/>
            <a:ext cx="609600" cy="742950"/>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30" idx="3"/>
            <a:endCxn id="4" idx="2"/>
          </p:cNvCxnSpPr>
          <p:nvPr/>
        </p:nvCxnSpPr>
        <p:spPr>
          <a:xfrm>
            <a:off x="3048000" y="3143250"/>
            <a:ext cx="609600" cy="1733550"/>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31" idx="3"/>
            <a:endCxn id="7" idx="2"/>
          </p:cNvCxnSpPr>
          <p:nvPr/>
        </p:nvCxnSpPr>
        <p:spPr>
          <a:xfrm flipV="1">
            <a:off x="3048000" y="2895600"/>
            <a:ext cx="609600" cy="1604963"/>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31" idx="3"/>
            <a:endCxn id="6" idx="2"/>
          </p:cNvCxnSpPr>
          <p:nvPr/>
        </p:nvCxnSpPr>
        <p:spPr>
          <a:xfrm flipV="1">
            <a:off x="3048000" y="3886200"/>
            <a:ext cx="609600" cy="614363"/>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31" idx="3"/>
            <a:endCxn id="4" idx="2"/>
          </p:cNvCxnSpPr>
          <p:nvPr/>
        </p:nvCxnSpPr>
        <p:spPr>
          <a:xfrm>
            <a:off x="3048000" y="4500563"/>
            <a:ext cx="609600" cy="376237"/>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44" name="Left Brace 43"/>
          <p:cNvSpPr/>
          <p:nvPr/>
        </p:nvSpPr>
        <p:spPr>
          <a:xfrm>
            <a:off x="685800" y="2400300"/>
            <a:ext cx="381000" cy="2971800"/>
          </a:xfrm>
          <a:prstGeom prst="leftBrace">
            <a:avLst/>
          </a:prstGeom>
          <a:ln w="28575">
            <a:solidFill>
              <a:srgbClr val="002060"/>
            </a:solidFill>
          </a:ln>
        </p:spPr>
        <p:style>
          <a:lnRef idx="1">
            <a:schemeClr val="accent2"/>
          </a:lnRef>
          <a:fillRef idx="0">
            <a:schemeClr val="accent2"/>
          </a:fillRef>
          <a:effectRef idx="0">
            <a:schemeClr val="accent2"/>
          </a:effectRef>
          <a:fontRef idx="minor">
            <a:schemeClr val="tx1"/>
          </a:fontRef>
        </p:style>
        <p:txBody>
          <a:bodyPr anchor="ctr"/>
          <a:lstStyle/>
          <a:p>
            <a:pPr algn="ctr">
              <a:defRPr/>
            </a:pPr>
            <a:endParaRPr lang="en-GB"/>
          </a:p>
        </p:txBody>
      </p:sp>
      <p:sp>
        <p:nvSpPr>
          <p:cNvPr id="45" name="TextBox 44"/>
          <p:cNvSpPr txBox="1">
            <a:spLocks noChangeArrowheads="1"/>
          </p:cNvSpPr>
          <p:nvPr/>
        </p:nvSpPr>
        <p:spPr bwMode="auto">
          <a:xfrm rot="16200000">
            <a:off x="-1619935" y="3296334"/>
            <a:ext cx="3886202" cy="646331"/>
          </a:xfrm>
          <a:prstGeom prst="rect">
            <a:avLst/>
          </a:prstGeom>
          <a:noFill/>
          <a:ln w="9525">
            <a:noFill/>
            <a:miter lim="800000"/>
            <a:headEnd/>
            <a:tailEnd/>
          </a:ln>
        </p:spPr>
        <p:txBody>
          <a:bodyPr wrap="square">
            <a:spAutoFit/>
          </a:bodyPr>
          <a:lstStyle/>
          <a:p>
            <a:pPr algn="ctr"/>
            <a:r>
              <a:rPr lang="en-GB" b="1" dirty="0">
                <a:solidFill>
                  <a:srgbClr val="002060"/>
                </a:solidFill>
              </a:rPr>
              <a:t>More</a:t>
            </a:r>
            <a:r>
              <a:rPr lang="en-GB" b="1" dirty="0" smtClean="0">
                <a:solidFill>
                  <a:srgbClr val="002060"/>
                </a:solidFill>
              </a:rPr>
              <a:t>: -integrated -effective-efficient-sustainable responses</a:t>
            </a:r>
            <a:endParaRPr lang="en-GB" b="1" dirty="0">
              <a:solidFill>
                <a:srgbClr val="002060"/>
              </a:solidFill>
            </a:endParaRPr>
          </a:p>
        </p:txBody>
      </p:sp>
      <p:sp>
        <p:nvSpPr>
          <p:cNvPr id="19485" name="Slide Number Placeholder 31"/>
          <p:cNvSpPr>
            <a:spLocks noGrp="1"/>
          </p:cNvSpPr>
          <p:nvPr>
            <p:ph type="sldNum" sz="quarter" idx="12"/>
          </p:nvPr>
        </p:nvSpPr>
        <p:spPr>
          <a:xfrm>
            <a:off x="6705600" y="6613525"/>
            <a:ext cx="2133600" cy="168275"/>
          </a:xfrm>
          <a:noFill/>
        </p:spPr>
        <p:txBody>
          <a:bodyPr/>
          <a:lstStyle/>
          <a:p>
            <a:fld id="{5B5805A2-7144-49FA-88F5-F3BAD6D6BBAB}" type="slidenum">
              <a:rPr lang="en-US" smtClean="0"/>
              <a:pPr/>
              <a:t>3</a:t>
            </a:fld>
            <a:endParaRPr lang="en-US" smtClean="0"/>
          </a:p>
        </p:txBody>
      </p:sp>
      <p:sp>
        <p:nvSpPr>
          <p:cNvPr id="46" name="TextBox 45"/>
          <p:cNvSpPr txBox="1">
            <a:spLocks noChangeArrowheads="1"/>
          </p:cNvSpPr>
          <p:nvPr/>
        </p:nvSpPr>
        <p:spPr bwMode="auto">
          <a:xfrm>
            <a:off x="7543800" y="3581400"/>
            <a:ext cx="1219200" cy="6463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GB" dirty="0" smtClean="0">
                <a:solidFill>
                  <a:schemeClr val="tx1"/>
                </a:solidFill>
              </a:rPr>
              <a:t>Climate </a:t>
            </a:r>
          </a:p>
          <a:p>
            <a:pPr algn="ctr"/>
            <a:r>
              <a:rPr lang="en-GB" dirty="0" smtClean="0">
                <a:solidFill>
                  <a:schemeClr val="tx1"/>
                </a:solidFill>
              </a:rPr>
              <a:t>Change</a:t>
            </a:r>
            <a:endParaRPr lang="en-GB" dirty="0">
              <a:solidFill>
                <a:schemeClr val="tx1"/>
              </a:solidFill>
            </a:endParaRPr>
          </a:p>
        </p:txBody>
      </p:sp>
      <p:sp>
        <p:nvSpPr>
          <p:cNvPr id="50" name="TextBox 49"/>
          <p:cNvSpPr txBox="1"/>
          <p:nvPr/>
        </p:nvSpPr>
        <p:spPr>
          <a:xfrm>
            <a:off x="7391400" y="2743200"/>
            <a:ext cx="1524000" cy="584776"/>
          </a:xfrm>
          <a:prstGeom prst="rect">
            <a:avLst/>
          </a:prstGeom>
          <a:noFill/>
        </p:spPr>
        <p:txBody>
          <a:bodyPr wrap="square" rtlCol="0">
            <a:spAutoFit/>
          </a:bodyPr>
          <a:lstStyle/>
          <a:p>
            <a:pPr algn="ctr"/>
            <a:r>
              <a:rPr lang="en-US" sz="1600" b="1" dirty="0"/>
              <a:t>b</a:t>
            </a:r>
            <a:r>
              <a:rPr lang="en-US" sz="1600" b="1" dirty="0" smtClean="0"/>
              <a:t>io-physical </a:t>
            </a:r>
          </a:p>
          <a:p>
            <a:pPr algn="ctr"/>
            <a:r>
              <a:rPr lang="en-US" sz="1600" b="1" dirty="0" smtClean="0"/>
              <a:t>impacts</a:t>
            </a:r>
            <a:endParaRPr lang="en-US" sz="1600" b="1" dirty="0"/>
          </a:p>
        </p:txBody>
      </p:sp>
      <p:sp>
        <p:nvSpPr>
          <p:cNvPr id="57" name="TextBox 56"/>
          <p:cNvSpPr txBox="1"/>
          <p:nvPr/>
        </p:nvSpPr>
        <p:spPr>
          <a:xfrm>
            <a:off x="7010400" y="4495800"/>
            <a:ext cx="2286000" cy="584776"/>
          </a:xfrm>
          <a:prstGeom prst="rect">
            <a:avLst/>
          </a:prstGeom>
          <a:noFill/>
        </p:spPr>
        <p:txBody>
          <a:bodyPr wrap="square" rtlCol="0">
            <a:spAutoFit/>
          </a:bodyPr>
          <a:lstStyle/>
          <a:p>
            <a:pPr algn="ctr"/>
            <a:r>
              <a:rPr lang="en-US" sz="1600" b="1" dirty="0"/>
              <a:t>s</a:t>
            </a:r>
            <a:r>
              <a:rPr lang="en-US" sz="1600" b="1" dirty="0" smtClean="0"/>
              <a:t>ocio-economic impacts</a:t>
            </a:r>
            <a:endParaRPr lang="en-US" sz="1600" b="1" dirty="0"/>
          </a:p>
        </p:txBody>
      </p:sp>
      <p:cxnSp>
        <p:nvCxnSpPr>
          <p:cNvPr id="61" name="Straight Connector 60"/>
          <p:cNvCxnSpPr>
            <a:stCxn id="46" idx="0"/>
            <a:endCxn id="50" idx="2"/>
          </p:cNvCxnSpPr>
          <p:nvPr/>
        </p:nvCxnSpPr>
        <p:spPr>
          <a:xfrm flipV="1">
            <a:off x="8153400" y="3327976"/>
            <a:ext cx="0" cy="253424"/>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Straight Connector 62"/>
          <p:cNvCxnSpPr>
            <a:stCxn id="46" idx="2"/>
            <a:endCxn id="57" idx="0"/>
          </p:cNvCxnSpPr>
          <p:nvPr/>
        </p:nvCxnSpPr>
        <p:spPr>
          <a:xfrm>
            <a:off x="8153400" y="4227731"/>
            <a:ext cx="0" cy="268069"/>
          </a:xfrm>
          <a:prstGeom prst="line">
            <a:avLst/>
          </a:prstGeom>
        </p:spPr>
        <p:style>
          <a:lnRef idx="2">
            <a:schemeClr val="accent1"/>
          </a:lnRef>
          <a:fillRef idx="0">
            <a:schemeClr val="accent1"/>
          </a:fillRef>
          <a:effectRef idx="1">
            <a:schemeClr val="accent1"/>
          </a:effectRef>
          <a:fontRef idx="minor">
            <a:schemeClr val="tx1"/>
          </a:fontRef>
        </p:style>
      </p:cxnSp>
      <p:cxnSp>
        <p:nvCxnSpPr>
          <p:cNvPr id="19461" name="Elbow Connector 19460"/>
          <p:cNvCxnSpPr>
            <a:stCxn id="50" idx="0"/>
            <a:endCxn id="12" idx="3"/>
          </p:cNvCxnSpPr>
          <p:nvPr/>
        </p:nvCxnSpPr>
        <p:spPr>
          <a:xfrm rot="16200000" flipV="1">
            <a:off x="7591083" y="2180883"/>
            <a:ext cx="591234" cy="5334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467" name="Elbow Connector 19466"/>
          <p:cNvCxnSpPr>
            <a:stCxn id="57" idx="2"/>
            <a:endCxn id="13" idx="3"/>
          </p:cNvCxnSpPr>
          <p:nvPr/>
        </p:nvCxnSpPr>
        <p:spPr>
          <a:xfrm rot="5400000">
            <a:off x="7533621" y="5166955"/>
            <a:ext cx="706159" cy="5334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30" grpId="0" animBg="1"/>
      <p:bldP spid="31" grpId="0" animBg="1"/>
      <p:bldP spid="44" grpId="0" animBg="1"/>
      <p:bldP spid="45" grpId="0"/>
      <p:bldP spid="4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GB" smtClean="0"/>
              <a:t>Role of SEA in supporting </a:t>
            </a:r>
            <a:br>
              <a:rPr lang="en-GB" smtClean="0"/>
            </a:br>
            <a:r>
              <a:rPr lang="en-GB" smtClean="0"/>
              <a:t>climate change mainstreaming</a:t>
            </a:r>
          </a:p>
        </p:txBody>
      </p:sp>
      <p:sp>
        <p:nvSpPr>
          <p:cNvPr id="3" name="Content Placeholder 2"/>
          <p:cNvSpPr>
            <a:spLocks noGrp="1"/>
          </p:cNvSpPr>
          <p:nvPr>
            <p:ph idx="1"/>
          </p:nvPr>
        </p:nvSpPr>
        <p:spPr>
          <a:xfrm>
            <a:off x="457200" y="1371600"/>
            <a:ext cx="8534400" cy="4800600"/>
          </a:xfrm>
        </p:spPr>
        <p:txBody>
          <a:bodyPr/>
          <a:lstStyle/>
          <a:p>
            <a:r>
              <a:rPr lang="en-GB" dirty="0" smtClean="0"/>
              <a:t>With adequate ToR, SEA can:</a:t>
            </a:r>
          </a:p>
          <a:p>
            <a:pPr lvl="1"/>
            <a:r>
              <a:rPr lang="en-GB" dirty="0" smtClean="0"/>
              <a:t>identify elements of the considered policy or programme that are sensitive to or at risk from climate change</a:t>
            </a:r>
          </a:p>
          <a:p>
            <a:pPr lvl="1"/>
            <a:r>
              <a:rPr lang="en-GB" dirty="0" smtClean="0"/>
              <a:t>identify elements that may result in increased vulnerability to the effects of climate change</a:t>
            </a:r>
          </a:p>
          <a:p>
            <a:pPr lvl="1"/>
            <a:r>
              <a:rPr lang="en-GB" dirty="0" smtClean="0"/>
              <a:t>assess direct and indirect GHG emissions</a:t>
            </a:r>
          </a:p>
          <a:p>
            <a:pPr lvl="1"/>
            <a:r>
              <a:rPr lang="en-GB" dirty="0" smtClean="0"/>
              <a:t>identify options for risk management, adaptation and mitigation</a:t>
            </a:r>
          </a:p>
          <a:p>
            <a:pPr lvl="1">
              <a:buFontTx/>
              <a:buNone/>
            </a:pPr>
            <a:r>
              <a:rPr lang="en-GB" dirty="0" smtClean="0"/>
              <a:t>and make recommendations on alternatives, on institutional aspects, capacity building, etc.</a:t>
            </a:r>
          </a:p>
          <a:p>
            <a:pPr lvl="1"/>
            <a:endParaRPr lang="en-GB" dirty="0" smtClean="0">
              <a:solidFill>
                <a:srgbClr val="002060"/>
              </a:solidFill>
            </a:endParaRPr>
          </a:p>
        </p:txBody>
      </p:sp>
      <p:sp>
        <p:nvSpPr>
          <p:cNvPr id="50179" name="Slide Number Placeholder 3"/>
          <p:cNvSpPr>
            <a:spLocks noGrp="1"/>
          </p:cNvSpPr>
          <p:nvPr>
            <p:ph type="sldNum" sz="quarter" idx="12"/>
          </p:nvPr>
        </p:nvSpPr>
        <p:spPr>
          <a:noFill/>
        </p:spPr>
        <p:txBody>
          <a:bodyPr/>
          <a:lstStyle/>
          <a:p>
            <a:fld id="{B191B06A-2357-4B6F-BEE1-27F1E05F0D7F}" type="slidenum">
              <a:rPr lang="en-US" smtClean="0"/>
              <a:pPr/>
              <a:t>30</a:t>
            </a:fld>
            <a:endParaRPr lang="en-US" smtClean="0"/>
          </a:p>
        </p:txBody>
      </p:sp>
      <p:sp>
        <p:nvSpPr>
          <p:cNvPr id="5" name="Rounded Rectangle 4"/>
          <p:cNvSpPr/>
          <p:nvPr/>
        </p:nvSpPr>
        <p:spPr>
          <a:xfrm>
            <a:off x="952500" y="5715000"/>
            <a:ext cx="72390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For </a:t>
            </a:r>
            <a:r>
              <a:rPr lang="en-GB" b="1" dirty="0" smtClean="0">
                <a:solidFill>
                  <a:schemeClr val="bg1"/>
                </a:solidFill>
              </a:rPr>
              <a:t>guidance on integrating climate change in SEA see: </a:t>
            </a:r>
            <a:r>
              <a:rPr lang="en-GB" dirty="0" smtClean="0">
                <a:solidFill>
                  <a:schemeClr val="bg1"/>
                </a:solidFill>
              </a:rPr>
              <a:t>OECD DAC (2010) </a:t>
            </a:r>
            <a:r>
              <a:rPr lang="en-GB" b="1" i="1" dirty="0" smtClean="0">
                <a:solidFill>
                  <a:schemeClr val="bg1"/>
                </a:solidFill>
              </a:rPr>
              <a:t>Strategic Environmental Assessment and Adaptation to Climate Change</a:t>
            </a:r>
            <a:endParaRPr lang="en-GB" b="1" dirty="0">
              <a:solidFill>
                <a:schemeClr val="bg1"/>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468313" y="188640"/>
            <a:ext cx="2880320" cy="61200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atin typeface="Calibri" pitchFamily="34" charset="0"/>
                <a:cs typeface="Calibri" pitchFamily="34" charset="0"/>
              </a:rPr>
              <a:t>Is the assessment linked to:</a:t>
            </a:r>
            <a:endParaRPr lang="en-GB" b="1" dirty="0">
              <a:latin typeface="Calibri" pitchFamily="34" charset="0"/>
              <a:cs typeface="Calibri" pitchFamily="34" charset="0"/>
            </a:endParaRPr>
          </a:p>
        </p:txBody>
      </p:sp>
      <p:sp>
        <p:nvSpPr>
          <p:cNvPr id="3" name="Rounded Rectangle 2"/>
          <p:cNvSpPr/>
          <p:nvPr/>
        </p:nvSpPr>
        <p:spPr>
          <a:xfrm>
            <a:off x="468313" y="1035438"/>
            <a:ext cx="2880320" cy="61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atin typeface="Calibri" pitchFamily="34" charset="0"/>
                <a:cs typeface="Calibri" pitchFamily="34" charset="0"/>
              </a:rPr>
              <a:t>A specific policy, strategy, programme or project?</a:t>
            </a:r>
            <a:endParaRPr lang="en-GB" b="1" dirty="0">
              <a:latin typeface="Calibri" pitchFamily="34" charset="0"/>
              <a:cs typeface="Calibri" pitchFamily="34" charset="0"/>
            </a:endParaRPr>
          </a:p>
        </p:txBody>
      </p:sp>
      <p:sp>
        <p:nvSpPr>
          <p:cNvPr id="4" name="Flowchart: Decision 3"/>
          <p:cNvSpPr/>
          <p:nvPr/>
        </p:nvSpPr>
        <p:spPr>
          <a:xfrm>
            <a:off x="3996000" y="1125438"/>
            <a:ext cx="1152000" cy="432000"/>
          </a:xfrm>
          <a:prstGeom prst="flowChartDecision">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1">
                    <a:lumMod val="50000"/>
                  </a:schemeClr>
                </a:solidFill>
                <a:latin typeface="Calibri" pitchFamily="34" charset="0"/>
                <a:cs typeface="Calibri" pitchFamily="34" charset="0"/>
              </a:rPr>
              <a:t>No</a:t>
            </a:r>
            <a:endParaRPr lang="en-GB" dirty="0">
              <a:solidFill>
                <a:schemeClr val="accent1">
                  <a:lumMod val="50000"/>
                </a:schemeClr>
              </a:solidFill>
              <a:latin typeface="Calibri" pitchFamily="34" charset="0"/>
              <a:cs typeface="Calibri" pitchFamily="34" charset="0"/>
            </a:endParaRPr>
          </a:p>
        </p:txBody>
      </p:sp>
      <p:sp>
        <p:nvSpPr>
          <p:cNvPr id="5" name="Rounded Rectangle 4"/>
          <p:cNvSpPr/>
          <p:nvPr/>
        </p:nvSpPr>
        <p:spPr>
          <a:xfrm>
            <a:off x="5795368" y="1369200"/>
            <a:ext cx="2880320" cy="612000"/>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accent3">
                    <a:lumMod val="50000"/>
                  </a:schemeClr>
                </a:solidFill>
                <a:latin typeface="Calibri" pitchFamily="34" charset="0"/>
                <a:cs typeface="Calibri" pitchFamily="34" charset="0"/>
              </a:rPr>
              <a:t>Vulnerability and adaptation assessment</a:t>
            </a:r>
            <a:endParaRPr lang="en-GB" b="1" dirty="0">
              <a:solidFill>
                <a:schemeClr val="accent3">
                  <a:lumMod val="50000"/>
                </a:schemeClr>
              </a:solidFill>
              <a:latin typeface="Calibri" pitchFamily="34" charset="0"/>
              <a:cs typeface="Calibri" pitchFamily="34" charset="0"/>
            </a:endParaRPr>
          </a:p>
        </p:txBody>
      </p:sp>
      <p:sp>
        <p:nvSpPr>
          <p:cNvPr id="7" name="Flowchart: Decision 6"/>
          <p:cNvSpPr/>
          <p:nvPr/>
        </p:nvSpPr>
        <p:spPr>
          <a:xfrm>
            <a:off x="1331640" y="1844872"/>
            <a:ext cx="1152000" cy="432000"/>
          </a:xfrm>
          <a:prstGeom prst="flowChartDecision">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1">
                    <a:lumMod val="50000"/>
                  </a:schemeClr>
                </a:solidFill>
                <a:latin typeface="Calibri" pitchFamily="34" charset="0"/>
                <a:cs typeface="Calibri" pitchFamily="34" charset="0"/>
              </a:rPr>
              <a:t>Yes</a:t>
            </a:r>
            <a:endParaRPr lang="en-GB" dirty="0">
              <a:solidFill>
                <a:schemeClr val="accent1">
                  <a:lumMod val="50000"/>
                </a:schemeClr>
              </a:solidFill>
              <a:latin typeface="Calibri" pitchFamily="34" charset="0"/>
              <a:cs typeface="Calibri" pitchFamily="34" charset="0"/>
            </a:endParaRPr>
          </a:p>
        </p:txBody>
      </p:sp>
      <p:sp>
        <p:nvSpPr>
          <p:cNvPr id="8" name="Rounded Rectangle 7"/>
          <p:cNvSpPr/>
          <p:nvPr/>
        </p:nvSpPr>
        <p:spPr>
          <a:xfrm>
            <a:off x="468313" y="2474457"/>
            <a:ext cx="2880320" cy="61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atin typeface="Calibri" pitchFamily="34" charset="0"/>
                <a:cs typeface="Calibri" pitchFamily="34" charset="0"/>
              </a:rPr>
              <a:t>A specific policy or strategy?</a:t>
            </a:r>
            <a:endParaRPr lang="en-GB" b="1" dirty="0">
              <a:latin typeface="Calibri" pitchFamily="34" charset="0"/>
              <a:cs typeface="Calibri" pitchFamily="34" charset="0"/>
            </a:endParaRPr>
          </a:p>
        </p:txBody>
      </p:sp>
      <p:sp>
        <p:nvSpPr>
          <p:cNvPr id="9" name="Flowchart: Decision 8"/>
          <p:cNvSpPr/>
          <p:nvPr/>
        </p:nvSpPr>
        <p:spPr>
          <a:xfrm>
            <a:off x="3996000" y="2421300"/>
            <a:ext cx="1152000" cy="720000"/>
          </a:xfrm>
          <a:prstGeom prst="flowChartDecision">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1">
                    <a:lumMod val="50000"/>
                  </a:schemeClr>
                </a:solidFill>
                <a:latin typeface="Calibri" pitchFamily="34" charset="0"/>
                <a:cs typeface="Calibri" pitchFamily="34" charset="0"/>
              </a:rPr>
              <a:t>Yes </a:t>
            </a:r>
            <a:r>
              <a:rPr lang="en-GB" b="1" dirty="0" smtClean="0">
                <a:solidFill>
                  <a:schemeClr val="accent1">
                    <a:lumMod val="50000"/>
                  </a:schemeClr>
                </a:solidFill>
                <a:latin typeface="Calibri" pitchFamily="34" charset="0"/>
                <a:cs typeface="Calibri" pitchFamily="34" charset="0"/>
              </a:rPr>
              <a:t>(†)</a:t>
            </a:r>
            <a:endParaRPr lang="en-GB" b="1" dirty="0">
              <a:solidFill>
                <a:schemeClr val="accent1">
                  <a:lumMod val="50000"/>
                </a:schemeClr>
              </a:solidFill>
              <a:latin typeface="Calibri" pitchFamily="34" charset="0"/>
              <a:cs typeface="Calibri" pitchFamily="34" charset="0"/>
            </a:endParaRPr>
          </a:p>
        </p:txBody>
      </p:sp>
      <p:sp>
        <p:nvSpPr>
          <p:cNvPr id="10" name="Flowchart: Decision 9"/>
          <p:cNvSpPr/>
          <p:nvPr/>
        </p:nvSpPr>
        <p:spPr>
          <a:xfrm>
            <a:off x="1331640" y="3285032"/>
            <a:ext cx="1152000" cy="432000"/>
          </a:xfrm>
          <a:prstGeom prst="flowChartDecision">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1">
                    <a:lumMod val="50000"/>
                  </a:schemeClr>
                </a:solidFill>
                <a:latin typeface="Calibri" pitchFamily="34" charset="0"/>
                <a:cs typeface="Calibri" pitchFamily="34" charset="0"/>
              </a:rPr>
              <a:t>No</a:t>
            </a:r>
            <a:endParaRPr lang="en-GB" dirty="0">
              <a:solidFill>
                <a:schemeClr val="accent1">
                  <a:lumMod val="50000"/>
                </a:schemeClr>
              </a:solidFill>
              <a:latin typeface="Calibri" pitchFamily="34" charset="0"/>
              <a:cs typeface="Calibri" pitchFamily="34" charset="0"/>
            </a:endParaRPr>
          </a:p>
        </p:txBody>
      </p:sp>
      <p:sp>
        <p:nvSpPr>
          <p:cNvPr id="11" name="Rounded Rectangle 10"/>
          <p:cNvSpPr/>
          <p:nvPr/>
        </p:nvSpPr>
        <p:spPr>
          <a:xfrm>
            <a:off x="467544" y="3915163"/>
            <a:ext cx="2880320" cy="61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atin typeface="Calibri" pitchFamily="34" charset="0"/>
                <a:cs typeface="Calibri" pitchFamily="34" charset="0"/>
              </a:rPr>
              <a:t>A specific programme?</a:t>
            </a:r>
            <a:endParaRPr lang="en-GB" b="1" dirty="0">
              <a:latin typeface="Calibri" pitchFamily="34" charset="0"/>
              <a:cs typeface="Calibri" pitchFamily="34" charset="0"/>
            </a:endParaRPr>
          </a:p>
        </p:txBody>
      </p:sp>
      <p:sp>
        <p:nvSpPr>
          <p:cNvPr id="12" name="Flowchart: Decision 11"/>
          <p:cNvSpPr/>
          <p:nvPr/>
        </p:nvSpPr>
        <p:spPr>
          <a:xfrm>
            <a:off x="1331640" y="4725192"/>
            <a:ext cx="1152000" cy="432000"/>
          </a:xfrm>
          <a:prstGeom prst="flowChartDecision">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1">
                    <a:lumMod val="50000"/>
                  </a:schemeClr>
                </a:solidFill>
                <a:latin typeface="Calibri" pitchFamily="34" charset="0"/>
                <a:cs typeface="Calibri" pitchFamily="34" charset="0"/>
              </a:rPr>
              <a:t>No</a:t>
            </a:r>
            <a:endParaRPr lang="en-GB" dirty="0">
              <a:solidFill>
                <a:schemeClr val="accent1">
                  <a:lumMod val="50000"/>
                </a:schemeClr>
              </a:solidFill>
              <a:latin typeface="Calibri" pitchFamily="34" charset="0"/>
              <a:cs typeface="Calibri" pitchFamily="34" charset="0"/>
            </a:endParaRPr>
          </a:p>
        </p:txBody>
      </p:sp>
      <p:sp>
        <p:nvSpPr>
          <p:cNvPr id="13" name="Flowchart: Decision 12"/>
          <p:cNvSpPr/>
          <p:nvPr/>
        </p:nvSpPr>
        <p:spPr>
          <a:xfrm>
            <a:off x="3996000" y="3861163"/>
            <a:ext cx="1152000" cy="720000"/>
          </a:xfrm>
          <a:prstGeom prst="flowChartDecision">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1">
                    <a:lumMod val="50000"/>
                  </a:schemeClr>
                </a:solidFill>
                <a:latin typeface="Calibri" pitchFamily="34" charset="0"/>
                <a:cs typeface="Calibri" pitchFamily="34" charset="0"/>
              </a:rPr>
              <a:t>Yes </a:t>
            </a:r>
            <a:r>
              <a:rPr lang="en-GB" b="1" dirty="0" smtClean="0">
                <a:solidFill>
                  <a:schemeClr val="accent1">
                    <a:lumMod val="50000"/>
                  </a:schemeClr>
                </a:solidFill>
                <a:latin typeface="Calibri" pitchFamily="34" charset="0"/>
                <a:cs typeface="Calibri" pitchFamily="34" charset="0"/>
              </a:rPr>
              <a:t>(†)</a:t>
            </a:r>
            <a:endParaRPr lang="en-GB" b="1" dirty="0">
              <a:solidFill>
                <a:schemeClr val="accent1">
                  <a:lumMod val="50000"/>
                </a:schemeClr>
              </a:solidFill>
              <a:latin typeface="Calibri" pitchFamily="34" charset="0"/>
              <a:cs typeface="Calibri" pitchFamily="34" charset="0"/>
            </a:endParaRPr>
          </a:p>
        </p:txBody>
      </p:sp>
      <p:sp>
        <p:nvSpPr>
          <p:cNvPr id="14" name="Rounded Rectangle 13"/>
          <p:cNvSpPr/>
          <p:nvPr/>
        </p:nvSpPr>
        <p:spPr>
          <a:xfrm>
            <a:off x="468313" y="5354777"/>
            <a:ext cx="2880320" cy="61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atin typeface="Calibri" pitchFamily="34" charset="0"/>
                <a:cs typeface="Calibri" pitchFamily="34" charset="0"/>
              </a:rPr>
              <a:t>A specific project?</a:t>
            </a:r>
            <a:endParaRPr lang="en-GB" b="1" dirty="0">
              <a:latin typeface="Calibri" pitchFamily="34" charset="0"/>
              <a:cs typeface="Calibri" pitchFamily="34" charset="0"/>
            </a:endParaRPr>
          </a:p>
        </p:txBody>
      </p:sp>
      <p:sp>
        <p:nvSpPr>
          <p:cNvPr id="15" name="Flowchart: Decision 14"/>
          <p:cNvSpPr/>
          <p:nvPr/>
        </p:nvSpPr>
        <p:spPr>
          <a:xfrm>
            <a:off x="3996000" y="5301025"/>
            <a:ext cx="1152000" cy="720000"/>
          </a:xfrm>
          <a:prstGeom prst="flowChartDecision">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1">
                    <a:lumMod val="50000"/>
                  </a:schemeClr>
                </a:solidFill>
                <a:latin typeface="Calibri" pitchFamily="34" charset="0"/>
                <a:cs typeface="Calibri" pitchFamily="34" charset="0"/>
              </a:rPr>
              <a:t>Yes </a:t>
            </a:r>
            <a:r>
              <a:rPr lang="en-GB" b="1" dirty="0" smtClean="0">
                <a:solidFill>
                  <a:schemeClr val="accent1">
                    <a:lumMod val="50000"/>
                  </a:schemeClr>
                </a:solidFill>
                <a:latin typeface="Calibri" pitchFamily="34" charset="0"/>
                <a:cs typeface="Calibri" pitchFamily="34" charset="0"/>
              </a:rPr>
              <a:t>(†)</a:t>
            </a:r>
            <a:endParaRPr lang="en-GB" b="1" dirty="0">
              <a:solidFill>
                <a:schemeClr val="accent1">
                  <a:lumMod val="50000"/>
                </a:schemeClr>
              </a:solidFill>
              <a:latin typeface="Calibri" pitchFamily="34" charset="0"/>
              <a:cs typeface="Calibri" pitchFamily="34" charset="0"/>
            </a:endParaRPr>
          </a:p>
        </p:txBody>
      </p:sp>
      <p:sp>
        <p:nvSpPr>
          <p:cNvPr id="16" name="Rounded Rectangle 15"/>
          <p:cNvSpPr/>
          <p:nvPr/>
        </p:nvSpPr>
        <p:spPr>
          <a:xfrm>
            <a:off x="5795368" y="2475300"/>
            <a:ext cx="2880320" cy="612000"/>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accent3">
                    <a:lumMod val="50000"/>
                  </a:schemeClr>
                </a:solidFill>
                <a:latin typeface="Calibri" pitchFamily="34" charset="0"/>
                <a:cs typeface="Calibri" pitchFamily="34" charset="0"/>
              </a:rPr>
              <a:t>Strategic environmental assessment (*)</a:t>
            </a:r>
            <a:endParaRPr lang="en-GB" b="1" dirty="0">
              <a:solidFill>
                <a:schemeClr val="accent3">
                  <a:lumMod val="50000"/>
                </a:schemeClr>
              </a:solidFill>
              <a:latin typeface="Calibri" pitchFamily="34" charset="0"/>
              <a:cs typeface="Calibri" pitchFamily="34" charset="0"/>
            </a:endParaRPr>
          </a:p>
        </p:txBody>
      </p:sp>
      <p:sp>
        <p:nvSpPr>
          <p:cNvPr id="17" name="Rounded Rectangle 16"/>
          <p:cNvSpPr/>
          <p:nvPr/>
        </p:nvSpPr>
        <p:spPr>
          <a:xfrm>
            <a:off x="5796136" y="3915163"/>
            <a:ext cx="2880320" cy="612000"/>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accent3">
                    <a:lumMod val="50000"/>
                  </a:schemeClr>
                </a:solidFill>
                <a:latin typeface="Calibri" pitchFamily="34" charset="0"/>
                <a:cs typeface="Calibri" pitchFamily="34" charset="0"/>
              </a:rPr>
              <a:t>Climate risk assessment</a:t>
            </a:r>
            <a:endParaRPr lang="en-GB" b="1" dirty="0">
              <a:solidFill>
                <a:schemeClr val="accent3">
                  <a:lumMod val="50000"/>
                </a:schemeClr>
              </a:solidFill>
              <a:latin typeface="Calibri" pitchFamily="34" charset="0"/>
              <a:cs typeface="Calibri" pitchFamily="34" charset="0"/>
            </a:endParaRPr>
          </a:p>
        </p:txBody>
      </p:sp>
      <p:sp>
        <p:nvSpPr>
          <p:cNvPr id="18" name="Rounded Rectangle 17"/>
          <p:cNvSpPr/>
          <p:nvPr/>
        </p:nvSpPr>
        <p:spPr>
          <a:xfrm>
            <a:off x="5795368" y="5355025"/>
            <a:ext cx="2880320" cy="612000"/>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smtClean="0">
                <a:solidFill>
                  <a:schemeClr val="accent3">
                    <a:lumMod val="50000"/>
                  </a:schemeClr>
                </a:solidFill>
                <a:latin typeface="Calibri" pitchFamily="34" charset="0"/>
                <a:cs typeface="Calibri" pitchFamily="34" charset="0"/>
              </a:rPr>
              <a:t>Environmental impact assessment (*)</a:t>
            </a:r>
            <a:endParaRPr lang="en-GB" b="1" i="1" dirty="0">
              <a:solidFill>
                <a:schemeClr val="accent3">
                  <a:lumMod val="50000"/>
                </a:schemeClr>
              </a:solidFill>
              <a:latin typeface="Calibri" pitchFamily="34" charset="0"/>
              <a:cs typeface="Calibri" pitchFamily="34" charset="0"/>
            </a:endParaRPr>
          </a:p>
        </p:txBody>
      </p:sp>
      <p:sp>
        <p:nvSpPr>
          <p:cNvPr id="19" name="TextBox 18"/>
          <p:cNvSpPr txBox="1"/>
          <p:nvPr/>
        </p:nvSpPr>
        <p:spPr>
          <a:xfrm>
            <a:off x="5508104" y="6232237"/>
            <a:ext cx="3167584" cy="584775"/>
          </a:xfrm>
          <a:prstGeom prst="rect">
            <a:avLst/>
          </a:prstGeom>
          <a:noFill/>
        </p:spPr>
        <p:txBody>
          <a:bodyPr wrap="square" rtlCol="0">
            <a:spAutoFit/>
          </a:bodyPr>
          <a:lstStyle/>
          <a:p>
            <a:pPr algn="r"/>
            <a:r>
              <a:rPr lang="en-GB" sz="1600" b="1" dirty="0" smtClean="0">
                <a:solidFill>
                  <a:schemeClr val="accent3">
                    <a:lumMod val="50000"/>
                  </a:schemeClr>
                </a:solidFill>
                <a:latin typeface="Calibri" pitchFamily="34" charset="0"/>
                <a:cs typeface="Calibri" pitchFamily="34" charset="0"/>
              </a:rPr>
              <a:t>(*) With </a:t>
            </a:r>
            <a:r>
              <a:rPr lang="en-GB" sz="1600" b="1" dirty="0" err="1" smtClean="0">
                <a:solidFill>
                  <a:schemeClr val="accent3">
                    <a:lumMod val="50000"/>
                  </a:schemeClr>
                </a:solidFill>
                <a:latin typeface="Calibri" pitchFamily="34" charset="0"/>
                <a:cs typeface="Calibri" pitchFamily="34" charset="0"/>
              </a:rPr>
              <a:t>ToRs</a:t>
            </a:r>
            <a:r>
              <a:rPr lang="en-GB" sz="1600" b="1" dirty="0" smtClean="0">
                <a:solidFill>
                  <a:schemeClr val="accent3">
                    <a:lumMod val="50000"/>
                  </a:schemeClr>
                </a:solidFill>
                <a:latin typeface="Calibri" pitchFamily="34" charset="0"/>
                <a:cs typeface="Calibri" pitchFamily="34" charset="0"/>
              </a:rPr>
              <a:t> adapted to include climate-related considerations</a:t>
            </a:r>
            <a:endParaRPr lang="en-GB" sz="1600" b="1" dirty="0">
              <a:solidFill>
                <a:schemeClr val="accent3">
                  <a:lumMod val="50000"/>
                </a:schemeClr>
              </a:solidFill>
              <a:latin typeface="Calibri" pitchFamily="34" charset="0"/>
              <a:cs typeface="Calibri" pitchFamily="34" charset="0"/>
            </a:endParaRPr>
          </a:p>
        </p:txBody>
      </p:sp>
      <p:cxnSp>
        <p:nvCxnSpPr>
          <p:cNvPr id="21" name="Straight Arrow Connector 20"/>
          <p:cNvCxnSpPr>
            <a:stCxn id="3" idx="3"/>
            <a:endCxn id="4" idx="1"/>
          </p:cNvCxnSpPr>
          <p:nvPr/>
        </p:nvCxnSpPr>
        <p:spPr>
          <a:xfrm>
            <a:off x="3348633" y="1341438"/>
            <a:ext cx="647367" cy="1588"/>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8" idx="3"/>
            <a:endCxn id="9" idx="1"/>
          </p:cNvCxnSpPr>
          <p:nvPr/>
        </p:nvCxnSpPr>
        <p:spPr>
          <a:xfrm>
            <a:off x="3348633" y="2780457"/>
            <a:ext cx="647367" cy="843"/>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9" idx="3"/>
            <a:endCxn id="16" idx="1"/>
          </p:cNvCxnSpPr>
          <p:nvPr/>
        </p:nvCxnSpPr>
        <p:spPr>
          <a:xfrm>
            <a:off x="5148000" y="2781300"/>
            <a:ext cx="647368" cy="1588"/>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1" idx="3"/>
            <a:endCxn id="13" idx="1"/>
          </p:cNvCxnSpPr>
          <p:nvPr/>
        </p:nvCxnSpPr>
        <p:spPr>
          <a:xfrm>
            <a:off x="3347864" y="4221163"/>
            <a:ext cx="648136" cy="1588"/>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13" idx="3"/>
            <a:endCxn id="17" idx="1"/>
          </p:cNvCxnSpPr>
          <p:nvPr/>
        </p:nvCxnSpPr>
        <p:spPr>
          <a:xfrm>
            <a:off x="5148000" y="4221163"/>
            <a:ext cx="648136" cy="1588"/>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3" idx="3"/>
            <a:endCxn id="16" idx="1"/>
          </p:cNvCxnSpPr>
          <p:nvPr/>
        </p:nvCxnSpPr>
        <p:spPr>
          <a:xfrm flipV="1">
            <a:off x="5148000" y="2781300"/>
            <a:ext cx="647368" cy="1439863"/>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14" idx="3"/>
            <a:endCxn id="15" idx="1"/>
          </p:cNvCxnSpPr>
          <p:nvPr/>
        </p:nvCxnSpPr>
        <p:spPr>
          <a:xfrm>
            <a:off x="3348633" y="5660777"/>
            <a:ext cx="647367" cy="248"/>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15" idx="3"/>
            <a:endCxn id="18" idx="1"/>
          </p:cNvCxnSpPr>
          <p:nvPr/>
        </p:nvCxnSpPr>
        <p:spPr>
          <a:xfrm>
            <a:off x="5148000" y="5661025"/>
            <a:ext cx="647368" cy="1588"/>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5" idx="3"/>
            <a:endCxn id="17" idx="1"/>
          </p:cNvCxnSpPr>
          <p:nvPr/>
        </p:nvCxnSpPr>
        <p:spPr>
          <a:xfrm flipV="1">
            <a:off x="5148000" y="4221163"/>
            <a:ext cx="648136" cy="1439862"/>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3" idx="2"/>
            <a:endCxn id="7" idx="0"/>
          </p:cNvCxnSpPr>
          <p:nvPr/>
        </p:nvCxnSpPr>
        <p:spPr>
          <a:xfrm rot="5400000">
            <a:off x="1809340" y="1745739"/>
            <a:ext cx="197434" cy="833"/>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7" idx="2"/>
            <a:endCxn id="8" idx="0"/>
          </p:cNvCxnSpPr>
          <p:nvPr/>
        </p:nvCxnSpPr>
        <p:spPr>
          <a:xfrm rot="16200000" flipH="1">
            <a:off x="1809264" y="2375247"/>
            <a:ext cx="197585" cy="833"/>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8" idx="2"/>
            <a:endCxn id="10" idx="0"/>
          </p:cNvCxnSpPr>
          <p:nvPr/>
        </p:nvCxnSpPr>
        <p:spPr>
          <a:xfrm rot="5400000">
            <a:off x="1808770" y="3185328"/>
            <a:ext cx="198575" cy="833"/>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10" idx="2"/>
            <a:endCxn id="11" idx="0"/>
          </p:cNvCxnSpPr>
          <p:nvPr/>
        </p:nvCxnSpPr>
        <p:spPr>
          <a:xfrm rot="16200000" flipH="1">
            <a:off x="1808607" y="3816065"/>
            <a:ext cx="198131" cy="64"/>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11" idx="2"/>
            <a:endCxn id="12" idx="0"/>
          </p:cNvCxnSpPr>
          <p:nvPr/>
        </p:nvCxnSpPr>
        <p:spPr>
          <a:xfrm rot="5400000">
            <a:off x="1808658" y="4626145"/>
            <a:ext cx="198029" cy="64"/>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12" idx="2"/>
            <a:endCxn id="14" idx="0"/>
          </p:cNvCxnSpPr>
          <p:nvPr/>
        </p:nvCxnSpPr>
        <p:spPr>
          <a:xfrm rot="16200000" flipH="1">
            <a:off x="1809264" y="5255567"/>
            <a:ext cx="197585" cy="833"/>
          </a:xfrm>
          <a:prstGeom prst="straightConnector1">
            <a:avLst/>
          </a:prstGeom>
          <a:ln w="2857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467544" y="6273225"/>
            <a:ext cx="4320480" cy="584775"/>
          </a:xfrm>
          <a:prstGeom prst="rect">
            <a:avLst/>
          </a:prstGeom>
          <a:noFill/>
        </p:spPr>
        <p:txBody>
          <a:bodyPr wrap="square" rtlCol="0">
            <a:spAutoFit/>
          </a:bodyPr>
          <a:lstStyle/>
          <a:p>
            <a:r>
              <a:rPr lang="en-GB" sz="1600" b="1" dirty="0" smtClean="0">
                <a:solidFill>
                  <a:schemeClr val="accent1">
                    <a:lumMod val="50000"/>
                  </a:schemeClr>
                </a:solidFill>
                <a:latin typeface="Calibri" pitchFamily="34" charset="0"/>
                <a:cs typeface="Calibri" pitchFamily="34" charset="0"/>
              </a:rPr>
              <a:t>(†) Climate risk screening can be applied before undertaking a more detailed assessment </a:t>
            </a:r>
            <a:endParaRPr lang="en-GB" sz="1600" b="1" dirty="0">
              <a:solidFill>
                <a:schemeClr val="accent1">
                  <a:lumMod val="50000"/>
                </a:schemeClr>
              </a:solidFill>
              <a:latin typeface="Calibri" pitchFamily="34" charset="0"/>
              <a:cs typeface="Calibri" pitchFamily="34" charset="0"/>
            </a:endParaRPr>
          </a:p>
        </p:txBody>
      </p:sp>
      <p:sp>
        <p:nvSpPr>
          <p:cNvPr id="37" name="Slide Number Placeholder 2"/>
          <p:cNvSpPr>
            <a:spLocks noGrp="1"/>
          </p:cNvSpPr>
          <p:nvPr>
            <p:ph type="sldNum" sz="quarter" idx="12"/>
          </p:nvPr>
        </p:nvSpPr>
        <p:spPr>
          <a:xfrm>
            <a:off x="6858000" y="6613525"/>
            <a:ext cx="2133600" cy="168275"/>
          </a:xfrm>
          <a:noFill/>
        </p:spPr>
        <p:txBody>
          <a:bodyPr/>
          <a:lstStyle/>
          <a:p>
            <a:fld id="{58E5CCDB-9A8F-4E75-8FA7-6D69D9C2C5AA}" type="slidenum">
              <a:rPr lang="en-US" smtClean="0"/>
              <a:pPr/>
              <a:t>31</a:t>
            </a:fld>
            <a:endParaRPr lang="en-US" dirty="0" smtClean="0"/>
          </a:p>
        </p:txBody>
      </p:sp>
      <p:sp>
        <p:nvSpPr>
          <p:cNvPr id="39" name="Rounded Rectangle 38"/>
          <p:cNvSpPr/>
          <p:nvPr/>
        </p:nvSpPr>
        <p:spPr>
          <a:xfrm>
            <a:off x="5791200" y="609600"/>
            <a:ext cx="2880320" cy="612000"/>
          </a:xfrm>
          <a:prstGeom prst="round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accent3">
                    <a:lumMod val="50000"/>
                  </a:schemeClr>
                </a:solidFill>
                <a:latin typeface="Calibri" pitchFamily="34" charset="0"/>
                <a:cs typeface="Calibri" pitchFamily="34" charset="0"/>
              </a:rPr>
              <a:t>Integrated ecosystems assessment</a:t>
            </a:r>
            <a:endParaRPr lang="en-GB" b="1" dirty="0">
              <a:solidFill>
                <a:schemeClr val="accent3">
                  <a:lumMod val="50000"/>
                </a:schemeClr>
              </a:solidFill>
              <a:latin typeface="Calibri" pitchFamily="34" charset="0"/>
              <a:cs typeface="Calibri" pitchFamily="34" charset="0"/>
            </a:endParaRPr>
          </a:p>
        </p:txBody>
      </p:sp>
      <p:cxnSp>
        <p:nvCxnSpPr>
          <p:cNvPr id="20" name="Elbow Connector 19"/>
          <p:cNvCxnSpPr>
            <a:stCxn id="4" idx="3"/>
            <a:endCxn id="39" idx="1"/>
          </p:cNvCxnSpPr>
          <p:nvPr/>
        </p:nvCxnSpPr>
        <p:spPr>
          <a:xfrm flipV="1">
            <a:off x="5148000" y="915600"/>
            <a:ext cx="643200" cy="425838"/>
          </a:xfrm>
          <a:prstGeom prst="bentConnector3">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Elbow Connector 23"/>
          <p:cNvCxnSpPr>
            <a:stCxn id="4" idx="3"/>
            <a:endCxn id="5" idx="1"/>
          </p:cNvCxnSpPr>
          <p:nvPr/>
        </p:nvCxnSpPr>
        <p:spPr>
          <a:xfrm>
            <a:off x="5148000" y="1341438"/>
            <a:ext cx="647368" cy="333762"/>
          </a:xfrm>
          <a:prstGeom prst="bentConnector3">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5"/>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40"/>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21"/>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5"/>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p:bldP spid="48" grpId="0"/>
      <p:bldP spid="3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2057400"/>
          </a:xfr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anchor="ctr"/>
          <a:lstStyle/>
          <a:p>
            <a:pPr algn="ctr">
              <a:lnSpc>
                <a:spcPct val="150000"/>
              </a:lnSpc>
              <a:buClr>
                <a:srgbClr val="00627F"/>
              </a:buClr>
              <a:buFontTx/>
              <a:buNone/>
              <a:defRPr/>
            </a:pPr>
            <a:r>
              <a:rPr lang="en-GB" dirty="0" smtClean="0">
                <a:solidFill>
                  <a:srgbClr val="0083A9"/>
                </a:solidFill>
              </a:rPr>
              <a:t>Action planning</a:t>
            </a:r>
          </a:p>
        </p:txBody>
      </p:sp>
      <p:sp>
        <p:nvSpPr>
          <p:cNvPr id="49154" name="Slide Number Placeholder 2"/>
          <p:cNvSpPr>
            <a:spLocks noGrp="1"/>
          </p:cNvSpPr>
          <p:nvPr>
            <p:ph type="sldNum" sz="quarter" idx="12"/>
          </p:nvPr>
        </p:nvSpPr>
        <p:spPr>
          <a:noFill/>
        </p:spPr>
        <p:txBody>
          <a:bodyPr/>
          <a:lstStyle/>
          <a:p>
            <a:fld id="{58E5CCDB-9A8F-4E75-8FA7-6D69D9C2C5AA}" type="slidenum">
              <a:rPr lang="en-US" smtClean="0"/>
              <a:pPr/>
              <a:t>32</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Turning words into action</a:t>
            </a:r>
            <a:endParaRPr lang="en-GB" dirty="0"/>
          </a:p>
        </p:txBody>
      </p:sp>
      <p:sp>
        <p:nvSpPr>
          <p:cNvPr id="3" name="Content Placeholder 2"/>
          <p:cNvSpPr>
            <a:spLocks noGrp="1"/>
          </p:cNvSpPr>
          <p:nvPr>
            <p:ph idx="1"/>
          </p:nvPr>
        </p:nvSpPr>
        <p:spPr>
          <a:xfrm>
            <a:off x="457200" y="2286000"/>
            <a:ext cx="8534400" cy="4800600"/>
          </a:xfrm>
        </p:spPr>
        <p:txBody>
          <a:bodyPr/>
          <a:lstStyle/>
          <a:p>
            <a:pPr>
              <a:buNone/>
            </a:pPr>
            <a:r>
              <a:rPr lang="en-GB" dirty="0" smtClean="0"/>
              <a:t>	Mainstreaming environment and climate change in national and sector policies, strategies and programmes</a:t>
            </a:r>
          </a:p>
          <a:p>
            <a:pPr>
              <a:buNone/>
            </a:pPr>
            <a:endParaRPr lang="en-GB" dirty="0"/>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33</a:t>
            </a:fld>
            <a:endParaRPr lang="en-US"/>
          </a:p>
        </p:txBody>
      </p:sp>
      <p:sp>
        <p:nvSpPr>
          <p:cNvPr id="5" name="Rounded Rectangle 4"/>
          <p:cNvSpPr/>
          <p:nvPr/>
        </p:nvSpPr>
        <p:spPr>
          <a:xfrm>
            <a:off x="1866900" y="3962400"/>
            <a:ext cx="5410200" cy="1600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rgbClr val="005F7B"/>
                </a:solidFill>
              </a:rPr>
              <a:t>What can be done and what are the institutional and capacity needs in your country/ sector of responsibility? </a:t>
            </a:r>
            <a:endParaRPr lang="en-GB" sz="2400" b="1" dirty="0">
              <a:solidFill>
                <a:srgbClr val="005F7B"/>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Recap – Key messages</a:t>
            </a:r>
            <a:endParaRPr lang="en-GB" dirty="0">
              <a:solidFill>
                <a:schemeClr val="accent2">
                  <a:lumMod val="20000"/>
                  <a:lumOff val="80000"/>
                </a:schemeClr>
              </a:solidFill>
            </a:endParaRPr>
          </a:p>
        </p:txBody>
      </p:sp>
      <p:sp>
        <p:nvSpPr>
          <p:cNvPr id="3" name="Content Placeholder 2"/>
          <p:cNvSpPr>
            <a:spLocks noGrp="1"/>
          </p:cNvSpPr>
          <p:nvPr>
            <p:ph idx="1"/>
          </p:nvPr>
        </p:nvSpPr>
        <p:spPr/>
        <p:txBody>
          <a:bodyPr/>
          <a:lstStyle/>
          <a:p>
            <a:r>
              <a:rPr lang="en-GB" sz="2600" dirty="0" smtClean="0"/>
              <a:t>Mainstreaming environment and climate change at strategic planning levels supports more integrated, effective, efficient and sustainable responses</a:t>
            </a:r>
          </a:p>
          <a:p>
            <a:pPr lvl="1"/>
            <a:r>
              <a:rPr lang="en-GB" sz="2200" dirty="0" smtClean="0"/>
              <a:t>But top-down and bottom-up approaches are complementary and mainstreaming is also justified at local level</a:t>
            </a:r>
          </a:p>
          <a:p>
            <a:r>
              <a:rPr lang="en-GB" sz="2600" dirty="0" smtClean="0"/>
              <a:t>Multiple tools and approaches are available to support environmental and climate change mainstreaming in policies, strategies, programmes and projects</a:t>
            </a:r>
          </a:p>
          <a:p>
            <a:r>
              <a:rPr lang="en-GB" sz="2600" dirty="0" smtClean="0"/>
              <a:t>Both </a:t>
            </a:r>
            <a:r>
              <a:rPr lang="en-GB" sz="2600" i="1" dirty="0" smtClean="0"/>
              <a:t>ad hoc</a:t>
            </a:r>
            <a:r>
              <a:rPr lang="en-GB" sz="2600" dirty="0" smtClean="0"/>
              <a:t> studies and assessments, and integration of environmental and climate-related considerations in feasibility / formulation studies, support this mainstreaming process</a:t>
            </a:r>
            <a:endParaRPr lang="en-GB" sz="2600"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34</a:t>
            </a:fld>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Key references</a:t>
            </a:r>
            <a:endParaRPr lang="en-GB" dirty="0">
              <a:solidFill>
                <a:schemeClr val="accent2">
                  <a:lumMod val="20000"/>
                  <a:lumOff val="80000"/>
                </a:schemeClr>
              </a:solidFill>
            </a:endParaRPr>
          </a:p>
        </p:txBody>
      </p:sp>
      <p:sp>
        <p:nvSpPr>
          <p:cNvPr id="3" name="Content Placeholder 2"/>
          <p:cNvSpPr>
            <a:spLocks noGrp="1"/>
          </p:cNvSpPr>
          <p:nvPr>
            <p:ph idx="1"/>
          </p:nvPr>
        </p:nvSpPr>
        <p:spPr>
          <a:xfrm>
            <a:off x="228600" y="1676400"/>
            <a:ext cx="8763000" cy="4800600"/>
          </a:xfrm>
        </p:spPr>
        <p:txBody>
          <a:bodyPr/>
          <a:lstStyle/>
          <a:p>
            <a:r>
              <a:rPr lang="en-GB" sz="2400" dirty="0" smtClean="0"/>
              <a:t>EC (2009a) </a:t>
            </a:r>
            <a:r>
              <a:rPr lang="en-GB" sz="2400" i="1" dirty="0" smtClean="0"/>
              <a:t>EC Cooperation: Responding to Climate </a:t>
            </a:r>
            <a:br>
              <a:rPr lang="en-GB" sz="2400" i="1" dirty="0" smtClean="0"/>
            </a:br>
            <a:r>
              <a:rPr lang="en-GB" sz="2400" i="1" dirty="0" smtClean="0"/>
              <a:t>Change – ‘Sector scripts’ series</a:t>
            </a:r>
            <a:r>
              <a:rPr lang="en-GB" sz="2400" dirty="0" smtClean="0"/>
              <a:t>. European Commission, Brussels</a:t>
            </a:r>
          </a:p>
          <a:p>
            <a:r>
              <a:rPr lang="en-GB" sz="2400" dirty="0" smtClean="0"/>
              <a:t>EC (2009b) </a:t>
            </a:r>
            <a:r>
              <a:rPr lang="en-GB" sz="2400" i="1" dirty="0" smtClean="0"/>
              <a:t>Guidelines on the Integration of </a:t>
            </a:r>
            <a:br>
              <a:rPr lang="en-GB" sz="2400" i="1" dirty="0" smtClean="0"/>
            </a:br>
            <a:r>
              <a:rPr lang="en-GB" sz="2400" i="1" dirty="0" smtClean="0"/>
              <a:t>Environment and Climate Change in Development Cooperation</a:t>
            </a:r>
            <a:r>
              <a:rPr lang="en-GB" sz="2400" dirty="0" smtClean="0"/>
              <a:t>. European Commission, Brussels</a:t>
            </a:r>
          </a:p>
          <a:p>
            <a:r>
              <a:rPr lang="en-GB" sz="2400" dirty="0" smtClean="0"/>
              <a:t>OECD DAC (2006) </a:t>
            </a:r>
            <a:r>
              <a:rPr lang="en-GB" sz="2400" i="1" dirty="0" smtClean="0"/>
              <a:t>Applying Strategic Environmental Assessment, good practice guidance for development co-operation. </a:t>
            </a:r>
            <a:r>
              <a:rPr lang="en-GB" sz="2400" dirty="0" smtClean="0"/>
              <a:t>OECD: Paris.</a:t>
            </a:r>
          </a:p>
          <a:p>
            <a:r>
              <a:rPr lang="en-GB" sz="2400" dirty="0" smtClean="0"/>
              <a:t>UNDP (2010) </a:t>
            </a:r>
            <a:r>
              <a:rPr lang="en-GB" sz="2400" i="1" dirty="0" smtClean="0"/>
              <a:t>Screening tools and guidelines to support the mainstreaming of climate change adaptation into development assistance – a stocktaking report</a:t>
            </a:r>
            <a:endParaRPr lang="en-GB" sz="2400" dirty="0" smtClean="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Key references</a:t>
            </a:r>
            <a:endParaRPr lang="en-GB" dirty="0">
              <a:solidFill>
                <a:schemeClr val="accent2">
                  <a:lumMod val="20000"/>
                  <a:lumOff val="80000"/>
                </a:schemeClr>
              </a:solidFill>
            </a:endParaRPr>
          </a:p>
        </p:txBody>
      </p:sp>
      <p:sp>
        <p:nvSpPr>
          <p:cNvPr id="3" name="Content Placeholder 2"/>
          <p:cNvSpPr>
            <a:spLocks noGrp="1"/>
          </p:cNvSpPr>
          <p:nvPr>
            <p:ph idx="1"/>
          </p:nvPr>
        </p:nvSpPr>
        <p:spPr>
          <a:xfrm>
            <a:off x="228600" y="2209800"/>
            <a:ext cx="8763000" cy="4800600"/>
          </a:xfrm>
        </p:spPr>
        <p:txBody>
          <a:bodyPr/>
          <a:lstStyle/>
          <a:p>
            <a:r>
              <a:rPr lang="en-GB" sz="2400" dirty="0" smtClean="0"/>
              <a:t>UNDP-UNEP (2011) </a:t>
            </a:r>
            <a:r>
              <a:rPr lang="en-GB" sz="2400" i="1" dirty="0" smtClean="0"/>
              <a:t>Mainstreaming Adaptation to Climate Change into Development Planning: A Guide for Practitioners</a:t>
            </a:r>
            <a:r>
              <a:rPr lang="en-GB" sz="2400" dirty="0" smtClean="0"/>
              <a:t>. UNDP-UNEP Poverty-Environment Initiative</a:t>
            </a:r>
          </a:p>
          <a:p>
            <a:r>
              <a:rPr lang="en-GB" sz="2400" dirty="0" smtClean="0"/>
              <a:t>UNDP, UNEP, UNEP </a:t>
            </a:r>
            <a:r>
              <a:rPr lang="en-GB" sz="2400" dirty="0" err="1" smtClean="0"/>
              <a:t>Riso</a:t>
            </a:r>
            <a:r>
              <a:rPr lang="en-GB" sz="2400" dirty="0" smtClean="0"/>
              <a:t> Centre (2011) </a:t>
            </a:r>
            <a:r>
              <a:rPr lang="en-GB" sz="2400" i="1" dirty="0" smtClean="0"/>
              <a:t>Climate risk screening tools and their application</a:t>
            </a:r>
            <a:r>
              <a:rPr lang="en-GB" sz="2400" dirty="0" smtClean="0"/>
              <a:t>. CC DARE.</a:t>
            </a:r>
            <a:endParaRPr lang="en-GB" sz="2400"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36</a:t>
            </a:fld>
            <a:endParaRPr lang="en-US"/>
          </a:p>
        </p:txBody>
      </p:sp>
    </p:spTree>
    <p:extLst>
      <p:ext uri="{BB962C8B-B14F-4D97-AF65-F5344CB8AC3E}">
        <p14:creationId xmlns:p14="http://schemas.microsoft.com/office/powerpoint/2010/main" val="27210267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457200" y="1600200"/>
            <a:ext cx="8229600" cy="4419600"/>
          </a:xfrm>
        </p:spPr>
        <p:txBody>
          <a:bodyPr/>
          <a:lstStyle/>
          <a:p>
            <a:pPr>
              <a:spcBef>
                <a:spcPts val="600"/>
              </a:spcBef>
            </a:pPr>
            <a:r>
              <a:rPr lang="en-GB" sz="1400" dirty="0" err="1" smtClean="0"/>
              <a:t>Dessai</a:t>
            </a:r>
            <a:r>
              <a:rPr lang="en-GB" sz="1400" dirty="0" smtClean="0"/>
              <a:t> S. &amp; </a:t>
            </a:r>
            <a:r>
              <a:rPr lang="en-GB" sz="1400" dirty="0" err="1" smtClean="0"/>
              <a:t>Hulme</a:t>
            </a:r>
            <a:r>
              <a:rPr lang="en-GB" sz="1400" dirty="0" smtClean="0"/>
              <a:t> M. (2004) Does climate adaptation policy need probabilities? </a:t>
            </a:r>
            <a:r>
              <a:rPr lang="en-GB" sz="1400" i="1" dirty="0" smtClean="0"/>
              <a:t>Climate Policy</a:t>
            </a:r>
            <a:r>
              <a:rPr lang="en-GB" sz="1400" dirty="0" smtClean="0"/>
              <a:t>, vol. 4 (2) 107-128. Available from: </a:t>
            </a:r>
            <a:r>
              <a:rPr lang="en-GB" sz="1400" u="sng" dirty="0" smtClean="0">
                <a:hlinkClick r:id="rId2"/>
              </a:rPr>
              <a:t>http://www.mikehulme.org/wp-content/uploads/2007/04/2004-dessai-hulme-probabilities.pdf</a:t>
            </a:r>
            <a:endParaRPr lang="en-GB" sz="1400" dirty="0" smtClean="0"/>
          </a:p>
          <a:p>
            <a:pPr>
              <a:spcBef>
                <a:spcPts val="600"/>
              </a:spcBef>
            </a:pPr>
            <a:r>
              <a:rPr lang="en-GB" sz="1400" dirty="0" smtClean="0"/>
              <a:t>EC (2009a) </a:t>
            </a:r>
            <a:r>
              <a:rPr lang="en-GB" sz="1400" i="1" dirty="0" smtClean="0"/>
              <a:t>EC Cooperation: Responding to Climate Change – ‘Sector scripts’ series</a:t>
            </a:r>
            <a:r>
              <a:rPr lang="en-GB" sz="1400" dirty="0" smtClean="0"/>
              <a:t>. A series of information notes comprising an introduction and sector-specific notes. European Commission, Brussels</a:t>
            </a:r>
          </a:p>
          <a:p>
            <a:pPr>
              <a:spcBef>
                <a:spcPts val="600"/>
              </a:spcBef>
            </a:pPr>
            <a:r>
              <a:rPr lang="en-GB" sz="1400" dirty="0" smtClean="0"/>
              <a:t>EC (2009b) </a:t>
            </a:r>
            <a:r>
              <a:rPr lang="en-GB" sz="1400" i="1" dirty="0" smtClean="0"/>
              <a:t>Guidelines on the Integration of Environment and Climate Change in Development Cooperation</a:t>
            </a:r>
            <a:r>
              <a:rPr lang="en-GB" sz="1400" dirty="0" smtClean="0"/>
              <a:t>. European Commission, Brussels. Available from: </a:t>
            </a:r>
            <a:r>
              <a:rPr lang="en-GB" sz="1400" u="sng" dirty="0" smtClean="0">
                <a:hlinkClick r:id="rId3"/>
              </a:rPr>
              <a:t>http://ec.europa.eu/europeaid/infopoint/publications/europeaid/172a_en.htm</a:t>
            </a:r>
            <a:endParaRPr lang="en-GB" sz="1400" dirty="0" smtClean="0"/>
          </a:p>
          <a:p>
            <a:pPr>
              <a:spcBef>
                <a:spcPts val="600"/>
              </a:spcBef>
            </a:pPr>
            <a:r>
              <a:rPr lang="en-GB" sz="1400" dirty="0" smtClean="0"/>
              <a:t>GTZ (</a:t>
            </a:r>
            <a:r>
              <a:rPr lang="en-GB" sz="1400" dirty="0" err="1" smtClean="0"/>
              <a:t>nd</a:t>
            </a:r>
            <a:r>
              <a:rPr lang="en-GB" sz="1400" dirty="0" smtClean="0"/>
              <a:t>) Strategic Environmental Assessment, a practice-oriented training for policy-makers, administration officials, consultants and NGO representatives. </a:t>
            </a:r>
            <a:r>
              <a:rPr lang="en-GB" sz="1400" dirty="0" err="1" smtClean="0"/>
              <a:t>Powerpoint</a:t>
            </a:r>
            <a:r>
              <a:rPr lang="en-GB" sz="1400" dirty="0" smtClean="0"/>
              <a:t> presentation.</a:t>
            </a:r>
          </a:p>
          <a:p>
            <a:pPr>
              <a:spcBef>
                <a:spcPts val="600"/>
              </a:spcBef>
            </a:pPr>
            <a:r>
              <a:rPr lang="en-GB" sz="1400" dirty="0" smtClean="0"/>
              <a:t>OECD DAC (2006) </a:t>
            </a:r>
            <a:r>
              <a:rPr lang="en-GB" sz="1400" i="1" dirty="0" smtClean="0"/>
              <a:t>Applying Strategic Environmental Assessment, good practice guidance for development co-operation</a:t>
            </a:r>
            <a:r>
              <a:rPr lang="en-GB" sz="1400" dirty="0" smtClean="0"/>
              <a:t>. OECD: Paris.</a:t>
            </a:r>
          </a:p>
          <a:p>
            <a:pPr>
              <a:spcBef>
                <a:spcPts val="600"/>
              </a:spcBef>
            </a:pPr>
            <a:r>
              <a:rPr lang="en-GB" sz="1400" dirty="0" smtClean="0"/>
              <a:t>OECD (2009a) </a:t>
            </a:r>
            <a:r>
              <a:rPr lang="en-GB" sz="1400" i="1" dirty="0" smtClean="0"/>
              <a:t>Integrating Climate Change Adaptation into Development Co-operation: Policy guidance</a:t>
            </a:r>
            <a:r>
              <a:rPr lang="en-GB" sz="1400" dirty="0" smtClean="0"/>
              <a:t>. OECD Publishing, Paris. [Read-only, browse-it edition] Available from: </a:t>
            </a:r>
            <a:r>
              <a:rPr lang="en-GB" sz="1400" u="sng" dirty="0" smtClean="0">
                <a:hlinkClick r:id="rId4"/>
              </a:rPr>
              <a:t>http://browse.oecdbookshop.org/oecd/pdfs/browseit/4309171E.PDF</a:t>
            </a:r>
            <a:endParaRPr lang="en-GB" sz="1400" u="sng" dirty="0" smtClean="0"/>
          </a:p>
          <a:p>
            <a:pPr>
              <a:spcBef>
                <a:spcPts val="600"/>
              </a:spcBef>
            </a:pPr>
            <a:r>
              <a:rPr lang="en-GB" sz="1400" dirty="0" smtClean="0"/>
              <a:t>OECD DAC (2010) </a:t>
            </a:r>
            <a:r>
              <a:rPr lang="en-GB" sz="1400" i="1" dirty="0" smtClean="0"/>
              <a:t>Strategic Environmental Assessment and Adaptation to Climate Change</a:t>
            </a:r>
            <a:r>
              <a:rPr lang="en-GB" sz="1400" dirty="0" smtClean="0"/>
              <a:t>. OECD: Paris.</a:t>
            </a:r>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(2)</a:t>
            </a:r>
            <a:endParaRPr lang="en-GB" dirty="0"/>
          </a:p>
        </p:txBody>
      </p:sp>
      <p:sp>
        <p:nvSpPr>
          <p:cNvPr id="3" name="Content Placeholder 2"/>
          <p:cNvSpPr>
            <a:spLocks noGrp="1"/>
          </p:cNvSpPr>
          <p:nvPr>
            <p:ph idx="1"/>
          </p:nvPr>
        </p:nvSpPr>
        <p:spPr>
          <a:xfrm>
            <a:off x="457200" y="1600200"/>
            <a:ext cx="8229600" cy="4419600"/>
          </a:xfrm>
        </p:spPr>
        <p:txBody>
          <a:bodyPr/>
          <a:lstStyle/>
          <a:p>
            <a:pPr>
              <a:spcBef>
                <a:spcPts val="600"/>
              </a:spcBef>
            </a:pPr>
            <a:endParaRPr lang="en-GB" sz="1400" dirty="0" smtClean="0"/>
          </a:p>
          <a:p>
            <a:pPr>
              <a:spcBef>
                <a:spcPts val="600"/>
              </a:spcBef>
            </a:pPr>
            <a:r>
              <a:rPr lang="en-GB" sz="1400" dirty="0" err="1" smtClean="0"/>
              <a:t>Olhoff</a:t>
            </a:r>
            <a:r>
              <a:rPr lang="en-GB" sz="1400" dirty="0" smtClean="0"/>
              <a:t> A. &amp; </a:t>
            </a:r>
            <a:r>
              <a:rPr lang="en-GB" sz="1400" dirty="0" err="1" smtClean="0"/>
              <a:t>Schaer</a:t>
            </a:r>
            <a:r>
              <a:rPr lang="en-GB" sz="1400" dirty="0" smtClean="0"/>
              <a:t> C. (2010) </a:t>
            </a:r>
            <a:r>
              <a:rPr lang="en-GB" sz="1400" i="1" dirty="0" smtClean="0"/>
              <a:t>Screening tools and guidelines to support the mainstreaming of climate change adaptation into development assistance: A stocktaking report</a:t>
            </a:r>
            <a:r>
              <a:rPr lang="en-GB" sz="1400" dirty="0" smtClean="0"/>
              <a:t>. Environment &amp; Energy Group, United Nations Development Programme, New York. Available from: </a:t>
            </a:r>
            <a:r>
              <a:rPr lang="en-GB" sz="1400" u="sng" dirty="0" smtClean="0">
                <a:hlinkClick r:id="rId2"/>
              </a:rPr>
              <a:t>http://www.undp.org/climatechange/library_integrating_cc.shtml</a:t>
            </a:r>
            <a:endParaRPr lang="en-GB" sz="1400" u="sng" dirty="0" smtClean="0"/>
          </a:p>
          <a:p>
            <a:pPr>
              <a:spcBef>
                <a:spcPts val="600"/>
              </a:spcBef>
            </a:pPr>
            <a:r>
              <a:rPr lang="en-GB" sz="1400" dirty="0"/>
              <a:t>UNDP-UNEP (2011) </a:t>
            </a:r>
            <a:r>
              <a:rPr lang="en-GB" sz="1400" i="1" dirty="0"/>
              <a:t>Mainstreaming Adaptation to Climate Change into Development Planning: A Guide for Practitioners</a:t>
            </a:r>
            <a:r>
              <a:rPr lang="en-GB" sz="1400" dirty="0"/>
              <a:t>. UNDP-UNEP Poverty-Environment Initiative. Available from: </a:t>
            </a:r>
            <a:r>
              <a:rPr lang="en-GB" sz="1400" u="sng" dirty="0">
                <a:hlinkClick r:id="rId3"/>
              </a:rPr>
              <a:t>http://www.unpei.org/knowledge-resources/</a:t>
            </a:r>
            <a:r>
              <a:rPr lang="en-GB" sz="1400" u="sng" dirty="0" smtClean="0">
                <a:hlinkClick r:id="rId3"/>
              </a:rPr>
              <a:t>publications.html</a:t>
            </a:r>
            <a:endParaRPr lang="en-GB" sz="1400" dirty="0" smtClean="0"/>
          </a:p>
          <a:p>
            <a:pPr>
              <a:spcBef>
                <a:spcPts val="600"/>
              </a:spcBef>
            </a:pPr>
            <a:r>
              <a:rPr lang="en-GB" sz="1400" dirty="0" smtClean="0"/>
              <a:t>UNDP-UNEP (2011) </a:t>
            </a:r>
            <a:r>
              <a:rPr lang="en-GB" sz="1400" i="1" dirty="0" smtClean="0"/>
              <a:t>Mainstreaming Adaptation to Climate Change into Development Planning: A Guide for Practitioners</a:t>
            </a:r>
            <a:r>
              <a:rPr lang="en-GB" sz="1400" dirty="0" smtClean="0"/>
              <a:t>. UNDP-UNEP Poverty-Environment Initiative. Available from: </a:t>
            </a:r>
            <a:r>
              <a:rPr lang="en-GB" sz="1400" u="sng" dirty="0" smtClean="0">
                <a:hlinkClick r:id="rId3"/>
              </a:rPr>
              <a:t>http://www.unpei.org/knowledge-resources/publications.html</a:t>
            </a:r>
            <a:endParaRPr lang="en-GB" sz="1400" dirty="0"/>
          </a:p>
        </p:txBody>
      </p:sp>
      <p:sp>
        <p:nvSpPr>
          <p:cNvPr id="4" name="Slide Number Placeholder 3"/>
          <p:cNvSpPr>
            <a:spLocks noGrp="1"/>
          </p:cNvSpPr>
          <p:nvPr>
            <p:ph type="sldNum" sz="quarter" idx="12"/>
          </p:nvPr>
        </p:nvSpPr>
        <p:spPr/>
        <p:txBody>
          <a:bodyPr/>
          <a:lstStyle/>
          <a:p>
            <a:pPr>
              <a:defRPr/>
            </a:pPr>
            <a:fld id="{3C20822D-2FB9-488A-87CB-4536A0C9B689}" type="slidenum">
              <a:rPr lang="en-US" smtClean="0"/>
              <a:pPr>
                <a:defRPr/>
              </a:pPr>
              <a:t>38</a:t>
            </a:fld>
            <a:endParaRPr lang="en-US" dirty="0"/>
          </a:p>
        </p:txBody>
      </p:sp>
    </p:spTree>
    <p:extLst>
      <p:ext uri="{BB962C8B-B14F-4D97-AF65-F5344CB8AC3E}">
        <p14:creationId xmlns:p14="http://schemas.microsoft.com/office/powerpoint/2010/main" val="4189975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GB" dirty="0" smtClean="0"/>
              <a:t>Why mainstream at strategic </a:t>
            </a:r>
            <a:br>
              <a:rPr lang="en-GB" dirty="0" smtClean="0"/>
            </a:br>
            <a:r>
              <a:rPr lang="en-GB" dirty="0" smtClean="0"/>
              <a:t>planning levels?</a:t>
            </a:r>
          </a:p>
        </p:txBody>
      </p:sp>
      <p:sp>
        <p:nvSpPr>
          <p:cNvPr id="4" name="TextBox 3"/>
          <p:cNvSpPr txBox="1">
            <a:spLocks noChangeArrowheads="1"/>
          </p:cNvSpPr>
          <p:nvPr/>
        </p:nvSpPr>
        <p:spPr bwMode="auto">
          <a:xfrm>
            <a:off x="685800" y="2076450"/>
            <a:ext cx="3779838" cy="384175"/>
          </a:xfrm>
          <a:prstGeom prst="rect">
            <a:avLst/>
          </a:prstGeom>
          <a:noFill/>
          <a:ln w="9525">
            <a:noFill/>
            <a:miter lim="800000"/>
            <a:headEnd/>
            <a:tailEnd/>
          </a:ln>
        </p:spPr>
        <p:txBody>
          <a:bodyPr>
            <a:spAutoFit/>
          </a:bodyPr>
          <a:lstStyle/>
          <a:p>
            <a:r>
              <a:rPr lang="en-GB" sz="1900">
                <a:solidFill>
                  <a:srgbClr val="002060"/>
                </a:solidFill>
              </a:rPr>
              <a:t>Overall guiding policy framework</a:t>
            </a:r>
          </a:p>
        </p:txBody>
      </p:sp>
      <p:sp>
        <p:nvSpPr>
          <p:cNvPr id="5" name="TextBox 4"/>
          <p:cNvSpPr txBox="1">
            <a:spLocks noChangeArrowheads="1"/>
          </p:cNvSpPr>
          <p:nvPr/>
        </p:nvSpPr>
        <p:spPr bwMode="auto">
          <a:xfrm>
            <a:off x="4572000" y="2076450"/>
            <a:ext cx="3959225" cy="677863"/>
          </a:xfrm>
          <a:prstGeom prst="rect">
            <a:avLst/>
          </a:prstGeom>
          <a:noFill/>
          <a:ln w="9525">
            <a:noFill/>
            <a:miter lim="800000"/>
            <a:headEnd/>
            <a:tailEnd/>
          </a:ln>
        </p:spPr>
        <p:txBody>
          <a:bodyPr>
            <a:spAutoFit/>
          </a:bodyPr>
          <a:lstStyle/>
          <a:p>
            <a:r>
              <a:rPr lang="en-GB" sz="1900">
                <a:solidFill>
                  <a:srgbClr val="002060"/>
                </a:solidFill>
              </a:rPr>
              <a:t>Operationalisation and implementation of national policies</a:t>
            </a:r>
          </a:p>
        </p:txBody>
      </p:sp>
      <p:sp>
        <p:nvSpPr>
          <p:cNvPr id="21508" name="TextBox 5"/>
          <p:cNvSpPr txBox="1">
            <a:spLocks noChangeArrowheads="1"/>
          </p:cNvSpPr>
          <p:nvPr/>
        </p:nvSpPr>
        <p:spPr bwMode="auto">
          <a:xfrm>
            <a:off x="1676400" y="1524000"/>
            <a:ext cx="1828800" cy="400050"/>
          </a:xfrm>
          <a:prstGeom prst="rect">
            <a:avLst/>
          </a:prstGeom>
          <a:solidFill>
            <a:srgbClr val="92D050"/>
          </a:solidFill>
          <a:ln w="9525">
            <a:solidFill>
              <a:srgbClr val="92D050"/>
            </a:solidFill>
            <a:miter lim="800000"/>
            <a:headEnd/>
            <a:tailEnd/>
          </a:ln>
        </p:spPr>
        <p:txBody>
          <a:bodyPr>
            <a:spAutoFit/>
          </a:bodyPr>
          <a:lstStyle/>
          <a:p>
            <a:pPr algn="ctr"/>
            <a:r>
              <a:rPr lang="en-GB" sz="2000" b="1">
                <a:solidFill>
                  <a:srgbClr val="002060"/>
                </a:solidFill>
              </a:rPr>
              <a:t>National level</a:t>
            </a:r>
          </a:p>
        </p:txBody>
      </p:sp>
      <p:sp>
        <p:nvSpPr>
          <p:cNvPr id="21509" name="TextBox 6"/>
          <p:cNvSpPr txBox="1">
            <a:spLocks noChangeArrowheads="1"/>
          </p:cNvSpPr>
          <p:nvPr/>
        </p:nvSpPr>
        <p:spPr bwMode="auto">
          <a:xfrm>
            <a:off x="5638800" y="1524000"/>
            <a:ext cx="1828800" cy="400050"/>
          </a:xfrm>
          <a:prstGeom prst="rect">
            <a:avLst/>
          </a:prstGeom>
          <a:solidFill>
            <a:srgbClr val="00B0F0"/>
          </a:solidFill>
          <a:ln w="9525">
            <a:solidFill>
              <a:srgbClr val="92D050"/>
            </a:solidFill>
            <a:miter lim="800000"/>
            <a:headEnd/>
            <a:tailEnd/>
          </a:ln>
        </p:spPr>
        <p:txBody>
          <a:bodyPr>
            <a:spAutoFit/>
          </a:bodyPr>
          <a:lstStyle/>
          <a:p>
            <a:pPr algn="ctr"/>
            <a:r>
              <a:rPr lang="en-GB" sz="2000" b="1">
                <a:solidFill>
                  <a:srgbClr val="002060"/>
                </a:solidFill>
              </a:rPr>
              <a:t>Sector level</a:t>
            </a:r>
          </a:p>
        </p:txBody>
      </p:sp>
      <p:sp>
        <p:nvSpPr>
          <p:cNvPr id="8" name="TextBox 7"/>
          <p:cNvSpPr txBox="1">
            <a:spLocks noChangeArrowheads="1"/>
          </p:cNvSpPr>
          <p:nvPr/>
        </p:nvSpPr>
        <p:spPr bwMode="auto">
          <a:xfrm>
            <a:off x="685800" y="3455988"/>
            <a:ext cx="3779838" cy="385762"/>
          </a:xfrm>
          <a:prstGeom prst="rect">
            <a:avLst/>
          </a:prstGeom>
          <a:noFill/>
          <a:ln w="9525">
            <a:noFill/>
            <a:miter lim="800000"/>
            <a:headEnd/>
            <a:tailEnd/>
          </a:ln>
        </p:spPr>
        <p:txBody>
          <a:bodyPr>
            <a:spAutoFit/>
          </a:bodyPr>
          <a:lstStyle/>
          <a:p>
            <a:r>
              <a:rPr lang="en-GB" sz="1900">
                <a:solidFill>
                  <a:srgbClr val="002060"/>
                </a:solidFill>
              </a:rPr>
              <a:t>Exercise of some key functions</a:t>
            </a:r>
          </a:p>
        </p:txBody>
      </p:sp>
      <p:sp>
        <p:nvSpPr>
          <p:cNvPr id="9" name="TextBox 8"/>
          <p:cNvSpPr txBox="1">
            <a:spLocks noChangeArrowheads="1"/>
          </p:cNvSpPr>
          <p:nvPr/>
        </p:nvSpPr>
        <p:spPr bwMode="auto">
          <a:xfrm>
            <a:off x="4572000" y="3455988"/>
            <a:ext cx="3959225" cy="677862"/>
          </a:xfrm>
          <a:prstGeom prst="rect">
            <a:avLst/>
          </a:prstGeom>
          <a:noFill/>
          <a:ln w="9525">
            <a:noFill/>
            <a:miter lim="800000"/>
            <a:headEnd/>
            <a:tailEnd/>
          </a:ln>
        </p:spPr>
        <p:txBody>
          <a:bodyPr>
            <a:spAutoFit/>
          </a:bodyPr>
          <a:lstStyle/>
          <a:p>
            <a:r>
              <a:rPr lang="en-GB" sz="1900">
                <a:solidFill>
                  <a:srgbClr val="002060"/>
                </a:solidFill>
              </a:rPr>
              <a:t>Own initiatives, development of capacities &amp; good practices</a:t>
            </a:r>
          </a:p>
        </p:txBody>
      </p:sp>
      <p:sp>
        <p:nvSpPr>
          <p:cNvPr id="10" name="TextBox 9"/>
          <p:cNvSpPr txBox="1">
            <a:spLocks noChangeArrowheads="1"/>
          </p:cNvSpPr>
          <p:nvPr/>
        </p:nvSpPr>
        <p:spPr bwMode="auto">
          <a:xfrm>
            <a:off x="4572000" y="2770188"/>
            <a:ext cx="3959225" cy="677862"/>
          </a:xfrm>
          <a:prstGeom prst="rect">
            <a:avLst/>
          </a:prstGeom>
          <a:noFill/>
          <a:ln w="9525">
            <a:noFill/>
            <a:miter lim="800000"/>
            <a:headEnd/>
            <a:tailEnd/>
          </a:ln>
        </p:spPr>
        <p:txBody>
          <a:bodyPr>
            <a:spAutoFit/>
          </a:bodyPr>
          <a:lstStyle/>
          <a:p>
            <a:r>
              <a:rPr lang="en-GB" sz="1900">
                <a:solidFill>
                  <a:srgbClr val="002060"/>
                </a:solidFill>
              </a:rPr>
              <a:t>Sector-specific legislation/regulation</a:t>
            </a:r>
          </a:p>
        </p:txBody>
      </p:sp>
      <p:sp>
        <p:nvSpPr>
          <p:cNvPr id="11" name="TextBox 10"/>
          <p:cNvSpPr txBox="1">
            <a:spLocks noChangeArrowheads="1"/>
          </p:cNvSpPr>
          <p:nvPr/>
        </p:nvSpPr>
        <p:spPr bwMode="auto">
          <a:xfrm>
            <a:off x="685800" y="2770188"/>
            <a:ext cx="3959225" cy="385762"/>
          </a:xfrm>
          <a:prstGeom prst="rect">
            <a:avLst/>
          </a:prstGeom>
          <a:noFill/>
          <a:ln w="9525">
            <a:noFill/>
            <a:miter lim="800000"/>
            <a:headEnd/>
            <a:tailEnd/>
          </a:ln>
        </p:spPr>
        <p:txBody>
          <a:bodyPr>
            <a:spAutoFit/>
          </a:bodyPr>
          <a:lstStyle/>
          <a:p>
            <a:r>
              <a:rPr lang="en-GB" sz="1900">
                <a:solidFill>
                  <a:srgbClr val="002060"/>
                </a:solidFill>
              </a:rPr>
              <a:t>National legislation/regulation</a:t>
            </a:r>
          </a:p>
        </p:txBody>
      </p:sp>
      <p:sp>
        <p:nvSpPr>
          <p:cNvPr id="12" name="TextBox 11"/>
          <p:cNvSpPr txBox="1">
            <a:spLocks noChangeArrowheads="1"/>
          </p:cNvSpPr>
          <p:nvPr/>
        </p:nvSpPr>
        <p:spPr bwMode="auto">
          <a:xfrm>
            <a:off x="685800" y="4141788"/>
            <a:ext cx="3959225" cy="677862"/>
          </a:xfrm>
          <a:prstGeom prst="rect">
            <a:avLst/>
          </a:prstGeom>
          <a:noFill/>
          <a:ln w="9525">
            <a:noFill/>
            <a:miter lim="800000"/>
            <a:headEnd/>
            <a:tailEnd/>
          </a:ln>
        </p:spPr>
        <p:txBody>
          <a:bodyPr>
            <a:spAutoFit/>
          </a:bodyPr>
          <a:lstStyle/>
          <a:p>
            <a:r>
              <a:rPr lang="en-GB" sz="1900">
                <a:solidFill>
                  <a:srgbClr val="002060"/>
                </a:solidFill>
              </a:rPr>
              <a:t>Management of international relations</a:t>
            </a:r>
          </a:p>
        </p:txBody>
      </p:sp>
      <p:sp>
        <p:nvSpPr>
          <p:cNvPr id="13" name="TextBox 12"/>
          <p:cNvSpPr txBox="1">
            <a:spLocks noChangeArrowheads="1"/>
          </p:cNvSpPr>
          <p:nvPr/>
        </p:nvSpPr>
        <p:spPr bwMode="auto">
          <a:xfrm>
            <a:off x="4572000" y="4135904"/>
            <a:ext cx="4419600" cy="969496"/>
          </a:xfrm>
          <a:prstGeom prst="rect">
            <a:avLst/>
          </a:prstGeom>
          <a:noFill/>
          <a:ln w="9525">
            <a:noFill/>
            <a:miter lim="800000"/>
            <a:headEnd/>
            <a:tailEnd/>
          </a:ln>
        </p:spPr>
        <p:txBody>
          <a:bodyPr wrap="square">
            <a:spAutoFit/>
          </a:bodyPr>
          <a:lstStyle/>
          <a:p>
            <a:r>
              <a:rPr lang="en-GB" sz="1900" dirty="0">
                <a:solidFill>
                  <a:srgbClr val="002060"/>
                </a:solidFill>
              </a:rPr>
              <a:t>Transboundary cooperation on </a:t>
            </a:r>
            <a:r>
              <a:rPr lang="en-GB" sz="1900" dirty="0" smtClean="0">
                <a:solidFill>
                  <a:srgbClr val="002060"/>
                </a:solidFill>
              </a:rPr>
              <a:t>environment and climate</a:t>
            </a:r>
            <a:r>
              <a:rPr lang="en-GB" sz="1900" dirty="0">
                <a:solidFill>
                  <a:srgbClr val="002060"/>
                </a:solidFill>
              </a:rPr>
              <a:t>-</a:t>
            </a:r>
            <a:r>
              <a:rPr lang="en-GB" sz="1900" dirty="0" smtClean="0">
                <a:solidFill>
                  <a:srgbClr val="002060"/>
                </a:solidFill>
              </a:rPr>
              <a:t>relevant </a:t>
            </a:r>
            <a:r>
              <a:rPr lang="en-GB" sz="1900" dirty="0">
                <a:solidFill>
                  <a:srgbClr val="002060"/>
                </a:solidFill>
              </a:rPr>
              <a:t>issues</a:t>
            </a:r>
          </a:p>
        </p:txBody>
      </p:sp>
      <p:sp>
        <p:nvSpPr>
          <p:cNvPr id="14" name="TextBox 13"/>
          <p:cNvSpPr txBox="1">
            <a:spLocks noChangeArrowheads="1"/>
          </p:cNvSpPr>
          <p:nvPr/>
        </p:nvSpPr>
        <p:spPr bwMode="auto">
          <a:xfrm>
            <a:off x="2592388" y="5105400"/>
            <a:ext cx="3959225" cy="384175"/>
          </a:xfrm>
          <a:prstGeom prst="rect">
            <a:avLst/>
          </a:prstGeom>
          <a:noFill/>
          <a:ln w="9525">
            <a:noFill/>
            <a:miter lim="800000"/>
            <a:headEnd/>
            <a:tailEnd/>
          </a:ln>
        </p:spPr>
        <p:txBody>
          <a:bodyPr>
            <a:spAutoFit/>
          </a:bodyPr>
          <a:lstStyle/>
          <a:p>
            <a:pPr algn="ctr"/>
            <a:r>
              <a:rPr lang="en-GB" sz="1900" dirty="0">
                <a:solidFill>
                  <a:srgbClr val="002060"/>
                </a:solidFill>
              </a:rPr>
              <a:t>Wider pool of resources</a:t>
            </a:r>
          </a:p>
        </p:txBody>
      </p:sp>
      <p:sp>
        <p:nvSpPr>
          <p:cNvPr id="15" name="TextBox 14"/>
          <p:cNvSpPr txBox="1">
            <a:spLocks noChangeArrowheads="1"/>
          </p:cNvSpPr>
          <p:nvPr/>
        </p:nvSpPr>
        <p:spPr bwMode="auto">
          <a:xfrm>
            <a:off x="1752600" y="5940425"/>
            <a:ext cx="5638800" cy="384175"/>
          </a:xfrm>
          <a:prstGeom prst="rect">
            <a:avLst/>
          </a:prstGeom>
          <a:noFill/>
          <a:ln w="9525">
            <a:noFill/>
            <a:miter lim="800000"/>
            <a:headEnd/>
            <a:tailEnd/>
          </a:ln>
        </p:spPr>
        <p:txBody>
          <a:bodyPr>
            <a:spAutoFit/>
          </a:bodyPr>
          <a:lstStyle/>
          <a:p>
            <a:pPr algn="ctr"/>
            <a:r>
              <a:rPr lang="en-GB" sz="1900">
                <a:solidFill>
                  <a:srgbClr val="002060"/>
                </a:solidFill>
              </a:rPr>
              <a:t>More widespread capacity and institution building</a:t>
            </a:r>
          </a:p>
        </p:txBody>
      </p:sp>
      <p:sp>
        <p:nvSpPr>
          <p:cNvPr id="16" name="TextBox 15"/>
          <p:cNvSpPr txBox="1">
            <a:spLocks noChangeArrowheads="1"/>
          </p:cNvSpPr>
          <p:nvPr/>
        </p:nvSpPr>
        <p:spPr bwMode="auto">
          <a:xfrm>
            <a:off x="2592388" y="5530850"/>
            <a:ext cx="3959225" cy="385763"/>
          </a:xfrm>
          <a:prstGeom prst="rect">
            <a:avLst/>
          </a:prstGeom>
          <a:noFill/>
          <a:ln w="9525">
            <a:noFill/>
            <a:miter lim="800000"/>
            <a:headEnd/>
            <a:tailEnd/>
          </a:ln>
        </p:spPr>
        <p:txBody>
          <a:bodyPr>
            <a:spAutoFit/>
          </a:bodyPr>
          <a:lstStyle/>
          <a:p>
            <a:pPr algn="ctr"/>
            <a:r>
              <a:rPr lang="en-GB" sz="1900">
                <a:solidFill>
                  <a:srgbClr val="002060"/>
                </a:solidFill>
              </a:rPr>
              <a:t>Wider ownership of response</a:t>
            </a:r>
          </a:p>
        </p:txBody>
      </p:sp>
      <p:sp>
        <p:nvSpPr>
          <p:cNvPr id="21519" name="Slide Number Placeholder 16"/>
          <p:cNvSpPr>
            <a:spLocks noGrp="1"/>
          </p:cNvSpPr>
          <p:nvPr>
            <p:ph type="sldNum" sz="quarter" idx="12"/>
          </p:nvPr>
        </p:nvSpPr>
        <p:spPr>
          <a:noFill/>
        </p:spPr>
        <p:txBody>
          <a:bodyPr/>
          <a:lstStyle/>
          <a:p>
            <a:fld id="{01DAAE28-60E2-4447-867E-8CDEBA13DA9B}" type="slidenum">
              <a:rPr lang="en-US" smtClean="0"/>
              <a:pPr/>
              <a:t>4</a:t>
            </a:fld>
            <a:endParaRPr lang="en-US" smtClean="0"/>
          </a:p>
        </p:txBody>
      </p:sp>
      <p:sp>
        <p:nvSpPr>
          <p:cNvPr id="21520" name="TextBox 17"/>
          <p:cNvSpPr txBox="1">
            <a:spLocks noChangeArrowheads="1"/>
          </p:cNvSpPr>
          <p:nvPr/>
        </p:nvSpPr>
        <p:spPr bwMode="auto">
          <a:xfrm>
            <a:off x="4343400" y="6400800"/>
            <a:ext cx="3048000" cy="307975"/>
          </a:xfrm>
          <a:prstGeom prst="rect">
            <a:avLst/>
          </a:prstGeom>
          <a:noFill/>
          <a:ln w="9525">
            <a:noFill/>
            <a:miter lim="800000"/>
            <a:headEnd/>
            <a:tailEnd/>
          </a:ln>
        </p:spPr>
        <p:txBody>
          <a:bodyPr>
            <a:spAutoFit/>
          </a:bodyPr>
          <a:lstStyle/>
          <a:p>
            <a:pPr algn="r"/>
            <a:r>
              <a:rPr lang="en-GB" sz="1400" dirty="0" smtClean="0"/>
              <a:t>Adapted from: </a:t>
            </a:r>
            <a:r>
              <a:rPr lang="en-GB" sz="1400" dirty="0"/>
              <a:t>OECD (2009a)</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P spid="12" grpId="0"/>
      <p:bldP spid="13" grpId="0"/>
      <p:bldP spid="14" grpId="0"/>
      <p:bldP spid="15"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dirty="0" smtClean="0"/>
              <a:t>Why mainstream at lower </a:t>
            </a:r>
            <a:br>
              <a:rPr lang="en-GB" dirty="0" smtClean="0"/>
            </a:br>
            <a:r>
              <a:rPr lang="en-GB" dirty="0" smtClean="0"/>
              <a:t>levels of governance?</a:t>
            </a:r>
          </a:p>
        </p:txBody>
      </p:sp>
      <p:sp>
        <p:nvSpPr>
          <p:cNvPr id="23554" name="TextBox 4"/>
          <p:cNvSpPr txBox="1">
            <a:spLocks noChangeArrowheads="1"/>
          </p:cNvSpPr>
          <p:nvPr/>
        </p:nvSpPr>
        <p:spPr bwMode="auto">
          <a:xfrm>
            <a:off x="3581400" y="3284538"/>
            <a:ext cx="1981200" cy="677862"/>
          </a:xfrm>
          <a:prstGeom prst="rect">
            <a:avLst/>
          </a:prstGeom>
          <a:solidFill>
            <a:srgbClr val="92D050"/>
          </a:solidFill>
          <a:ln w="9525">
            <a:noFill/>
            <a:miter lim="800000"/>
            <a:headEnd/>
            <a:tailEnd/>
          </a:ln>
        </p:spPr>
        <p:txBody>
          <a:bodyPr>
            <a:spAutoFit/>
          </a:bodyPr>
          <a:lstStyle/>
          <a:p>
            <a:pPr algn="ctr"/>
            <a:r>
              <a:rPr lang="en-GB" sz="1900" b="1">
                <a:solidFill>
                  <a:srgbClr val="002060"/>
                </a:solidFill>
              </a:rPr>
              <a:t>Sub-national and local levels</a:t>
            </a:r>
          </a:p>
        </p:txBody>
      </p:sp>
      <p:sp>
        <p:nvSpPr>
          <p:cNvPr id="6" name="Rounded Rectangular Callout 5"/>
          <p:cNvSpPr/>
          <p:nvPr/>
        </p:nvSpPr>
        <p:spPr>
          <a:xfrm>
            <a:off x="381000" y="1524000"/>
            <a:ext cx="2209800" cy="2057400"/>
          </a:xfrm>
          <a:prstGeom prst="wedgeRoundRectCallout">
            <a:avLst>
              <a:gd name="adj1" fmla="val 94957"/>
              <a:gd name="adj2" fmla="val 4894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Best levels for observing / understanding </a:t>
            </a:r>
            <a:r>
              <a:rPr lang="en-GB" b="1" dirty="0" smtClean="0"/>
              <a:t>development, environmental </a:t>
            </a:r>
            <a:r>
              <a:rPr lang="en-GB" b="1" dirty="0"/>
              <a:t>and climate change impacts</a:t>
            </a:r>
          </a:p>
        </p:txBody>
      </p:sp>
      <p:sp>
        <p:nvSpPr>
          <p:cNvPr id="7" name="Rounded Rectangular Callout 6"/>
          <p:cNvSpPr/>
          <p:nvPr/>
        </p:nvSpPr>
        <p:spPr>
          <a:xfrm>
            <a:off x="4724400" y="1600200"/>
            <a:ext cx="2133600" cy="1295400"/>
          </a:xfrm>
          <a:prstGeom prst="wedgeRoundRectCallout">
            <a:avLst>
              <a:gd name="adj1" fmla="val -29912"/>
              <a:gd name="adj2" fmla="val 7444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Vulnerability and adaptive capacity are context-specific</a:t>
            </a:r>
          </a:p>
        </p:txBody>
      </p:sp>
      <p:sp>
        <p:nvSpPr>
          <p:cNvPr id="8" name="Rounded Rectangular Callout 7"/>
          <p:cNvSpPr/>
          <p:nvPr/>
        </p:nvSpPr>
        <p:spPr>
          <a:xfrm>
            <a:off x="762000" y="4724400"/>
            <a:ext cx="2971800" cy="1752600"/>
          </a:xfrm>
          <a:prstGeom prst="wedgeRoundRectCallout">
            <a:avLst>
              <a:gd name="adj1" fmla="val 52344"/>
              <a:gd name="adj2" fmla="val -9326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Most </a:t>
            </a:r>
            <a:r>
              <a:rPr lang="en-GB" b="1" dirty="0" smtClean="0"/>
              <a:t>options to respond to environmental degradation and adapt to CC require </a:t>
            </a:r>
            <a:r>
              <a:rPr lang="en-GB" b="1" dirty="0"/>
              <a:t>local implementation</a:t>
            </a:r>
          </a:p>
        </p:txBody>
      </p:sp>
      <p:sp>
        <p:nvSpPr>
          <p:cNvPr id="9" name="Rounded Rectangular Callout 8"/>
          <p:cNvSpPr/>
          <p:nvPr/>
        </p:nvSpPr>
        <p:spPr>
          <a:xfrm>
            <a:off x="5715000" y="4724400"/>
            <a:ext cx="2057400" cy="1295400"/>
          </a:xfrm>
          <a:prstGeom prst="wedgeRoundRectCallout">
            <a:avLst>
              <a:gd name="adj1" fmla="val -67518"/>
              <a:gd name="adj2" fmla="val -10623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Potential for piloting / pioneering initiatives</a:t>
            </a:r>
          </a:p>
        </p:txBody>
      </p:sp>
      <p:sp>
        <p:nvSpPr>
          <p:cNvPr id="23559" name="Slide Number Placeholder 9"/>
          <p:cNvSpPr>
            <a:spLocks noGrp="1"/>
          </p:cNvSpPr>
          <p:nvPr>
            <p:ph type="sldNum" sz="quarter" idx="12"/>
          </p:nvPr>
        </p:nvSpPr>
        <p:spPr>
          <a:noFill/>
        </p:spPr>
        <p:txBody>
          <a:bodyPr/>
          <a:lstStyle/>
          <a:p>
            <a:fld id="{C74A4739-5574-4B0D-B35A-AE7249B59928}" type="slidenum">
              <a:rPr lang="en-US" smtClean="0"/>
              <a:pPr/>
              <a:t>5</a:t>
            </a:fld>
            <a:endParaRPr lang="en-US" smtClean="0"/>
          </a:p>
        </p:txBody>
      </p:sp>
      <p:sp>
        <p:nvSpPr>
          <p:cNvPr id="23560" name="TextBox 10"/>
          <p:cNvSpPr txBox="1">
            <a:spLocks noChangeArrowheads="1"/>
          </p:cNvSpPr>
          <p:nvPr/>
        </p:nvSpPr>
        <p:spPr bwMode="auto">
          <a:xfrm>
            <a:off x="4343400" y="6400800"/>
            <a:ext cx="3048000" cy="307975"/>
          </a:xfrm>
          <a:prstGeom prst="rect">
            <a:avLst/>
          </a:prstGeom>
          <a:noFill/>
          <a:ln w="9525">
            <a:noFill/>
            <a:miter lim="800000"/>
            <a:headEnd/>
            <a:tailEnd/>
          </a:ln>
        </p:spPr>
        <p:txBody>
          <a:bodyPr>
            <a:spAutoFit/>
          </a:bodyPr>
          <a:lstStyle/>
          <a:p>
            <a:pPr algn="r"/>
            <a:r>
              <a:rPr lang="en-GB" sz="1400" dirty="0" smtClean="0"/>
              <a:t>Adapted from: </a:t>
            </a:r>
            <a:r>
              <a:rPr lang="en-GB" sz="1400" dirty="0"/>
              <a:t>OECD (2009a)</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Key stakeholders and cross-level interactions</a:t>
            </a:r>
          </a:p>
        </p:txBody>
      </p:sp>
      <p:sp>
        <p:nvSpPr>
          <p:cNvPr id="24578" name="Slide Number Placeholder 2"/>
          <p:cNvSpPr>
            <a:spLocks noGrp="1"/>
          </p:cNvSpPr>
          <p:nvPr>
            <p:ph type="sldNum" sz="quarter" idx="12"/>
          </p:nvPr>
        </p:nvSpPr>
        <p:spPr>
          <a:noFill/>
        </p:spPr>
        <p:txBody>
          <a:bodyPr/>
          <a:lstStyle/>
          <a:p>
            <a:fld id="{D6802CB8-41C1-4D48-BA9E-FDC745F64008}" type="slidenum">
              <a:rPr lang="en-US" smtClean="0"/>
              <a:pPr/>
              <a:t>6</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dirty="0" smtClean="0"/>
              <a:t>Key stakeholders</a:t>
            </a:r>
          </a:p>
        </p:txBody>
      </p:sp>
      <p:sp>
        <p:nvSpPr>
          <p:cNvPr id="4" name="Oval 3"/>
          <p:cNvSpPr/>
          <p:nvPr/>
        </p:nvSpPr>
        <p:spPr>
          <a:xfrm>
            <a:off x="2590800" y="2971800"/>
            <a:ext cx="2133600" cy="762000"/>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Members of Parliament</a:t>
            </a:r>
          </a:p>
        </p:txBody>
      </p:sp>
      <p:sp>
        <p:nvSpPr>
          <p:cNvPr id="5" name="Oval 4"/>
          <p:cNvSpPr/>
          <p:nvPr/>
        </p:nvSpPr>
        <p:spPr>
          <a:xfrm>
            <a:off x="1143000" y="1447800"/>
            <a:ext cx="2590800" cy="1371600"/>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Ministries of Finance, Planning, Development</a:t>
            </a:r>
          </a:p>
        </p:txBody>
      </p:sp>
      <p:sp>
        <p:nvSpPr>
          <p:cNvPr id="6" name="Oval 5"/>
          <p:cNvSpPr/>
          <p:nvPr/>
        </p:nvSpPr>
        <p:spPr>
          <a:xfrm>
            <a:off x="4267200" y="1752600"/>
            <a:ext cx="2590800" cy="1219200"/>
          </a:xfrm>
          <a:prstGeom prst="ellipse">
            <a:avLst/>
          </a:pr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Ministries with sector-specific competences</a:t>
            </a:r>
          </a:p>
        </p:txBody>
      </p:sp>
      <p:sp>
        <p:nvSpPr>
          <p:cNvPr id="7" name="Oval 6"/>
          <p:cNvSpPr/>
          <p:nvPr/>
        </p:nvSpPr>
        <p:spPr>
          <a:xfrm>
            <a:off x="6477000" y="2667000"/>
            <a:ext cx="2362200" cy="1066800"/>
          </a:xfrm>
          <a:prstGeom prst="ellipse">
            <a:avLst/>
          </a:pr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Sector management agencies</a:t>
            </a:r>
          </a:p>
        </p:txBody>
      </p:sp>
      <p:sp>
        <p:nvSpPr>
          <p:cNvPr id="8" name="Oval 7"/>
          <p:cNvSpPr/>
          <p:nvPr/>
        </p:nvSpPr>
        <p:spPr>
          <a:xfrm>
            <a:off x="762000" y="4038600"/>
            <a:ext cx="2514600" cy="838200"/>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Civil society organisations</a:t>
            </a:r>
          </a:p>
        </p:txBody>
      </p:sp>
      <p:sp>
        <p:nvSpPr>
          <p:cNvPr id="9" name="Oval 8"/>
          <p:cNvSpPr/>
          <p:nvPr/>
        </p:nvSpPr>
        <p:spPr>
          <a:xfrm>
            <a:off x="2895600" y="4876800"/>
            <a:ext cx="1524000" cy="838200"/>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Private sector</a:t>
            </a:r>
          </a:p>
        </p:txBody>
      </p:sp>
      <p:sp>
        <p:nvSpPr>
          <p:cNvPr id="10" name="Oval 9"/>
          <p:cNvSpPr/>
          <p:nvPr/>
        </p:nvSpPr>
        <p:spPr>
          <a:xfrm>
            <a:off x="304800" y="5181600"/>
            <a:ext cx="2438400" cy="838200"/>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Research</a:t>
            </a:r>
          </a:p>
          <a:p>
            <a:pPr algn="ctr">
              <a:defRPr/>
            </a:pPr>
            <a:r>
              <a:rPr lang="en-GB" b="1" dirty="0">
                <a:solidFill>
                  <a:schemeClr val="bg1"/>
                </a:solidFill>
              </a:rPr>
              <a:t>organisations</a:t>
            </a:r>
          </a:p>
        </p:txBody>
      </p:sp>
      <p:sp>
        <p:nvSpPr>
          <p:cNvPr id="11" name="Oval 10"/>
          <p:cNvSpPr/>
          <p:nvPr/>
        </p:nvSpPr>
        <p:spPr>
          <a:xfrm>
            <a:off x="381000" y="2895600"/>
            <a:ext cx="1676400" cy="838200"/>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Donor agencies</a:t>
            </a:r>
          </a:p>
        </p:txBody>
      </p:sp>
      <p:sp>
        <p:nvSpPr>
          <p:cNvPr id="13" name="Oval 12"/>
          <p:cNvSpPr/>
          <p:nvPr/>
        </p:nvSpPr>
        <p:spPr>
          <a:xfrm>
            <a:off x="4038600" y="3733800"/>
            <a:ext cx="3124200" cy="91440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Sub-national / local governments</a:t>
            </a:r>
          </a:p>
        </p:txBody>
      </p:sp>
      <p:sp>
        <p:nvSpPr>
          <p:cNvPr id="14" name="Oval 13"/>
          <p:cNvSpPr/>
          <p:nvPr/>
        </p:nvSpPr>
        <p:spPr>
          <a:xfrm>
            <a:off x="4724400" y="5334000"/>
            <a:ext cx="1524000" cy="99060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Local private sector</a:t>
            </a:r>
          </a:p>
        </p:txBody>
      </p:sp>
      <p:sp>
        <p:nvSpPr>
          <p:cNvPr id="15" name="Oval 14"/>
          <p:cNvSpPr/>
          <p:nvPr/>
        </p:nvSpPr>
        <p:spPr>
          <a:xfrm>
            <a:off x="6096000" y="4724400"/>
            <a:ext cx="2743200" cy="83820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chemeClr val="bg1"/>
                </a:solidFill>
              </a:rPr>
              <a:t>Local citizens </a:t>
            </a:r>
          </a:p>
          <a:p>
            <a:pPr algn="ctr">
              <a:defRPr/>
            </a:pPr>
            <a:r>
              <a:rPr lang="en-GB" b="1" dirty="0">
                <a:solidFill>
                  <a:schemeClr val="bg1"/>
                </a:solidFill>
              </a:rPr>
              <a:t>&amp; organisations</a:t>
            </a:r>
          </a:p>
        </p:txBody>
      </p:sp>
      <p:sp>
        <p:nvSpPr>
          <p:cNvPr id="26637" name="Slide Number Placeholder 15"/>
          <p:cNvSpPr>
            <a:spLocks noGrp="1"/>
          </p:cNvSpPr>
          <p:nvPr>
            <p:ph type="sldNum" sz="quarter" idx="12"/>
          </p:nvPr>
        </p:nvSpPr>
        <p:spPr>
          <a:noFill/>
        </p:spPr>
        <p:txBody>
          <a:bodyPr/>
          <a:lstStyle/>
          <a:p>
            <a:fld id="{F122B3DD-AC85-484D-AB77-E8A34BFFF520}" type="slidenum">
              <a:rPr lang="en-US" smtClean="0"/>
              <a:pPr/>
              <a:t>7</a:t>
            </a:fld>
            <a:endParaRPr lang="en-US" smtClean="0"/>
          </a:p>
        </p:txBody>
      </p:sp>
      <p:sp>
        <p:nvSpPr>
          <p:cNvPr id="16" name="Oval 15"/>
          <p:cNvSpPr/>
          <p:nvPr/>
        </p:nvSpPr>
        <p:spPr>
          <a:xfrm>
            <a:off x="2286000" y="5867400"/>
            <a:ext cx="1524000" cy="838200"/>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chemeClr val="bg1"/>
                </a:solidFill>
              </a:rPr>
              <a:t>Media</a:t>
            </a:r>
            <a:endParaRPr lang="en-GB" b="1" dirty="0">
              <a:solidFill>
                <a:schemeClr val="bg1"/>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3" grpId="0" animBg="1"/>
      <p:bldP spid="14"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dirty="0"/>
              <a:t>A</a:t>
            </a:r>
            <a:r>
              <a:rPr lang="en-GB" dirty="0" smtClean="0"/>
              <a:t>pproaches to respond to environmental degradation and adapt to climate change</a:t>
            </a:r>
          </a:p>
        </p:txBody>
      </p:sp>
      <p:sp>
        <p:nvSpPr>
          <p:cNvPr id="4" name="Oval 3"/>
          <p:cNvSpPr/>
          <p:nvPr/>
        </p:nvSpPr>
        <p:spPr>
          <a:xfrm>
            <a:off x="3048000" y="1524000"/>
            <a:ext cx="28956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900" b="1" dirty="0"/>
              <a:t>National level incl. sectors</a:t>
            </a:r>
          </a:p>
        </p:txBody>
      </p:sp>
      <p:sp>
        <p:nvSpPr>
          <p:cNvPr id="5" name="Oval 4"/>
          <p:cNvSpPr/>
          <p:nvPr/>
        </p:nvSpPr>
        <p:spPr>
          <a:xfrm>
            <a:off x="2971800" y="4953000"/>
            <a:ext cx="2895600" cy="990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900" b="1" dirty="0">
                <a:solidFill>
                  <a:srgbClr val="002060"/>
                </a:solidFill>
              </a:rPr>
              <a:t>Subnational levels (local in particular)</a:t>
            </a:r>
          </a:p>
        </p:txBody>
      </p:sp>
      <p:sp>
        <p:nvSpPr>
          <p:cNvPr id="6" name="Down Arrow 5"/>
          <p:cNvSpPr/>
          <p:nvPr/>
        </p:nvSpPr>
        <p:spPr>
          <a:xfrm>
            <a:off x="2438400" y="2743200"/>
            <a:ext cx="990600" cy="2057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7" name="Down Arrow 6"/>
          <p:cNvSpPr/>
          <p:nvPr/>
        </p:nvSpPr>
        <p:spPr>
          <a:xfrm rot="10800000">
            <a:off x="5562600" y="2743200"/>
            <a:ext cx="990600" cy="20574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8678" name="TextBox 7"/>
          <p:cNvSpPr txBox="1">
            <a:spLocks noChangeArrowheads="1"/>
          </p:cNvSpPr>
          <p:nvPr/>
        </p:nvSpPr>
        <p:spPr bwMode="auto">
          <a:xfrm rot="5400000">
            <a:off x="2093912" y="3541712"/>
            <a:ext cx="1828800" cy="384175"/>
          </a:xfrm>
          <a:prstGeom prst="rect">
            <a:avLst/>
          </a:prstGeom>
          <a:noFill/>
          <a:ln w="9525">
            <a:noFill/>
            <a:miter lim="800000"/>
            <a:headEnd/>
            <a:tailEnd/>
          </a:ln>
        </p:spPr>
        <p:txBody>
          <a:bodyPr>
            <a:spAutoFit/>
          </a:bodyPr>
          <a:lstStyle/>
          <a:p>
            <a:pPr algn="ctr"/>
            <a:r>
              <a:rPr lang="en-GB" sz="1900" b="1" dirty="0">
                <a:solidFill>
                  <a:schemeClr val="bg1"/>
                </a:solidFill>
              </a:rPr>
              <a:t>Top-down</a:t>
            </a:r>
          </a:p>
        </p:txBody>
      </p:sp>
      <p:sp>
        <p:nvSpPr>
          <p:cNvPr id="9" name="TextBox 8"/>
          <p:cNvSpPr txBox="1">
            <a:spLocks noChangeArrowheads="1"/>
          </p:cNvSpPr>
          <p:nvPr/>
        </p:nvSpPr>
        <p:spPr bwMode="auto">
          <a:xfrm rot="5400000">
            <a:off x="5149322" y="3651781"/>
            <a:ext cx="1828800" cy="384175"/>
          </a:xfrm>
          <a:prstGeom prst="rect">
            <a:avLst/>
          </a:prstGeom>
          <a:noFill/>
          <a:ln w="9525">
            <a:noFill/>
            <a:miter lim="800000"/>
            <a:headEnd/>
            <a:tailEnd/>
          </a:ln>
        </p:spPr>
        <p:txBody>
          <a:bodyPr>
            <a:spAutoFit/>
          </a:bodyPr>
          <a:lstStyle/>
          <a:p>
            <a:pPr algn="ctr"/>
            <a:r>
              <a:rPr lang="en-GB" sz="1900" b="1" dirty="0">
                <a:solidFill>
                  <a:srgbClr val="002060"/>
                </a:solidFill>
              </a:rPr>
              <a:t>Bottom-up</a:t>
            </a:r>
          </a:p>
        </p:txBody>
      </p:sp>
      <p:sp>
        <p:nvSpPr>
          <p:cNvPr id="10" name="TextBox 9"/>
          <p:cNvSpPr txBox="1">
            <a:spLocks noChangeArrowheads="1"/>
          </p:cNvSpPr>
          <p:nvPr/>
        </p:nvSpPr>
        <p:spPr bwMode="auto">
          <a:xfrm>
            <a:off x="723900" y="2590800"/>
            <a:ext cx="1752600" cy="2386013"/>
          </a:xfrm>
          <a:prstGeom prst="rect">
            <a:avLst/>
          </a:prstGeom>
          <a:noFill/>
          <a:ln w="9525">
            <a:noFill/>
            <a:miter lim="800000"/>
            <a:headEnd/>
            <a:tailEnd/>
          </a:ln>
        </p:spPr>
        <p:txBody>
          <a:bodyPr>
            <a:spAutoFit/>
          </a:bodyPr>
          <a:lstStyle/>
          <a:p>
            <a:r>
              <a:rPr lang="en-GB" b="1" dirty="0">
                <a:solidFill>
                  <a:srgbClr val="0099CC"/>
                </a:solidFill>
              </a:rPr>
              <a:t>Model- and scenario-driven</a:t>
            </a:r>
          </a:p>
          <a:p>
            <a:pPr>
              <a:spcBef>
                <a:spcPts val="600"/>
              </a:spcBef>
            </a:pPr>
            <a:r>
              <a:rPr lang="en-GB" b="1" dirty="0">
                <a:solidFill>
                  <a:srgbClr val="0099CC"/>
                </a:solidFill>
              </a:rPr>
              <a:t>Focused on physical impacts and ‘biophysical vulnerability’ </a:t>
            </a:r>
          </a:p>
        </p:txBody>
      </p:sp>
      <p:sp>
        <p:nvSpPr>
          <p:cNvPr id="11" name="TextBox 10"/>
          <p:cNvSpPr txBox="1">
            <a:spLocks noChangeArrowheads="1"/>
          </p:cNvSpPr>
          <p:nvPr/>
        </p:nvSpPr>
        <p:spPr bwMode="auto">
          <a:xfrm>
            <a:off x="6781800" y="2478088"/>
            <a:ext cx="1981200" cy="2663825"/>
          </a:xfrm>
          <a:prstGeom prst="rect">
            <a:avLst/>
          </a:prstGeom>
          <a:noFill/>
          <a:ln w="9525">
            <a:noFill/>
            <a:miter lim="800000"/>
            <a:headEnd/>
            <a:tailEnd/>
          </a:ln>
        </p:spPr>
        <p:txBody>
          <a:bodyPr>
            <a:spAutoFit/>
          </a:bodyPr>
          <a:lstStyle/>
          <a:p>
            <a:r>
              <a:rPr lang="en-GB" b="1" dirty="0">
                <a:solidFill>
                  <a:srgbClr val="0099CC"/>
                </a:solidFill>
              </a:rPr>
              <a:t>Stakeholder approach</a:t>
            </a:r>
          </a:p>
          <a:p>
            <a:pPr>
              <a:spcBef>
                <a:spcPts val="600"/>
              </a:spcBef>
            </a:pPr>
            <a:r>
              <a:rPr lang="en-GB" b="1" dirty="0">
                <a:solidFill>
                  <a:srgbClr val="0099CC"/>
                </a:solidFill>
              </a:rPr>
              <a:t>Focused on prevailing socio-economic &amp; environmental conditions and on ‘social vulnerability’ </a:t>
            </a:r>
          </a:p>
        </p:txBody>
      </p:sp>
      <p:sp>
        <p:nvSpPr>
          <p:cNvPr id="12" name="Flowchart: Alternate Process 11"/>
          <p:cNvSpPr/>
          <p:nvPr/>
        </p:nvSpPr>
        <p:spPr>
          <a:xfrm>
            <a:off x="647700" y="1447800"/>
            <a:ext cx="1905000" cy="914400"/>
          </a:xfrm>
          <a:prstGeom prst="flowChartAlternateProcess">
            <a:avLst/>
          </a:prstGeom>
          <a:solidFill>
            <a:schemeClr val="accent1">
              <a:lumMod val="60000"/>
              <a:lumOff val="40000"/>
            </a:schemeClr>
          </a:solidFill>
          <a:ln>
            <a:solidFill>
              <a:srgbClr val="005F7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National policies &amp; strategies</a:t>
            </a:r>
          </a:p>
        </p:txBody>
      </p:sp>
      <p:sp>
        <p:nvSpPr>
          <p:cNvPr id="13" name="Flowchart: Alternate Process 12"/>
          <p:cNvSpPr/>
          <p:nvPr/>
        </p:nvSpPr>
        <p:spPr>
          <a:xfrm>
            <a:off x="6819900" y="5334000"/>
            <a:ext cx="1905000" cy="1198563"/>
          </a:xfrm>
          <a:prstGeom prst="flowChartAlternateProcess">
            <a:avLst/>
          </a:prstGeom>
          <a:solidFill>
            <a:schemeClr val="accent1">
              <a:lumMod val="60000"/>
              <a:lumOff val="40000"/>
            </a:schemeClr>
          </a:solidFill>
          <a:ln>
            <a:solidFill>
              <a:srgbClr val="005F7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Community-based </a:t>
            </a:r>
            <a:r>
              <a:rPr lang="en-GB" b="1" dirty="0" smtClean="0">
                <a:solidFill>
                  <a:srgbClr val="002060"/>
                </a:solidFill>
              </a:rPr>
              <a:t>response, </a:t>
            </a:r>
            <a:r>
              <a:rPr lang="en-GB" b="1" dirty="0">
                <a:solidFill>
                  <a:srgbClr val="002060"/>
                </a:solidFill>
              </a:rPr>
              <a:t>pilot projects</a:t>
            </a:r>
          </a:p>
        </p:txBody>
      </p:sp>
      <p:cxnSp>
        <p:nvCxnSpPr>
          <p:cNvPr id="15" name="Straight Connector 14"/>
          <p:cNvCxnSpPr>
            <a:stCxn id="12" idx="3"/>
            <a:endCxn id="6" idx="0"/>
          </p:cNvCxnSpPr>
          <p:nvPr/>
        </p:nvCxnSpPr>
        <p:spPr>
          <a:xfrm>
            <a:off x="2552700" y="1905000"/>
            <a:ext cx="381000" cy="838200"/>
          </a:xfrm>
          <a:prstGeom prst="line">
            <a:avLst/>
          </a:prstGeom>
          <a:ln w="28575">
            <a:solidFill>
              <a:srgbClr val="005F7B"/>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13" idx="1"/>
            <a:endCxn id="7" idx="0"/>
          </p:cNvCxnSpPr>
          <p:nvPr/>
        </p:nvCxnSpPr>
        <p:spPr>
          <a:xfrm rot="10800000">
            <a:off x="6057900" y="4800600"/>
            <a:ext cx="762000" cy="1132682"/>
          </a:xfrm>
          <a:prstGeom prst="line">
            <a:avLst/>
          </a:prstGeom>
          <a:ln w="28575">
            <a:solidFill>
              <a:srgbClr val="005F7B"/>
            </a:solidFill>
          </a:ln>
        </p:spPr>
        <p:style>
          <a:lnRef idx="1">
            <a:schemeClr val="accent1"/>
          </a:lnRef>
          <a:fillRef idx="0">
            <a:schemeClr val="accent1"/>
          </a:fillRef>
          <a:effectRef idx="0">
            <a:schemeClr val="accent1"/>
          </a:effectRef>
          <a:fontRef idx="minor">
            <a:schemeClr val="tx1"/>
          </a:fontRef>
        </p:style>
      </p:cxnSp>
      <p:sp>
        <p:nvSpPr>
          <p:cNvPr id="28686" name="Slide Number Placeholder 15"/>
          <p:cNvSpPr>
            <a:spLocks noGrp="1"/>
          </p:cNvSpPr>
          <p:nvPr>
            <p:ph type="sldNum" sz="quarter" idx="12"/>
          </p:nvPr>
        </p:nvSpPr>
        <p:spPr>
          <a:noFill/>
        </p:spPr>
        <p:txBody>
          <a:bodyPr/>
          <a:lstStyle/>
          <a:p>
            <a:fld id="{7F698A64-BA20-4B7D-A9AB-4E49158BA32C}" type="slidenum">
              <a:rPr lang="en-US" smtClean="0"/>
              <a:pPr/>
              <a:t>8</a:t>
            </a:fld>
            <a:endParaRPr lang="en-US" dirty="0" smtClean="0"/>
          </a:p>
        </p:txBody>
      </p:sp>
      <p:sp>
        <p:nvSpPr>
          <p:cNvPr id="16" name="Rounded Rectangle 15"/>
          <p:cNvSpPr/>
          <p:nvPr/>
        </p:nvSpPr>
        <p:spPr>
          <a:xfrm>
            <a:off x="3505200" y="3886200"/>
            <a:ext cx="1966800" cy="685800"/>
          </a:xfrm>
          <a:prstGeom prst="roundRect">
            <a:avLst/>
          </a:prstGeom>
          <a:solidFill>
            <a:srgbClr val="FF3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Adaptation to climate change</a:t>
            </a:r>
            <a:endParaRPr lang="en-GB" b="1" dirty="0"/>
          </a:p>
        </p:txBody>
      </p:sp>
      <p:sp>
        <p:nvSpPr>
          <p:cNvPr id="18" name="TextBox 17"/>
          <p:cNvSpPr txBox="1"/>
          <p:nvPr/>
        </p:nvSpPr>
        <p:spPr>
          <a:xfrm>
            <a:off x="381000" y="6258580"/>
            <a:ext cx="2438400" cy="523220"/>
          </a:xfrm>
          <a:prstGeom prst="rect">
            <a:avLst/>
          </a:prstGeom>
          <a:noFill/>
        </p:spPr>
        <p:txBody>
          <a:bodyPr wrap="square" rtlCol="0">
            <a:spAutoFit/>
          </a:bodyPr>
          <a:lstStyle/>
          <a:p>
            <a:r>
              <a:rPr lang="en-GB" sz="1400" dirty="0" smtClean="0"/>
              <a:t>Freely adapted from </a:t>
            </a:r>
            <a:r>
              <a:rPr lang="en-GB" sz="1400" dirty="0" err="1" smtClean="0"/>
              <a:t>Dessai</a:t>
            </a:r>
            <a:r>
              <a:rPr lang="en-GB" sz="1400" dirty="0" smtClean="0"/>
              <a:t> &amp; </a:t>
            </a:r>
            <a:r>
              <a:rPr lang="en-GB" sz="1400" dirty="0" err="1" smtClean="0"/>
              <a:t>Hulme</a:t>
            </a:r>
            <a:r>
              <a:rPr lang="en-GB" sz="1400" dirty="0" smtClean="0"/>
              <a:t> (2004)</a:t>
            </a:r>
            <a:endParaRPr lang="en-GB" sz="1400" dirty="0"/>
          </a:p>
        </p:txBody>
      </p:sp>
      <p:sp>
        <p:nvSpPr>
          <p:cNvPr id="19" name="Rounded Rectangle 18"/>
          <p:cNvSpPr/>
          <p:nvPr/>
        </p:nvSpPr>
        <p:spPr>
          <a:xfrm>
            <a:off x="3505200" y="2743200"/>
            <a:ext cx="1952400" cy="1104900"/>
          </a:xfrm>
          <a:prstGeom prst="roundRect">
            <a:avLst/>
          </a:prstGeom>
          <a:solidFill>
            <a:srgbClr val="FF3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Response to environmental degradation</a:t>
            </a:r>
            <a:endParaRPr lang="en-GB" b="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p:bldP spid="10" grpId="0"/>
      <p:bldP spid="11" grpId="0"/>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Main entry points for mainstreaming in </a:t>
            </a:r>
          </a:p>
          <a:p>
            <a:pPr algn="ctr">
              <a:lnSpc>
                <a:spcPct val="150000"/>
              </a:lnSpc>
              <a:buClr>
                <a:schemeClr val="accent1">
                  <a:lumMod val="75000"/>
                </a:schemeClr>
              </a:buClr>
              <a:buFontTx/>
              <a:buNone/>
              <a:defRPr/>
            </a:pPr>
            <a:r>
              <a:rPr lang="en-US" dirty="0" smtClean="0"/>
              <a:t>strategic policy and planning processes</a:t>
            </a:r>
          </a:p>
        </p:txBody>
      </p:sp>
      <p:sp>
        <p:nvSpPr>
          <p:cNvPr id="30722" name="Slide Number Placeholder 2"/>
          <p:cNvSpPr>
            <a:spLocks noGrp="1"/>
          </p:cNvSpPr>
          <p:nvPr>
            <p:ph type="sldNum" sz="quarter" idx="12"/>
          </p:nvPr>
        </p:nvSpPr>
        <p:spPr>
          <a:noFill/>
        </p:spPr>
        <p:txBody>
          <a:bodyPr/>
          <a:lstStyle/>
          <a:p>
            <a:fld id="{6A708DE2-69C7-49C2-9B6D-5BF05A316141}" type="slidenum">
              <a:rPr lang="en-US" smtClean="0"/>
              <a:pPr/>
              <a:t>9</a:t>
            </a:fld>
            <a:endParaRPr lang="en-US"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7D46119-E435-469E-9AA9-0617291FAD2D}">
  <ds:schemaRefs>
    <ds:schemaRef ds:uri="http://schemas.microsoft.com/office/2006/metadata/properties"/>
    <ds:schemaRef ds:uri="http://www.w3.org/XML/1998/namespace"/>
    <ds:schemaRef ds:uri="http://schemas.openxmlformats.org/package/2006/metadata/core-properties"/>
    <ds:schemaRef ds:uri="http://purl.org/dc/dcmitype/"/>
    <ds:schemaRef ds:uri="http://purl.org/dc/elements/1.1/"/>
    <ds:schemaRef ds:uri="http://purl.org/dc/terms/"/>
    <ds:schemaRef ds:uri="http://schemas.microsoft.com/office/2006/documentManagement/types"/>
  </ds:schemaRefs>
</ds:datastoreItem>
</file>

<file path=customXml/itemProps2.xml><?xml version="1.0" encoding="utf-8"?>
<ds:datastoreItem xmlns:ds="http://schemas.openxmlformats.org/officeDocument/2006/customXml" ds:itemID="{6AE203C8-08F3-43C8-8E30-28EEBCCE3B99}">
  <ds:schemaRefs>
    <ds:schemaRef ds:uri="http://schemas.microsoft.com/sharepoint/v3/contenttype/forms"/>
  </ds:schemaRefs>
</ds:datastoreItem>
</file>

<file path=customXml/itemProps3.xml><?xml version="1.0" encoding="utf-8"?>
<ds:datastoreItem xmlns:ds="http://schemas.openxmlformats.org/officeDocument/2006/customXml" ds:itemID="{028731B5-D1AB-4FA2-855F-28932CC34B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11113</TotalTime>
  <Words>3375</Words>
  <Application>Microsoft Macintosh PowerPoint</Application>
  <PresentationFormat>On-screen Show (4:3)</PresentationFormat>
  <Paragraphs>435</Paragraphs>
  <Slides>38</Slides>
  <Notes>22</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Module 6 Mainstreaming in national, sector and sub-national policies, strategies and programmes</vt:lpstr>
      <vt:lpstr>PowerPoint Presentation</vt:lpstr>
      <vt:lpstr>Why mainstream at strategic  planning levels?</vt:lpstr>
      <vt:lpstr>Why mainstream at strategic  planning levels?</vt:lpstr>
      <vt:lpstr>Why mainstream at lower  levels of governance?</vt:lpstr>
      <vt:lpstr>PowerPoint Presentation</vt:lpstr>
      <vt:lpstr>Key stakeholders</vt:lpstr>
      <vt:lpstr>Approaches to respond to environmental degradation and adapt to climate change</vt:lpstr>
      <vt:lpstr>PowerPoint Presentation</vt:lpstr>
      <vt:lpstr>Main entry points in the  national and sector policy cycles</vt:lpstr>
      <vt:lpstr>PowerPoint Presentation</vt:lpstr>
      <vt:lpstr>Tools supporting awareness  raising...</vt:lpstr>
      <vt:lpstr>EuropeAid’s Guidelines on integration of environment and climate change</vt:lpstr>
      <vt:lpstr>EuropeAid’s climate change  sector scripts</vt:lpstr>
      <vt:lpstr>Strategic environmental  assessment (SEA)</vt:lpstr>
      <vt:lpstr>Approaches to SEA</vt:lpstr>
      <vt:lpstr>SEA once draft P/P/P is ready</vt:lpstr>
      <vt:lpstr>SEA parallel to P/P/P elaboration</vt:lpstr>
      <vt:lpstr>SEA fully integrated into P/P/P formulation</vt:lpstr>
      <vt:lpstr>SEA Screening</vt:lpstr>
      <vt:lpstr>Outcomes of SEA screening</vt:lpstr>
      <vt:lpstr>Guidelines for SEA</vt:lpstr>
      <vt:lpstr>Examples of SEAs</vt:lpstr>
      <vt:lpstr>Basic concepts for analysing climate change: Hazard and Risk</vt:lpstr>
      <vt:lpstr>Climate risk screening</vt:lpstr>
      <vt:lpstr>Climate risk screening</vt:lpstr>
      <vt:lpstr>Climate risk screening:  key factors to consider</vt:lpstr>
      <vt:lpstr>Outcomes of climate risk screening</vt:lpstr>
      <vt:lpstr>Climate risk assessment</vt:lpstr>
      <vt:lpstr>Role of SEA in supporting  climate change mainstreaming</vt:lpstr>
      <vt:lpstr>PowerPoint Presentation</vt:lpstr>
      <vt:lpstr>PowerPoint Presentation</vt:lpstr>
      <vt:lpstr>Turning words into action</vt:lpstr>
      <vt:lpstr>Recap – Key messages</vt:lpstr>
      <vt:lpstr>Key references</vt:lpstr>
      <vt:lpstr>Key references</vt:lpstr>
      <vt:lpstr>References</vt:lpstr>
      <vt:lpstr>References (2)</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Juan Palerm</cp:lastModifiedBy>
  <cp:revision>730</cp:revision>
  <dcterms:created xsi:type="dcterms:W3CDTF">2007-10-19T21:31:08Z</dcterms:created>
  <dcterms:modified xsi:type="dcterms:W3CDTF">2013-02-25T09:50:09Z</dcterms:modified>
</cp:coreProperties>
</file>