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vml" ContentType="application/vnd.openxmlformats-officedocument.vmlDrawi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embeddings/oleObject1.bin" ContentType="application/vnd.openxmlformats-officedocument.oleObject"/>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357" r:id="rId5"/>
    <p:sldId id="369" r:id="rId6"/>
    <p:sldId id="341" r:id="rId7"/>
    <p:sldId id="373" r:id="rId8"/>
    <p:sldId id="376" r:id="rId9"/>
    <p:sldId id="377" r:id="rId10"/>
    <p:sldId id="378" r:id="rId11"/>
    <p:sldId id="361" r:id="rId12"/>
    <p:sldId id="309" r:id="rId13"/>
    <p:sldId id="310" r:id="rId14"/>
    <p:sldId id="319" r:id="rId15"/>
    <p:sldId id="327" r:id="rId16"/>
    <p:sldId id="362" r:id="rId17"/>
    <p:sldId id="366" r:id="rId18"/>
    <p:sldId id="324" r:id="rId19"/>
    <p:sldId id="320" r:id="rId20"/>
    <p:sldId id="356" r:id="rId21"/>
    <p:sldId id="358" r:id="rId22"/>
    <p:sldId id="353" r:id="rId23"/>
    <p:sldId id="355" r:id="rId24"/>
    <p:sldId id="354" r:id="rId25"/>
    <p:sldId id="367" r:id="rId26"/>
    <p:sldId id="368" r:id="rId27"/>
    <p:sldId id="371" r:id="rId28"/>
    <p:sldId id="372" r:id="rId29"/>
    <p:sldId id="370" r:id="rId30"/>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dcs" lastIdx="1" clrIdx="0"/>
  <p:cmAuthor id="1" name="DE CONINCK Sophie (DEVCO)" initials="DC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6699"/>
    <a:srgbClr val="FF33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1720" autoAdjust="0"/>
  </p:normalViewPr>
  <p:slideViewPr>
    <p:cSldViewPr>
      <p:cViewPr varScale="1">
        <p:scale>
          <a:sx n="76" d="100"/>
          <a:sy n="76" d="100"/>
        </p:scale>
        <p:origin x="-1632" y="-104"/>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2904"/>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commentAuthors" Target="commentAuthors.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9141ABB7-FFD8-41C0-8A54-AE0071226CD0}" type="datetimeFigureOut">
              <a:rPr lang="en-GB"/>
              <a:pPr>
                <a:defRPr/>
              </a:pPr>
              <a:t>20/02/13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5EA89459-6958-48F8-B088-4B2CC1E3EF6A}" type="slidenum">
              <a:rPr lang="en-GB"/>
              <a:pPr>
                <a:defRPr/>
              </a:pPr>
              <a:t>‹#›</a:t>
            </a:fld>
            <a:endParaRPr lang="en-GB"/>
          </a:p>
        </p:txBody>
      </p:sp>
    </p:spTree>
    <p:extLst>
      <p:ext uri="{BB962C8B-B14F-4D97-AF65-F5344CB8AC3E}">
        <p14:creationId xmlns:p14="http://schemas.microsoft.com/office/powerpoint/2010/main" val="3115104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15DB39-EF44-4DC7-B14F-EF876F75555D}"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Curbing deforestation is considered one of the most cost-effective ways of reducing GHG emissions. So is the conservation and restoration of peatlands.</a:t>
            </a:r>
          </a:p>
          <a:p>
            <a:pPr eaLnBrk="1" hangingPunct="1">
              <a:spcBef>
                <a:spcPct val="0"/>
              </a:spcBef>
            </a:pPr>
            <a:endParaRPr lang="en-GB" dirty="0" smtClean="0"/>
          </a:p>
          <a:p>
            <a:pPr eaLnBrk="1" hangingPunct="1">
              <a:spcBef>
                <a:spcPct val="0"/>
              </a:spcBef>
            </a:pPr>
            <a:r>
              <a:rPr lang="en-GB" dirty="0" smtClean="0"/>
              <a:t>According to McKinsey (2009):</a:t>
            </a:r>
          </a:p>
          <a:p>
            <a:pPr marL="0" lvl="1" eaLnBrk="1" hangingPunct="1">
              <a:spcBef>
                <a:spcPct val="0"/>
              </a:spcBef>
            </a:pPr>
            <a:r>
              <a:rPr lang="en-GB" dirty="0" smtClean="0"/>
              <a:t>*approx. 33% of total potential for reducing GHG emissions at a cost not exceeding €60 per tCO</a:t>
            </a:r>
            <a:r>
              <a:rPr lang="en-GB" baseline="-25000" dirty="0" smtClean="0"/>
              <a:t>2</a:t>
            </a:r>
            <a:r>
              <a:rPr lang="en-GB" dirty="0" smtClean="0"/>
              <a:t>e is related to land use (forestry and agriculture)</a:t>
            </a:r>
          </a:p>
          <a:p>
            <a:pPr marL="0" lvl="1" eaLnBrk="1" hangingPunct="1">
              <a:spcBef>
                <a:spcPct val="0"/>
              </a:spcBef>
            </a:pPr>
            <a:r>
              <a:rPr lang="en-GB" dirty="0" smtClean="0"/>
              <a:t>*90% of the abatement opportunities associated with these sectors are located in developing countries</a:t>
            </a:r>
          </a:p>
          <a:p>
            <a:pPr marL="0" lvl="1" eaLnBrk="1" hangingPunct="1">
              <a:spcBef>
                <a:spcPct val="0"/>
              </a:spcBef>
            </a:pPr>
            <a:r>
              <a:rPr lang="en-GB" dirty="0" smtClean="0"/>
              <a:t>*agriculture- and forestry-related measures generally have low capital intensity (i.e. do not require particularly high extra upfront investment), while also entailing low (sometimes negative) abatement costs</a:t>
            </a:r>
          </a:p>
          <a:p>
            <a:pPr eaLnBrk="1" hangingPunct="1">
              <a:spcBef>
                <a:spcPct val="0"/>
              </a:spcBef>
            </a:pPr>
            <a:endParaRPr lang="en-GB" dirty="0"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F5C845-A973-452A-AF8F-B4817003B899}" type="slidenum">
              <a:rPr lang="en-GB" smtClean="0"/>
              <a:pPr/>
              <a:t>14</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184F35-2EE3-4072-A8B1-8025F566A044}" type="slidenum">
              <a:rPr lang="en-GB" smtClean="0"/>
              <a:pPr/>
              <a:t>15</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marL="0" lvl="1" indent="9525" eaLnBrk="1" hangingPunct="1">
              <a:spcBef>
                <a:spcPct val="0"/>
              </a:spcBef>
            </a:pPr>
            <a:r>
              <a:rPr lang="en-GB" dirty="0" smtClean="0"/>
              <a:t>More sophisticated tools exist but they usually include CBA/CEA approaches.</a:t>
            </a:r>
          </a:p>
          <a:p>
            <a:pPr marL="0" lvl="1" indent="9525" eaLnBrk="1" hangingPunct="1">
              <a:spcBef>
                <a:spcPct val="0"/>
              </a:spcBef>
            </a:pPr>
            <a:r>
              <a:rPr lang="en-GB" dirty="0" smtClean="0"/>
              <a:t>CBA/CEA both support the prioritisation and selection of measures that offer the best ‘</a:t>
            </a:r>
            <a:r>
              <a:rPr lang="en-GB" u="sng" dirty="0" smtClean="0"/>
              <a:t>value for money</a:t>
            </a:r>
            <a:r>
              <a:rPr lang="en-GB" dirty="0" smtClean="0"/>
              <a:t>’ – a key aspect in situations of budgetary constraints.</a:t>
            </a:r>
          </a:p>
          <a:p>
            <a:pPr marL="0" lvl="1" indent="9525" eaLnBrk="1" hangingPunct="1">
              <a:spcBef>
                <a:spcPct val="0"/>
              </a:spcBef>
            </a:pPr>
            <a:r>
              <a:rPr lang="en-GB" dirty="0" smtClean="0"/>
              <a:t>CBA/CEA support the financial and economic assessment of adaptation options; other types of assessment (e.g. technical, social, environmental) may be required to fully inform decision makers.</a:t>
            </a:r>
          </a:p>
          <a:p>
            <a:pPr eaLnBrk="1" hangingPunct="1">
              <a:spcBef>
                <a:spcPct val="0"/>
              </a:spcBef>
            </a:pPr>
            <a:endParaRPr lang="en-GB" dirty="0"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CD6C6F-109E-4978-B04C-D904F467B344}" type="slidenum">
              <a:rPr lang="en-GB" smtClean="0"/>
              <a:pPr/>
              <a:t>16</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464436-6D3B-46A8-AC8D-92616B80907C}" type="slidenum">
              <a:rPr lang="en-GB" smtClean="0"/>
              <a:pPr/>
              <a:t>17</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9F8D52C-8460-4A09-8394-4302DABEE41E}" type="slidenum">
              <a:rPr lang="en-GB" smtClean="0"/>
              <a:pPr/>
              <a:t>18</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TextEdit="1"/>
          </p:cNvSpPr>
          <p:nvPr>
            <p:ph type="sldImg"/>
          </p:nvPr>
        </p:nvSpPr>
        <p:spPr bwMode="auto">
          <a:noFill/>
          <a:ln>
            <a:solidFill>
              <a:srgbClr val="000000"/>
            </a:solidFill>
            <a:miter lim="800000"/>
            <a:headEnd/>
            <a:tailEnd/>
          </a:ln>
        </p:spPr>
      </p:sp>
      <p:sp>
        <p:nvSpPr>
          <p:cNvPr id="501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22</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TextEdit="1"/>
          </p:cNvSpPr>
          <p:nvPr>
            <p:ph type="sldImg"/>
          </p:nvPr>
        </p:nvSpPr>
        <p:spPr bwMode="auto">
          <a:noFill/>
          <a:ln>
            <a:solidFill>
              <a:srgbClr val="000000"/>
            </a:solidFill>
            <a:miter lim="800000"/>
            <a:headEnd/>
            <a:tailEnd/>
          </a:ln>
        </p:spPr>
      </p:sp>
      <p:sp>
        <p:nvSpPr>
          <p:cNvPr id="2048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B31CE93-6181-4B12-98BE-A5C69EA1507E}"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dirty="0" err="1" smtClean="0"/>
              <a:t>Niang-Diop</a:t>
            </a:r>
            <a:r>
              <a:rPr lang="en-GB" dirty="0" smtClean="0"/>
              <a:t> &amp; Bosch (2004): costing requires identification, quantification then valuation.</a:t>
            </a:r>
          </a:p>
          <a:p>
            <a:pPr eaLnBrk="1" hangingPunct="1">
              <a:spcBef>
                <a:spcPct val="0"/>
              </a:spcBef>
            </a:pPr>
            <a:endParaRPr lang="en-GB" dirty="0" smtClean="0"/>
          </a:p>
          <a:p>
            <a:pPr eaLnBrk="1" hangingPunct="1">
              <a:spcBef>
                <a:spcPct val="0"/>
              </a:spcBef>
            </a:pPr>
            <a:r>
              <a:rPr lang="en-GB" dirty="0" smtClean="0"/>
              <a:t>The </a:t>
            </a:r>
            <a:r>
              <a:rPr lang="en-GB" u="sng" dirty="0" smtClean="0"/>
              <a:t>costs</a:t>
            </a:r>
            <a:r>
              <a:rPr lang="en-GB" dirty="0" smtClean="0"/>
              <a:t> potentially associated with climate mitigation include:</a:t>
            </a:r>
          </a:p>
          <a:p>
            <a:pPr eaLnBrk="1" hangingPunct="1">
              <a:spcBef>
                <a:spcPts val="300"/>
              </a:spcBef>
            </a:pPr>
            <a:r>
              <a:rPr lang="en-GB" dirty="0" smtClean="0"/>
              <a:t>* investment in new technologies and infrastructure, possibly more expensive than other, more emission-intensive available options;</a:t>
            </a:r>
          </a:p>
          <a:p>
            <a:pPr eaLnBrk="1" hangingPunct="1">
              <a:spcBef>
                <a:spcPts val="300"/>
              </a:spcBef>
            </a:pPr>
            <a:r>
              <a:rPr lang="en-GB" dirty="0" smtClean="0"/>
              <a:t>* in some cases, increased operation &amp; maintenance costs associated with new technologies/infrastructure (however, the opposite may be true);</a:t>
            </a:r>
          </a:p>
          <a:p>
            <a:pPr eaLnBrk="1" hangingPunct="1">
              <a:spcBef>
                <a:spcPts val="300"/>
              </a:spcBef>
            </a:pPr>
            <a:r>
              <a:rPr lang="en-GB" dirty="0" smtClean="0"/>
              <a:t>* reduced economic growth opportunities, and the foregone benefits and jobs of development options abandoned or downscaled for the purpose of reducing emissions.</a:t>
            </a:r>
          </a:p>
          <a:p>
            <a:pPr eaLnBrk="1" hangingPunct="1">
              <a:spcBef>
                <a:spcPct val="0"/>
              </a:spcBef>
            </a:pPr>
            <a:endParaRPr lang="en-GB" sz="1300" dirty="0" smtClean="0"/>
          </a:p>
          <a:p>
            <a:pPr eaLnBrk="1" hangingPunct="1">
              <a:spcBef>
                <a:spcPct val="0"/>
              </a:spcBef>
            </a:pPr>
            <a:r>
              <a:rPr lang="en-GB" sz="1300" dirty="0" smtClean="0"/>
              <a:t>On the other hand, the following </a:t>
            </a:r>
            <a:r>
              <a:rPr lang="en-GB" sz="1300" u="sng" dirty="0" smtClean="0"/>
              <a:t>benefits</a:t>
            </a:r>
            <a:r>
              <a:rPr lang="en-GB" sz="1300" dirty="0" smtClean="0"/>
              <a:t> may arise from the adoption of mitigation measures:</a:t>
            </a:r>
          </a:p>
          <a:p>
            <a:pPr eaLnBrk="1" hangingPunct="1">
              <a:spcBef>
                <a:spcPts val="300"/>
              </a:spcBef>
            </a:pPr>
            <a:r>
              <a:rPr lang="en-GB" sz="1300" dirty="0" smtClean="0"/>
              <a:t>* cost savings (e.g. from energy efficiency);</a:t>
            </a:r>
          </a:p>
          <a:p>
            <a:pPr eaLnBrk="1" hangingPunct="1">
              <a:spcBef>
                <a:spcPts val="300"/>
              </a:spcBef>
            </a:pPr>
            <a:r>
              <a:rPr lang="en-GB" sz="1300" dirty="0" smtClean="0"/>
              <a:t>* positive environmental outcomes (where mitigation options are also ‘greener’ than alternatives) and associated health outcomes;</a:t>
            </a:r>
          </a:p>
          <a:p>
            <a:pPr eaLnBrk="1" hangingPunct="1">
              <a:spcBef>
                <a:spcPts val="300"/>
              </a:spcBef>
            </a:pPr>
            <a:r>
              <a:rPr lang="en-GB" sz="1300" dirty="0" smtClean="0"/>
              <a:t>* reduced dependence on imported fuels/energy;</a:t>
            </a:r>
          </a:p>
          <a:p>
            <a:pPr eaLnBrk="1" hangingPunct="1">
              <a:spcBef>
                <a:spcPts val="300"/>
              </a:spcBef>
            </a:pPr>
            <a:r>
              <a:rPr lang="en-GB" sz="1300" dirty="0" smtClean="0"/>
              <a:t>* earlier adoption of the technologies of the future (=&gt; competitive advantage and higher growth and employment in the medium- to long-term);</a:t>
            </a:r>
          </a:p>
          <a:p>
            <a:pPr marL="285750" indent="-285750" eaLnBrk="1" hangingPunct="1">
              <a:spcBef>
                <a:spcPts val="300"/>
              </a:spcBef>
              <a:buFontTx/>
              <a:buChar char="•"/>
            </a:pPr>
            <a:r>
              <a:rPr lang="en-GB" sz="1300" dirty="0" smtClean="0"/>
              <a:t>access to additional financial resources (carbon finance).</a:t>
            </a:r>
          </a:p>
          <a:p>
            <a:pPr marL="0" indent="0" eaLnBrk="1" hangingPunct="1">
              <a:spcBef>
                <a:spcPts val="300"/>
              </a:spcBef>
              <a:buFontTx/>
              <a:buNone/>
            </a:pPr>
            <a:endParaRPr lang="en-GB" sz="1300" dirty="0" smtClean="0"/>
          </a:p>
          <a:p>
            <a:pPr marL="0" indent="0" eaLnBrk="1" hangingPunct="1">
              <a:spcBef>
                <a:spcPts val="300"/>
              </a:spcBef>
              <a:buFontTx/>
              <a:buNone/>
            </a:pPr>
            <a:r>
              <a:rPr lang="en-GB" sz="1300" dirty="0" smtClean="0"/>
              <a:t>When</a:t>
            </a:r>
            <a:r>
              <a:rPr lang="en-GB" sz="1300" baseline="0" dirty="0" smtClean="0"/>
              <a:t> costing environmental measures, CBA can act as a double-edged knife. For it to be effective it must internalise external costs which are often not monetised (e.g. effects on health, value of scenic beauty, potential value of genetic resources, cultural values, etc.)….often in light of complexities involved, these externalities are ignored, and thus results of CBAs are not realistic and result in an appreciation in detriment of the environment. Finding expertise in such assessments is also a big challenge.</a:t>
            </a:r>
          </a:p>
          <a:p>
            <a:r>
              <a:rPr lang="en-US" sz="1400" dirty="0" smtClean="0"/>
              <a:t>For</a:t>
            </a:r>
            <a:r>
              <a:rPr lang="en-US" sz="1400" baseline="0" dirty="0" smtClean="0"/>
              <a:t> example, the question ‘how much are you willing to pay so your sources of water remains clean?’ Is based on an underlying assumption that the user does not have the right to clean water, whilst the polluter has a right to pollute. </a:t>
            </a:r>
          </a:p>
          <a:p>
            <a:r>
              <a:rPr lang="en-US" sz="1400" baseline="0" dirty="0" smtClean="0"/>
              <a:t>Even reversing the question (e.g. ‘how much are you willing to receive in compensation if the water becomes polluted?’) does not solve the dilemma, as it still neglects the right to a clean environment. Under conditions of extreme poverty, people may be willing to give up clean water in exchange for basic subsistence.</a:t>
            </a:r>
          </a:p>
          <a:p>
            <a:r>
              <a:rPr lang="en-US" sz="1400" baseline="0" dirty="0" smtClean="0"/>
              <a:t>It also becomes more complicated when attempting to cost potential value, e.g. value of genetic resource pool for potential future production of medicines…</a:t>
            </a:r>
          </a:p>
          <a:p>
            <a:r>
              <a:rPr lang="en-US" sz="1400" baseline="0" dirty="0" smtClean="0"/>
              <a:t>Large expertise in environmental economics is difficult to come across.</a:t>
            </a:r>
          </a:p>
          <a:p>
            <a:pPr marL="0" indent="0" eaLnBrk="1" hangingPunct="1">
              <a:spcBef>
                <a:spcPts val="300"/>
              </a:spcBef>
              <a:buFontTx/>
              <a:buNone/>
            </a:pPr>
            <a:endParaRPr lang="en-GB" sz="1300" dirty="0" smtClean="0"/>
          </a:p>
          <a:p>
            <a:pPr eaLnBrk="1" hangingPunct="1">
              <a:spcBef>
                <a:spcPct val="0"/>
              </a:spcBef>
            </a:pPr>
            <a:endParaRPr lang="en-GB"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C49028-09E8-40FF-9F68-1D0B8722EF4E}" type="slidenum">
              <a:rPr lang="en-GB" smtClean="0"/>
              <a:pPr/>
              <a:t>8</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219576-D882-4B83-8B40-9522914887E9}" type="slidenum">
              <a:rPr lang="en-GB" smtClean="0"/>
              <a:pPr/>
              <a:t>9</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AD2DF7-BA6F-4958-806D-20A0CA905799}" type="slidenum">
              <a:rPr lang="en-GB" smtClean="0"/>
              <a:pPr/>
              <a:t>10</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802350-A560-4884-8BFA-97C645DEED48}" type="slidenum">
              <a:rPr lang="en-GB" smtClean="0"/>
              <a:pPr/>
              <a:t>11</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7DCF45-D9CA-4448-BDA9-432766EF92B2}" type="slidenum">
              <a:rPr lang="en-GB" smtClean="0"/>
              <a:pPr/>
              <a:t>12</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Summarises technical options for reducing GHG emissions in 3 areas:</a:t>
            </a:r>
          </a:p>
          <a:p>
            <a:pPr eaLnBrk="1" hangingPunct="1">
              <a:spcBef>
                <a:spcPct val="0"/>
              </a:spcBef>
            </a:pPr>
            <a:r>
              <a:rPr lang="en-GB" smtClean="0"/>
              <a:t>* energy efficiency;</a:t>
            </a:r>
          </a:p>
          <a:p>
            <a:pPr eaLnBrk="1" hangingPunct="1">
              <a:spcBef>
                <a:spcPct val="0"/>
              </a:spcBef>
            </a:pPr>
            <a:r>
              <a:rPr lang="en-GB" smtClean="0"/>
              <a:t>* low-carbon energy supply;</a:t>
            </a:r>
          </a:p>
          <a:p>
            <a:pPr eaLnBrk="1" hangingPunct="1">
              <a:spcBef>
                <a:spcPct val="0"/>
              </a:spcBef>
            </a:pPr>
            <a:r>
              <a:rPr lang="en-GB" smtClean="0"/>
              <a:t>* terrestrial carbon (avoided emissions/sinks).</a:t>
            </a:r>
          </a:p>
          <a:p>
            <a:pPr eaLnBrk="1" hangingPunct="1">
              <a:spcBef>
                <a:spcPct val="0"/>
              </a:spcBef>
            </a:pPr>
            <a:endParaRPr lang="en-GB" smtClean="0"/>
          </a:p>
          <a:p>
            <a:pPr eaLnBrk="1" hangingPunct="1">
              <a:spcBef>
                <a:spcPct val="0"/>
              </a:spcBef>
            </a:pPr>
            <a:r>
              <a:rPr lang="en-GB" smtClean="0"/>
              <a:t>Options are ranked from the least expensive (per tonne of CO</a:t>
            </a:r>
            <a:r>
              <a:rPr lang="en-GB" baseline="-25000" smtClean="0"/>
              <a:t>2</a:t>
            </a:r>
            <a:r>
              <a:rPr lang="en-GB" smtClean="0"/>
              <a:t>e abated) to the most expensive.</a:t>
            </a:r>
          </a:p>
          <a:p>
            <a:pPr eaLnBrk="1" hangingPunct="1">
              <a:spcBef>
                <a:spcPct val="0"/>
              </a:spcBef>
            </a:pPr>
            <a:r>
              <a:rPr lang="en-GB" smtClean="0"/>
              <a:t>* The cost range is from –90€ to +60€ / tCO</a:t>
            </a:r>
            <a:r>
              <a:rPr lang="en-GB" baseline="-25000" smtClean="0"/>
              <a:t>2</a:t>
            </a:r>
            <a:r>
              <a:rPr lang="en-GB" smtClean="0"/>
              <a:t>e. </a:t>
            </a:r>
          </a:p>
          <a:p>
            <a:pPr eaLnBrk="1" hangingPunct="1">
              <a:spcBef>
                <a:spcPct val="0"/>
              </a:spcBef>
            </a:pPr>
            <a:r>
              <a:rPr lang="en-GB" smtClean="0"/>
              <a:t>* All options with a negative cost are ‘no-regret’ since the savings they generate are greater than their costs.</a:t>
            </a:r>
          </a:p>
          <a:p>
            <a:pPr marL="0" lvl="1" eaLnBrk="1" hangingPunct="1">
              <a:spcBef>
                <a:spcPct val="0"/>
              </a:spcBef>
            </a:pPr>
            <a:endParaRPr lang="en-GB" smtClean="0"/>
          </a:p>
          <a:p>
            <a:pPr eaLnBrk="1" hangingPunct="1">
              <a:spcBef>
                <a:spcPct val="0"/>
              </a:spcBef>
            </a:pPr>
            <a:r>
              <a:rPr lang="en-GB" smtClean="0"/>
              <a:t>The width of the bar corresponding to each option indicates the abatement potential of this option (in gigatonne CO</a:t>
            </a:r>
            <a:r>
              <a:rPr lang="en-GB" baseline="-25000" smtClean="0"/>
              <a:t>2</a:t>
            </a:r>
            <a:r>
              <a:rPr lang="en-GB" smtClean="0"/>
              <a:t>e per year), compared with ‘business-as-usual’, if implemented at full potential.</a:t>
            </a:r>
          </a:p>
          <a:p>
            <a:pPr eaLnBrk="1" hangingPunct="1">
              <a:spcBef>
                <a:spcPct val="0"/>
              </a:spcBef>
            </a:pPr>
            <a:endParaRPr lang="en-GB" smtClean="0"/>
          </a:p>
          <a:p>
            <a:pPr eaLnBrk="1" hangingPunct="1">
              <a:spcBef>
                <a:spcPct val="0"/>
              </a:spcBef>
            </a:pPr>
            <a:r>
              <a:rPr lang="en-GB" smtClean="0"/>
              <a:t>The curve shows that emissions ~11 Gt CO</a:t>
            </a:r>
            <a:r>
              <a:rPr lang="en-GB" baseline="-25000" smtClean="0"/>
              <a:t>2</a:t>
            </a:r>
            <a:r>
              <a:rPr lang="en-GB" smtClean="0"/>
              <a:t>e/year could be avoided only by implementing options that provide a net financial benefit.</a:t>
            </a:r>
          </a:p>
          <a:p>
            <a:pPr eaLnBrk="1" hangingPunct="1">
              <a:spcBef>
                <a:spcPct val="0"/>
              </a:spcBef>
            </a:pPr>
            <a:endParaRPr lang="en-GB" smtClean="0"/>
          </a:p>
          <a:p>
            <a:pPr eaLnBrk="1" hangingPunct="1">
              <a:spcBef>
                <a:spcPct val="0"/>
              </a:spcBef>
            </a:pPr>
            <a:r>
              <a:rPr lang="en-GB" smtClean="0"/>
              <a:t>Reducing emissions just enough to contain global warming below 2°C could cost only €200-350 billion/year until 2030, i.e. &lt;1% of global GDP.</a:t>
            </a:r>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91551BA-0B4C-4A60-B75E-6DEB36248BA6}" type="slidenum">
              <a:rPr lang="en-GB" smtClean="0"/>
              <a:pPr/>
              <a:t>13</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28639D-3D28-499A-86A7-75BD0E0AE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0F1F97-4165-48EE-AD52-FADC6B7553F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FD67C5-5CC9-43DA-AC0F-A2226B6B857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87593F-5824-46F4-961A-1B3E815BDE8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93CDF3-3D41-4590-93C9-CB366AB76D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A8BA4D-C0A3-479E-9088-027F6F180FF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EC4A83-E9D3-4370-9289-392974154E1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F34F42E-6CEB-4335-86D3-5711D29A79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B2D2990-1EA0-4D41-A720-3A986D26472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127CEA-E829-4529-8B73-CC6E553DC0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214526-70E4-486D-9FA0-74F576C66E6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86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3686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3687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10DE0D16-CC56-4BEC-BC17-E441A36E81C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oleObject" Target="../embeddings/oleObject1.bin"/><Relationship Id="rId5"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limatechange.worldbank.org/content/economics-adaptation-climate-change-study-homepage"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mckinsey.com/globalGHGcostcurve" TargetMode="External"/><Relationship Id="rId4" Type="http://schemas.openxmlformats.org/officeDocument/2006/relationships/hyperlink" Target="http://www.unmillenniumproject.org/" TargetMode="External"/><Relationship Id="rId5" Type="http://schemas.openxmlformats.org/officeDocument/2006/relationships/hyperlink" Target="http://pdf.usaid.gov/pdf_docs/PNADJ990.pdf" TargetMode="External"/><Relationship Id="rId1" Type="http://schemas.openxmlformats.org/officeDocument/2006/relationships/slideLayout" Target="../slideLayouts/slideLayout2.xml"/><Relationship Id="rId2" Type="http://schemas.openxmlformats.org/officeDocument/2006/relationships/hyperlink" Target="http://www.mckinsey.com/clientservice/Social_Sector/our_practices/Economic_Development/Knowledge_Highlights/Economics_of_climate_adaptation.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875" y="1143000"/>
            <a:ext cx="6384925" cy="2667000"/>
          </a:xfrm>
        </p:spPr>
        <p:txBody>
          <a:bodyPr/>
          <a:lstStyle/>
          <a:p>
            <a:pPr eaLnBrk="1" hangingPunct="1">
              <a:lnSpc>
                <a:spcPct val="150000"/>
              </a:lnSpc>
            </a:pPr>
            <a:r>
              <a:rPr lang="en-GB" b="1" dirty="0" smtClean="0">
                <a:latin typeface="Arial Black" pitchFamily="34" charset="0"/>
              </a:rPr>
              <a:t>Module 7</a:t>
            </a:r>
            <a:br>
              <a:rPr lang="en-GB" b="1" dirty="0" smtClean="0">
                <a:latin typeface="Arial Black" pitchFamily="34" charset="0"/>
              </a:rPr>
            </a:br>
            <a:r>
              <a:rPr lang="en-GB" sz="2400" b="1" dirty="0" smtClean="0">
                <a:latin typeface="Arial Black" pitchFamily="34" charset="0"/>
              </a:rPr>
              <a:t>Costing, assessing and selecting </a:t>
            </a:r>
            <a:br>
              <a:rPr lang="en-GB" sz="2400" b="1" dirty="0" smtClean="0">
                <a:latin typeface="Arial Black" pitchFamily="34" charset="0"/>
              </a:rPr>
            </a:br>
            <a:r>
              <a:rPr lang="en-GB" sz="2400" b="1" dirty="0" smtClean="0">
                <a:latin typeface="Arial Black" pitchFamily="34" charset="0"/>
              </a:rPr>
              <a:t>options and measures</a:t>
            </a:r>
            <a:endParaRPr lang="en-GB" sz="2400" dirty="0" smtClean="0"/>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GB" dirty="0" smtClean="0"/>
              <a:t>Cost-benefit analysis </a:t>
            </a:r>
            <a:r>
              <a:rPr lang="en-GB" dirty="0" smtClean="0">
                <a:solidFill>
                  <a:schemeClr val="bg1"/>
                </a:solidFill>
              </a:rPr>
              <a:t>(2)</a:t>
            </a:r>
          </a:p>
        </p:txBody>
      </p:sp>
      <p:sp>
        <p:nvSpPr>
          <p:cNvPr id="29698" name="Content Placeholder 2"/>
          <p:cNvSpPr>
            <a:spLocks noGrp="1"/>
          </p:cNvSpPr>
          <p:nvPr>
            <p:ph idx="1"/>
          </p:nvPr>
        </p:nvSpPr>
        <p:spPr/>
        <p:txBody>
          <a:bodyPr/>
          <a:lstStyle/>
          <a:p>
            <a:pPr>
              <a:buNone/>
            </a:pPr>
            <a:r>
              <a:rPr lang="en-GB" dirty="0" smtClean="0"/>
              <a:t>Outputs of cost-benefit analysis:</a:t>
            </a:r>
          </a:p>
        </p:txBody>
      </p:sp>
      <p:sp>
        <p:nvSpPr>
          <p:cNvPr id="29699" name="Slide Number Placeholder 3"/>
          <p:cNvSpPr>
            <a:spLocks noGrp="1"/>
          </p:cNvSpPr>
          <p:nvPr>
            <p:ph type="sldNum" sz="quarter" idx="12"/>
          </p:nvPr>
        </p:nvSpPr>
        <p:spPr>
          <a:noFill/>
        </p:spPr>
        <p:txBody>
          <a:bodyPr/>
          <a:lstStyle/>
          <a:p>
            <a:fld id="{2A444340-F6FF-4FEA-B935-607A464C0A84}" type="slidenum">
              <a:rPr lang="en-US" smtClean="0"/>
              <a:pPr/>
              <a:t>10</a:t>
            </a:fld>
            <a:endParaRPr lang="en-US" smtClean="0"/>
          </a:p>
        </p:txBody>
      </p:sp>
      <p:sp>
        <p:nvSpPr>
          <p:cNvPr id="5" name="Rounded Rectangle 4"/>
          <p:cNvSpPr/>
          <p:nvPr/>
        </p:nvSpPr>
        <p:spPr>
          <a:xfrm>
            <a:off x="685800" y="24384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Cost-benefit ratio (CBR)</a:t>
            </a:r>
          </a:p>
        </p:txBody>
      </p:sp>
      <p:sp>
        <p:nvSpPr>
          <p:cNvPr id="6" name="Rounded Rectangle 5"/>
          <p:cNvSpPr/>
          <p:nvPr/>
        </p:nvSpPr>
        <p:spPr>
          <a:xfrm>
            <a:off x="685800" y="37338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Net present value (NPV)</a:t>
            </a:r>
          </a:p>
        </p:txBody>
      </p:sp>
      <p:sp>
        <p:nvSpPr>
          <p:cNvPr id="7" name="Rounded Rectangle 6"/>
          <p:cNvSpPr/>
          <p:nvPr/>
        </p:nvSpPr>
        <p:spPr>
          <a:xfrm>
            <a:off x="685800" y="50292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Internal rate of return (IRR)</a:t>
            </a:r>
          </a:p>
        </p:txBody>
      </p:sp>
      <p:sp>
        <p:nvSpPr>
          <p:cNvPr id="8" name="Rounded Rectangle 7"/>
          <p:cNvSpPr/>
          <p:nvPr/>
        </p:nvSpPr>
        <p:spPr>
          <a:xfrm>
            <a:off x="4419600" y="2438400"/>
            <a:ext cx="4049713" cy="990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Ratio of costs to benefits calculated at their present value (the smaller, the better – should be &lt;1)</a:t>
            </a:r>
            <a:endParaRPr lang="en-GB" b="1" dirty="0">
              <a:solidFill>
                <a:srgbClr val="002060"/>
              </a:solidFill>
            </a:endParaRPr>
          </a:p>
        </p:txBody>
      </p:sp>
      <p:sp>
        <p:nvSpPr>
          <p:cNvPr id="9" name="Rounded Rectangle 8"/>
          <p:cNvSpPr/>
          <p:nvPr/>
        </p:nvSpPr>
        <p:spPr>
          <a:xfrm>
            <a:off x="4408488" y="3733800"/>
            <a:ext cx="4049712" cy="990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Benefits minus costs calculated at their present value (the larger, the better)</a:t>
            </a:r>
            <a:endParaRPr lang="en-GB" b="1" dirty="0">
              <a:solidFill>
                <a:srgbClr val="002060"/>
              </a:solidFill>
            </a:endParaRPr>
          </a:p>
        </p:txBody>
      </p:sp>
      <p:sp>
        <p:nvSpPr>
          <p:cNvPr id="10" name="Rounded Rectangle 9"/>
          <p:cNvSpPr/>
          <p:nvPr/>
        </p:nvSpPr>
        <p:spPr>
          <a:xfrm>
            <a:off x="4408488" y="5029200"/>
            <a:ext cx="4049712" cy="1219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The discount rate at which NPV = 0 </a:t>
            </a:r>
          </a:p>
          <a:p>
            <a:pPr algn="ctr">
              <a:defRPr/>
            </a:pPr>
            <a:r>
              <a:rPr lang="en-GB" dirty="0" smtClean="0">
                <a:solidFill>
                  <a:srgbClr val="002060"/>
                </a:solidFill>
              </a:rPr>
              <a:t>A </a:t>
            </a:r>
            <a:r>
              <a:rPr lang="en-GB" dirty="0">
                <a:solidFill>
                  <a:srgbClr val="002060"/>
                </a:solidFill>
              </a:rPr>
              <a:t>measure of the ‘benefit-generating power’ of the option or intervention (the larger, the better)</a:t>
            </a:r>
            <a:endParaRPr lang="en-GB"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dirty="0" smtClean="0"/>
              <a:t>Cost-effectiveness analysis (1)</a:t>
            </a:r>
          </a:p>
        </p:txBody>
      </p:sp>
      <p:sp>
        <p:nvSpPr>
          <p:cNvPr id="3" name="Content Placeholder 2"/>
          <p:cNvSpPr>
            <a:spLocks noGrp="1"/>
          </p:cNvSpPr>
          <p:nvPr>
            <p:ph idx="1"/>
          </p:nvPr>
        </p:nvSpPr>
        <p:spPr/>
        <p:txBody>
          <a:bodyPr/>
          <a:lstStyle/>
          <a:p>
            <a:r>
              <a:rPr lang="en-GB" dirty="0" smtClean="0">
                <a:solidFill>
                  <a:schemeClr val="accent1">
                    <a:lumMod val="75000"/>
                  </a:schemeClr>
                </a:solidFill>
              </a:rPr>
              <a:t>Cost-effectiveness analysis (CEA):</a:t>
            </a:r>
          </a:p>
          <a:p>
            <a:pPr lvl="1"/>
            <a:r>
              <a:rPr lang="en-GB" dirty="0" smtClean="0"/>
              <a:t>Costs are valued in monetary terms, and benefits </a:t>
            </a:r>
            <a:r>
              <a:rPr lang="en-GB" dirty="0" smtClean="0">
                <a:solidFill>
                  <a:srgbClr val="FF3399"/>
                </a:solidFill>
              </a:rPr>
              <a:t>(*)</a:t>
            </a:r>
            <a:r>
              <a:rPr lang="en-GB" dirty="0" smtClean="0">
                <a:solidFill>
                  <a:srgbClr val="FF3300"/>
                </a:solidFill>
              </a:rPr>
              <a:t> </a:t>
            </a:r>
            <a:r>
              <a:rPr lang="en-GB" dirty="0" smtClean="0"/>
              <a:t>quantified in ‘physical’ units, over the entire lifetime of the intervention; a discount rate is applied to both</a:t>
            </a:r>
          </a:p>
          <a:p>
            <a:pPr lvl="1"/>
            <a:r>
              <a:rPr lang="en-GB" dirty="0" smtClean="0"/>
              <a:t>This allows calculating unit costs, as the ratio of total discounted costs to total discounted benefits obtained</a:t>
            </a:r>
          </a:p>
          <a:p>
            <a:pPr lvl="1"/>
            <a:r>
              <a:rPr lang="en-GB" dirty="0" smtClean="0"/>
              <a:t>The obtained unit costs support :</a:t>
            </a:r>
          </a:p>
          <a:p>
            <a:pPr lvl="2"/>
            <a:r>
              <a:rPr lang="en-GB" dirty="0" smtClean="0"/>
              <a:t>the comparison of several options</a:t>
            </a:r>
          </a:p>
          <a:p>
            <a:pPr lvl="2"/>
            <a:r>
              <a:rPr lang="en-GB" dirty="0" smtClean="0"/>
              <a:t>comparison with ‘benchmark costs’ for similar interventions, where available</a:t>
            </a:r>
          </a:p>
        </p:txBody>
      </p:sp>
      <p:sp>
        <p:nvSpPr>
          <p:cNvPr id="31747" name="TextBox 3"/>
          <p:cNvSpPr txBox="1">
            <a:spLocks noChangeArrowheads="1"/>
          </p:cNvSpPr>
          <p:nvPr/>
        </p:nvSpPr>
        <p:spPr bwMode="auto">
          <a:xfrm>
            <a:off x="533400" y="5715000"/>
            <a:ext cx="8382000" cy="646113"/>
          </a:xfrm>
          <a:prstGeom prst="rect">
            <a:avLst/>
          </a:prstGeom>
          <a:noFill/>
          <a:ln w="9525">
            <a:noFill/>
            <a:miter lim="800000"/>
            <a:headEnd/>
            <a:tailEnd/>
          </a:ln>
        </p:spPr>
        <p:txBody>
          <a:bodyPr>
            <a:spAutoFit/>
          </a:bodyPr>
          <a:lstStyle/>
          <a:p>
            <a:r>
              <a:rPr lang="en-GB" b="1" dirty="0">
                <a:solidFill>
                  <a:srgbClr val="FF3399"/>
                </a:solidFill>
              </a:rPr>
              <a:t>(*)</a:t>
            </a:r>
            <a:r>
              <a:rPr lang="en-GB" dirty="0"/>
              <a:t> As in cost-benefit analysis, ‘incremental’ rather than absolute costs and benefits should be taken into account</a:t>
            </a:r>
          </a:p>
        </p:txBody>
      </p:sp>
      <p:sp>
        <p:nvSpPr>
          <p:cNvPr id="31748" name="Slide Number Placeholder 4"/>
          <p:cNvSpPr>
            <a:spLocks noGrp="1"/>
          </p:cNvSpPr>
          <p:nvPr>
            <p:ph type="sldNum" sz="quarter" idx="12"/>
          </p:nvPr>
        </p:nvSpPr>
        <p:spPr>
          <a:noFill/>
        </p:spPr>
        <p:txBody>
          <a:bodyPr/>
          <a:lstStyle/>
          <a:p>
            <a:fld id="{A129E7B6-7FA9-42D9-97EE-91E19D3DE603}" type="slidenum">
              <a:rPr lang="en-US" smtClean="0"/>
              <a:pPr/>
              <a:t>11</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smtClean="0"/>
              <a:t>Cost-effectiveness analysis (2)</a:t>
            </a:r>
          </a:p>
        </p:txBody>
      </p:sp>
      <p:sp>
        <p:nvSpPr>
          <p:cNvPr id="33794" name="Content Placeholder 2"/>
          <p:cNvSpPr>
            <a:spLocks noGrp="1"/>
          </p:cNvSpPr>
          <p:nvPr>
            <p:ph idx="1"/>
          </p:nvPr>
        </p:nvSpPr>
        <p:spPr>
          <a:xfrm>
            <a:off x="457200" y="1752600"/>
            <a:ext cx="8153400" cy="4800600"/>
          </a:xfrm>
        </p:spPr>
        <p:txBody>
          <a:bodyPr/>
          <a:lstStyle/>
          <a:p>
            <a:r>
              <a:rPr lang="en-GB" dirty="0" smtClean="0"/>
              <a:t>Compared with CBA, CEA:</a:t>
            </a:r>
          </a:p>
          <a:p>
            <a:pPr lvl="1"/>
            <a:r>
              <a:rPr lang="en-GB" dirty="0" smtClean="0"/>
              <a:t>is suitable where it is difficult to assign a monetary value to benefits</a:t>
            </a:r>
          </a:p>
          <a:p>
            <a:pPr lvl="1"/>
            <a:r>
              <a:rPr lang="en-GB" dirty="0" smtClean="0"/>
              <a:t>but requires identifying a single, all-encompassing measure of benefits – which may be both difficult and reductive</a:t>
            </a:r>
          </a:p>
        </p:txBody>
      </p:sp>
      <p:sp>
        <p:nvSpPr>
          <p:cNvPr id="33795" name="Slide Number Placeholder 3"/>
          <p:cNvSpPr>
            <a:spLocks noGrp="1"/>
          </p:cNvSpPr>
          <p:nvPr>
            <p:ph type="sldNum" sz="quarter" idx="12"/>
          </p:nvPr>
        </p:nvSpPr>
        <p:spPr>
          <a:noFill/>
        </p:spPr>
        <p:txBody>
          <a:bodyPr/>
          <a:lstStyle/>
          <a:p>
            <a:fld id="{E8557651-FCCD-4DA3-ABD6-3EE7E5301DA5}" type="slidenum">
              <a:rPr lang="en-US" smtClean="0"/>
              <a:pPr/>
              <a:t>12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GB" smtClean="0"/>
              <a:t>Illustration of CEA: Global GHG </a:t>
            </a:r>
            <a:br>
              <a:rPr lang="en-GB" smtClean="0"/>
            </a:br>
            <a:r>
              <a:rPr lang="en-GB" smtClean="0"/>
              <a:t>abatement cost curve</a:t>
            </a:r>
          </a:p>
        </p:txBody>
      </p:sp>
      <p:graphicFrame>
        <p:nvGraphicFramePr>
          <p:cNvPr id="1026" name="Object 2"/>
          <p:cNvGraphicFramePr>
            <a:graphicFrameLocks noChangeAspect="1"/>
          </p:cNvGraphicFramePr>
          <p:nvPr/>
        </p:nvGraphicFramePr>
        <p:xfrm>
          <a:off x="457200" y="1190625"/>
          <a:ext cx="8018463" cy="5667375"/>
        </p:xfrm>
        <a:graphic>
          <a:graphicData uri="http://schemas.openxmlformats.org/presentationml/2006/ole">
            <mc:AlternateContent xmlns:mc="http://schemas.openxmlformats.org/markup-compatibility/2006">
              <mc:Choice xmlns:v="urn:schemas-microsoft-com:vml" Requires="v">
                <p:oleObj spid="_x0000_s1049" name="Acrobat Document" r:id="rId4" imgW="8019048" imgH="5668166" progId="AcroExch.Document.7">
                  <p:embed/>
                </p:oleObj>
              </mc:Choice>
              <mc:Fallback>
                <p:oleObj name="Acrobat Document" r:id="rId4" imgW="8019048" imgH="5668166" progId="AcroExch.Document.7">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190625"/>
                        <a:ext cx="8018463" cy="5667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8" name="TextBox 3"/>
          <p:cNvSpPr txBox="1">
            <a:spLocks noChangeArrowheads="1"/>
          </p:cNvSpPr>
          <p:nvPr/>
        </p:nvSpPr>
        <p:spPr bwMode="auto">
          <a:xfrm>
            <a:off x="3886200" y="5638800"/>
            <a:ext cx="5029200" cy="307975"/>
          </a:xfrm>
          <a:prstGeom prst="rect">
            <a:avLst/>
          </a:prstGeom>
          <a:noFill/>
          <a:ln w="9525">
            <a:noFill/>
            <a:miter lim="800000"/>
            <a:headEnd/>
            <a:tailEnd/>
          </a:ln>
        </p:spPr>
        <p:txBody>
          <a:bodyPr>
            <a:spAutoFit/>
          </a:bodyPr>
          <a:lstStyle/>
          <a:p>
            <a:pPr algn="r"/>
            <a:r>
              <a:rPr lang="en-GB" sz="1400" dirty="0"/>
              <a:t>Source: McKinsey (2009), Exhibit 8, p. 17</a:t>
            </a:r>
          </a:p>
        </p:txBody>
      </p:sp>
      <p:sp>
        <p:nvSpPr>
          <p:cNvPr id="1029" name="Slide Number Placeholder 4"/>
          <p:cNvSpPr>
            <a:spLocks noGrp="1"/>
          </p:cNvSpPr>
          <p:nvPr>
            <p:ph type="sldNum" sz="quarter" idx="12"/>
          </p:nvPr>
        </p:nvSpPr>
        <p:spPr>
          <a:noFill/>
        </p:spPr>
        <p:txBody>
          <a:bodyPr/>
          <a:lstStyle/>
          <a:p>
            <a:fld id="{C79BA1BF-7DA5-4A42-B166-A75E0E93D9E6}" type="slidenum">
              <a:rPr lang="en-US" smtClean="0"/>
              <a:pPr/>
              <a:t>13</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GB" dirty="0" smtClean="0"/>
              <a:t>Example: land-based mitigation </a:t>
            </a:r>
            <a:br>
              <a:rPr lang="en-GB" dirty="0" smtClean="0"/>
            </a:br>
            <a:r>
              <a:rPr lang="en-GB" dirty="0" smtClean="0"/>
              <a:t>options</a:t>
            </a:r>
            <a:endParaRPr lang="en-GB" dirty="0" smtClean="0">
              <a:solidFill>
                <a:schemeClr val="hlink"/>
              </a:solidFill>
            </a:endParaRPr>
          </a:p>
        </p:txBody>
      </p:sp>
      <p:sp>
        <p:nvSpPr>
          <p:cNvPr id="5" name="TextBox 4"/>
          <p:cNvSpPr txBox="1"/>
          <p:nvPr/>
        </p:nvSpPr>
        <p:spPr>
          <a:xfrm>
            <a:off x="685800" y="3919538"/>
            <a:ext cx="1905000" cy="2100262"/>
          </a:xfrm>
          <a:prstGeom prst="rect">
            <a:avLst/>
          </a:prstGeom>
          <a:solidFill>
            <a:schemeClr val="accent2">
              <a:lumMod val="40000"/>
              <a:lumOff val="60000"/>
            </a:schemeClr>
          </a:solidFill>
          <a:ln w="28575">
            <a:solidFill>
              <a:srgbClr val="92D050"/>
            </a:solidFill>
          </a:ln>
        </p:spPr>
        <p:txBody>
          <a:bodyPr>
            <a:spAutoFit/>
          </a:bodyPr>
          <a:lstStyle/>
          <a:p>
            <a:pPr algn="ctr">
              <a:defRPr/>
            </a:pPr>
            <a:r>
              <a:rPr lang="en-GB" sz="1600" b="1" dirty="0"/>
              <a:t>Forests</a:t>
            </a:r>
          </a:p>
          <a:p>
            <a:pPr algn="ctr">
              <a:defRPr/>
            </a:pPr>
            <a:endParaRPr lang="en-GB" sz="1600" dirty="0"/>
          </a:p>
          <a:p>
            <a:pPr algn="ctr">
              <a:spcBef>
                <a:spcPts val="300"/>
              </a:spcBef>
              <a:defRPr/>
            </a:pPr>
            <a:r>
              <a:rPr lang="en-GB" sz="1600" dirty="0"/>
              <a:t>Net sink (tree biomass + soil organic matter)</a:t>
            </a:r>
            <a:br>
              <a:rPr lang="en-GB" sz="1600" dirty="0"/>
            </a:br>
            <a:r>
              <a:rPr lang="en-GB" sz="1600" dirty="0"/>
              <a:t/>
            </a:r>
            <a:br>
              <a:rPr lang="en-GB" sz="1600" dirty="0"/>
            </a:br>
            <a:r>
              <a:rPr lang="en-GB" sz="1600" dirty="0"/>
              <a:t/>
            </a:r>
            <a:br>
              <a:rPr lang="en-GB" sz="1600" dirty="0"/>
            </a:br>
            <a:endParaRPr lang="en-GB" sz="1600" dirty="0"/>
          </a:p>
        </p:txBody>
      </p:sp>
      <p:sp>
        <p:nvSpPr>
          <p:cNvPr id="6" name="TextBox 5"/>
          <p:cNvSpPr txBox="1"/>
          <p:nvPr/>
        </p:nvSpPr>
        <p:spPr>
          <a:xfrm>
            <a:off x="2667000" y="3919538"/>
            <a:ext cx="1905000" cy="2100262"/>
          </a:xfrm>
          <a:prstGeom prst="rect">
            <a:avLst/>
          </a:prstGeom>
          <a:solidFill>
            <a:schemeClr val="accent2">
              <a:lumMod val="40000"/>
              <a:lumOff val="60000"/>
            </a:schemeClr>
          </a:solidFill>
          <a:ln w="28575">
            <a:solidFill>
              <a:srgbClr val="92D050"/>
            </a:solidFill>
          </a:ln>
        </p:spPr>
        <p:txBody>
          <a:bodyPr>
            <a:spAutoFit/>
          </a:bodyPr>
          <a:lstStyle/>
          <a:p>
            <a:pPr algn="ctr">
              <a:defRPr/>
            </a:pPr>
            <a:r>
              <a:rPr lang="en-GB" sz="1600" b="1" dirty="0"/>
              <a:t>Peatlands</a:t>
            </a:r>
          </a:p>
          <a:p>
            <a:pPr algn="ctr">
              <a:defRPr/>
            </a:pPr>
            <a:endParaRPr lang="en-GB" sz="1600" dirty="0"/>
          </a:p>
          <a:p>
            <a:pPr algn="ctr">
              <a:spcBef>
                <a:spcPts val="300"/>
              </a:spcBef>
              <a:defRPr/>
            </a:pPr>
            <a:r>
              <a:rPr lang="en-GB" sz="1600" dirty="0"/>
              <a:t>Largest &amp; most efficient terrestrial store of carbon biomass</a:t>
            </a:r>
            <a:br>
              <a:rPr lang="en-GB" sz="1600" dirty="0"/>
            </a:br>
            <a:r>
              <a:rPr lang="en-GB" sz="1600" dirty="0"/>
              <a:t/>
            </a:r>
            <a:br>
              <a:rPr lang="en-GB" sz="1600" dirty="0"/>
            </a:br>
            <a:endParaRPr lang="en-GB" sz="1600" dirty="0"/>
          </a:p>
        </p:txBody>
      </p:sp>
      <p:sp>
        <p:nvSpPr>
          <p:cNvPr id="7" name="TextBox 6"/>
          <p:cNvSpPr txBox="1"/>
          <p:nvPr/>
        </p:nvSpPr>
        <p:spPr>
          <a:xfrm>
            <a:off x="4648200" y="3919538"/>
            <a:ext cx="1905000" cy="2100262"/>
          </a:xfrm>
          <a:prstGeom prst="rect">
            <a:avLst/>
          </a:prstGeom>
          <a:solidFill>
            <a:schemeClr val="accent2">
              <a:lumMod val="40000"/>
              <a:lumOff val="60000"/>
            </a:schemeClr>
          </a:solidFill>
          <a:ln w="28575">
            <a:solidFill>
              <a:srgbClr val="92D050"/>
            </a:solidFill>
          </a:ln>
        </p:spPr>
        <p:txBody>
          <a:bodyPr>
            <a:spAutoFit/>
          </a:bodyPr>
          <a:lstStyle/>
          <a:p>
            <a:pPr algn="ctr">
              <a:defRPr/>
            </a:pPr>
            <a:r>
              <a:rPr lang="en-GB" sz="1600" b="1" dirty="0"/>
              <a:t>Grasslands</a:t>
            </a:r>
          </a:p>
          <a:p>
            <a:pPr algn="ctr">
              <a:defRPr/>
            </a:pPr>
            <a:endParaRPr lang="en-GB" sz="1600" dirty="0"/>
          </a:p>
          <a:p>
            <a:pPr marL="0" lvl="1" algn="ctr">
              <a:spcBef>
                <a:spcPts val="300"/>
              </a:spcBef>
              <a:defRPr/>
            </a:pPr>
            <a:r>
              <a:rPr lang="en-GB" sz="1600" dirty="0"/>
              <a:t>Net carbon sink if not degraded</a:t>
            </a:r>
            <a:br>
              <a:rPr lang="en-GB" sz="1600" dirty="0"/>
            </a:br>
            <a:r>
              <a:rPr lang="en-GB" sz="1600" dirty="0"/>
              <a:t/>
            </a:r>
            <a:br>
              <a:rPr lang="en-GB" sz="1600" dirty="0"/>
            </a:br>
            <a:r>
              <a:rPr lang="en-GB" sz="1600" dirty="0"/>
              <a:t/>
            </a:r>
            <a:br>
              <a:rPr lang="en-GB" sz="1600" dirty="0"/>
            </a:br>
            <a:r>
              <a:rPr lang="en-GB" sz="1600" dirty="0"/>
              <a:t/>
            </a:r>
            <a:br>
              <a:rPr lang="en-GB" sz="1600" dirty="0"/>
            </a:br>
            <a:endParaRPr lang="en-GB" sz="1600" dirty="0"/>
          </a:p>
        </p:txBody>
      </p:sp>
      <p:sp>
        <p:nvSpPr>
          <p:cNvPr id="8" name="TextBox 7"/>
          <p:cNvSpPr txBox="1"/>
          <p:nvPr/>
        </p:nvSpPr>
        <p:spPr>
          <a:xfrm>
            <a:off x="6629400" y="3919538"/>
            <a:ext cx="1905000" cy="2100262"/>
          </a:xfrm>
          <a:prstGeom prst="rect">
            <a:avLst/>
          </a:prstGeom>
          <a:solidFill>
            <a:schemeClr val="accent2">
              <a:lumMod val="40000"/>
              <a:lumOff val="60000"/>
            </a:schemeClr>
          </a:solidFill>
          <a:ln w="28575">
            <a:solidFill>
              <a:srgbClr val="92D050"/>
            </a:solidFill>
          </a:ln>
        </p:spPr>
        <p:txBody>
          <a:bodyPr>
            <a:spAutoFit/>
          </a:bodyPr>
          <a:lstStyle/>
          <a:p>
            <a:pPr algn="ctr">
              <a:defRPr/>
            </a:pPr>
            <a:r>
              <a:rPr lang="en-GB" sz="1600" b="1" dirty="0"/>
              <a:t>Cultivated systems</a:t>
            </a:r>
          </a:p>
          <a:p>
            <a:pPr algn="ctr">
              <a:spcBef>
                <a:spcPts val="300"/>
              </a:spcBef>
              <a:defRPr/>
            </a:pPr>
            <a:r>
              <a:rPr lang="en-GB" sz="1600" dirty="0"/>
              <a:t>Both a sink and a source of GHGs, net balance depends on cultivation methods</a:t>
            </a:r>
          </a:p>
        </p:txBody>
      </p:sp>
      <p:sp>
        <p:nvSpPr>
          <p:cNvPr id="9" name="Oval 8"/>
          <p:cNvSpPr/>
          <p:nvPr/>
        </p:nvSpPr>
        <p:spPr>
          <a:xfrm>
            <a:off x="2133600" y="1524000"/>
            <a:ext cx="48768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b="1" dirty="0"/>
              <a:t>Atmosphere</a:t>
            </a:r>
          </a:p>
        </p:txBody>
      </p:sp>
      <p:sp>
        <p:nvSpPr>
          <p:cNvPr id="11" name="Down Arrow 10"/>
          <p:cNvSpPr/>
          <p:nvPr/>
        </p:nvSpPr>
        <p:spPr>
          <a:xfrm>
            <a:off x="3048000" y="2819400"/>
            <a:ext cx="60960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Down Arrow 11"/>
          <p:cNvSpPr/>
          <p:nvPr/>
        </p:nvSpPr>
        <p:spPr>
          <a:xfrm rot="10800000">
            <a:off x="5486400" y="2819400"/>
            <a:ext cx="60960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3" name="TextBox 12"/>
          <p:cNvSpPr txBox="1">
            <a:spLocks noChangeArrowheads="1"/>
          </p:cNvSpPr>
          <p:nvPr/>
        </p:nvSpPr>
        <p:spPr bwMode="auto">
          <a:xfrm>
            <a:off x="2438400" y="2819400"/>
            <a:ext cx="685800" cy="492125"/>
          </a:xfrm>
          <a:prstGeom prst="rect">
            <a:avLst/>
          </a:prstGeom>
          <a:noFill/>
          <a:ln w="9525">
            <a:noFill/>
            <a:miter lim="800000"/>
            <a:headEnd/>
            <a:tailEnd/>
          </a:ln>
        </p:spPr>
        <p:txBody>
          <a:bodyPr>
            <a:spAutoFit/>
          </a:bodyPr>
          <a:lstStyle/>
          <a:p>
            <a:pPr algn="ctr"/>
            <a:endParaRPr lang="en-GB" sz="800"/>
          </a:p>
          <a:p>
            <a:pPr algn="ctr"/>
            <a:r>
              <a:rPr lang="en-GB"/>
              <a:t>CO</a:t>
            </a:r>
            <a:r>
              <a:rPr lang="en-GB" baseline="-25000"/>
              <a:t>2</a:t>
            </a:r>
          </a:p>
        </p:txBody>
      </p:sp>
      <p:sp>
        <p:nvSpPr>
          <p:cNvPr id="14" name="TextBox 13"/>
          <p:cNvSpPr txBox="1">
            <a:spLocks noChangeArrowheads="1"/>
          </p:cNvSpPr>
          <p:nvPr/>
        </p:nvSpPr>
        <p:spPr bwMode="auto">
          <a:xfrm>
            <a:off x="6019800" y="2819400"/>
            <a:ext cx="914400" cy="923925"/>
          </a:xfrm>
          <a:prstGeom prst="rect">
            <a:avLst/>
          </a:prstGeom>
          <a:noFill/>
          <a:ln w="9525">
            <a:noFill/>
            <a:miter lim="800000"/>
            <a:headEnd/>
            <a:tailEnd/>
          </a:ln>
        </p:spPr>
        <p:txBody>
          <a:bodyPr>
            <a:spAutoFit/>
          </a:bodyPr>
          <a:lstStyle/>
          <a:p>
            <a:pPr algn="ctr"/>
            <a:r>
              <a:rPr lang="en-GB"/>
              <a:t>CO</a:t>
            </a:r>
            <a:r>
              <a:rPr lang="en-GB" baseline="-25000"/>
              <a:t>2</a:t>
            </a:r>
          </a:p>
          <a:p>
            <a:pPr algn="ctr"/>
            <a:r>
              <a:rPr lang="en-GB"/>
              <a:t>CH</a:t>
            </a:r>
            <a:r>
              <a:rPr lang="en-GB" baseline="-25000"/>
              <a:t>4</a:t>
            </a:r>
          </a:p>
          <a:p>
            <a:pPr algn="ctr"/>
            <a:r>
              <a:rPr lang="en-GB"/>
              <a:t>N</a:t>
            </a:r>
            <a:r>
              <a:rPr lang="en-GB" baseline="-25000"/>
              <a:t>2</a:t>
            </a:r>
            <a:r>
              <a:rPr lang="en-GB"/>
              <a:t>O</a:t>
            </a:r>
          </a:p>
        </p:txBody>
      </p:sp>
      <p:sp>
        <p:nvSpPr>
          <p:cNvPr id="51211" name="Slide Number Placeholder 15"/>
          <p:cNvSpPr>
            <a:spLocks noGrp="1"/>
          </p:cNvSpPr>
          <p:nvPr>
            <p:ph type="sldNum" sz="quarter" idx="12"/>
          </p:nvPr>
        </p:nvSpPr>
        <p:spPr>
          <a:noFill/>
        </p:spPr>
        <p:txBody>
          <a:bodyPr/>
          <a:lstStyle/>
          <a:p>
            <a:fld id="{818DE0B7-0844-413A-8F1A-766C88489B8B}" type="slidenum">
              <a:rPr lang="en-US" smtClean="0"/>
              <a:pPr/>
              <a:t>14</a:t>
            </a:fld>
            <a:endParaRPr lang="en-US" smtClean="0"/>
          </a:p>
        </p:txBody>
      </p:sp>
      <p:sp>
        <p:nvSpPr>
          <p:cNvPr id="15" name="Cloud Callout 14"/>
          <p:cNvSpPr/>
          <p:nvPr/>
        </p:nvSpPr>
        <p:spPr>
          <a:xfrm>
            <a:off x="0" y="1295400"/>
            <a:ext cx="2362200" cy="1905000"/>
          </a:xfrm>
          <a:prstGeom prst="cloudCallout">
            <a:avLst>
              <a:gd name="adj1" fmla="val 29115"/>
              <a:gd name="adj2" fmla="val 74887"/>
            </a:avLst>
          </a:prstGeom>
          <a:solidFill>
            <a:srgbClr val="92D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Significant mitigation potential for developing countries</a:t>
            </a:r>
          </a:p>
        </p:txBody>
      </p:sp>
      <p:sp>
        <p:nvSpPr>
          <p:cNvPr id="16" name="Cloud Callout 15"/>
          <p:cNvSpPr/>
          <p:nvPr/>
        </p:nvSpPr>
        <p:spPr>
          <a:xfrm>
            <a:off x="6324600" y="838200"/>
            <a:ext cx="2819400" cy="1905000"/>
          </a:xfrm>
          <a:prstGeom prst="cloudCallout">
            <a:avLst>
              <a:gd name="adj1" fmla="val -28950"/>
              <a:gd name="adj2" fmla="val 96705"/>
            </a:avLst>
          </a:prstGeom>
          <a:solidFill>
            <a:srgbClr val="92D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smtClean="0">
                <a:solidFill>
                  <a:srgbClr val="002060"/>
                </a:solidFill>
              </a:rPr>
              <a:t>Typically cost-effective and requiring low upfront investment</a:t>
            </a:r>
            <a:endParaRPr lang="en-GB" dirty="0">
              <a:solidFill>
                <a:srgbClr val="002060"/>
              </a:solidFill>
            </a:endParaRPr>
          </a:p>
        </p:txBody>
      </p:sp>
      <p:sp>
        <p:nvSpPr>
          <p:cNvPr id="17" name="Cloud 16"/>
          <p:cNvSpPr/>
          <p:nvPr/>
        </p:nvSpPr>
        <p:spPr>
          <a:xfrm>
            <a:off x="1676400" y="5562600"/>
            <a:ext cx="4343400" cy="1219200"/>
          </a:xfrm>
          <a:prstGeom prst="cloud">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Improved ecosystem management also supports adaptation</a:t>
            </a:r>
            <a:endParaRPr lang="en-GB"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ular Callout 10"/>
          <p:cNvSpPr/>
          <p:nvPr/>
        </p:nvSpPr>
        <p:spPr>
          <a:xfrm>
            <a:off x="4267200" y="5105400"/>
            <a:ext cx="2362200" cy="1143000"/>
          </a:xfrm>
          <a:prstGeom prst="wedgeRoundRectCallout">
            <a:avLst>
              <a:gd name="adj1" fmla="val -76576"/>
              <a:gd name="adj2" fmla="val -104123"/>
              <a:gd name="adj3" fmla="val 16667"/>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Basis for public sector decision making</a:t>
            </a:r>
          </a:p>
        </p:txBody>
      </p:sp>
      <p:sp>
        <p:nvSpPr>
          <p:cNvPr id="10" name="Rounded Rectangular Callout 9"/>
          <p:cNvSpPr/>
          <p:nvPr/>
        </p:nvSpPr>
        <p:spPr>
          <a:xfrm>
            <a:off x="6019800" y="838200"/>
            <a:ext cx="2362200" cy="1143000"/>
          </a:xfrm>
          <a:prstGeom prst="wedgeRoundRectCallout">
            <a:avLst>
              <a:gd name="adj1" fmla="val -77118"/>
              <a:gd name="adj2" fmla="val 98606"/>
              <a:gd name="adj3" fmla="val 16667"/>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Basis for private sector decision making</a:t>
            </a:r>
          </a:p>
        </p:txBody>
      </p:sp>
      <p:sp>
        <p:nvSpPr>
          <p:cNvPr id="38915" name="Title 1"/>
          <p:cNvSpPr>
            <a:spLocks noGrp="1"/>
          </p:cNvSpPr>
          <p:nvPr>
            <p:ph type="title"/>
          </p:nvPr>
        </p:nvSpPr>
        <p:spPr/>
        <p:txBody>
          <a:bodyPr/>
          <a:lstStyle/>
          <a:p>
            <a:r>
              <a:rPr lang="en-GB" dirty="0" smtClean="0"/>
              <a:t>Financial and economic analysis</a:t>
            </a:r>
          </a:p>
        </p:txBody>
      </p:sp>
      <p:sp>
        <p:nvSpPr>
          <p:cNvPr id="38916" name="Content Placeholder 2"/>
          <p:cNvSpPr>
            <a:spLocks noGrp="1"/>
          </p:cNvSpPr>
          <p:nvPr>
            <p:ph idx="1"/>
          </p:nvPr>
        </p:nvSpPr>
        <p:spPr>
          <a:xfrm>
            <a:off x="457200" y="2057400"/>
            <a:ext cx="8534400" cy="4343400"/>
          </a:xfrm>
        </p:spPr>
        <p:txBody>
          <a:bodyPr/>
          <a:lstStyle/>
          <a:p>
            <a:r>
              <a:rPr lang="en-GB" dirty="0" smtClean="0"/>
              <a:t>Both CBA and CEA support:</a:t>
            </a:r>
          </a:p>
          <a:p>
            <a:pPr lvl="1"/>
            <a:r>
              <a:rPr lang="en-GB" i="1" dirty="0" smtClean="0"/>
              <a:t>financial analysis</a:t>
            </a:r>
            <a:r>
              <a:rPr lang="en-GB" dirty="0" smtClean="0"/>
              <a:t>: considers the ‘monetary’ costs and benefits (or equivalent) accruing to parties directly concerned by a project or programme, at their ‘face value’</a:t>
            </a:r>
          </a:p>
          <a:p>
            <a:pPr lvl="1"/>
            <a:r>
              <a:rPr lang="en-GB" i="1" dirty="0" smtClean="0"/>
              <a:t>economic analysis</a:t>
            </a:r>
            <a:r>
              <a:rPr lang="en-GB" dirty="0" smtClean="0"/>
              <a:t>: broadens the analysis to more accurately reflect costs and benefits to society</a:t>
            </a:r>
          </a:p>
        </p:txBody>
      </p:sp>
      <p:sp>
        <p:nvSpPr>
          <p:cNvPr id="38917" name="Slide Number Placeholder 3"/>
          <p:cNvSpPr>
            <a:spLocks noGrp="1"/>
          </p:cNvSpPr>
          <p:nvPr>
            <p:ph type="sldNum" sz="quarter" idx="12"/>
          </p:nvPr>
        </p:nvSpPr>
        <p:spPr>
          <a:noFill/>
        </p:spPr>
        <p:txBody>
          <a:bodyPr/>
          <a:lstStyle/>
          <a:p>
            <a:fld id="{41CEB8F6-8937-4A1B-9EE7-AD35C4AF87A8}" type="slidenum">
              <a:rPr lang="en-US" smtClean="0"/>
              <a:pPr/>
              <a:t>15</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89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GB" smtClean="0"/>
              <a:t>Complementary tools</a:t>
            </a:r>
          </a:p>
        </p:txBody>
      </p:sp>
      <p:sp>
        <p:nvSpPr>
          <p:cNvPr id="3" name="Content Placeholder 2"/>
          <p:cNvSpPr>
            <a:spLocks noGrp="1"/>
          </p:cNvSpPr>
          <p:nvPr>
            <p:ph idx="1"/>
          </p:nvPr>
        </p:nvSpPr>
        <p:spPr>
          <a:xfrm>
            <a:off x="304800" y="1828800"/>
            <a:ext cx="8229600" cy="4800600"/>
          </a:xfrm>
        </p:spPr>
        <p:txBody>
          <a:bodyPr/>
          <a:lstStyle/>
          <a:p>
            <a:r>
              <a:rPr lang="en-GB" dirty="0" smtClean="0"/>
              <a:t>For the assessment of robustness and the integration of uncertainty, CBA/CEA can be combined with:</a:t>
            </a:r>
          </a:p>
          <a:p>
            <a:pPr lvl="1"/>
            <a:r>
              <a:rPr lang="en-GB" dirty="0" smtClean="0"/>
              <a:t>the use of </a:t>
            </a:r>
            <a:r>
              <a:rPr lang="en-GB" u="sng" dirty="0" smtClean="0"/>
              <a:t>multiple scenarios </a:t>
            </a:r>
            <a:r>
              <a:rPr lang="en-GB" sz="2200" dirty="0" smtClean="0"/>
              <a:t>(e.g. ‘no change’ scenario and various climate change and development scenarios)</a:t>
            </a:r>
          </a:p>
          <a:p>
            <a:pPr lvl="1"/>
            <a:r>
              <a:rPr lang="en-GB" u="sng" dirty="0" smtClean="0"/>
              <a:t>sensitivity analysis </a:t>
            </a:r>
            <a:r>
              <a:rPr lang="en-GB" sz="2200" dirty="0" smtClean="0"/>
              <a:t>(i.e. testing of the effect of changes in scenario assumptions on the CBR, NPV, IRR or unit costs)</a:t>
            </a:r>
          </a:p>
          <a:p>
            <a:pPr lvl="1"/>
            <a:r>
              <a:rPr lang="en-GB" u="sng" dirty="0" smtClean="0"/>
              <a:t>risk analysis </a:t>
            </a:r>
            <a:r>
              <a:rPr lang="en-GB" sz="2200" dirty="0" smtClean="0"/>
              <a:t>(-&gt; risk probability analysis includes the probability of occurrence of various cost and benefit outcomes in calculations... assuming probabilities are known)</a:t>
            </a:r>
          </a:p>
        </p:txBody>
      </p:sp>
      <p:sp>
        <p:nvSpPr>
          <p:cNvPr id="40963" name="Slide Number Placeholder 3"/>
          <p:cNvSpPr>
            <a:spLocks noGrp="1"/>
          </p:cNvSpPr>
          <p:nvPr>
            <p:ph type="sldNum" sz="quarter" idx="12"/>
          </p:nvPr>
        </p:nvSpPr>
        <p:spPr>
          <a:noFill/>
        </p:spPr>
        <p:txBody>
          <a:bodyPr/>
          <a:lstStyle/>
          <a:p>
            <a:fld id="{B7466678-BCC8-42B2-A933-3A040E2B7B00}" type="slidenum">
              <a:rPr lang="en-US" smtClean="0"/>
              <a:pPr/>
              <a:t>16</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GB" dirty="0" smtClean="0"/>
              <a:t>Tools for prioritising and selecting measures</a:t>
            </a:r>
          </a:p>
        </p:txBody>
      </p:sp>
      <p:sp>
        <p:nvSpPr>
          <p:cNvPr id="43010" name="Slide Number Placeholder 2"/>
          <p:cNvSpPr>
            <a:spLocks noGrp="1"/>
          </p:cNvSpPr>
          <p:nvPr>
            <p:ph type="sldNum" sz="quarter" idx="12"/>
          </p:nvPr>
        </p:nvSpPr>
        <p:spPr>
          <a:noFill/>
        </p:spPr>
        <p:txBody>
          <a:bodyPr/>
          <a:lstStyle/>
          <a:p>
            <a:fld id="{8EDDB320-3DD6-4E6C-B332-BC485E091A15}" type="slidenum">
              <a:rPr lang="en-US" smtClean="0"/>
              <a:pPr/>
              <a:t>17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GB" smtClean="0"/>
              <a:t>Supporting decision making</a:t>
            </a:r>
          </a:p>
        </p:txBody>
      </p:sp>
      <p:sp>
        <p:nvSpPr>
          <p:cNvPr id="3" name="Content Placeholder 2"/>
          <p:cNvSpPr>
            <a:spLocks noGrp="1"/>
          </p:cNvSpPr>
          <p:nvPr>
            <p:ph idx="1"/>
          </p:nvPr>
        </p:nvSpPr>
        <p:spPr/>
        <p:txBody>
          <a:bodyPr/>
          <a:lstStyle/>
          <a:p>
            <a:r>
              <a:rPr lang="en-GB" dirty="0" smtClean="0"/>
              <a:t>CBA/CEA support the financial and economic assessment of options</a:t>
            </a:r>
          </a:p>
          <a:p>
            <a:pPr lvl="1"/>
            <a:r>
              <a:rPr lang="en-GB" dirty="0" smtClean="0"/>
              <a:t>They help identify measures that offer the best ‘value for money’ – a key aspect in situations of budgetary constraints</a:t>
            </a:r>
          </a:p>
          <a:p>
            <a:r>
              <a:rPr lang="en-GB" dirty="0" smtClean="0"/>
              <a:t>Other types of assessment and other criteria </a:t>
            </a:r>
            <a:r>
              <a:rPr lang="en-GB" sz="2400" dirty="0" smtClean="0"/>
              <a:t>(e.g. technical, social, environmental)</a:t>
            </a:r>
            <a:r>
              <a:rPr lang="en-GB" dirty="0" smtClean="0"/>
              <a:t> are required to fully inform decision makers</a:t>
            </a:r>
          </a:p>
          <a:p>
            <a:r>
              <a:rPr lang="en-GB" dirty="0" smtClean="0"/>
              <a:t>Must take into account pro-poor implications</a:t>
            </a:r>
          </a:p>
        </p:txBody>
      </p:sp>
      <p:sp>
        <p:nvSpPr>
          <p:cNvPr id="45059" name="Slide Number Placeholder 3"/>
          <p:cNvSpPr>
            <a:spLocks noGrp="1"/>
          </p:cNvSpPr>
          <p:nvPr>
            <p:ph type="sldNum" sz="quarter" idx="12"/>
          </p:nvPr>
        </p:nvSpPr>
        <p:spPr>
          <a:noFill/>
        </p:spPr>
        <p:txBody>
          <a:bodyPr/>
          <a:lstStyle/>
          <a:p>
            <a:fld id="{4899FCEC-3290-4EE3-81F0-910CF638C0C9}" type="slidenum">
              <a:rPr lang="en-US" smtClean="0"/>
              <a:pPr/>
              <a:t>18</a:t>
            </a:fld>
            <a:endParaRPr lang="en-US" smtClean="0"/>
          </a:p>
        </p:txBody>
      </p:sp>
      <p:sp>
        <p:nvSpPr>
          <p:cNvPr id="5" name="Rounded Rectangle 4"/>
          <p:cNvSpPr/>
          <p:nvPr/>
        </p:nvSpPr>
        <p:spPr>
          <a:xfrm>
            <a:off x="2209800" y="5791200"/>
            <a:ext cx="5029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200" b="1" dirty="0">
                <a:solidFill>
                  <a:schemeClr val="accent5">
                    <a:lumMod val="60000"/>
                    <a:lumOff val="40000"/>
                  </a:schemeClr>
                </a:solidFill>
              </a:rPr>
              <a:t>Multi-criteria analysis (MCA)</a:t>
            </a:r>
            <a:r>
              <a:rPr lang="en-GB" sz="2200" b="1" dirty="0"/>
              <a:t> helps integrate various criteria</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GB" smtClean="0"/>
              <a:t>Multi-criteria analysis (1)</a:t>
            </a:r>
          </a:p>
        </p:txBody>
      </p:sp>
      <p:sp>
        <p:nvSpPr>
          <p:cNvPr id="3" name="Content Placeholder 2"/>
          <p:cNvSpPr>
            <a:spLocks noGrp="1"/>
          </p:cNvSpPr>
          <p:nvPr>
            <p:ph idx="1"/>
          </p:nvPr>
        </p:nvSpPr>
        <p:spPr>
          <a:xfrm>
            <a:off x="228600" y="1600200"/>
            <a:ext cx="8534400" cy="4800600"/>
          </a:xfrm>
        </p:spPr>
        <p:txBody>
          <a:bodyPr/>
          <a:lstStyle/>
          <a:p>
            <a:r>
              <a:rPr lang="en-GB" dirty="0" smtClean="0"/>
              <a:t>An approach to decision support that uses </a:t>
            </a:r>
            <a:br>
              <a:rPr lang="en-GB" dirty="0" smtClean="0"/>
            </a:br>
            <a:r>
              <a:rPr lang="en-GB" dirty="0" smtClean="0"/>
              <a:t>more than one criterion to assess performance and rank various options or interventions</a:t>
            </a:r>
          </a:p>
          <a:p>
            <a:r>
              <a:rPr lang="en-GB" dirty="0" smtClean="0"/>
              <a:t>The term actually covers a wide range of methods</a:t>
            </a:r>
          </a:p>
          <a:p>
            <a:r>
              <a:rPr lang="en-GB" dirty="0" smtClean="0"/>
              <a:t>Typically:</a:t>
            </a:r>
          </a:p>
          <a:p>
            <a:pPr lvl="1"/>
            <a:r>
              <a:rPr lang="en-GB" dirty="0" smtClean="0"/>
              <a:t>various options or interventions are assessed against a pre-determined set of criteria</a:t>
            </a:r>
          </a:p>
          <a:p>
            <a:pPr lvl="1"/>
            <a:r>
              <a:rPr lang="en-GB" dirty="0" smtClean="0"/>
              <a:t>qualitative ratings or quantitative scores are given</a:t>
            </a:r>
          </a:p>
          <a:p>
            <a:pPr lvl="1"/>
            <a:r>
              <a:rPr lang="en-GB" dirty="0" smtClean="0"/>
              <a:t>rules are then applied to rank options/interventions</a:t>
            </a:r>
          </a:p>
          <a:p>
            <a:pPr lvl="2"/>
            <a:r>
              <a:rPr lang="en-GB" dirty="0" smtClean="0"/>
              <a:t>Numerical scores can be added up to calculate a total score (with the possibility of applying different weights to different criteria)</a:t>
            </a:r>
          </a:p>
        </p:txBody>
      </p:sp>
      <p:sp>
        <p:nvSpPr>
          <p:cNvPr id="47107" name="Slide Number Placeholder 3"/>
          <p:cNvSpPr>
            <a:spLocks noGrp="1"/>
          </p:cNvSpPr>
          <p:nvPr>
            <p:ph type="sldNum" sz="quarter" idx="12"/>
          </p:nvPr>
        </p:nvSpPr>
        <p:spPr>
          <a:noFill/>
        </p:spPr>
        <p:txBody>
          <a:bodyPr/>
          <a:lstStyle/>
          <a:p>
            <a:fld id="{1F990B58-D0C7-47D9-B28B-7B3C50342050}" type="slidenum">
              <a:rPr lang="en-US" smtClean="0"/>
              <a:pPr/>
              <a:t>19</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en-US" dirty="0" smtClean="0">
                <a:solidFill>
                  <a:schemeClr val="bg1"/>
                </a:solidFill>
              </a:rPr>
              <a:t>Linking policy, costing and </a:t>
            </a:r>
            <a:br>
              <a:rPr lang="en-US" dirty="0" smtClean="0">
                <a:solidFill>
                  <a:schemeClr val="bg1"/>
                </a:solidFill>
              </a:rPr>
            </a:br>
            <a:r>
              <a:rPr lang="en-US" dirty="0" smtClean="0">
                <a:solidFill>
                  <a:schemeClr val="bg1"/>
                </a:solidFill>
              </a:rPr>
              <a:t>budgeting</a:t>
            </a:r>
            <a:endParaRPr lang="fr-FR" dirty="0" smtClean="0">
              <a:solidFill>
                <a:schemeClr val="bg1"/>
              </a:solidFill>
            </a:endParaRPr>
          </a:p>
        </p:txBody>
      </p:sp>
      <p:sp>
        <p:nvSpPr>
          <p:cNvPr id="4" name="Rounded Rectangle 3"/>
          <p:cNvSpPr/>
          <p:nvPr/>
        </p:nvSpPr>
        <p:spPr>
          <a:xfrm>
            <a:off x="1943100" y="1676400"/>
            <a:ext cx="5143500" cy="7920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5">
                    <a:lumMod val="50000"/>
                  </a:schemeClr>
                </a:solidFill>
              </a:rPr>
              <a:t>Mainstreaming of environment and climate change in policies, strategies &amp; programmes</a:t>
            </a:r>
            <a:endParaRPr lang="en-GB" b="1" dirty="0">
              <a:solidFill>
                <a:schemeClr val="accent5">
                  <a:lumMod val="50000"/>
                </a:schemeClr>
              </a:solidFill>
            </a:endParaRPr>
          </a:p>
        </p:txBody>
      </p:sp>
      <p:sp>
        <p:nvSpPr>
          <p:cNvPr id="5" name="Rounded Rectangle 4"/>
          <p:cNvSpPr/>
          <p:nvPr/>
        </p:nvSpPr>
        <p:spPr>
          <a:xfrm>
            <a:off x="1943100" y="2743200"/>
            <a:ext cx="5143500" cy="9906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5">
                    <a:lumMod val="50000"/>
                  </a:schemeClr>
                </a:solidFill>
              </a:rPr>
              <a:t>Identification of environmental integration and climate change adaption &amp; mitigation options</a:t>
            </a:r>
            <a:endParaRPr lang="en-GB" b="1" dirty="0">
              <a:solidFill>
                <a:schemeClr val="accent5">
                  <a:lumMod val="50000"/>
                </a:schemeClr>
              </a:solidFill>
            </a:endParaRPr>
          </a:p>
        </p:txBody>
      </p:sp>
      <p:sp>
        <p:nvSpPr>
          <p:cNvPr id="6" name="Rounded Rectangle 5"/>
          <p:cNvSpPr/>
          <p:nvPr/>
        </p:nvSpPr>
        <p:spPr>
          <a:xfrm>
            <a:off x="1943100" y="4008600"/>
            <a:ext cx="5143500" cy="79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Costing, assessment and selection of options</a:t>
            </a:r>
            <a:endParaRPr lang="en-GB" b="1" dirty="0"/>
          </a:p>
        </p:txBody>
      </p:sp>
      <p:sp>
        <p:nvSpPr>
          <p:cNvPr id="7" name="Rounded Rectangle 6"/>
          <p:cNvSpPr/>
          <p:nvPr/>
        </p:nvSpPr>
        <p:spPr>
          <a:xfrm>
            <a:off x="1943100" y="5075400"/>
            <a:ext cx="5143500" cy="10968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5">
                    <a:lumMod val="50000"/>
                  </a:schemeClr>
                </a:solidFill>
              </a:rPr>
              <a:t>Resource allocation: Integration of environmental and climate change (adaptation &amp; mitigation) measures in budgets</a:t>
            </a:r>
            <a:endParaRPr lang="en-GB" b="1" dirty="0">
              <a:solidFill>
                <a:schemeClr val="accent5">
                  <a:lumMod val="50000"/>
                </a:schemeClr>
              </a:solidFill>
            </a:endParaRPr>
          </a:p>
        </p:txBody>
      </p:sp>
      <p:cxnSp>
        <p:nvCxnSpPr>
          <p:cNvPr id="9" name="Straight Arrow Connector 8"/>
          <p:cNvCxnSpPr>
            <a:stCxn id="4" idx="2"/>
            <a:endCxn id="5" idx="0"/>
          </p:cNvCxnSpPr>
          <p:nvPr/>
        </p:nvCxnSpPr>
        <p:spPr>
          <a:xfrm>
            <a:off x="4514850" y="2468400"/>
            <a:ext cx="0" cy="274800"/>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a:off x="4514850" y="3733800"/>
            <a:ext cx="0" cy="274800"/>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2"/>
            <a:endCxn id="7" idx="0"/>
          </p:cNvCxnSpPr>
          <p:nvPr/>
        </p:nvCxnSpPr>
        <p:spPr>
          <a:xfrm>
            <a:off x="4514850" y="4800600"/>
            <a:ext cx="0" cy="274800"/>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Slide Number Placeholder 2"/>
          <p:cNvSpPr>
            <a:spLocks noGrp="1"/>
          </p:cNvSpPr>
          <p:nvPr>
            <p:ph type="sldNum" sz="quarter" idx="12"/>
          </p:nvPr>
        </p:nvSpPr>
        <p:spPr>
          <a:xfrm>
            <a:off x="6858000" y="6613525"/>
            <a:ext cx="2133600" cy="168275"/>
          </a:xfrm>
          <a:noFill/>
        </p:spPr>
        <p:txBody>
          <a:bodyPr/>
          <a:lstStyle/>
          <a:p>
            <a:fld id="{EE724B0F-3D65-4D0D-9302-673B1564D1EC}" type="slidenum">
              <a:rPr lang="en-US" smtClean="0"/>
              <a:pPr/>
              <a:t>2</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GB" smtClean="0"/>
              <a:t>Multi-criteria analysis (2)</a:t>
            </a:r>
          </a:p>
        </p:txBody>
      </p:sp>
      <p:sp>
        <p:nvSpPr>
          <p:cNvPr id="3" name="Content Placeholder 2"/>
          <p:cNvSpPr>
            <a:spLocks noGrp="1"/>
          </p:cNvSpPr>
          <p:nvPr>
            <p:ph idx="1"/>
          </p:nvPr>
        </p:nvSpPr>
        <p:spPr>
          <a:xfrm>
            <a:off x="457200" y="1905000"/>
            <a:ext cx="8534400" cy="4800600"/>
          </a:xfrm>
        </p:spPr>
        <p:txBody>
          <a:bodyPr/>
          <a:lstStyle/>
          <a:p>
            <a:r>
              <a:rPr lang="en-GB" dirty="0" smtClean="0"/>
              <a:t>MCA is a useful complement to CBA/CEA</a:t>
            </a:r>
          </a:p>
          <a:p>
            <a:r>
              <a:rPr lang="en-GB" dirty="0" smtClean="0"/>
              <a:t>Allows combining financial/economic criteria with technical, environmental and social ones</a:t>
            </a:r>
          </a:p>
          <a:p>
            <a:r>
              <a:rPr lang="en-GB" dirty="0" smtClean="0"/>
              <a:t>It can be used on its own, or in combination with CBA/CEA:</a:t>
            </a:r>
          </a:p>
        </p:txBody>
      </p:sp>
      <p:sp>
        <p:nvSpPr>
          <p:cNvPr id="48131" name="Slide Number Placeholder 3"/>
          <p:cNvSpPr>
            <a:spLocks noGrp="1"/>
          </p:cNvSpPr>
          <p:nvPr>
            <p:ph type="sldNum" sz="quarter" idx="12"/>
          </p:nvPr>
        </p:nvSpPr>
        <p:spPr>
          <a:noFill/>
        </p:spPr>
        <p:txBody>
          <a:bodyPr/>
          <a:lstStyle/>
          <a:p>
            <a:fld id="{65081104-93D2-4A7A-85CF-9DA9E2A40DED}" type="slidenum">
              <a:rPr lang="en-US" smtClean="0"/>
              <a:pPr/>
              <a:t>20</a:t>
            </a:fld>
            <a:endParaRPr lang="en-US" smtClean="0"/>
          </a:p>
        </p:txBody>
      </p:sp>
      <p:sp>
        <p:nvSpPr>
          <p:cNvPr id="5" name="Rounded Rectangle 4"/>
          <p:cNvSpPr/>
          <p:nvPr/>
        </p:nvSpPr>
        <p:spPr>
          <a:xfrm>
            <a:off x="685800" y="43434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MCA before CBA/CEA</a:t>
            </a:r>
          </a:p>
        </p:txBody>
      </p:sp>
      <p:sp>
        <p:nvSpPr>
          <p:cNvPr id="6" name="Rounded Rectangle 5"/>
          <p:cNvSpPr/>
          <p:nvPr/>
        </p:nvSpPr>
        <p:spPr>
          <a:xfrm>
            <a:off x="685800" y="52578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MCA after CBA/CEA</a:t>
            </a:r>
          </a:p>
        </p:txBody>
      </p:sp>
      <p:sp>
        <p:nvSpPr>
          <p:cNvPr id="7" name="Rounded Rectangle 6"/>
          <p:cNvSpPr/>
          <p:nvPr/>
        </p:nvSpPr>
        <p:spPr>
          <a:xfrm>
            <a:off x="4419600" y="4343400"/>
            <a:ext cx="4049713" cy="762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Allows reducing the number of options to which CBA/CEA is applied</a:t>
            </a:r>
            <a:endParaRPr lang="en-GB" b="1" dirty="0">
              <a:solidFill>
                <a:srgbClr val="002060"/>
              </a:solidFill>
            </a:endParaRPr>
          </a:p>
        </p:txBody>
      </p:sp>
      <p:sp>
        <p:nvSpPr>
          <p:cNvPr id="8" name="Rounded Rectangle 7"/>
          <p:cNvSpPr/>
          <p:nvPr/>
        </p:nvSpPr>
        <p:spPr>
          <a:xfrm>
            <a:off x="4408488" y="5257800"/>
            <a:ext cx="4049712" cy="1295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CBA/CEA helps eliminate financially or economically unviable options, then MCA allows for final selection based on extra criteria</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GB" smtClean="0"/>
              <a:t>Example of MCA grid</a:t>
            </a:r>
          </a:p>
        </p:txBody>
      </p:sp>
      <p:graphicFrame>
        <p:nvGraphicFramePr>
          <p:cNvPr id="4" name="Content Placeholder 3"/>
          <p:cNvGraphicFramePr>
            <a:graphicFrameLocks noGrp="1"/>
          </p:cNvGraphicFramePr>
          <p:nvPr>
            <p:ph idx="1"/>
          </p:nvPr>
        </p:nvGraphicFramePr>
        <p:xfrm>
          <a:off x="304800" y="2066925"/>
          <a:ext cx="8483852" cy="2397759"/>
        </p:xfrm>
        <a:graphic>
          <a:graphicData uri="http://schemas.openxmlformats.org/drawingml/2006/table">
            <a:tbl>
              <a:tblPr firstRow="1" bandRow="1">
                <a:tableStyleId>{5C22544A-7EE6-4342-B048-85BDC9FD1C3A}</a:tableStyleId>
              </a:tblPr>
              <a:tblGrid>
                <a:gridCol w="1116000"/>
                <a:gridCol w="1224000"/>
                <a:gridCol w="959852"/>
                <a:gridCol w="1260000"/>
                <a:gridCol w="1584000"/>
                <a:gridCol w="1188000"/>
                <a:gridCol w="1152000"/>
              </a:tblGrid>
              <a:tr h="370840">
                <a:tc>
                  <a:txBody>
                    <a:bodyPr/>
                    <a:lstStyle/>
                    <a:p>
                      <a:r>
                        <a:rPr lang="en-GB" dirty="0" smtClean="0"/>
                        <a:t>Option</a:t>
                      </a:r>
                      <a:endParaRPr lang="en-GB" dirty="0"/>
                    </a:p>
                  </a:txBody>
                  <a:tcPr/>
                </a:tc>
                <a:tc>
                  <a:txBody>
                    <a:bodyPr/>
                    <a:lstStyle/>
                    <a:p>
                      <a:pPr algn="ctr"/>
                      <a:r>
                        <a:rPr lang="en-GB" dirty="0" smtClean="0"/>
                        <a:t>Effective-</a:t>
                      </a:r>
                      <a:r>
                        <a:rPr lang="en-GB" dirty="0" err="1" smtClean="0"/>
                        <a:t>ness</a:t>
                      </a:r>
                      <a:endParaRPr lang="en-GB" dirty="0"/>
                    </a:p>
                  </a:txBody>
                  <a:tcPr/>
                </a:tc>
                <a:tc>
                  <a:txBody>
                    <a:bodyPr/>
                    <a:lstStyle/>
                    <a:p>
                      <a:pPr algn="ctr"/>
                      <a:r>
                        <a:rPr lang="en-GB" dirty="0" smtClean="0"/>
                        <a:t>Cost or CBR</a:t>
                      </a:r>
                      <a:r>
                        <a:rPr lang="en-GB" baseline="0" dirty="0" smtClean="0"/>
                        <a:t> </a:t>
                      </a:r>
                      <a:r>
                        <a:rPr lang="en-GB" sz="1600" baseline="30000" dirty="0" smtClean="0"/>
                        <a:t>(*)</a:t>
                      </a:r>
                      <a:endParaRPr lang="en-GB" sz="1600" baseline="30000" dirty="0"/>
                    </a:p>
                  </a:txBody>
                  <a:tcPr/>
                </a:tc>
                <a:tc>
                  <a:txBody>
                    <a:bodyPr/>
                    <a:lstStyle/>
                    <a:p>
                      <a:pPr algn="ctr"/>
                      <a:r>
                        <a:rPr lang="en-GB" dirty="0" smtClean="0"/>
                        <a:t>Technical feasibility</a:t>
                      </a:r>
                      <a:endParaRPr lang="en-GB" dirty="0"/>
                    </a:p>
                  </a:txBody>
                  <a:tcPr/>
                </a:tc>
                <a:tc>
                  <a:txBody>
                    <a:bodyPr/>
                    <a:lstStyle/>
                    <a:p>
                      <a:pPr algn="ctr"/>
                      <a:r>
                        <a:rPr lang="en-GB" dirty="0" smtClean="0"/>
                        <a:t>Social  &amp; cultural acceptability</a:t>
                      </a:r>
                      <a:endParaRPr lang="en-GB" dirty="0"/>
                    </a:p>
                  </a:txBody>
                  <a:tcPr/>
                </a:tc>
                <a:tc>
                  <a:txBody>
                    <a:bodyPr/>
                    <a:lstStyle/>
                    <a:p>
                      <a:pPr algn="ctr"/>
                      <a:r>
                        <a:rPr lang="en-GB" dirty="0" err="1" smtClean="0"/>
                        <a:t>Env’l</a:t>
                      </a:r>
                      <a:r>
                        <a:rPr lang="en-GB" baseline="0" dirty="0" smtClean="0"/>
                        <a:t> </a:t>
                      </a:r>
                    </a:p>
                    <a:p>
                      <a:pPr algn="ctr"/>
                      <a:r>
                        <a:rPr lang="en-GB" baseline="0" dirty="0" smtClean="0"/>
                        <a:t>impacts</a:t>
                      </a:r>
                      <a:endParaRPr lang="en-GB" dirty="0"/>
                    </a:p>
                  </a:txBody>
                  <a:tcPr/>
                </a:tc>
                <a:tc>
                  <a:txBody>
                    <a:bodyPr/>
                    <a:lstStyle/>
                    <a:p>
                      <a:pPr algn="ctr"/>
                      <a:r>
                        <a:rPr lang="en-GB" dirty="0" smtClean="0"/>
                        <a:t>Total score</a:t>
                      </a:r>
                      <a:endParaRPr lang="en-GB" dirty="0"/>
                    </a:p>
                  </a:txBody>
                  <a:tcPr/>
                </a:tc>
              </a:tr>
              <a:tr h="370840">
                <a:tc>
                  <a:txBody>
                    <a:bodyPr/>
                    <a:lstStyle/>
                    <a:p>
                      <a:r>
                        <a:rPr lang="en-GB" dirty="0" smtClean="0"/>
                        <a:t>Option 1</a:t>
                      </a:r>
                      <a:endParaRPr lang="en-GB" dirty="0"/>
                    </a:p>
                  </a:txBody>
                  <a:tcPr/>
                </a:tc>
                <a:tc>
                  <a:txBody>
                    <a:bodyPr/>
                    <a:lstStyle/>
                    <a:p>
                      <a:pPr algn="ctr"/>
                      <a:endParaRPr lang="en-GB" dirty="0"/>
                    </a:p>
                  </a:txBody>
                  <a:tcPr/>
                </a:tc>
                <a:tc>
                  <a:txBody>
                    <a:bodyPr/>
                    <a:lstStyle/>
                    <a:p>
                      <a:pPr algn="ctr"/>
                      <a:endParaRPr lang="en-GB"/>
                    </a:p>
                  </a:txBody>
                  <a:tcPr/>
                </a:tc>
                <a:tc>
                  <a:txBody>
                    <a:bodyPr/>
                    <a:lstStyle/>
                    <a:p>
                      <a:pPr algn="ctr"/>
                      <a:endParaRPr lang="en-GB" dirty="0"/>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r>
              <a:tr h="370840">
                <a:tc>
                  <a:txBody>
                    <a:bodyPr/>
                    <a:lstStyle/>
                    <a:p>
                      <a:r>
                        <a:rPr lang="en-GB" dirty="0" smtClean="0"/>
                        <a:t>Option 2</a:t>
                      </a:r>
                      <a:endParaRPr lang="en-GB" dirty="0"/>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r>
              <a:tr h="370840">
                <a:tc>
                  <a:txBody>
                    <a:bodyPr/>
                    <a:lstStyle/>
                    <a:p>
                      <a:r>
                        <a:rPr lang="en-GB" dirty="0" smtClean="0"/>
                        <a:t>Option 3</a:t>
                      </a:r>
                      <a:endParaRPr lang="en-GB" dirty="0"/>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r>
              <a:tr h="370840">
                <a:tc>
                  <a:txBody>
                    <a:bodyPr/>
                    <a:lstStyle/>
                    <a:p>
                      <a:r>
                        <a:rPr lang="en-GB" dirty="0" smtClean="0"/>
                        <a:t>Option 4</a:t>
                      </a: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r>
            </a:tbl>
          </a:graphicData>
        </a:graphic>
      </p:graphicFrame>
      <p:sp>
        <p:nvSpPr>
          <p:cNvPr id="49204" name="TextBox 4"/>
          <p:cNvSpPr txBox="1">
            <a:spLocks noChangeArrowheads="1"/>
          </p:cNvSpPr>
          <p:nvPr/>
        </p:nvSpPr>
        <p:spPr bwMode="auto">
          <a:xfrm>
            <a:off x="838200" y="4572000"/>
            <a:ext cx="7543800" cy="1169551"/>
          </a:xfrm>
          <a:prstGeom prst="rect">
            <a:avLst/>
          </a:prstGeom>
          <a:noFill/>
          <a:ln w="9525">
            <a:noFill/>
            <a:miter lim="800000"/>
            <a:headEnd/>
            <a:tailEnd/>
          </a:ln>
        </p:spPr>
        <p:txBody>
          <a:bodyPr wrap="square">
            <a:spAutoFit/>
          </a:bodyPr>
          <a:lstStyle/>
          <a:p>
            <a:pPr>
              <a:spcBef>
                <a:spcPts val="600"/>
              </a:spcBef>
            </a:pPr>
            <a:r>
              <a:rPr lang="en-GB" dirty="0"/>
              <a:t>Scores: from 1 (poorest performance) to 4 (highest performance). As far as cost is concerned, a scale should be established, with scores corresponding to a given cost range or cost/unit range. </a:t>
            </a:r>
            <a:br>
              <a:rPr lang="en-GB" dirty="0"/>
            </a:br>
            <a:r>
              <a:rPr lang="en-GB" sz="1600" b="1" baseline="30000" dirty="0"/>
              <a:t>(*)</a:t>
            </a:r>
            <a:r>
              <a:rPr lang="en-GB" sz="1600" dirty="0"/>
              <a:t> CBR = cost-benefit ratio</a:t>
            </a:r>
          </a:p>
        </p:txBody>
      </p:sp>
      <p:sp>
        <p:nvSpPr>
          <p:cNvPr id="49205" name="TextBox 5"/>
          <p:cNvSpPr txBox="1">
            <a:spLocks noChangeArrowheads="1"/>
          </p:cNvSpPr>
          <p:nvPr/>
        </p:nvSpPr>
        <p:spPr bwMode="auto">
          <a:xfrm>
            <a:off x="3733800" y="5867400"/>
            <a:ext cx="5029200" cy="307975"/>
          </a:xfrm>
          <a:prstGeom prst="rect">
            <a:avLst/>
          </a:prstGeom>
          <a:noFill/>
          <a:ln w="9525">
            <a:noFill/>
            <a:miter lim="800000"/>
            <a:headEnd/>
            <a:tailEnd/>
          </a:ln>
        </p:spPr>
        <p:txBody>
          <a:bodyPr>
            <a:spAutoFit/>
          </a:bodyPr>
          <a:lstStyle/>
          <a:p>
            <a:pPr algn="r"/>
            <a:r>
              <a:rPr lang="en-GB" sz="1400" dirty="0"/>
              <a:t>Adapted from USAID (2007), Exhibit 12, p. 18</a:t>
            </a:r>
          </a:p>
        </p:txBody>
      </p:sp>
      <p:sp>
        <p:nvSpPr>
          <p:cNvPr id="49206" name="Slide Number Placeholder 6"/>
          <p:cNvSpPr>
            <a:spLocks noGrp="1"/>
          </p:cNvSpPr>
          <p:nvPr>
            <p:ph type="sldNum" sz="quarter" idx="12"/>
          </p:nvPr>
        </p:nvSpPr>
        <p:spPr>
          <a:noFill/>
        </p:spPr>
        <p:txBody>
          <a:bodyPr/>
          <a:lstStyle/>
          <a:p>
            <a:fld id="{4522EE7E-AC7C-4200-90A4-52FF8CB0771A}" type="slidenum">
              <a:rPr lang="en-US" smtClean="0"/>
              <a:pPr/>
              <a:t>21</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Action planning</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22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Turning words into action</a:t>
            </a:r>
            <a:endParaRPr lang="en-GB" dirty="0"/>
          </a:p>
        </p:txBody>
      </p:sp>
      <p:sp>
        <p:nvSpPr>
          <p:cNvPr id="3" name="Content Placeholder 2"/>
          <p:cNvSpPr>
            <a:spLocks noGrp="1"/>
          </p:cNvSpPr>
          <p:nvPr>
            <p:ph idx="1"/>
          </p:nvPr>
        </p:nvSpPr>
        <p:spPr>
          <a:xfrm>
            <a:off x="457200" y="1752600"/>
            <a:ext cx="7620000" cy="4800600"/>
          </a:xfrm>
        </p:spPr>
        <p:txBody>
          <a:bodyPr/>
          <a:lstStyle/>
          <a:p>
            <a:pPr>
              <a:buNone/>
            </a:pPr>
            <a:r>
              <a:rPr lang="en-GB" dirty="0" smtClean="0"/>
              <a:t>	Costing, assessing and selecting environmental and climate change adaptation</a:t>
            </a:r>
            <a:r>
              <a:rPr lang="en-GB" dirty="0"/>
              <a:t> </a:t>
            </a:r>
            <a:r>
              <a:rPr lang="en-GB" dirty="0" smtClean="0"/>
              <a:t>&amp; mitigation options and measures</a:t>
            </a:r>
          </a:p>
          <a:p>
            <a:pPr>
              <a:buNone/>
            </a:pPr>
            <a:endParaRPr lang="en-GB"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23</a:t>
            </a:fld>
            <a:endParaRPr lang="en-US"/>
          </a:p>
        </p:txBody>
      </p:sp>
      <p:sp>
        <p:nvSpPr>
          <p:cNvPr id="5" name="Rounded Rectangle 4"/>
          <p:cNvSpPr/>
          <p:nvPr/>
        </p:nvSpPr>
        <p:spPr>
          <a:xfrm>
            <a:off x="1447800" y="3657600"/>
            <a:ext cx="5410200" cy="1600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can be done and what are the institutional and capacity needs in your </a:t>
            </a:r>
            <a:r>
              <a:rPr lang="en-GB" sz="2400" b="1" dirty="0" smtClean="0">
                <a:solidFill>
                  <a:srgbClr val="005F7B"/>
                </a:solidFill>
              </a:rPr>
              <a:t>country/sector of responsibility?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457200" y="1600200"/>
            <a:ext cx="8534400" cy="4800600"/>
          </a:xfrm>
        </p:spPr>
        <p:txBody>
          <a:bodyPr/>
          <a:lstStyle/>
          <a:p>
            <a:r>
              <a:rPr lang="en-GB" sz="2600" dirty="0" smtClean="0"/>
              <a:t>Cost-benefit analysis and cost-effectiveness </a:t>
            </a:r>
            <a:br>
              <a:rPr lang="en-GB" sz="2600" dirty="0" smtClean="0"/>
            </a:br>
            <a:r>
              <a:rPr lang="en-GB" sz="2600" dirty="0" smtClean="0"/>
              <a:t>analysis support the identification of financially and economically viable adaptation and mitigation options/measures</a:t>
            </a:r>
          </a:p>
          <a:p>
            <a:pPr lvl="1"/>
            <a:r>
              <a:rPr lang="en-GB" sz="2200" dirty="0" smtClean="0"/>
              <a:t>Help prioritise actions based on financial/economic criteria</a:t>
            </a:r>
          </a:p>
          <a:p>
            <a:r>
              <a:rPr lang="en-GB" sz="2600" dirty="0" smtClean="0"/>
              <a:t>Multi-criteria analysis, used alone or in combination with CBA or CEA, supports the assessment and prioritisation of options based on multiple criteria</a:t>
            </a:r>
          </a:p>
          <a:p>
            <a:pPr lvl="1"/>
            <a:r>
              <a:rPr lang="en-GB" sz="2000" dirty="0" smtClean="0"/>
              <a:t>Technical, environmental and social criteria can be considered alongside financial/economic ones</a:t>
            </a:r>
          </a:p>
          <a:p>
            <a:r>
              <a:rPr lang="en-GB" sz="2600" dirty="0" smtClean="0"/>
              <a:t>Pro-poor implications must be taken into consideration when prioritising measures</a:t>
            </a:r>
          </a:p>
          <a:p>
            <a:pPr lvl="1"/>
            <a:endParaRPr lang="en-GB" sz="2200"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24</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400" dirty="0" smtClean="0"/>
              <a:t>Economics of Climate Adaptation Working Group </a:t>
            </a:r>
            <a:br>
              <a:rPr lang="en-GB" sz="2400" dirty="0" smtClean="0"/>
            </a:br>
            <a:r>
              <a:rPr lang="en-GB" sz="2400" dirty="0" smtClean="0"/>
              <a:t>(2009) </a:t>
            </a:r>
            <a:r>
              <a:rPr lang="en-GB" sz="2400" i="1" dirty="0" smtClean="0"/>
              <a:t>Shaping climate-resilient development: a framework for decision-making</a:t>
            </a:r>
            <a:r>
              <a:rPr lang="en-GB" sz="2400" dirty="0" smtClean="0"/>
              <a:t>. Climate Works Foundation, Global Environment Facility, European Commission, McKinsey &amp; Company, The </a:t>
            </a:r>
            <a:r>
              <a:rPr lang="en-GB" sz="2400" dirty="0" err="1" smtClean="0"/>
              <a:t>Rockfeller</a:t>
            </a:r>
            <a:r>
              <a:rPr lang="en-GB" sz="2400" dirty="0" smtClean="0"/>
              <a:t> Foundation, Standard Chartered Bank &amp; Swiss Re</a:t>
            </a:r>
          </a:p>
          <a:p>
            <a:r>
              <a:rPr lang="en-GB" sz="2400" dirty="0" smtClean="0"/>
              <a:t>MDG Needs Assessment Tools:</a:t>
            </a:r>
          </a:p>
          <a:p>
            <a:pPr marL="342900" lvl="1" indent="0">
              <a:buNone/>
            </a:pPr>
            <a:r>
              <a:rPr lang="en-GB" sz="2000" dirty="0" smtClean="0"/>
              <a:t>http://</a:t>
            </a:r>
            <a:r>
              <a:rPr lang="en-GB" sz="2000" dirty="0" err="1" smtClean="0"/>
              <a:t>www.undp.org</a:t>
            </a:r>
            <a:r>
              <a:rPr lang="en-GB" sz="2000" dirty="0" smtClean="0"/>
              <a:t>/</a:t>
            </a:r>
          </a:p>
          <a:p>
            <a:r>
              <a:rPr lang="en-GB" sz="2400" dirty="0" smtClean="0"/>
              <a:t>World Bank – Economics of Adaptation to Climate Change web pages: </a:t>
            </a:r>
            <a:r>
              <a:rPr lang="en-US" sz="2400" u="sng" dirty="0" smtClean="0">
                <a:hlinkClick r:id="rId2"/>
              </a:rPr>
              <a:t>http://climatechange.worldbank.org/content/economics-adaptation-climate-change-study-homepage</a:t>
            </a:r>
            <a:endParaRPr lang="en-GB" sz="2400"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2057400"/>
            <a:ext cx="7924800" cy="4572000"/>
          </a:xfrm>
        </p:spPr>
        <p:txBody>
          <a:bodyPr/>
          <a:lstStyle/>
          <a:p>
            <a:r>
              <a:rPr lang="en-GB" sz="1400" dirty="0" smtClean="0"/>
              <a:t>Economics of Climate Adaptation Working Group (2009) </a:t>
            </a:r>
            <a:r>
              <a:rPr lang="en-GB" sz="1400" i="1" dirty="0" smtClean="0"/>
              <a:t>Shaping climate-resilient development: </a:t>
            </a:r>
            <a:br>
              <a:rPr lang="en-GB" sz="1400" i="1" dirty="0" smtClean="0"/>
            </a:br>
            <a:r>
              <a:rPr lang="en-GB" sz="1400" i="1" dirty="0" smtClean="0"/>
              <a:t>a framework for decision-making</a:t>
            </a:r>
            <a:r>
              <a:rPr lang="en-GB" sz="1400" dirty="0" smtClean="0"/>
              <a:t>. Climate Works Foundation, Global Environment Facility, European Commission, McKinsey &amp; Company, The </a:t>
            </a:r>
            <a:r>
              <a:rPr lang="en-GB" sz="1400" dirty="0" err="1" smtClean="0"/>
              <a:t>Rockfeller</a:t>
            </a:r>
            <a:r>
              <a:rPr lang="en-GB" sz="1400" dirty="0" smtClean="0"/>
              <a:t> Foundation, Standard Chartered Bank &amp; Swiss Re. Available from: </a:t>
            </a:r>
            <a:r>
              <a:rPr lang="en-GB" sz="1400" u="sng" dirty="0" smtClean="0">
                <a:hlinkClick r:id="rId2"/>
              </a:rPr>
              <a:t>http://www.mckinsey.com/clientservice/Social_Sector/our_practices/Economic_Development/Knowledge_Highlights/Economics_of_climate_adaptation.aspx</a:t>
            </a:r>
            <a:endParaRPr lang="en-US" sz="1400" dirty="0" smtClean="0"/>
          </a:p>
          <a:p>
            <a:pPr>
              <a:spcBef>
                <a:spcPts val="600"/>
              </a:spcBef>
            </a:pPr>
            <a:r>
              <a:rPr lang="en-US" sz="1400" dirty="0" smtClean="0"/>
              <a:t>McKinsey &amp; Company (2009) </a:t>
            </a:r>
            <a:r>
              <a:rPr lang="en-US" sz="1400" i="1" dirty="0" smtClean="0"/>
              <a:t>Pathways to a Low-Carbon Economy: Version 2 of the Global Greenhouse Gas Abatement Cost Curve</a:t>
            </a:r>
            <a:r>
              <a:rPr lang="en-US" sz="1400" dirty="0" smtClean="0"/>
              <a:t>. Available from: </a:t>
            </a:r>
            <a:r>
              <a:rPr lang="en-US" sz="1400" u="sng" dirty="0" smtClean="0">
                <a:hlinkClick r:id="rId3"/>
              </a:rPr>
              <a:t>http://www.mckinsey.com/</a:t>
            </a:r>
            <a:r>
              <a:rPr lang="en-US" sz="1400" u="sng" dirty="0" smtClean="0">
                <a:hlinkClick r:id="rId3"/>
              </a:rPr>
              <a:t>globalGHGcostcurve</a:t>
            </a:r>
            <a:endParaRPr lang="en-US" sz="1400" u="sng" dirty="0" smtClean="0"/>
          </a:p>
          <a:p>
            <a:pPr>
              <a:spcBef>
                <a:spcPts val="600"/>
              </a:spcBef>
            </a:pPr>
            <a:r>
              <a:rPr lang="en-US" sz="1400" dirty="0" err="1" smtClean="0"/>
              <a:t>MillenniumProject</a:t>
            </a:r>
            <a:r>
              <a:rPr lang="en-US" sz="1400" dirty="0" smtClean="0"/>
              <a:t> (2004) </a:t>
            </a:r>
            <a:r>
              <a:rPr lang="en-US" sz="1400" i="1" dirty="0" smtClean="0"/>
              <a:t>Millennium Development Goals Needs Assessment Methodology</a:t>
            </a:r>
            <a:r>
              <a:rPr lang="en-US" sz="1400" dirty="0" smtClean="0"/>
              <a:t>. </a:t>
            </a:r>
            <a:r>
              <a:rPr lang="en-US" sz="1400" dirty="0" smtClean="0"/>
              <a:t>Available online from: </a:t>
            </a:r>
            <a:r>
              <a:rPr lang="en-US" sz="1400" dirty="0" smtClean="0">
                <a:hlinkClick r:id="rId4"/>
              </a:rPr>
              <a:t>http://www.unmillenniumproject.org/</a:t>
            </a:r>
            <a:r>
              <a:rPr lang="en-US" sz="1400" dirty="0" smtClean="0"/>
              <a:t> [Accessed 20 February 2013]</a:t>
            </a:r>
            <a:endParaRPr lang="en-US" sz="1400" dirty="0" smtClean="0"/>
          </a:p>
          <a:p>
            <a:pPr>
              <a:spcBef>
                <a:spcPts val="600"/>
              </a:spcBef>
            </a:pPr>
            <a:r>
              <a:rPr lang="en-GB" sz="1400" dirty="0" smtClean="0"/>
              <a:t>UNDP MDG Needs Assessment Tools, available from:</a:t>
            </a:r>
          </a:p>
          <a:p>
            <a:pPr marL="342900" lvl="1" indent="0">
              <a:spcBef>
                <a:spcPts val="600"/>
              </a:spcBef>
              <a:buNone/>
            </a:pPr>
            <a:r>
              <a:rPr lang="en-GB" sz="1400" dirty="0"/>
              <a:t>http://</a:t>
            </a:r>
            <a:r>
              <a:rPr lang="en-GB" sz="1400" dirty="0" err="1"/>
              <a:t>www.undp.org</a:t>
            </a:r>
            <a:r>
              <a:rPr lang="en-GB" sz="1400" dirty="0"/>
              <a:t>/content/</a:t>
            </a:r>
            <a:r>
              <a:rPr lang="en-GB" sz="1400" dirty="0" err="1"/>
              <a:t>undp</a:t>
            </a:r>
            <a:r>
              <a:rPr lang="en-GB" sz="1400" dirty="0"/>
              <a:t>/en/home/</a:t>
            </a:r>
            <a:r>
              <a:rPr lang="en-GB" sz="1400" dirty="0" err="1"/>
              <a:t>librarypage</a:t>
            </a:r>
            <a:r>
              <a:rPr lang="en-GB" sz="1400" dirty="0"/>
              <a:t>/poverty-reduction/</a:t>
            </a:r>
            <a:r>
              <a:rPr lang="en-GB" sz="1400" dirty="0" err="1"/>
              <a:t>mdg_strategies</a:t>
            </a:r>
            <a:r>
              <a:rPr lang="en-GB" sz="1400" dirty="0"/>
              <a:t>/</a:t>
            </a:r>
            <a:r>
              <a:rPr lang="en-GB" sz="1400" dirty="0" err="1"/>
              <a:t>mdg_needs_assessmenttools</a:t>
            </a:r>
            <a:r>
              <a:rPr lang="en-GB" sz="1400" dirty="0"/>
              <a:t>/</a:t>
            </a:r>
            <a:r>
              <a:rPr lang="en-GB" sz="1400" dirty="0" err="1"/>
              <a:t>mdg_needs_assessmenttools.html</a:t>
            </a:r>
            <a:endParaRPr lang="en-GB" sz="1400" dirty="0"/>
          </a:p>
          <a:p>
            <a:pPr>
              <a:spcBef>
                <a:spcPts val="600"/>
              </a:spcBef>
            </a:pPr>
            <a:r>
              <a:rPr lang="en-GB" sz="1400" dirty="0" smtClean="0"/>
              <a:t>USAID (2007) </a:t>
            </a:r>
            <a:r>
              <a:rPr lang="en-GB" sz="1400" i="1" dirty="0" smtClean="0"/>
              <a:t>Adapting to Climate Variability and Change: A guidance manual for development planning</a:t>
            </a:r>
            <a:r>
              <a:rPr lang="en-GB" sz="1400" dirty="0" smtClean="0"/>
              <a:t>. United States Agency for International Development, Washington, DC. Available from: </a:t>
            </a:r>
            <a:r>
              <a:rPr lang="en-GB" sz="1400" u="sng" dirty="0" smtClean="0">
                <a:hlinkClick r:id="rId5"/>
              </a:rPr>
              <a:t>http://pdf.usaid.gov/pdf_docs/PNADJ990.pdf</a:t>
            </a:r>
            <a:endParaRPr lang="en-GB" sz="1400"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26</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Tools for costing and assessing </a:t>
            </a:r>
            <a:br>
              <a:rPr lang="en-US" dirty="0" smtClean="0"/>
            </a:br>
            <a:r>
              <a:rPr lang="en-US" dirty="0" smtClean="0"/>
              <a:t>environmental and climate change options</a:t>
            </a:r>
          </a:p>
        </p:txBody>
      </p:sp>
      <p:sp>
        <p:nvSpPr>
          <p:cNvPr id="23554" name="Slide Number Placeholder 2"/>
          <p:cNvSpPr>
            <a:spLocks noGrp="1"/>
          </p:cNvSpPr>
          <p:nvPr>
            <p:ph type="sldNum" sz="quarter" idx="12"/>
          </p:nvPr>
        </p:nvSpPr>
        <p:spPr>
          <a:noFill/>
        </p:spPr>
        <p:txBody>
          <a:bodyPr/>
          <a:lstStyle/>
          <a:p>
            <a:fld id="{EE724B0F-3D65-4D0D-9302-673B1564D1EC}" type="slidenum">
              <a:rPr lang="en-US" smtClean="0"/>
              <a:pPr/>
              <a:t>3</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types of costs</a:t>
            </a:r>
            <a:endParaRPr lang="en-US"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4</a:t>
            </a:fld>
            <a:endParaRPr lang="en-US"/>
          </a:p>
        </p:txBody>
      </p:sp>
      <p:sp>
        <p:nvSpPr>
          <p:cNvPr id="5" name="Rounded Rectangle 4"/>
          <p:cNvSpPr/>
          <p:nvPr/>
        </p:nvSpPr>
        <p:spPr>
          <a:xfrm>
            <a:off x="2819400" y="2133600"/>
            <a:ext cx="22479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Reform measures</a:t>
            </a:r>
            <a:endParaRPr lang="en-GB" b="1" dirty="0"/>
          </a:p>
        </p:txBody>
      </p:sp>
      <p:sp>
        <p:nvSpPr>
          <p:cNvPr id="6" name="Rounded Rectangle 5"/>
          <p:cNvSpPr/>
          <p:nvPr/>
        </p:nvSpPr>
        <p:spPr>
          <a:xfrm>
            <a:off x="2819400" y="3399000"/>
            <a:ext cx="2247900" cy="94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Management measures</a:t>
            </a:r>
            <a:endParaRPr lang="en-GB" b="1" dirty="0"/>
          </a:p>
        </p:txBody>
      </p:sp>
      <p:sp>
        <p:nvSpPr>
          <p:cNvPr id="7" name="Rounded Rectangle 6"/>
          <p:cNvSpPr/>
          <p:nvPr/>
        </p:nvSpPr>
        <p:spPr>
          <a:xfrm>
            <a:off x="2819400" y="4724400"/>
            <a:ext cx="2247900" cy="94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Infrastructure measures</a:t>
            </a:r>
            <a:endParaRPr lang="en-GB" b="1" dirty="0"/>
          </a:p>
        </p:txBody>
      </p:sp>
      <p:sp>
        <p:nvSpPr>
          <p:cNvPr id="8" name="Rounded Rectangle 7"/>
          <p:cNvSpPr/>
          <p:nvPr/>
        </p:nvSpPr>
        <p:spPr>
          <a:xfrm>
            <a:off x="6019800" y="2133600"/>
            <a:ext cx="2286000" cy="914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b="1" dirty="0" smtClean="0">
                <a:solidFill>
                  <a:schemeClr val="accent5">
                    <a:lumMod val="50000"/>
                  </a:schemeClr>
                </a:solidFill>
              </a:rPr>
              <a:t>Transitional costs</a:t>
            </a:r>
            <a:endParaRPr lang="en-GB" b="1" dirty="0">
              <a:solidFill>
                <a:schemeClr val="accent5">
                  <a:lumMod val="50000"/>
                </a:schemeClr>
              </a:solidFill>
            </a:endParaRPr>
          </a:p>
        </p:txBody>
      </p:sp>
      <p:sp>
        <p:nvSpPr>
          <p:cNvPr id="9" name="Rounded Rectangle 8"/>
          <p:cNvSpPr/>
          <p:nvPr/>
        </p:nvSpPr>
        <p:spPr>
          <a:xfrm>
            <a:off x="6019800" y="3429000"/>
            <a:ext cx="2286000" cy="914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b="1" dirty="0" smtClean="0">
                <a:solidFill>
                  <a:schemeClr val="accent5">
                    <a:lumMod val="50000"/>
                  </a:schemeClr>
                </a:solidFill>
              </a:rPr>
              <a:t>Operational costs</a:t>
            </a:r>
            <a:endParaRPr lang="en-GB" b="1" dirty="0">
              <a:solidFill>
                <a:schemeClr val="accent5">
                  <a:lumMod val="50000"/>
                </a:schemeClr>
              </a:solidFill>
            </a:endParaRPr>
          </a:p>
        </p:txBody>
      </p:sp>
      <p:sp>
        <p:nvSpPr>
          <p:cNvPr id="11" name="Rounded Rectangle 10"/>
          <p:cNvSpPr/>
          <p:nvPr/>
        </p:nvSpPr>
        <p:spPr>
          <a:xfrm>
            <a:off x="6019800" y="4724400"/>
            <a:ext cx="2286000" cy="914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b="1" dirty="0" smtClean="0">
                <a:solidFill>
                  <a:schemeClr val="accent5">
                    <a:lumMod val="50000"/>
                  </a:schemeClr>
                </a:solidFill>
              </a:rPr>
              <a:t>Capital costs</a:t>
            </a:r>
            <a:endParaRPr lang="en-GB" b="1" dirty="0">
              <a:solidFill>
                <a:schemeClr val="accent5">
                  <a:lumMod val="50000"/>
                </a:schemeClr>
              </a:solidFill>
            </a:endParaRPr>
          </a:p>
        </p:txBody>
      </p:sp>
      <p:sp>
        <p:nvSpPr>
          <p:cNvPr id="12" name="TextBox 11"/>
          <p:cNvSpPr txBox="1"/>
          <p:nvPr/>
        </p:nvSpPr>
        <p:spPr>
          <a:xfrm>
            <a:off x="152400" y="2133600"/>
            <a:ext cx="2514600" cy="830997"/>
          </a:xfrm>
          <a:prstGeom prst="rect">
            <a:avLst/>
          </a:prstGeom>
          <a:noFill/>
        </p:spPr>
        <p:txBody>
          <a:bodyPr wrap="square" rtlCol="0">
            <a:spAutoFit/>
          </a:bodyPr>
          <a:lstStyle/>
          <a:p>
            <a:r>
              <a:rPr lang="en-US" sz="1600" dirty="0" smtClean="0"/>
              <a:t>e.g. removal of subsidies</a:t>
            </a:r>
          </a:p>
          <a:p>
            <a:r>
              <a:rPr lang="en-US" sz="1600" dirty="0"/>
              <a:t>c</a:t>
            </a:r>
            <a:r>
              <a:rPr lang="en-US" sz="1600" dirty="0" smtClean="0"/>
              <a:t>osts </a:t>
            </a:r>
            <a:r>
              <a:rPr lang="en-US" sz="1600" dirty="0" smtClean="0"/>
              <a:t>e.g. training, recruitment, …</a:t>
            </a:r>
            <a:endParaRPr lang="en-US" sz="1600" dirty="0"/>
          </a:p>
        </p:txBody>
      </p:sp>
      <p:cxnSp>
        <p:nvCxnSpPr>
          <p:cNvPr id="14" name="Straight Arrow Connector 13"/>
          <p:cNvCxnSpPr>
            <a:stCxn id="5" idx="3"/>
            <a:endCxn id="8" idx="1"/>
          </p:cNvCxnSpPr>
          <p:nvPr/>
        </p:nvCxnSpPr>
        <p:spPr>
          <a:xfrm>
            <a:off x="5067300" y="2590800"/>
            <a:ext cx="9525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5" idx="3"/>
            <a:endCxn id="9" idx="1"/>
          </p:cNvCxnSpPr>
          <p:nvPr/>
        </p:nvCxnSpPr>
        <p:spPr>
          <a:xfrm>
            <a:off x="5067300" y="2590800"/>
            <a:ext cx="952500" cy="1295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stCxn id="6" idx="3"/>
            <a:endCxn id="9" idx="1"/>
          </p:cNvCxnSpPr>
          <p:nvPr/>
        </p:nvCxnSpPr>
        <p:spPr>
          <a:xfrm>
            <a:off x="5067300" y="3871200"/>
            <a:ext cx="952500" cy="15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52400" y="3436203"/>
            <a:ext cx="2514600" cy="830997"/>
          </a:xfrm>
          <a:prstGeom prst="rect">
            <a:avLst/>
          </a:prstGeom>
          <a:noFill/>
        </p:spPr>
        <p:txBody>
          <a:bodyPr wrap="square" rtlCol="0">
            <a:spAutoFit/>
          </a:bodyPr>
          <a:lstStyle/>
          <a:p>
            <a:r>
              <a:rPr lang="en-US" sz="1600" dirty="0" smtClean="0"/>
              <a:t>e.g. protected areas</a:t>
            </a:r>
          </a:p>
          <a:p>
            <a:r>
              <a:rPr lang="en-US" sz="1600" dirty="0"/>
              <a:t>c</a:t>
            </a:r>
            <a:r>
              <a:rPr lang="en-US" sz="1600" dirty="0" smtClean="0"/>
              <a:t>osts </a:t>
            </a:r>
            <a:r>
              <a:rPr lang="en-US" sz="1600" dirty="0" smtClean="0"/>
              <a:t>e.g. salaries, recurrent costs…</a:t>
            </a:r>
            <a:endParaRPr lang="en-US" sz="1600" dirty="0"/>
          </a:p>
        </p:txBody>
      </p:sp>
      <p:cxnSp>
        <p:nvCxnSpPr>
          <p:cNvPr id="23" name="Straight Arrow Connector 22"/>
          <p:cNvCxnSpPr>
            <a:stCxn id="7" idx="3"/>
            <a:endCxn id="9" idx="1"/>
          </p:cNvCxnSpPr>
          <p:nvPr/>
        </p:nvCxnSpPr>
        <p:spPr>
          <a:xfrm flipV="1">
            <a:off x="5067300" y="3886200"/>
            <a:ext cx="952500" cy="1310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7" idx="3"/>
            <a:endCxn id="11" idx="1"/>
          </p:cNvCxnSpPr>
          <p:nvPr/>
        </p:nvCxnSpPr>
        <p:spPr>
          <a:xfrm flipV="1">
            <a:off x="5067300" y="5181600"/>
            <a:ext cx="952500" cy="15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152400" y="4731603"/>
            <a:ext cx="2514600" cy="830997"/>
          </a:xfrm>
          <a:prstGeom prst="rect">
            <a:avLst/>
          </a:prstGeom>
          <a:noFill/>
        </p:spPr>
        <p:txBody>
          <a:bodyPr wrap="square" rtlCol="0">
            <a:spAutoFit/>
          </a:bodyPr>
          <a:lstStyle/>
          <a:p>
            <a:r>
              <a:rPr lang="en-US" sz="1600" dirty="0" smtClean="0"/>
              <a:t>e.g. sanitation facilities</a:t>
            </a:r>
          </a:p>
          <a:p>
            <a:r>
              <a:rPr lang="en-US" sz="1600" dirty="0"/>
              <a:t>c</a:t>
            </a:r>
            <a:r>
              <a:rPr lang="en-US" sz="1600" dirty="0" smtClean="0"/>
              <a:t>osts </a:t>
            </a:r>
            <a:r>
              <a:rPr lang="en-US" sz="1600" dirty="0" smtClean="0"/>
              <a:t>e.g. construction, ongoing operations…</a:t>
            </a:r>
            <a:endParaRPr lang="en-US" sz="1600" dirty="0"/>
          </a:p>
        </p:txBody>
      </p:sp>
    </p:spTree>
    <p:extLst>
      <p:ext uri="{BB962C8B-B14F-4D97-AF65-F5344CB8AC3E}">
        <p14:creationId xmlns:p14="http://schemas.microsoft.com/office/powerpoint/2010/main" val="18249490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Costing </a:t>
            </a:r>
            <a:r>
              <a:rPr lang="en-US" dirty="0" smtClean="0"/>
              <a:t>Tools / MDG needs assessment</a:t>
            </a:r>
            <a:endParaRPr lang="en-US" dirty="0"/>
          </a:p>
        </p:txBody>
      </p:sp>
      <p:sp>
        <p:nvSpPr>
          <p:cNvPr id="3" name="Content Placeholder 2"/>
          <p:cNvSpPr>
            <a:spLocks noGrp="1"/>
          </p:cNvSpPr>
          <p:nvPr>
            <p:ph idx="1"/>
          </p:nvPr>
        </p:nvSpPr>
        <p:spPr>
          <a:xfrm>
            <a:off x="457200" y="1219200"/>
            <a:ext cx="7696200" cy="4800600"/>
          </a:xfrm>
        </p:spPr>
        <p:txBody>
          <a:bodyPr/>
          <a:lstStyle/>
          <a:p>
            <a:r>
              <a:rPr lang="en-US" dirty="0"/>
              <a:t>Starting point: the target</a:t>
            </a:r>
          </a:p>
          <a:p>
            <a:pPr lvl="1"/>
            <a:r>
              <a:rPr lang="en-US" dirty="0"/>
              <a:t>Work backwards to identify what is needed to achieve it</a:t>
            </a:r>
          </a:p>
          <a:p>
            <a:pPr lvl="1"/>
            <a:r>
              <a:rPr lang="en-US" dirty="0"/>
              <a:t>Identify necessary interventions, priorities and bottlenecks for achievement of the target</a:t>
            </a:r>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5</a:t>
            </a:fld>
            <a:endParaRPr lang="en-US"/>
          </a:p>
        </p:txBody>
      </p:sp>
      <p:pic>
        <p:nvPicPr>
          <p:cNvPr id="5" name="Picture 4" descr="MDG needs assessment meth graph.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276600"/>
            <a:ext cx="8064500" cy="3302000"/>
          </a:xfrm>
          <a:prstGeom prst="rect">
            <a:avLst/>
          </a:prstGeom>
        </p:spPr>
      </p:pic>
      <p:sp>
        <p:nvSpPr>
          <p:cNvPr id="6" name="TextBox 3"/>
          <p:cNvSpPr txBox="1">
            <a:spLocks noChangeArrowheads="1"/>
          </p:cNvSpPr>
          <p:nvPr/>
        </p:nvSpPr>
        <p:spPr bwMode="auto">
          <a:xfrm>
            <a:off x="3810000" y="6514258"/>
            <a:ext cx="5029200" cy="307975"/>
          </a:xfrm>
          <a:prstGeom prst="rect">
            <a:avLst/>
          </a:prstGeom>
          <a:noFill/>
          <a:ln w="9525">
            <a:noFill/>
            <a:miter lim="800000"/>
            <a:headEnd/>
            <a:tailEnd/>
          </a:ln>
        </p:spPr>
        <p:txBody>
          <a:bodyPr>
            <a:spAutoFit/>
          </a:bodyPr>
          <a:lstStyle/>
          <a:p>
            <a:pPr algn="r"/>
            <a:r>
              <a:rPr lang="en-GB" sz="1400" dirty="0"/>
              <a:t>Source: </a:t>
            </a:r>
            <a:r>
              <a:rPr lang="en-GB" sz="1400" dirty="0" err="1" smtClean="0"/>
              <a:t>MillenniumProject</a:t>
            </a:r>
            <a:r>
              <a:rPr lang="en-GB" sz="1400" dirty="0" smtClean="0"/>
              <a:t> </a:t>
            </a:r>
            <a:r>
              <a:rPr lang="en-GB" sz="1400" dirty="0"/>
              <a:t>(</a:t>
            </a:r>
            <a:r>
              <a:rPr lang="en-GB" sz="1400" dirty="0" smtClean="0"/>
              <a:t>2004)</a:t>
            </a:r>
            <a:endParaRPr lang="en-GB" sz="1400" dirty="0"/>
          </a:p>
        </p:txBody>
      </p:sp>
    </p:spTree>
    <p:extLst>
      <p:ext uri="{BB962C8B-B14F-4D97-AF65-F5344CB8AC3E}">
        <p14:creationId xmlns:p14="http://schemas.microsoft.com/office/powerpoint/2010/main" val="316388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Costing tools / </a:t>
            </a:r>
            <a:br>
              <a:rPr lang="en-US" dirty="0" smtClean="0"/>
            </a:br>
            <a:r>
              <a:rPr lang="en-US" dirty="0" smtClean="0"/>
              <a:t>MDG needs assessment methodology</a:t>
            </a:r>
            <a:endParaRPr lang="en-US"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6</a:t>
            </a:fld>
            <a:endParaRPr lang="en-US"/>
          </a:p>
        </p:txBody>
      </p:sp>
      <p:sp>
        <p:nvSpPr>
          <p:cNvPr id="6" name="Rounded Rectangle 5"/>
          <p:cNvSpPr/>
          <p:nvPr/>
        </p:nvSpPr>
        <p:spPr>
          <a:xfrm>
            <a:off x="457201" y="1752600"/>
            <a:ext cx="3200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1. Develop list of interventions</a:t>
            </a:r>
            <a:endParaRPr lang="en-GB" b="1" dirty="0"/>
          </a:p>
        </p:txBody>
      </p:sp>
      <p:sp>
        <p:nvSpPr>
          <p:cNvPr id="7" name="Rounded Rectangle 6"/>
          <p:cNvSpPr/>
          <p:nvPr/>
        </p:nvSpPr>
        <p:spPr>
          <a:xfrm>
            <a:off x="457201" y="2590800"/>
            <a:ext cx="3200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2</a:t>
            </a:r>
            <a:r>
              <a:rPr lang="en-GB" b="1" dirty="0" smtClean="0"/>
              <a:t>. Specify targets for each set of interventions</a:t>
            </a:r>
            <a:endParaRPr lang="en-GB" b="1" dirty="0"/>
          </a:p>
        </p:txBody>
      </p:sp>
      <p:sp>
        <p:nvSpPr>
          <p:cNvPr id="8" name="Rounded Rectangle 7"/>
          <p:cNvSpPr/>
          <p:nvPr/>
        </p:nvSpPr>
        <p:spPr>
          <a:xfrm>
            <a:off x="457201" y="3429000"/>
            <a:ext cx="3200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3</a:t>
            </a:r>
            <a:r>
              <a:rPr lang="en-GB" b="1" dirty="0" smtClean="0"/>
              <a:t>. Develop investment model, estimate resources needs</a:t>
            </a:r>
            <a:endParaRPr lang="en-GB" b="1" dirty="0"/>
          </a:p>
        </p:txBody>
      </p:sp>
      <p:sp>
        <p:nvSpPr>
          <p:cNvPr id="9" name="Rounded Rectangle 8"/>
          <p:cNvSpPr/>
          <p:nvPr/>
        </p:nvSpPr>
        <p:spPr>
          <a:xfrm>
            <a:off x="457201" y="4495800"/>
            <a:ext cx="3200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4</a:t>
            </a:r>
            <a:r>
              <a:rPr lang="en-GB" b="1" dirty="0" smtClean="0"/>
              <a:t>. Estimate synergies across interventions</a:t>
            </a:r>
            <a:endParaRPr lang="en-GB" b="1" dirty="0"/>
          </a:p>
        </p:txBody>
      </p:sp>
      <p:sp>
        <p:nvSpPr>
          <p:cNvPr id="10" name="Rounded Rectangle 9"/>
          <p:cNvSpPr/>
          <p:nvPr/>
        </p:nvSpPr>
        <p:spPr>
          <a:xfrm>
            <a:off x="457201" y="5334000"/>
            <a:ext cx="3200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5</a:t>
            </a:r>
            <a:r>
              <a:rPr lang="en-GB" b="1" dirty="0" smtClean="0"/>
              <a:t>. Develop financing strategy</a:t>
            </a:r>
            <a:endParaRPr lang="en-GB" b="1" dirty="0"/>
          </a:p>
        </p:txBody>
      </p:sp>
      <p:cxnSp>
        <p:nvCxnSpPr>
          <p:cNvPr id="12" name="Elbow Connector 11"/>
          <p:cNvCxnSpPr>
            <a:stCxn id="9" idx="1"/>
            <a:endCxn id="7" idx="1"/>
          </p:cNvCxnSpPr>
          <p:nvPr/>
        </p:nvCxnSpPr>
        <p:spPr>
          <a:xfrm rot="10800000">
            <a:off x="457201" y="2933700"/>
            <a:ext cx="12700" cy="1905000"/>
          </a:xfrm>
          <a:prstGeom prst="bentConnector3">
            <a:avLst>
              <a:gd name="adj1" fmla="val 2720969"/>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3"/>
          <p:cNvSpPr txBox="1">
            <a:spLocks noChangeArrowheads="1"/>
          </p:cNvSpPr>
          <p:nvPr/>
        </p:nvSpPr>
        <p:spPr bwMode="auto">
          <a:xfrm>
            <a:off x="5410200" y="6514258"/>
            <a:ext cx="3429000" cy="307777"/>
          </a:xfrm>
          <a:prstGeom prst="rect">
            <a:avLst/>
          </a:prstGeom>
          <a:noFill/>
          <a:ln w="9525">
            <a:noFill/>
            <a:miter lim="800000"/>
            <a:headEnd/>
            <a:tailEnd/>
          </a:ln>
        </p:spPr>
        <p:txBody>
          <a:bodyPr wrap="square">
            <a:spAutoFit/>
          </a:bodyPr>
          <a:lstStyle/>
          <a:p>
            <a:pPr algn="r"/>
            <a:r>
              <a:rPr lang="en-GB" sz="1400" dirty="0" smtClean="0"/>
              <a:t>Adapted from: </a:t>
            </a:r>
            <a:r>
              <a:rPr lang="en-GB" sz="1400" dirty="0" err="1" smtClean="0"/>
              <a:t>MillenniumProject</a:t>
            </a:r>
            <a:r>
              <a:rPr lang="en-GB" sz="1400" dirty="0" smtClean="0"/>
              <a:t> </a:t>
            </a:r>
            <a:r>
              <a:rPr lang="en-GB" sz="1400" dirty="0"/>
              <a:t>(</a:t>
            </a:r>
            <a:r>
              <a:rPr lang="en-GB" sz="1400" dirty="0" smtClean="0"/>
              <a:t>2004)</a:t>
            </a:r>
            <a:endParaRPr lang="en-GB" sz="1400" dirty="0"/>
          </a:p>
        </p:txBody>
      </p:sp>
      <p:sp>
        <p:nvSpPr>
          <p:cNvPr id="15" name="Rounded Rectangle 14"/>
          <p:cNvSpPr/>
          <p:nvPr/>
        </p:nvSpPr>
        <p:spPr>
          <a:xfrm>
            <a:off x="3886200" y="1752600"/>
            <a:ext cx="4953000" cy="6858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GB" b="1" dirty="0" smtClean="0"/>
              <a:t>What needs to be done?</a:t>
            </a:r>
          </a:p>
          <a:p>
            <a:pPr algn="ctr">
              <a:defRPr/>
            </a:pPr>
            <a:r>
              <a:rPr lang="en-GB" b="1" dirty="0" smtClean="0"/>
              <a:t>(from planning processes)</a:t>
            </a:r>
            <a:endParaRPr lang="en-GB" b="1" dirty="0"/>
          </a:p>
        </p:txBody>
      </p:sp>
      <p:sp>
        <p:nvSpPr>
          <p:cNvPr id="17" name="Rounded Rectangle 16"/>
          <p:cNvSpPr/>
          <p:nvPr/>
        </p:nvSpPr>
        <p:spPr>
          <a:xfrm>
            <a:off x="3962400" y="3429000"/>
            <a:ext cx="48768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GB" b="1" dirty="0" smtClean="0"/>
              <a:t>Excel-based investment models to project gradual scaling-up of investments and resources required</a:t>
            </a:r>
            <a:endParaRPr lang="en-GB" b="1" dirty="0"/>
          </a:p>
        </p:txBody>
      </p:sp>
      <p:sp>
        <p:nvSpPr>
          <p:cNvPr id="18" name="Rounded Rectangle 17"/>
          <p:cNvSpPr/>
          <p:nvPr/>
        </p:nvSpPr>
        <p:spPr>
          <a:xfrm>
            <a:off x="3886200" y="4495800"/>
            <a:ext cx="5029200" cy="6858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GB" b="1" dirty="0" smtClean="0"/>
              <a:t>Accounts for potential cost savings from synergies across interventions</a:t>
            </a:r>
            <a:endParaRPr lang="en-GB" b="1" dirty="0"/>
          </a:p>
        </p:txBody>
      </p:sp>
      <p:sp>
        <p:nvSpPr>
          <p:cNvPr id="19" name="Rounded Rectangle 18"/>
          <p:cNvSpPr/>
          <p:nvPr/>
        </p:nvSpPr>
        <p:spPr>
          <a:xfrm>
            <a:off x="3886200" y="5334000"/>
            <a:ext cx="50292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GB" b="1" dirty="0" smtClean="0"/>
              <a:t>Distinguishes: (</a:t>
            </a:r>
            <a:r>
              <a:rPr lang="en-GB" b="1" dirty="0" err="1" smtClean="0"/>
              <a:t>i</a:t>
            </a:r>
            <a:r>
              <a:rPr lang="en-GB" b="1" dirty="0" smtClean="0"/>
              <a:t>) out-of-pocket expenditure by households, (ii) domestic government resources, (iii) external finance</a:t>
            </a:r>
            <a:endParaRPr lang="en-GB" b="1" dirty="0"/>
          </a:p>
        </p:txBody>
      </p:sp>
    </p:spTree>
    <p:extLst>
      <p:ext uri="{BB962C8B-B14F-4D97-AF65-F5344CB8AC3E}">
        <p14:creationId xmlns:p14="http://schemas.microsoft.com/office/powerpoint/2010/main" val="35137422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5" grpId="0" animBg="1"/>
      <p:bldP spid="17" grpId="0" animBg="1"/>
      <p:bldP spid="18"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Costing tools</a:t>
            </a:r>
            <a:endParaRPr lang="en-US" dirty="0"/>
          </a:p>
        </p:txBody>
      </p:sp>
      <p:sp>
        <p:nvSpPr>
          <p:cNvPr id="4" name="Slide Number Placeholder 3"/>
          <p:cNvSpPr>
            <a:spLocks noGrp="1"/>
          </p:cNvSpPr>
          <p:nvPr>
            <p:ph type="sldNum" sz="quarter" idx="12"/>
          </p:nvPr>
        </p:nvSpPr>
        <p:spPr/>
        <p:txBody>
          <a:bodyPr/>
          <a:lstStyle/>
          <a:p>
            <a:pPr>
              <a:defRPr/>
            </a:pPr>
            <a:fld id="{C287593F-5824-46F4-961A-1B3E815BDE86}" type="slidenum">
              <a:rPr lang="en-US" smtClean="0"/>
              <a:pPr>
                <a:defRPr/>
              </a:pPr>
              <a:t>7</a:t>
            </a:fld>
            <a:endParaRPr lang="en-US"/>
          </a:p>
        </p:txBody>
      </p:sp>
      <p:sp>
        <p:nvSpPr>
          <p:cNvPr id="5" name="Content Placeholder 2"/>
          <p:cNvSpPr>
            <a:spLocks noGrp="1"/>
          </p:cNvSpPr>
          <p:nvPr>
            <p:ph idx="1"/>
          </p:nvPr>
        </p:nvSpPr>
        <p:spPr/>
        <p:txBody>
          <a:bodyPr/>
          <a:lstStyle/>
          <a:p>
            <a:r>
              <a:rPr lang="en-US" dirty="0"/>
              <a:t>MDG Needs Assessment Tools including:</a:t>
            </a:r>
          </a:p>
          <a:p>
            <a:pPr lvl="1"/>
            <a:r>
              <a:rPr lang="en-US" dirty="0"/>
              <a:t>Environment Tool</a:t>
            </a:r>
          </a:p>
          <a:p>
            <a:pPr lvl="1"/>
            <a:r>
              <a:rPr lang="en-US" dirty="0"/>
              <a:t>Energy Tool</a:t>
            </a:r>
          </a:p>
          <a:p>
            <a:pPr lvl="1"/>
            <a:r>
              <a:rPr lang="en-US" dirty="0"/>
              <a:t>Water and Sanitation </a:t>
            </a:r>
            <a:r>
              <a:rPr lang="en-US" dirty="0" smtClean="0"/>
              <a:t>Tool</a:t>
            </a:r>
          </a:p>
          <a:p>
            <a:r>
              <a:rPr lang="en-US" dirty="0" smtClean="0"/>
              <a:t>Limitations: designed taking into account the MDGs as well as defined set of interventions</a:t>
            </a:r>
          </a:p>
          <a:p>
            <a:r>
              <a:rPr lang="en-US" dirty="0" smtClean="0"/>
              <a:t>However, useful as a guide</a:t>
            </a:r>
            <a:endParaRPr lang="en-US" dirty="0"/>
          </a:p>
          <a:p>
            <a:endParaRPr lang="en-US" dirty="0"/>
          </a:p>
        </p:txBody>
      </p:sp>
    </p:spTree>
    <p:extLst>
      <p:ext uri="{BB962C8B-B14F-4D97-AF65-F5344CB8AC3E}">
        <p14:creationId xmlns:p14="http://schemas.microsoft.com/office/powerpoint/2010/main" val="1081010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Cost-benefit analysis: identifying</a:t>
            </a:r>
            <a:br>
              <a:rPr lang="en-GB" dirty="0" smtClean="0"/>
            </a:br>
            <a:r>
              <a:rPr lang="en-GB" dirty="0" smtClean="0"/>
              <a:t>costs and benefits</a:t>
            </a:r>
            <a:endParaRPr lang="en-GB" dirty="0" smtClean="0">
              <a:solidFill>
                <a:schemeClr val="bg1"/>
              </a:solidFill>
            </a:endParaRPr>
          </a:p>
        </p:txBody>
      </p:sp>
      <p:sp>
        <p:nvSpPr>
          <p:cNvPr id="25602" name="TextBox 3"/>
          <p:cNvSpPr txBox="1">
            <a:spLocks noChangeArrowheads="1"/>
          </p:cNvSpPr>
          <p:nvPr/>
        </p:nvSpPr>
        <p:spPr bwMode="auto">
          <a:xfrm>
            <a:off x="762000" y="1226403"/>
            <a:ext cx="6248400" cy="830997"/>
          </a:xfrm>
          <a:prstGeom prst="rect">
            <a:avLst/>
          </a:prstGeom>
          <a:noFill/>
          <a:ln w="9525">
            <a:noFill/>
            <a:miter lim="800000"/>
            <a:headEnd/>
            <a:tailEnd/>
          </a:ln>
        </p:spPr>
        <p:txBody>
          <a:bodyPr wrap="square">
            <a:spAutoFit/>
          </a:bodyPr>
          <a:lstStyle/>
          <a:p>
            <a:r>
              <a:rPr lang="en-GB" sz="2400" dirty="0" smtClean="0">
                <a:solidFill>
                  <a:srgbClr val="002060"/>
                </a:solidFill>
              </a:rPr>
              <a:t>Environmental </a:t>
            </a:r>
            <a:r>
              <a:rPr lang="en-GB" sz="2400" dirty="0" smtClean="0">
                <a:solidFill>
                  <a:srgbClr val="002060"/>
                </a:solidFill>
              </a:rPr>
              <a:t>and </a:t>
            </a:r>
            <a:r>
              <a:rPr lang="en-GB" sz="2400" dirty="0" smtClean="0">
                <a:solidFill>
                  <a:srgbClr val="002060"/>
                </a:solidFill>
              </a:rPr>
              <a:t>CC </a:t>
            </a:r>
            <a:r>
              <a:rPr lang="en-GB" sz="2400" dirty="0" smtClean="0">
                <a:solidFill>
                  <a:srgbClr val="002060"/>
                </a:solidFill>
              </a:rPr>
              <a:t>adaptation/</a:t>
            </a:r>
          </a:p>
          <a:p>
            <a:r>
              <a:rPr lang="en-GB" sz="2400" dirty="0" smtClean="0">
                <a:solidFill>
                  <a:srgbClr val="002060"/>
                </a:solidFill>
              </a:rPr>
              <a:t>mitigation measures</a:t>
            </a:r>
            <a:endParaRPr lang="en-GB" sz="2400" dirty="0">
              <a:solidFill>
                <a:srgbClr val="002060"/>
              </a:solidFill>
            </a:endParaRPr>
          </a:p>
        </p:txBody>
      </p:sp>
      <p:sp>
        <p:nvSpPr>
          <p:cNvPr id="25604" name="TextBox 5"/>
          <p:cNvSpPr txBox="1">
            <a:spLocks noChangeArrowheads="1"/>
          </p:cNvSpPr>
          <p:nvPr/>
        </p:nvSpPr>
        <p:spPr bwMode="auto">
          <a:xfrm>
            <a:off x="685800" y="2081747"/>
            <a:ext cx="6336000" cy="646113"/>
          </a:xfrm>
          <a:prstGeom prst="rect">
            <a:avLst/>
          </a:prstGeom>
          <a:solidFill>
            <a:schemeClr val="accent5">
              <a:lumMod val="60000"/>
              <a:lumOff val="40000"/>
            </a:schemeClr>
          </a:solidFill>
          <a:ln w="9525">
            <a:noFill/>
            <a:miter lim="800000"/>
            <a:headEnd/>
            <a:tailEnd/>
          </a:ln>
        </p:spPr>
        <p:txBody>
          <a:bodyPr>
            <a:spAutoFit/>
          </a:bodyPr>
          <a:lstStyle/>
          <a:p>
            <a:r>
              <a:rPr lang="en-GB" b="1" dirty="0">
                <a:solidFill>
                  <a:srgbClr val="002060"/>
                </a:solidFill>
              </a:rPr>
              <a:t>Costs:</a:t>
            </a:r>
            <a:r>
              <a:rPr lang="en-GB" dirty="0">
                <a:solidFill>
                  <a:srgbClr val="002060"/>
                </a:solidFill>
              </a:rPr>
              <a:t> extra costs incurred compared </a:t>
            </a:r>
            <a:r>
              <a:rPr lang="en-GB" dirty="0" smtClean="0">
                <a:solidFill>
                  <a:srgbClr val="002060"/>
                </a:solidFill>
              </a:rPr>
              <a:t>with the </a:t>
            </a:r>
            <a:r>
              <a:rPr lang="en-GB" dirty="0">
                <a:solidFill>
                  <a:srgbClr val="002060"/>
                </a:solidFill>
              </a:rPr>
              <a:t>‘business-as-usual’ </a:t>
            </a:r>
            <a:r>
              <a:rPr lang="en-GB" dirty="0" smtClean="0">
                <a:solidFill>
                  <a:srgbClr val="002060"/>
                </a:solidFill>
              </a:rPr>
              <a:t>scenario, reduced economic growth opportunities  </a:t>
            </a:r>
            <a:endParaRPr lang="en-GB" dirty="0">
              <a:solidFill>
                <a:srgbClr val="002060"/>
              </a:solidFill>
            </a:endParaRPr>
          </a:p>
        </p:txBody>
      </p:sp>
      <p:sp>
        <p:nvSpPr>
          <p:cNvPr id="25605" name="TextBox 6"/>
          <p:cNvSpPr txBox="1">
            <a:spLocks noChangeArrowheads="1"/>
          </p:cNvSpPr>
          <p:nvPr/>
        </p:nvSpPr>
        <p:spPr bwMode="auto">
          <a:xfrm>
            <a:off x="685800" y="2843747"/>
            <a:ext cx="6248400" cy="2862323"/>
          </a:xfrm>
          <a:prstGeom prst="rect">
            <a:avLst/>
          </a:prstGeom>
          <a:solidFill>
            <a:srgbClr val="92D050"/>
          </a:solidFill>
          <a:ln w="9525">
            <a:noFill/>
            <a:miter lim="800000"/>
            <a:headEnd/>
            <a:tailEnd/>
          </a:ln>
        </p:spPr>
        <p:txBody>
          <a:bodyPr wrap="square">
            <a:spAutoFit/>
          </a:bodyPr>
          <a:lstStyle/>
          <a:p>
            <a:r>
              <a:rPr lang="en-GB" b="1" dirty="0">
                <a:solidFill>
                  <a:srgbClr val="002060"/>
                </a:solidFill>
              </a:rPr>
              <a:t>Benefits: </a:t>
            </a:r>
            <a:endParaRPr lang="en-GB" b="1" dirty="0" smtClean="0">
              <a:solidFill>
                <a:srgbClr val="002060"/>
              </a:solidFill>
            </a:endParaRPr>
          </a:p>
          <a:p>
            <a:pPr marL="285750" indent="-285750">
              <a:buFontTx/>
              <a:buChar char="-"/>
            </a:pPr>
            <a:r>
              <a:rPr lang="en-GB" dirty="0">
                <a:solidFill>
                  <a:srgbClr val="002060"/>
                </a:solidFill>
              </a:rPr>
              <a:t>A</a:t>
            </a:r>
            <a:r>
              <a:rPr lang="en-GB" dirty="0" smtClean="0">
                <a:solidFill>
                  <a:srgbClr val="002060"/>
                </a:solidFill>
              </a:rPr>
              <a:t>voided </a:t>
            </a:r>
            <a:r>
              <a:rPr lang="en-GB" dirty="0">
                <a:solidFill>
                  <a:srgbClr val="002060"/>
                </a:solidFill>
              </a:rPr>
              <a:t>damage and </a:t>
            </a:r>
            <a:r>
              <a:rPr lang="en-GB" dirty="0" smtClean="0">
                <a:solidFill>
                  <a:srgbClr val="002060"/>
                </a:solidFill>
              </a:rPr>
              <a:t>losses</a:t>
            </a:r>
          </a:p>
          <a:p>
            <a:pPr marL="285750" indent="-285750">
              <a:buFontTx/>
              <a:buChar char="-"/>
            </a:pPr>
            <a:r>
              <a:rPr lang="en-GB" dirty="0">
                <a:solidFill>
                  <a:srgbClr val="002060"/>
                </a:solidFill>
              </a:rPr>
              <a:t>E</a:t>
            </a:r>
            <a:r>
              <a:rPr lang="en-GB" dirty="0" smtClean="0">
                <a:solidFill>
                  <a:srgbClr val="002060"/>
                </a:solidFill>
              </a:rPr>
              <a:t>xtra </a:t>
            </a:r>
            <a:r>
              <a:rPr lang="en-GB" dirty="0">
                <a:solidFill>
                  <a:srgbClr val="002060"/>
                </a:solidFill>
              </a:rPr>
              <a:t>developmental benefits compared with ‘business-as-usual’ </a:t>
            </a:r>
            <a:r>
              <a:rPr lang="en-GB" dirty="0" smtClean="0">
                <a:solidFill>
                  <a:srgbClr val="002060"/>
                </a:solidFill>
              </a:rPr>
              <a:t>scenario</a:t>
            </a:r>
          </a:p>
          <a:p>
            <a:pPr marL="285750" indent="-285750">
              <a:buFontTx/>
              <a:buChar char="-"/>
            </a:pPr>
            <a:r>
              <a:rPr lang="en-GB" dirty="0" smtClean="0">
                <a:solidFill>
                  <a:srgbClr val="002060"/>
                </a:solidFill>
              </a:rPr>
              <a:t>Energy cost savings</a:t>
            </a:r>
          </a:p>
          <a:p>
            <a:pPr marL="285750" indent="-285750">
              <a:buFontTx/>
              <a:buChar char="-"/>
            </a:pPr>
            <a:r>
              <a:rPr lang="en-GB" dirty="0" smtClean="0">
                <a:solidFill>
                  <a:srgbClr val="002060"/>
                </a:solidFill>
              </a:rPr>
              <a:t>Sales of carbon credits</a:t>
            </a:r>
          </a:p>
          <a:p>
            <a:pPr marL="285750" indent="-285750">
              <a:buFontTx/>
              <a:buChar char="-"/>
            </a:pPr>
            <a:r>
              <a:rPr lang="en-GB" dirty="0" smtClean="0">
                <a:solidFill>
                  <a:srgbClr val="002060"/>
                </a:solidFill>
              </a:rPr>
              <a:t>Positive environmental and related health/livelihoods outcomes (including health expenditures savings)</a:t>
            </a:r>
          </a:p>
          <a:p>
            <a:pPr marL="285750" indent="-285750">
              <a:buFontTx/>
              <a:buChar char="-"/>
            </a:pPr>
            <a:r>
              <a:rPr lang="en-GB" dirty="0" smtClean="0">
                <a:solidFill>
                  <a:srgbClr val="002060"/>
                </a:solidFill>
              </a:rPr>
              <a:t>Strategic and competitive advantage (e.g. organic products)</a:t>
            </a:r>
            <a:endParaRPr lang="en-GB" dirty="0">
              <a:solidFill>
                <a:srgbClr val="002060"/>
              </a:solidFill>
            </a:endParaRPr>
          </a:p>
        </p:txBody>
      </p:sp>
      <p:sp>
        <p:nvSpPr>
          <p:cNvPr id="25608" name="Slide Number Placeholder 9"/>
          <p:cNvSpPr>
            <a:spLocks noGrp="1"/>
          </p:cNvSpPr>
          <p:nvPr>
            <p:ph type="sldNum" sz="quarter" idx="12"/>
          </p:nvPr>
        </p:nvSpPr>
        <p:spPr>
          <a:noFill/>
        </p:spPr>
        <p:txBody>
          <a:bodyPr/>
          <a:lstStyle/>
          <a:p>
            <a:fld id="{3C43B2F3-D4E3-4855-A94C-CB52C4517D1C}" type="slidenum">
              <a:rPr lang="en-US" smtClean="0"/>
              <a:pPr/>
              <a:t>8</a:t>
            </a:fld>
            <a:endParaRPr lang="en-US" smtClean="0"/>
          </a:p>
        </p:txBody>
      </p:sp>
      <p:sp>
        <p:nvSpPr>
          <p:cNvPr id="10" name="Cloud Callout 9"/>
          <p:cNvSpPr/>
          <p:nvPr/>
        </p:nvSpPr>
        <p:spPr>
          <a:xfrm>
            <a:off x="6781800" y="2743200"/>
            <a:ext cx="2362200" cy="1524000"/>
          </a:xfrm>
          <a:prstGeom prst="cloudCallout">
            <a:avLst>
              <a:gd name="adj1" fmla="val -81171"/>
              <a:gd name="adj2" fmla="val -13866"/>
            </a:avLst>
          </a:prstGeom>
          <a:solidFill>
            <a:srgbClr val="92D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Can you think of some examples?</a:t>
            </a:r>
            <a:endParaRPr lang="en-GB" b="1" dirty="0">
              <a:solidFill>
                <a:srgbClr val="002060"/>
              </a:solidFill>
            </a:endParaRPr>
          </a:p>
        </p:txBody>
      </p:sp>
      <p:sp>
        <p:nvSpPr>
          <p:cNvPr id="12" name="TextBox 11"/>
          <p:cNvSpPr txBox="1">
            <a:spLocks noChangeArrowheads="1"/>
          </p:cNvSpPr>
          <p:nvPr/>
        </p:nvSpPr>
        <p:spPr bwMode="auto">
          <a:xfrm>
            <a:off x="304800" y="5858470"/>
            <a:ext cx="8305800" cy="923330"/>
          </a:xfrm>
          <a:prstGeom prst="rect">
            <a:avLst/>
          </a:prstGeom>
          <a:solidFill>
            <a:srgbClr val="FF6600"/>
          </a:solidFill>
          <a:ln>
            <a:solidFill>
              <a:srgbClr val="FF0000"/>
            </a:solidFill>
            <a:headEnd/>
            <a:tailEnd/>
          </a:ln>
        </p:spPr>
        <p:style>
          <a:lnRef idx="3">
            <a:schemeClr val="lt1"/>
          </a:lnRef>
          <a:fillRef idx="1">
            <a:schemeClr val="dk1"/>
          </a:fillRef>
          <a:effectRef idx="1">
            <a:schemeClr val="dk1"/>
          </a:effectRef>
          <a:fontRef idx="minor">
            <a:schemeClr val="lt1"/>
          </a:fontRef>
        </p:style>
        <p:txBody>
          <a:bodyPr wrap="square">
            <a:spAutoFit/>
          </a:bodyPr>
          <a:lstStyle/>
          <a:p>
            <a:pPr algn="ctr"/>
            <a:r>
              <a:rPr lang="en-GB" b="1" dirty="0" smtClean="0">
                <a:solidFill>
                  <a:schemeClr val="bg1"/>
                </a:solidFill>
              </a:rPr>
              <a:t>For environmental measures, internalisation of externalities is a MUST, but can often be complex to achieve</a:t>
            </a:r>
          </a:p>
          <a:p>
            <a:pPr algn="ctr"/>
            <a:r>
              <a:rPr lang="en-GB" b="1" dirty="0">
                <a:solidFill>
                  <a:schemeClr val="bg1"/>
                </a:solidFill>
              </a:rPr>
              <a:t>[</a:t>
            </a:r>
            <a:r>
              <a:rPr lang="en-GB" b="1" dirty="0" smtClean="0">
                <a:solidFill>
                  <a:schemeClr val="bg1"/>
                </a:solidFill>
              </a:rPr>
              <a:t>risk </a:t>
            </a:r>
            <a:r>
              <a:rPr lang="en-GB" b="1" dirty="0" smtClean="0">
                <a:solidFill>
                  <a:schemeClr val="bg1"/>
                </a:solidFill>
              </a:rPr>
              <a:t>of simplification in detriment of </a:t>
            </a:r>
            <a:r>
              <a:rPr lang="en-GB" b="1" dirty="0" smtClean="0">
                <a:solidFill>
                  <a:schemeClr val="bg1"/>
                </a:solidFill>
              </a:rPr>
              <a:t>environment]</a:t>
            </a:r>
            <a:endParaRPr lang="en-GB" dirty="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dirty="0" smtClean="0"/>
              <a:t>Cost-benefit analysis </a:t>
            </a:r>
            <a:r>
              <a:rPr lang="en-GB" dirty="0" smtClean="0">
                <a:solidFill>
                  <a:schemeClr val="bg1"/>
                </a:solidFill>
              </a:rPr>
              <a:t>(1)</a:t>
            </a:r>
          </a:p>
        </p:txBody>
      </p:sp>
      <p:sp>
        <p:nvSpPr>
          <p:cNvPr id="3" name="Content Placeholder 2"/>
          <p:cNvSpPr>
            <a:spLocks noGrp="1"/>
          </p:cNvSpPr>
          <p:nvPr>
            <p:ph idx="1"/>
          </p:nvPr>
        </p:nvSpPr>
        <p:spPr>
          <a:xfrm>
            <a:off x="457200" y="1524000"/>
            <a:ext cx="8534400" cy="4800600"/>
          </a:xfrm>
        </p:spPr>
        <p:txBody>
          <a:bodyPr/>
          <a:lstStyle/>
          <a:p>
            <a:r>
              <a:rPr lang="en-GB" dirty="0" smtClean="0">
                <a:solidFill>
                  <a:schemeClr val="accent1">
                    <a:lumMod val="75000"/>
                  </a:schemeClr>
                </a:solidFill>
              </a:rPr>
              <a:t>Cost-benefit analysis (CBA):</a:t>
            </a:r>
          </a:p>
          <a:p>
            <a:pPr lvl="1"/>
            <a:r>
              <a:rPr lang="en-GB" dirty="0" smtClean="0"/>
              <a:t>Quantifies all the costs and benefits </a:t>
            </a:r>
            <a:r>
              <a:rPr lang="en-GB" dirty="0" smtClean="0">
                <a:solidFill>
                  <a:srgbClr val="FF3399"/>
                </a:solidFill>
              </a:rPr>
              <a:t>(*)</a:t>
            </a:r>
            <a:r>
              <a:rPr lang="en-GB" dirty="0" smtClean="0"/>
              <a:t> of an intervention (with benefits including both ‘positive’ benefits and avoided losses) over the entire lifetime of the intervention</a:t>
            </a:r>
          </a:p>
          <a:p>
            <a:pPr lvl="1"/>
            <a:r>
              <a:rPr lang="en-GB" dirty="0" smtClean="0"/>
              <a:t>A ‘discount rate’ is applied to all costs and benefits to represent ‘preference for the present’ or simply the opportunity cost of capital -&gt; calculation of ‘present value’</a:t>
            </a:r>
          </a:p>
          <a:p>
            <a:pPr lvl="2"/>
            <a:r>
              <a:rPr lang="en-GB" dirty="0" smtClean="0"/>
              <a:t>The higher the discount rate, the smaller the present value</a:t>
            </a:r>
          </a:p>
          <a:p>
            <a:pPr lvl="2"/>
            <a:r>
              <a:rPr lang="en-GB" dirty="0" smtClean="0"/>
              <a:t>The further away in the future, the smaller the present value</a:t>
            </a:r>
          </a:p>
          <a:p>
            <a:pPr lvl="2"/>
            <a:r>
              <a:rPr lang="en-GB" dirty="0" smtClean="0"/>
              <a:t>Significant controversies over the ‘right’ discount rate for assessing long-term options</a:t>
            </a:r>
          </a:p>
        </p:txBody>
      </p:sp>
      <p:sp>
        <p:nvSpPr>
          <p:cNvPr id="27651" name="TextBox 3"/>
          <p:cNvSpPr txBox="1">
            <a:spLocks noChangeArrowheads="1"/>
          </p:cNvSpPr>
          <p:nvPr/>
        </p:nvSpPr>
        <p:spPr bwMode="auto">
          <a:xfrm>
            <a:off x="533400" y="5715000"/>
            <a:ext cx="8382000" cy="646113"/>
          </a:xfrm>
          <a:prstGeom prst="rect">
            <a:avLst/>
          </a:prstGeom>
          <a:noFill/>
          <a:ln w="9525">
            <a:noFill/>
            <a:miter lim="800000"/>
            <a:headEnd/>
            <a:tailEnd/>
          </a:ln>
        </p:spPr>
        <p:txBody>
          <a:bodyPr>
            <a:spAutoFit/>
          </a:bodyPr>
          <a:lstStyle/>
          <a:p>
            <a:r>
              <a:rPr lang="en-GB" b="1" dirty="0">
                <a:solidFill>
                  <a:srgbClr val="FF3399"/>
                </a:solidFill>
              </a:rPr>
              <a:t>(*)</a:t>
            </a:r>
            <a:r>
              <a:rPr lang="en-GB" dirty="0"/>
              <a:t> Actually the ‘incremental’ costs and benefits, i.e. the difference in costs/benefits between a ‘with intervention’ and a ‘no intervention’ scenario </a:t>
            </a:r>
          </a:p>
        </p:txBody>
      </p:sp>
      <p:sp>
        <p:nvSpPr>
          <p:cNvPr id="27652" name="Slide Number Placeholder 4"/>
          <p:cNvSpPr>
            <a:spLocks noGrp="1"/>
          </p:cNvSpPr>
          <p:nvPr>
            <p:ph type="sldNum" sz="quarter" idx="12"/>
          </p:nvPr>
        </p:nvSpPr>
        <p:spPr>
          <a:noFill/>
        </p:spPr>
        <p:txBody>
          <a:bodyPr/>
          <a:lstStyle/>
          <a:p>
            <a:fld id="{91728B18-79FD-4A60-B7C6-6990551A8804}" type="slidenum">
              <a:rPr lang="en-US" smtClean="0"/>
              <a:pPr/>
              <a:t>9</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85C01AC-5C7D-4EC3-A992-EEA2019804C6}">
  <ds:schemaRefs>
    <ds:schemaRef ds:uri="http://purl.org/dc/elements/1.1/"/>
    <ds:schemaRef ds:uri="http://purl.org/dc/terms/"/>
    <ds:schemaRef ds:uri="http://schemas.openxmlformats.org/package/2006/metadata/core-properties"/>
    <ds:schemaRef ds:uri="http://schemas.microsoft.com/office/2006/metadata/properties"/>
    <ds:schemaRef ds:uri="http://purl.org/dc/dcmitype/"/>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6726E4D7-FA98-4975-ACF1-DBC4CB533D0D}">
  <ds:schemaRefs>
    <ds:schemaRef ds:uri="http://schemas.microsoft.com/sharepoint/v3/contenttype/forms"/>
  </ds:schemaRefs>
</ds:datastoreItem>
</file>

<file path=customXml/itemProps3.xml><?xml version="1.0" encoding="utf-8"?>
<ds:datastoreItem xmlns:ds="http://schemas.openxmlformats.org/officeDocument/2006/customXml" ds:itemID="{49C3B89B-4000-4FEA-AB58-EDCC3AF9B2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5156</TotalTime>
  <Words>2311</Words>
  <Application>Microsoft Macintosh PowerPoint</Application>
  <PresentationFormat>On-screen Show (4:3)</PresentationFormat>
  <Paragraphs>264</Paragraphs>
  <Slides>26</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Office Theme</vt:lpstr>
      <vt:lpstr>Acrobat Document</vt:lpstr>
      <vt:lpstr>Module 7 Costing, assessing and selecting  options and measures</vt:lpstr>
      <vt:lpstr>Linking policy, costing and  budgeting</vt:lpstr>
      <vt:lpstr>PowerPoint Presentation</vt:lpstr>
      <vt:lpstr>Common types of costs</vt:lpstr>
      <vt:lpstr>Costing Tools / MDG needs assessment</vt:lpstr>
      <vt:lpstr>Costing tools /  MDG needs assessment methodology</vt:lpstr>
      <vt:lpstr>Costing tools</vt:lpstr>
      <vt:lpstr>Cost-benefit analysis: identifying costs and benefits</vt:lpstr>
      <vt:lpstr>Cost-benefit analysis (1)</vt:lpstr>
      <vt:lpstr>Cost-benefit analysis (2)</vt:lpstr>
      <vt:lpstr>Cost-effectiveness analysis (1)</vt:lpstr>
      <vt:lpstr>Cost-effectiveness analysis (2)</vt:lpstr>
      <vt:lpstr>Illustration of CEA: Global GHG  abatement cost curve</vt:lpstr>
      <vt:lpstr>Example: land-based mitigation  options</vt:lpstr>
      <vt:lpstr>Financial and economic analysis</vt:lpstr>
      <vt:lpstr>Complementary tools</vt:lpstr>
      <vt:lpstr>PowerPoint Presentation</vt:lpstr>
      <vt:lpstr>Supporting decision making</vt:lpstr>
      <vt:lpstr>Multi-criteria analysis (1)</vt:lpstr>
      <vt:lpstr>Multi-criteria analysis (2)</vt:lpstr>
      <vt:lpstr>Example of MCA grid</vt:lpstr>
      <vt:lpstr>PowerPoint Presentation</vt:lpstr>
      <vt:lpstr>Turning words into action</vt:lpstr>
      <vt:lpstr>Recap – Key messages</vt:lpstr>
      <vt:lpstr>Key references</vt:lpstr>
      <vt:lpstr>References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540</cp:revision>
  <dcterms:created xsi:type="dcterms:W3CDTF">2007-10-19T21:31:08Z</dcterms:created>
  <dcterms:modified xsi:type="dcterms:W3CDTF">2013-02-20T15:21:52Z</dcterms:modified>
</cp:coreProperties>
</file>