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7"/>
  </p:notesMasterIdLst>
  <p:sldIdLst>
    <p:sldId id="258" r:id="rId5"/>
    <p:sldId id="370" r:id="rId6"/>
    <p:sldId id="373" r:id="rId7"/>
    <p:sldId id="374" r:id="rId8"/>
    <p:sldId id="349" r:id="rId9"/>
    <p:sldId id="351" r:id="rId10"/>
    <p:sldId id="314" r:id="rId11"/>
    <p:sldId id="363" r:id="rId12"/>
    <p:sldId id="302" r:id="rId13"/>
    <p:sldId id="394" r:id="rId14"/>
    <p:sldId id="368" r:id="rId15"/>
    <p:sldId id="312" r:id="rId16"/>
    <p:sldId id="313" r:id="rId17"/>
    <p:sldId id="359" r:id="rId18"/>
    <p:sldId id="388" r:id="rId19"/>
    <p:sldId id="395" r:id="rId20"/>
    <p:sldId id="391" r:id="rId21"/>
    <p:sldId id="380" r:id="rId22"/>
    <p:sldId id="381" r:id="rId23"/>
    <p:sldId id="397" r:id="rId24"/>
    <p:sldId id="400" r:id="rId25"/>
    <p:sldId id="382" r:id="rId26"/>
    <p:sldId id="401" r:id="rId27"/>
    <p:sldId id="377" r:id="rId28"/>
    <p:sldId id="379" r:id="rId29"/>
    <p:sldId id="330" r:id="rId30"/>
    <p:sldId id="383" r:id="rId31"/>
    <p:sldId id="384" r:id="rId32"/>
    <p:sldId id="385" r:id="rId33"/>
    <p:sldId id="402" r:id="rId34"/>
    <p:sldId id="403" r:id="rId35"/>
    <p:sldId id="387" r:id="rId36"/>
    <p:sldId id="331" r:id="rId37"/>
    <p:sldId id="356" r:id="rId38"/>
    <p:sldId id="357" r:id="rId39"/>
    <p:sldId id="360" r:id="rId40"/>
    <p:sldId id="375" r:id="rId41"/>
    <p:sldId id="376" r:id="rId42"/>
    <p:sldId id="392" r:id="rId43"/>
    <p:sldId id="393" r:id="rId44"/>
    <p:sldId id="386" r:id="rId45"/>
    <p:sldId id="398" r:id="rId46"/>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ophie De Coninck" initials="dcs" lastIdx="3" clrIdx="0"/>
  <p:cmAuthor id="1" name="Catherine" initials="CP" lastIdx="1" clrIdx="1"/>
  <p:cmAuthor id="2" name="DE CONINCK Sophie (DEVCO)" initials="DCS(" lastIdx="25"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66"/>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6178" autoAdjust="0"/>
  </p:normalViewPr>
  <p:slideViewPr>
    <p:cSldViewPr>
      <p:cViewPr varScale="1">
        <p:scale>
          <a:sx n="67" d="100"/>
          <a:sy n="67" d="100"/>
        </p:scale>
        <p:origin x="-1856" y="-104"/>
      </p:cViewPr>
      <p:guideLst>
        <p:guide orient="horz" pos="2400"/>
        <p:guide pos="41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1224"/>
      </p:cViewPr>
      <p:guideLst>
        <p:guide orient="horz" pos="3107"/>
        <p:guide pos="212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slide" Target="slides/slide39.xml"/><Relationship Id="rId44" Type="http://schemas.openxmlformats.org/officeDocument/2006/relationships/slide" Target="slides/slide40.xml"/><Relationship Id="rId45" Type="http://schemas.openxmlformats.org/officeDocument/2006/relationships/slide" Target="slides/slide41.xml"/><Relationship Id="rId46" Type="http://schemas.openxmlformats.org/officeDocument/2006/relationships/slide" Target="slides/slide42.xml"/><Relationship Id="rId47" Type="http://schemas.openxmlformats.org/officeDocument/2006/relationships/notesMaster" Target="notesMasters/notesMaster1.xml"/><Relationship Id="rId48" Type="http://schemas.openxmlformats.org/officeDocument/2006/relationships/printerSettings" Target="printerSettings/printerSettings1.bin"/><Relationship Id="rId49" Type="http://schemas.openxmlformats.org/officeDocument/2006/relationships/commentAuthors" Target="commentAuthor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smtClean="0"/>
            </a:lvl1pPr>
          </a:lstStyle>
          <a:p>
            <a:pPr>
              <a:defRPr/>
            </a:pPr>
            <a:fld id="{61C61001-8AED-4359-894C-B466114AEFB3}" type="datetimeFigureOut">
              <a:rPr lang="en-GB"/>
              <a:pPr>
                <a:defRPr/>
              </a:pPr>
              <a:t>27/02/13</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smtClean="0"/>
            </a:lvl1pPr>
          </a:lstStyle>
          <a:p>
            <a:pPr>
              <a:defRPr/>
            </a:pPr>
            <a:fld id="{D7E7F38D-B254-4CD4-B7C8-D01EFA83C7DA}" type="slidenum">
              <a:rPr lang="en-GB"/>
              <a:pPr>
                <a:defRPr/>
              </a:pPr>
              <a:t>‹#›</a:t>
            </a:fld>
            <a:endParaRPr lang="en-GB"/>
          </a:p>
        </p:txBody>
      </p:sp>
    </p:spTree>
    <p:extLst>
      <p:ext uri="{BB962C8B-B14F-4D97-AF65-F5344CB8AC3E}">
        <p14:creationId xmlns:p14="http://schemas.microsoft.com/office/powerpoint/2010/main" val="385434359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dirty="0"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E009B3F-4054-4BEB-A554-AB67815669ED}" type="slidenum">
              <a:rPr lang="en-GB"/>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GB" dirty="0" smtClean="0"/>
              <a:t>Step 3:  includes analysis of the current year’s budget execution for each government dept/agency.</a:t>
            </a:r>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F582CC-07DE-4CDB-97A3-ED265EBFB362}" type="slidenum">
              <a:rPr lang="en-GB"/>
              <a:pPr/>
              <a:t>12</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dirty="0" smtClean="0"/>
              <a:t>Step 5: The budget circular indicates aggregate spending ceilings for each ministry/agency + instructions on how to prepare estimates.</a:t>
            </a:r>
          </a:p>
          <a:p>
            <a:pPr>
              <a:spcBef>
                <a:spcPct val="0"/>
              </a:spcBef>
            </a:pPr>
            <a:r>
              <a:rPr lang="en-GB" dirty="0" smtClean="0"/>
              <a:t>Step 6: Lines ministries/agencies may be asked to prioritise their expenditures.</a:t>
            </a:r>
          </a:p>
          <a:p>
            <a:pPr>
              <a:spcBef>
                <a:spcPct val="0"/>
              </a:spcBef>
            </a:pPr>
            <a:r>
              <a:rPr lang="en-GB" dirty="0" smtClean="0"/>
              <a:t>Step 7: The Ministry of Finance may want to test the costing methods used by line ministries/agencies, notably in the case of new policies.</a:t>
            </a:r>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63A4767-EE71-4517-8187-8D895F440474}" type="slidenum">
              <a:rPr lang="en-GB"/>
              <a:pPr/>
              <a:t>13</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GB" dirty="0" smtClean="0"/>
              <a:t>In most cases, the official budget classification does not have specific line items for such expenditures.</a:t>
            </a:r>
          </a:p>
          <a:p>
            <a:pPr>
              <a:spcBef>
                <a:spcPct val="0"/>
              </a:spcBef>
            </a:pPr>
            <a:r>
              <a:rPr lang="en-GB" dirty="0" smtClean="0"/>
              <a:t>Even if specific line items existed, incremental climate-related expenditures ‘embedded’ in sector programmes would not appear as such.</a:t>
            </a:r>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753BAC-360B-4F8B-9CE6-87FF14CBA6CD}" type="slidenum">
              <a:rPr lang="en-GB"/>
              <a:pPr/>
              <a:t>14</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smtClean="0"/>
              <a:t>Eligibility</a:t>
            </a:r>
            <a:r>
              <a:rPr lang="en-US" baseline="0" dirty="0" smtClean="0"/>
              <a:t> for Rio markers:</a:t>
            </a:r>
          </a:p>
          <a:p>
            <a:r>
              <a:rPr lang="en-US" baseline="0" dirty="0" smtClean="0"/>
              <a:t>Convention on Biological Diversity:</a:t>
            </a:r>
          </a:p>
          <a:p>
            <a:r>
              <a:rPr lang="en-US" baseline="0" dirty="0" smtClean="0"/>
              <a:t>The activity contributes to:</a:t>
            </a:r>
          </a:p>
          <a:p>
            <a:pPr marL="228600" indent="-228600">
              <a:buAutoNum type="alphaLcParenBoth"/>
            </a:pPr>
            <a:r>
              <a:rPr lang="en-US" baseline="0" dirty="0" smtClean="0"/>
              <a:t>Protection or enhancing ecosystems, species or genetic resources through in-situ or ex-situ conservation, or remedying existing environmental damage;</a:t>
            </a:r>
          </a:p>
          <a:p>
            <a:pPr marL="228600" indent="-228600">
              <a:buAutoNum type="alphaLcParenBoth"/>
            </a:pPr>
            <a:r>
              <a:rPr lang="en-US" baseline="0" dirty="0" smtClean="0"/>
              <a:t>Integration of biodiversity and ecosystem services concerns within recipient countries’ development objectives and economic decision making, through institution building, capacity development, strengthening the regulatory and policy framework, or research; OR</a:t>
            </a:r>
          </a:p>
          <a:p>
            <a:pPr marL="228600" indent="-228600">
              <a:buAutoNum type="alphaLcParenBoth"/>
            </a:pPr>
            <a:r>
              <a:rPr lang="en-US" baseline="0" dirty="0" smtClean="0"/>
              <a:t>Developing countries’ efforts to meet their obligations under the Convention.</a:t>
            </a:r>
          </a:p>
          <a:p>
            <a:pPr marL="0" indent="0">
              <a:buNone/>
            </a:pPr>
            <a:endParaRPr lang="en-US" baseline="0" dirty="0" smtClean="0"/>
          </a:p>
          <a:p>
            <a:pPr marL="0" indent="0">
              <a:buNone/>
            </a:pPr>
            <a:r>
              <a:rPr lang="en-US" baseline="0" dirty="0" smtClean="0"/>
              <a:t>UNFCCC - Mitigation:</a:t>
            </a:r>
          </a:p>
          <a:p>
            <a:pPr marL="0" indent="0">
              <a:buNone/>
            </a:pPr>
            <a:r>
              <a:rPr lang="en-US" baseline="0" dirty="0" smtClean="0"/>
              <a:t>The activity contributes to:</a:t>
            </a:r>
          </a:p>
          <a:p>
            <a:pPr marL="228600" indent="-228600">
              <a:buAutoNum type="alphaLcParenBoth"/>
            </a:pPr>
            <a:r>
              <a:rPr lang="en-US" baseline="0" dirty="0" smtClean="0"/>
              <a:t>The mitigation of CC by limiting anthropogenic emissions of GHGs, including gases regulated by the Montreal Protocol; OR</a:t>
            </a:r>
          </a:p>
          <a:p>
            <a:pPr marL="228600" indent="-228600">
              <a:buAutoNum type="alphaLcParenBoth"/>
            </a:pPr>
            <a:r>
              <a:rPr lang="en-US" baseline="0" dirty="0" smtClean="0"/>
              <a:t>The protection and/or enhancement of GHG sinks and reservoirs; OR</a:t>
            </a:r>
          </a:p>
          <a:p>
            <a:pPr marL="228600" indent="-228600">
              <a:buAutoNum type="alphaLcParenBoth"/>
            </a:pPr>
            <a:r>
              <a:rPr lang="en-US" baseline="0" dirty="0" smtClean="0"/>
              <a:t>The integration of CC concerns with the recipient countries’ development objectives through institution building, capacity development, strengthening the regulatory and policy framework, or research; OR</a:t>
            </a:r>
          </a:p>
          <a:p>
            <a:pPr marL="228600" indent="-228600">
              <a:buAutoNum type="alphaLcParenBoth"/>
            </a:pPr>
            <a:r>
              <a:rPr lang="en-US" baseline="0" dirty="0" smtClean="0"/>
              <a:t>Developing countries’ efforts to meet their obligations under the Convention.</a:t>
            </a:r>
          </a:p>
          <a:p>
            <a:pPr marL="228600" indent="-228600">
              <a:buAutoNum type="alphaLcParenBoth"/>
            </a:pPr>
            <a:endParaRPr lang="en-US" baseline="0" dirty="0" smtClean="0"/>
          </a:p>
          <a:p>
            <a:pPr marL="0" indent="0">
              <a:buNone/>
            </a:pPr>
            <a:r>
              <a:rPr lang="en-US" baseline="0" dirty="0" smtClean="0"/>
              <a:t>UNFCCC – adaptation:</a:t>
            </a:r>
          </a:p>
          <a:p>
            <a:pPr marL="228600" indent="-228600">
              <a:buAutoNum type="alphaLcParenBoth"/>
            </a:pPr>
            <a:r>
              <a:rPr lang="en-US" baseline="0" dirty="0" smtClean="0"/>
              <a:t>CC adaptation objective is explicitly indicated in the activity documentation; AND</a:t>
            </a:r>
          </a:p>
          <a:p>
            <a:pPr marL="228600" indent="-228600">
              <a:buAutoNum type="alphaLcParenBoth"/>
            </a:pPr>
            <a:r>
              <a:rPr lang="en-US" baseline="0" dirty="0" smtClean="0"/>
              <a:t>The activity contains specific measures targeting the definition: “It intends to reduce the vulnerability of human or natural systems to the impacts of CC and climate related risks, by maintaining or increasing adaptive capacity and resilience. This encompasses a range of activities from information and knowledge generation, to capacity development, planning and the implementation of CC adaptation actions”.</a:t>
            </a:r>
          </a:p>
          <a:p>
            <a:pPr marL="0" indent="0">
              <a:buNone/>
            </a:pPr>
            <a:endParaRPr lang="en-US" baseline="0" dirty="0" smtClean="0"/>
          </a:p>
          <a:p>
            <a:pPr marL="0" indent="0">
              <a:buNone/>
            </a:pPr>
            <a:r>
              <a:rPr lang="en-US" baseline="0" dirty="0" smtClean="0"/>
              <a:t>UNCCD:</a:t>
            </a:r>
          </a:p>
          <a:p>
            <a:pPr marL="0" indent="0">
              <a:buNone/>
            </a:pPr>
            <a:r>
              <a:rPr lang="en-US" baseline="0" dirty="0" smtClean="0"/>
              <a:t>The activity contributes to:</a:t>
            </a:r>
          </a:p>
          <a:p>
            <a:pPr marL="228600" indent="-228600">
              <a:buAutoNum type="alphaLcParenBoth"/>
            </a:pPr>
            <a:r>
              <a:rPr lang="en-US" baseline="0" dirty="0" smtClean="0"/>
              <a:t>Protecting or enhancing </a:t>
            </a:r>
            <a:r>
              <a:rPr lang="en-US" baseline="0" dirty="0" err="1" smtClean="0"/>
              <a:t>dryland</a:t>
            </a:r>
            <a:r>
              <a:rPr lang="en-US" baseline="0" dirty="0" smtClean="0"/>
              <a:t> ecosystems or remedying existing environmental damage; OR</a:t>
            </a:r>
          </a:p>
          <a:p>
            <a:pPr marL="228600" indent="-228600">
              <a:buAutoNum type="alphaLcParenBoth"/>
            </a:pPr>
            <a:r>
              <a:rPr lang="en-US" baseline="0" dirty="0" smtClean="0"/>
              <a:t>Integration of desertification concerns with recipient countries’ development objectives through institution building, capacity development, strengthening the regulatory and policy framework, or research; OR</a:t>
            </a:r>
          </a:p>
          <a:p>
            <a:pPr marL="228600" indent="-228600">
              <a:buAutoNum type="alphaLcParenBoth"/>
            </a:pPr>
            <a:r>
              <a:rPr lang="en-US" baseline="0" dirty="0" smtClean="0"/>
              <a:t>Developing countries’ efforts to meet their obligations under the Convention.</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16</a:t>
            </a:fld>
            <a:endParaRPr lang="en-GB"/>
          </a:p>
        </p:txBody>
      </p:sp>
    </p:spTree>
    <p:extLst>
      <p:ext uri="{BB962C8B-B14F-4D97-AF65-F5344CB8AC3E}">
        <p14:creationId xmlns:p14="http://schemas.microsoft.com/office/powerpoint/2010/main" val="1811528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93FE24-C21F-4EDB-B777-010DED312B9F}" type="slidenum">
              <a:rPr lang="en-GB"/>
              <a:pPr/>
              <a:t>18</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smtClean="0"/>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890E9D0-2534-443F-8C7F-A82879B5B33B}" type="slidenum">
              <a:rPr lang="en-GB"/>
              <a:pPr/>
              <a:t>19</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Proportions of total environmental expenditures to GDP and</a:t>
            </a:r>
            <a:r>
              <a:rPr lang="en-US" baseline="0" dirty="0" smtClean="0"/>
              <a:t> of PEE to total government expenditures can be calculated and benchmarked for similar countries.</a:t>
            </a:r>
          </a:p>
          <a:p>
            <a:pPr marL="228600" indent="-228600">
              <a:buAutoNum type="arabicPeriod"/>
            </a:pPr>
            <a:r>
              <a:rPr lang="en-US" baseline="0" dirty="0" smtClean="0"/>
              <a:t>E.g. by functions such as analysis, research, monitoring, investment in facilities, policy design, enforcement.</a:t>
            </a:r>
          </a:p>
          <a:p>
            <a:pPr marL="228600" indent="-228600">
              <a:buAutoNum type="arabicPeriod"/>
            </a:pPr>
            <a:r>
              <a:rPr lang="en-US" baseline="0" dirty="0" smtClean="0"/>
              <a:t>Allocation of public expenditures is often not aligned to priorities expressed in policy and planning documents</a:t>
            </a:r>
          </a:p>
          <a:p>
            <a:pPr marL="0" indent="0">
              <a:buNone/>
            </a:pPr>
            <a:r>
              <a:rPr lang="en-US" baseline="0" dirty="0" smtClean="0"/>
              <a:t>5. Financial management capacity is often a constraint, and should be assessed. Key issues to examine include whether expenditure controls and procurement processes are adequate and whether budgeting systems that track variances between planned and actual expenditures are in place.</a:t>
            </a:r>
          </a:p>
          <a:p>
            <a:pPr marL="0" indent="0">
              <a:buNone/>
            </a:pPr>
            <a:r>
              <a:rPr lang="en-US" baseline="0" dirty="0" smtClean="0"/>
              <a:t>6. Equity of resources distribution, local and national sources of financing, and efficiency of planning, allocation and monitoring of central and </a:t>
            </a:r>
            <a:r>
              <a:rPr lang="en-US" baseline="0" dirty="0" err="1" smtClean="0"/>
              <a:t>decentralised</a:t>
            </a:r>
            <a:r>
              <a:rPr lang="en-US" baseline="0" dirty="0" smtClean="0"/>
              <a:t> spending</a:t>
            </a:r>
          </a:p>
          <a:p>
            <a:pPr marL="0" indent="0">
              <a:buNone/>
            </a:pPr>
            <a:r>
              <a:rPr lang="en-US" baseline="0" dirty="0" smtClean="0"/>
              <a:t>8. A very high ratio of current to capital expenditures may mean that the state is not investing enough in the sector and is incurring large recurrent costs. If a large art of the operating budget is absorbed by salaries, government employees will not have the tools needed to do their jobs.</a:t>
            </a:r>
          </a:p>
          <a:p>
            <a:pPr marL="0" indent="0">
              <a:buNone/>
            </a:pPr>
            <a:r>
              <a:rPr lang="en-US" baseline="0" dirty="0" smtClean="0"/>
              <a:t>9. Earmarking for the environment sector often </a:t>
            </a:r>
            <a:r>
              <a:rPr lang="en-US" baseline="0" dirty="0" err="1" smtClean="0"/>
              <a:t>offerts</a:t>
            </a:r>
            <a:r>
              <a:rPr lang="en-US" baseline="0" dirty="0" smtClean="0"/>
              <a:t> the only way to finance much-needed expenditures.</a:t>
            </a:r>
          </a:p>
          <a:p>
            <a:pPr marL="0" indent="0">
              <a:buNone/>
            </a:pPr>
            <a:endParaRPr lang="en-US" baseline="0" dirty="0" smtClean="0"/>
          </a:p>
          <a:p>
            <a:pPr marL="228600" indent="-228600">
              <a:buAutoNum type="arabicPeriod"/>
            </a:pPr>
            <a:endParaRPr lang="en-US" baseline="0" dirty="0" smtClean="0"/>
          </a:p>
          <a:p>
            <a:pPr marL="228600" indent="-228600">
              <a:buAutoNum type="arabicPeriod"/>
            </a:pPr>
            <a:endParaRPr lang="en-US" baseline="0" dirty="0" smtClean="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20</a:t>
            </a:fld>
            <a:endParaRPr lang="en-GB"/>
          </a:p>
        </p:txBody>
      </p:sp>
    </p:spTree>
    <p:extLst>
      <p:ext uri="{BB962C8B-B14F-4D97-AF65-F5344CB8AC3E}">
        <p14:creationId xmlns:p14="http://schemas.microsoft.com/office/powerpoint/2010/main" val="18492149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CPEIR</a:t>
            </a:r>
            <a:r>
              <a:rPr lang="en-US" baseline="0" dirty="0" smtClean="0"/>
              <a:t> has been applied in: Bangladesh, Thailand, Samoa, Cambodia, Nepal. In the pipeline: Indonesia, Timor-Leste and Vietnam.</a:t>
            </a:r>
            <a:endParaRPr lang="en-US"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21</a:t>
            </a:fld>
            <a:endParaRPr lang="en-GB"/>
          </a:p>
        </p:txBody>
      </p:sp>
    </p:spTree>
    <p:extLst>
      <p:ext uri="{BB962C8B-B14F-4D97-AF65-F5344CB8AC3E}">
        <p14:creationId xmlns:p14="http://schemas.microsoft.com/office/powerpoint/2010/main" val="18492149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GB" dirty="0" smtClean="0"/>
              <a:t>World Bank (</a:t>
            </a:r>
            <a:r>
              <a:rPr lang="en-GB" dirty="0" err="1" smtClean="0"/>
              <a:t>n.d</a:t>
            </a:r>
            <a:r>
              <a:rPr lang="en-GB" dirty="0" smtClean="0"/>
              <a:t>.) Guidance Note 4:</a:t>
            </a:r>
          </a:p>
          <a:p>
            <a:pPr>
              <a:spcBef>
                <a:spcPct val="0"/>
              </a:spcBef>
            </a:pPr>
            <a:r>
              <a:rPr lang="en-GB" dirty="0" smtClean="0"/>
              <a:t>A PER can answer the following questions:</a:t>
            </a:r>
          </a:p>
          <a:p>
            <a:pPr>
              <a:spcBef>
                <a:spcPct val="0"/>
              </a:spcBef>
            </a:pPr>
            <a:r>
              <a:rPr lang="en-GB" dirty="0" smtClean="0"/>
              <a:t>● Are budget planning and expenditures being directed toward the appropriate priorities in view of climate resilient development? For example, is sufficient budget allocated and spent for: (</a:t>
            </a:r>
            <a:r>
              <a:rPr lang="en-GB" dirty="0" err="1" smtClean="0"/>
              <a:t>i</a:t>
            </a:r>
            <a:r>
              <a:rPr lang="en-GB" dirty="0" smtClean="0"/>
              <a:t>) irrigation modernization/development and water conservation in areas subject to increasing water stress and droughts; (ii) flood protection measures for critical infrastructure; and (iii) reversing trends of land degradation in productive areas?</a:t>
            </a:r>
          </a:p>
          <a:p>
            <a:pPr>
              <a:spcBef>
                <a:spcPct val="0"/>
              </a:spcBef>
            </a:pPr>
            <a:r>
              <a:rPr lang="en-GB" dirty="0" smtClean="0"/>
              <a:t>● Do public investment decisions consider geographical distribution of climate risks? For example, are investments in water harvesting going toward the most water stressed areas? Are investments in crucial transport networks going to cyclone-prone areas and, if so, is there any expenditure conditionality to ensure that critical infrastructure is climate-proofed?)</a:t>
            </a:r>
          </a:p>
          <a:p>
            <a:pPr>
              <a:spcBef>
                <a:spcPct val="0"/>
              </a:spcBef>
            </a:pPr>
            <a:r>
              <a:rPr lang="en-GB" dirty="0" smtClean="0"/>
              <a:t>● Do recent changes in budget allocation and expenditure provide evidence for increased attention to adaptation to climate variability and disaster preparedness?</a:t>
            </a:r>
          </a:p>
          <a:p>
            <a:pPr>
              <a:spcBef>
                <a:spcPct val="0"/>
              </a:spcBef>
            </a:pPr>
            <a:r>
              <a:rPr lang="en-GB" dirty="0" smtClean="0"/>
              <a:t>● How can the revenue generating, budget planning and allocation and expenditure management systems be improved and/or revised in order to enhance the contribution of relevant economic sectors to climate resilient growth and poverty reduction?</a:t>
            </a: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F10E50-4BDF-4270-BB01-A0B44F1B1C7F}" type="slidenum">
              <a:rPr lang="en-GB"/>
              <a:pPr/>
              <a:t>22</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76AFB7-83F3-4721-8805-BE66F227FE3B}" type="slidenum">
              <a:rPr lang="en-GB" smtClean="0"/>
              <a:pPr/>
              <a:t>24</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C1DA2CC-2477-4F3B-9ADA-5B46AFF74306}" type="slidenum">
              <a:rPr lang="en-GB"/>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25</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smtClean="0"/>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A2C02EC-BBFA-4DAB-8E57-BAC48740E405}" type="slidenum">
              <a:rPr lang="en-GB"/>
              <a:pPr/>
              <a:t>26</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CTF: ‘</a:t>
            </a:r>
            <a:r>
              <a:rPr lang="en-GB" sz="1200" kern="1200" baseline="0" dirty="0" smtClean="0">
                <a:solidFill>
                  <a:schemeClr val="tx1"/>
                </a:solidFill>
                <a:latin typeface="+mn-lt"/>
                <a:ea typeface="+mn-ea"/>
                <a:cs typeface="+mn-cs"/>
              </a:rPr>
              <a:t>seeks to promote scaled-up demonstration, deployment, and transfer of low-carbon technologies in the power sector, transportation, and energy efficiency in buildings, industry, and agriculture’.</a:t>
            </a:r>
          </a:p>
          <a:p>
            <a:r>
              <a:rPr lang="en-GB" sz="1200" kern="1200" baseline="0" dirty="0" smtClean="0">
                <a:solidFill>
                  <a:schemeClr val="tx1"/>
                </a:solidFill>
                <a:latin typeface="+mn-lt"/>
                <a:ea typeface="+mn-ea"/>
                <a:cs typeface="+mn-cs"/>
              </a:rPr>
              <a:t>Source: WB (2009) Making Development Climate Resilient: A World Bank Strategy for Sub-Saharan Africa, p. 115.</a:t>
            </a:r>
          </a:p>
          <a:p>
            <a:endParaRPr lang="en-GB" dirty="0" smtClean="0"/>
          </a:p>
          <a:p>
            <a:r>
              <a:rPr lang="en-GB" dirty="0" smtClean="0"/>
              <a:t>PPCR: </a:t>
            </a:r>
            <a:r>
              <a:rPr lang="en-GB" sz="1200" kern="1200" baseline="0" dirty="0" smtClean="0">
                <a:solidFill>
                  <a:schemeClr val="tx1"/>
                </a:solidFill>
                <a:latin typeface="+mn-lt"/>
                <a:ea typeface="+mn-ea"/>
                <a:cs typeface="+mn-cs"/>
              </a:rPr>
              <a:t>provides short-term financing for climate-resilient development in a few select pilot countries. Supports countries that make national development plans more climate resilient through significant investments. Aims to </a:t>
            </a:r>
            <a:r>
              <a:rPr lang="en-GB" sz="1200" b="0" kern="1200" baseline="0" dirty="0" smtClean="0">
                <a:solidFill>
                  <a:schemeClr val="tx1"/>
                </a:solidFill>
                <a:latin typeface="+mn-lt"/>
                <a:ea typeface="+mn-ea"/>
                <a:cs typeface="+mn-cs"/>
              </a:rPr>
              <a:t>advance rapid learning through an integrated approach to climate resilience, to provide lessons that will feed into operations of the Adaptation Fund under the Kyoto Protocol.</a:t>
            </a:r>
          </a:p>
          <a:p>
            <a:r>
              <a:rPr lang="en-GB" sz="1200" kern="1200" baseline="0" dirty="0" smtClean="0">
                <a:solidFill>
                  <a:schemeClr val="tx1"/>
                </a:solidFill>
                <a:latin typeface="+mn-lt"/>
                <a:ea typeface="+mn-ea"/>
                <a:cs typeface="+mn-cs"/>
              </a:rPr>
              <a:t>Source: WB (2009) Making Development Climate Resilient: A World Bank Strategy for Sub-Saharan Africa, p. 114.</a:t>
            </a:r>
            <a:endParaRPr lang="en-GB" sz="1200" b="0" kern="1200" baseline="0" dirty="0" smtClean="0">
              <a:solidFill>
                <a:schemeClr val="tx1"/>
              </a:solidFill>
              <a:latin typeface="+mn-lt"/>
              <a:ea typeface="+mn-ea"/>
              <a:cs typeface="+mn-cs"/>
            </a:endParaRPr>
          </a:p>
          <a:p>
            <a:endParaRPr lang="en-GB" sz="1200" kern="1200" baseline="0" dirty="0" smtClean="0">
              <a:solidFill>
                <a:schemeClr val="tx1"/>
              </a:solidFill>
              <a:latin typeface="+mn-lt"/>
              <a:ea typeface="+mn-ea"/>
              <a:cs typeface="+mn-cs"/>
            </a:endParaRPr>
          </a:p>
          <a:p>
            <a:endParaRPr lang="en-GB" sz="1200" kern="1200" baseline="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27</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FCPF: ‘designed</a:t>
            </a:r>
            <a:r>
              <a:rPr lang="en-GB" baseline="0" dirty="0" smtClean="0"/>
              <a:t> to set the stage for a large-scale system of incentives to reduce emissions from deforestation and forest degradation’.</a:t>
            </a:r>
          </a:p>
          <a:p>
            <a:r>
              <a:rPr lang="en-GB" baseline="0" dirty="0" smtClean="0"/>
              <a:t>CPF: ‘designed to </a:t>
            </a:r>
            <a:r>
              <a:rPr lang="en-GB" sz="1200" kern="1200" baseline="0" dirty="0" smtClean="0">
                <a:solidFill>
                  <a:schemeClr val="tx1"/>
                </a:solidFill>
                <a:latin typeface="+mn-lt"/>
                <a:ea typeface="+mn-ea"/>
                <a:cs typeface="+mn-cs"/>
              </a:rPr>
              <a:t>develop emission reductions and support their purchase over long periods after 2012, using a programmatic approach’; targets specifically ‘large-scale, potentially risky investments with long lead times, which require durable partnerships between buyers and sellers, and which use a programmatic rather than individual project approaches’. </a:t>
            </a:r>
          </a:p>
          <a:p>
            <a:r>
              <a:rPr lang="en-GB" sz="1200" kern="1200" baseline="0" dirty="0" smtClean="0">
                <a:solidFill>
                  <a:schemeClr val="tx1"/>
                </a:solidFill>
                <a:latin typeface="+mn-lt"/>
                <a:ea typeface="+mn-ea"/>
                <a:cs typeface="+mn-cs"/>
              </a:rPr>
              <a:t>Source: WB (2009) Making Development Climate Resilient: A World Bank Strategy for Sub-Saharan Africa, p. xxxiii.</a:t>
            </a:r>
            <a:endParaRPr lang="en-GB" sz="1200" kern="1200" baseline="0" smtClean="0">
              <a:solidFill>
                <a:schemeClr val="tx1"/>
              </a:solidFill>
              <a:latin typeface="+mn-lt"/>
              <a:ea typeface="+mn-ea"/>
              <a:cs typeface="+mn-cs"/>
            </a:endParaRPr>
          </a:p>
          <a:p>
            <a:endParaRPr lang="en-GB" sz="1200" kern="1200" baseline="0" dirty="0" smtClean="0">
              <a:solidFill>
                <a:schemeClr val="tx1"/>
              </a:solidFill>
              <a:latin typeface="+mn-lt"/>
              <a:ea typeface="+mn-ea"/>
              <a:cs typeface="+mn-cs"/>
            </a:endParaRPr>
          </a:p>
          <a:p>
            <a:endParaRPr lang="en-GB" sz="1200" kern="1200" baseline="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29</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baseline="0" dirty="0" smtClean="0">
              <a:solidFill>
                <a:schemeClr val="tx1"/>
              </a:solidFill>
              <a:latin typeface="+mn-lt"/>
              <a:ea typeface="+mn-ea"/>
              <a:cs typeface="+mn-cs"/>
            </a:endParaRPr>
          </a:p>
          <a:p>
            <a:endParaRPr lang="en-GB" sz="1200" kern="1200" baseline="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30</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200" kern="1200" baseline="0" dirty="0" smtClean="0">
              <a:solidFill>
                <a:schemeClr val="tx1"/>
              </a:solidFill>
              <a:latin typeface="+mn-lt"/>
              <a:ea typeface="+mn-ea"/>
              <a:cs typeface="+mn-cs"/>
            </a:endParaRPr>
          </a:p>
          <a:p>
            <a:endParaRPr lang="en-GB" sz="1200" kern="1200" baseline="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31</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dirty="0" smtClean="0"/>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5A64366-4474-4349-A730-77D982EB7DDB}" type="slidenum">
              <a:rPr lang="en-GB"/>
              <a:pPr/>
              <a:t>33</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smtClean="0"/>
          </a:p>
        </p:txBody>
      </p:sp>
      <p:sp>
        <p:nvSpPr>
          <p:cNvPr id="61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72D9A28-52E6-465B-ACCE-4027BBF1AB0A}" type="slidenum">
              <a:rPr lang="en-GB"/>
              <a:pPr/>
              <a:t>34</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smtClean="0"/>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21F90BE-6A0A-40E3-B37B-4933CC80A2F9}" type="slidenum">
              <a:rPr lang="en-GB"/>
              <a:pPr/>
              <a:t>35</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76AFB7-83F3-4721-8805-BE66F227FE3B}" type="slidenum">
              <a:rPr lang="en-GB" smtClean="0"/>
              <a:pPr/>
              <a:t>37</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917EB8-04DD-46F1-B312-DD188EC6FFBB}" type="slidenum">
              <a:rPr lang="en-GB"/>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38</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917EB8-04DD-46F1-B312-DD188EC6FFBB}" type="slidenum">
              <a:rPr lang="en-GB"/>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F81A056-C499-4EB1-9B6F-2169178E4D3F}" type="slidenum">
              <a:rPr lang="en-GB"/>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noFill/>
          <a:ln>
            <a:solidFill>
              <a:srgbClr val="000000"/>
            </a:solidFill>
            <a:miter lim="800000"/>
            <a:headEnd/>
            <a:tailEnd/>
          </a:ln>
        </p:spPr>
      </p:sp>
      <p:sp>
        <p:nvSpPr>
          <p:cNvPr id="69635" name="Rectangle 3"/>
          <p:cNvSpPr>
            <a:spLocks noGrp="1"/>
          </p:cNvSpPr>
          <p:nvPr>
            <p:ph type="body" idx="1"/>
          </p:nvPr>
        </p:nvSpPr>
        <p:spPr bwMode="auto">
          <a:noFill/>
        </p:spPr>
        <p:txBody>
          <a:bodyPr wrap="square" numCol="1" anchor="t" anchorCtr="0" compatLnSpc="1">
            <a:prstTxWarp prst="textNoShape">
              <a:avLst/>
            </a:prstTxWarp>
          </a:bodyPr>
          <a:lstStyle/>
          <a:p>
            <a:r>
              <a:rPr lang="en-GB" noProof="0" dirty="0" smtClean="0"/>
              <a:t>NB: OECD supporting climate change expenditure frameworks in PNG, Nepal, Vanuatu and Samoa.</a:t>
            </a:r>
          </a:p>
          <a:p>
            <a:r>
              <a:rPr lang="en-GB" noProof="0" dirty="0" smtClean="0"/>
              <a:t>OECD</a:t>
            </a:r>
            <a:r>
              <a:rPr lang="en-GB" baseline="0" noProof="0" dirty="0" smtClean="0"/>
              <a:t> has also supported integration of environment into MTEFs, e.g. in Armenia.</a:t>
            </a:r>
            <a:endParaRPr lang="en-GB" noProof="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fr-FR"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59525B0-B20A-4C66-B6DC-4FDB7EEC54A4}" type="slidenum">
              <a:rPr lang="en-GB"/>
              <a:pPr/>
              <a:t>9</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UNDP-UNEP (2009).</a:t>
            </a:r>
            <a:endParaRPr lang="en-US" dirty="0"/>
          </a:p>
        </p:txBody>
      </p:sp>
      <p:sp>
        <p:nvSpPr>
          <p:cNvPr id="4" name="Slide Number Placeholder 3"/>
          <p:cNvSpPr>
            <a:spLocks noGrp="1"/>
          </p:cNvSpPr>
          <p:nvPr>
            <p:ph type="sldNum" sz="quarter" idx="10"/>
          </p:nvPr>
        </p:nvSpPr>
        <p:spPr/>
        <p:txBody>
          <a:bodyPr/>
          <a:lstStyle/>
          <a:p>
            <a:pPr>
              <a:defRPr/>
            </a:pPr>
            <a:fld id="{D7E7F38D-B254-4CD4-B7C8-D01EFA83C7DA}" type="slidenum">
              <a:rPr lang="en-GB" smtClean="0"/>
              <a:pPr>
                <a:defRPr/>
              </a:pPr>
              <a:t>10</a:t>
            </a:fld>
            <a:endParaRPr lang="en-GB"/>
          </a:p>
        </p:txBody>
      </p:sp>
    </p:spTree>
    <p:extLst>
      <p:ext uri="{BB962C8B-B14F-4D97-AF65-F5344CB8AC3E}">
        <p14:creationId xmlns:p14="http://schemas.microsoft.com/office/powerpoint/2010/main" val="4035430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31365BC-D98E-4B30-AA8F-4B11D73FF47D}" type="slidenum">
              <a:rPr lang="en-GB"/>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b"/>
          <a:lstStyle>
            <a:lvl1pPr algn="r">
              <a:defRPr sz="2800" b="0"/>
            </a:lvl1pPr>
          </a:lstStyle>
          <a:p>
            <a:r>
              <a:rPr lang="en-US"/>
              <a:t>Click to edit Master title style</a:t>
            </a:r>
          </a:p>
        </p:txBody>
      </p:sp>
      <p:pic>
        <p:nvPicPr>
          <p:cNvPr id="17" name="Picture 1" descr="C:\Users\catherine\Pictures\European Commission\logo_ce-en-rvb-lr_2012-01.jpg"/>
          <p:cNvPicPr>
            <a:picLocks noChangeAspect="1" noChangeArrowheads="1"/>
          </p:cNvPicPr>
          <p:nvPr userDrawn="1"/>
        </p:nvPicPr>
        <p:blipFill>
          <a:blip r:embed="rId2" cstate="print"/>
          <a:srcRect/>
          <a:stretch>
            <a:fillRect/>
          </a:stretch>
        </p:blipFill>
        <p:spPr bwMode="auto">
          <a:xfrm>
            <a:off x="0" y="26"/>
            <a:ext cx="1655318" cy="115125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078A268-E0E0-4211-B099-53A6A23F865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724EB6-524A-4BC5-B343-CA5FB1F5FFF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810F850-3084-4221-B3B0-65D88D30192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ED591E-76E8-47A5-9F78-D439C3773D5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8934F8-9DA5-40CB-90D6-AD5F3A25B3C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3FADAC-2A8C-45A7-92BB-46F51B7311F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DD4D349-BE0B-49E8-88C0-76E570B5704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2FC838E-B8B5-4063-95DB-127AAFC3C8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396B223-948F-4BA5-8759-ADEF4186DD8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35F08F-22E2-4B37-AFA7-43D7194D4C7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7171CE2-A332-416B-971C-0EEC073C77A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102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103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A647C383-99A4-47AE-B14D-03926D3A007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hyperlink" Target="http://www.climatefundsupdate.org/"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limatefundsupdate.org/" TargetMode="External"/><Relationship Id="rId3" Type="http://schemas.openxmlformats.org/officeDocument/2006/relationships/hyperlink" Target="http://www.carbonfinance.org/"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3" Type="http://schemas.openxmlformats.org/officeDocument/2006/relationships/hyperlink" Target="http://www.climatefundsupdate.org/" TargetMode="External"/><Relationship Id="rId4" Type="http://schemas.openxmlformats.org/officeDocument/2006/relationships/hyperlink" Target="http://www.aideffectiveness.org/CPEIR" TargetMode="External"/><Relationship Id="rId1" Type="http://schemas.openxmlformats.org/officeDocument/2006/relationships/slideLayout" Target="../slideLayouts/slideLayout2.xml"/><Relationship Id="rId2" Type="http://schemas.openxmlformats.org/officeDocument/2006/relationships/hyperlink" Target="http://www.carbonfinance.org/"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www.climatefundsupdate.org/" TargetMode="External"/><Relationship Id="rId4" Type="http://schemas.openxmlformats.org/officeDocument/2006/relationships/hyperlink" Target="http://browse.oecdbookshop.org/oecd/pdfs/browseit/4309171E.PDF" TargetMode="External"/><Relationship Id="rId5" Type="http://schemas.openxmlformats.org/officeDocument/2006/relationships/hyperlink" Target="http://www.oecd.org/dataoecd/56/18/48785310.pdf" TargetMode="External"/><Relationship Id="rId6" Type="http://schemas.openxmlformats.org/officeDocument/2006/relationships/hyperlink" Target="http://www.oecd.org/dataoecd/60/6/42898831.pdf" TargetMode="External"/><Relationship Id="rId7" Type="http://schemas.openxmlformats.org/officeDocument/2006/relationships/hyperlink" Target="http://www.unpei.org/knowledge-resources/publications.html" TargetMode="External"/><Relationship Id="rId8" Type="http://schemas.openxmlformats.org/officeDocument/2006/relationships/hyperlink" Target="http://climatechange.worldbank.org/climatechange/content/mainstreaming-adaptation-climate-change-agriculture-and-natural-resources-management-project" TargetMode="External"/><Relationship Id="rId1" Type="http://schemas.openxmlformats.org/officeDocument/2006/relationships/slideLayout" Target="../slideLayouts/slideLayout2.xml"/><Relationship Id="rId2" Type="http://schemas.openxmlformats.org/officeDocument/2006/relationships/hyperlink" Target="http://www.carbonfinance.org/"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15875" y="1143000"/>
            <a:ext cx="6384925" cy="2667000"/>
          </a:xfrm>
        </p:spPr>
        <p:txBody>
          <a:bodyPr/>
          <a:lstStyle/>
          <a:p>
            <a:pPr eaLnBrk="1" hangingPunct="1">
              <a:lnSpc>
                <a:spcPct val="150000"/>
              </a:lnSpc>
            </a:pPr>
            <a:r>
              <a:rPr lang="en-GB" b="1" dirty="0" smtClean="0">
                <a:latin typeface="Arial Black" pitchFamily="34" charset="0"/>
              </a:rPr>
              <a:t>Module 8</a:t>
            </a:r>
            <a:br>
              <a:rPr lang="en-GB" b="1" dirty="0" smtClean="0">
                <a:latin typeface="Arial Black" pitchFamily="34" charset="0"/>
              </a:rPr>
            </a:br>
            <a:r>
              <a:rPr lang="en-GB" sz="2400" b="1" dirty="0" smtClean="0">
                <a:latin typeface="Arial Black" pitchFamily="34" charset="0"/>
              </a:rPr>
              <a:t>Mainstreaming in the </a:t>
            </a:r>
            <a:br>
              <a:rPr lang="en-GB" sz="2400" b="1" dirty="0" smtClean="0">
                <a:latin typeface="Arial Black" pitchFamily="34" charset="0"/>
              </a:rPr>
            </a:br>
            <a:r>
              <a:rPr lang="en-GB" sz="2400" b="1" dirty="0" smtClean="0">
                <a:latin typeface="Arial Black" pitchFamily="34" charset="0"/>
              </a:rPr>
              <a:t>budgetary process</a:t>
            </a:r>
            <a:endParaRPr lang="en-GB" sz="2400" dirty="0" smtClean="0"/>
          </a:p>
        </p:txBody>
      </p:sp>
      <p:sp>
        <p:nvSpPr>
          <p:cNvPr id="4" name="Rectangle 3"/>
          <p:cNvSpPr txBox="1">
            <a:spLocks noChangeArrowheads="1"/>
          </p:cNvSpPr>
          <p:nvPr/>
        </p:nvSpPr>
        <p:spPr bwMode="auto">
          <a:xfrm>
            <a:off x="685800" y="5257800"/>
            <a:ext cx="3352800" cy="685800"/>
          </a:xfrm>
          <a:prstGeom prst="rect">
            <a:avLst/>
          </a:prstGeom>
          <a:noFill/>
          <a:ln w="9525">
            <a:noFill/>
            <a:miter lim="800000"/>
            <a:headEnd/>
            <a:tailEnd/>
          </a:ln>
        </p:spPr>
        <p:txBody>
          <a:bodyPr lIns="0" tIns="0" rIns="0" bIns="0" anchor="b"/>
          <a:lstStyle/>
          <a:p>
            <a:pPr>
              <a:spcBef>
                <a:spcPct val="20000"/>
              </a:spcBef>
              <a:defRPr/>
            </a:pPr>
            <a:r>
              <a:rPr lang="en-US" kern="0" dirty="0" smtClean="0">
                <a:solidFill>
                  <a:schemeClr val="accent1">
                    <a:lumMod val="75000"/>
                  </a:schemeClr>
                </a:solidFill>
                <a:latin typeface="+mn-lt"/>
              </a:rPr>
              <a:t>Country-led environmental and climate change mainstreaming (specialist course)</a:t>
            </a:r>
            <a:endParaRPr lang="en-US" kern="0" dirty="0">
              <a:solidFill>
                <a:schemeClr val="accent1">
                  <a:lumMod val="75000"/>
                </a:schemeClr>
              </a:solidFill>
              <a:latin typeface="+mn-lt"/>
            </a:endParaRPr>
          </a:p>
        </p:txBody>
      </p:sp>
      <p:sp>
        <p:nvSpPr>
          <p:cNvPr id="5" name="Rectangle 3"/>
          <p:cNvSpPr txBox="1">
            <a:spLocks noChangeArrowheads="1"/>
          </p:cNvSpPr>
          <p:nvPr/>
        </p:nvSpPr>
        <p:spPr bwMode="auto">
          <a:xfrm>
            <a:off x="685800" y="5943600"/>
            <a:ext cx="8077200" cy="457200"/>
          </a:xfrm>
          <a:prstGeom prst="rect">
            <a:avLst/>
          </a:prstGeom>
          <a:noFill/>
          <a:ln w="9525">
            <a:noFill/>
            <a:miter lim="800000"/>
            <a:headEnd/>
            <a:tailEnd/>
          </a:ln>
        </p:spPr>
        <p:txBody>
          <a:bodyPr lIns="0" tIns="0" rIns="0" bIns="0" anchor="b"/>
          <a:lstStyle/>
          <a:p>
            <a:pPr>
              <a:spcBef>
                <a:spcPct val="20000"/>
              </a:spcBef>
              <a:defRPr/>
            </a:pPr>
            <a:r>
              <a:rPr lang="en-US" sz="1200" kern="0" dirty="0">
                <a:solidFill>
                  <a:schemeClr val="accent1">
                    <a:lumMod val="75000"/>
                  </a:schemeClr>
                </a:solidFill>
                <a:latin typeface="+mn-lt"/>
              </a:rPr>
              <a:t>Training </a:t>
            </a:r>
            <a:r>
              <a:rPr lang="en-US" sz="1200" kern="0" dirty="0" smtClean="0">
                <a:solidFill>
                  <a:schemeClr val="accent1">
                    <a:lumMod val="75000"/>
                  </a:schemeClr>
                </a:solidFill>
                <a:latin typeface="+mn-lt"/>
              </a:rPr>
              <a:t>materials developed with the support of the European Commission</a:t>
            </a:r>
            <a:endParaRPr lang="en-US" sz="1200" kern="0" dirty="0">
              <a:solidFill>
                <a:schemeClr val="accent1">
                  <a:lumMod val="75000"/>
                </a:schemeClr>
              </a:solidFill>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conditions for influencing the budget</a:t>
            </a:r>
            <a:endParaRPr lang="en-US" dirty="0"/>
          </a:p>
        </p:txBody>
      </p:sp>
      <p:sp>
        <p:nvSpPr>
          <p:cNvPr id="3" name="Content Placeholder 2"/>
          <p:cNvSpPr>
            <a:spLocks noGrp="1"/>
          </p:cNvSpPr>
          <p:nvPr>
            <p:ph idx="1"/>
          </p:nvPr>
        </p:nvSpPr>
        <p:spPr>
          <a:xfrm>
            <a:off x="457200" y="1981200"/>
            <a:ext cx="8534400" cy="4800600"/>
          </a:xfrm>
        </p:spPr>
        <p:txBody>
          <a:bodyPr/>
          <a:lstStyle/>
          <a:p>
            <a:r>
              <a:rPr lang="en-US" dirty="0" smtClean="0"/>
              <a:t>Understanding the budgeting process and finding the appropriate entry points</a:t>
            </a:r>
          </a:p>
          <a:p>
            <a:r>
              <a:rPr lang="en-US" dirty="0" smtClean="0"/>
              <a:t>Coordinating with related policy processes</a:t>
            </a:r>
          </a:p>
          <a:p>
            <a:pPr lvl="1"/>
            <a:r>
              <a:rPr lang="en-US" dirty="0" smtClean="0"/>
              <a:t>engaging with the actors who drive the budget</a:t>
            </a:r>
          </a:p>
          <a:p>
            <a:r>
              <a:rPr lang="en-US" dirty="0" err="1" smtClean="0"/>
              <a:t>Mobilising</a:t>
            </a:r>
            <a:r>
              <a:rPr lang="en-US" dirty="0" smtClean="0"/>
              <a:t> civil society</a:t>
            </a:r>
          </a:p>
          <a:p>
            <a:r>
              <a:rPr lang="en-US" dirty="0" smtClean="0"/>
              <a:t>Coordinating with donors</a:t>
            </a:r>
          </a:p>
          <a:p>
            <a:pPr lvl="1"/>
            <a:r>
              <a:rPr lang="en-US" dirty="0"/>
              <a:t>p</a:t>
            </a:r>
            <a:r>
              <a:rPr lang="en-US" dirty="0" smtClean="0"/>
              <a:t>otential under General Budget Support</a:t>
            </a:r>
          </a:p>
          <a:p>
            <a:r>
              <a:rPr lang="en-US" dirty="0" smtClean="0"/>
              <a:t>Advocacy of appropriate financing to sector and subnational bodies</a:t>
            </a:r>
            <a:endParaRPr lang="en-US" dirty="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10</a:t>
            </a:fld>
            <a:endParaRPr lang="en-US"/>
          </a:p>
        </p:txBody>
      </p:sp>
    </p:spTree>
    <p:extLst>
      <p:ext uri="{BB962C8B-B14F-4D97-AF65-F5344CB8AC3E}">
        <p14:creationId xmlns:p14="http://schemas.microsoft.com/office/powerpoint/2010/main" val="4006677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GB" dirty="0" smtClean="0"/>
              <a:t>Environment and </a:t>
            </a:r>
            <a:r>
              <a:rPr lang="en-GB" dirty="0"/>
              <a:t>c</a:t>
            </a:r>
            <a:r>
              <a:rPr lang="en-GB" dirty="0" smtClean="0"/>
              <a:t>limate change at </a:t>
            </a:r>
            <a:r>
              <a:rPr lang="en-GB" dirty="0" smtClean="0">
                <a:solidFill>
                  <a:schemeClr val="bg1"/>
                </a:solidFill>
              </a:rPr>
              <a:t>the resource </a:t>
            </a:r>
            <a:r>
              <a:rPr lang="en-GB" dirty="0" smtClean="0"/>
              <a:t>allocation stage</a:t>
            </a:r>
          </a:p>
        </p:txBody>
      </p:sp>
      <p:sp>
        <p:nvSpPr>
          <p:cNvPr id="31746" name="Content Placeholder 2"/>
          <p:cNvSpPr>
            <a:spLocks noGrp="1"/>
          </p:cNvSpPr>
          <p:nvPr>
            <p:ph idx="1"/>
          </p:nvPr>
        </p:nvSpPr>
        <p:spPr>
          <a:xfrm>
            <a:off x="152400" y="1524000"/>
            <a:ext cx="8915400" cy="4800600"/>
          </a:xfrm>
        </p:spPr>
        <p:txBody>
          <a:bodyPr/>
          <a:lstStyle/>
          <a:p>
            <a:r>
              <a:rPr lang="en-GB" dirty="0" smtClean="0"/>
              <a:t>Mainstreaming environment/climate change requires:</a:t>
            </a:r>
          </a:p>
          <a:p>
            <a:pPr lvl="1"/>
            <a:r>
              <a:rPr lang="en-GB" dirty="0" smtClean="0"/>
              <a:t>reallocating funding to more vulnerable and/or priority sectors and regions</a:t>
            </a:r>
          </a:p>
          <a:p>
            <a:pPr lvl="1"/>
            <a:r>
              <a:rPr lang="en-GB" dirty="0"/>
              <a:t>p</a:t>
            </a:r>
            <a:r>
              <a:rPr lang="en-GB" dirty="0" smtClean="0"/>
              <a:t>roviding funding to environmental measures</a:t>
            </a:r>
          </a:p>
          <a:p>
            <a:pPr lvl="1"/>
            <a:r>
              <a:rPr lang="en-GB" dirty="0" smtClean="0"/>
              <a:t>providing funding for adaptation- and/or mitigation-specific plans or activities</a:t>
            </a:r>
          </a:p>
          <a:p>
            <a:pPr lvl="1"/>
            <a:r>
              <a:rPr lang="en-GB" dirty="0" smtClean="0"/>
              <a:t>adding environmental and climate change considerations to the criteria for screening and selecting projects and investments</a:t>
            </a:r>
          </a:p>
          <a:p>
            <a:pPr lvl="1"/>
            <a:r>
              <a:rPr lang="en-GB" dirty="0" smtClean="0"/>
              <a:t>making room for ‘cross-sectoral’ activities </a:t>
            </a:r>
            <a:r>
              <a:rPr lang="en-GB" dirty="0"/>
              <a:t>(e.g. DRR)</a:t>
            </a:r>
          </a:p>
          <a:p>
            <a:r>
              <a:rPr lang="en-GB" dirty="0" smtClean="0"/>
              <a:t>This process typically involves a mix of top-down and bottom-up processes</a:t>
            </a:r>
          </a:p>
          <a:p>
            <a:pPr>
              <a:buFontTx/>
              <a:buNone/>
            </a:pPr>
            <a:endParaRPr lang="en-GB" dirty="0" smtClean="0"/>
          </a:p>
        </p:txBody>
      </p:sp>
      <p:sp>
        <p:nvSpPr>
          <p:cNvPr id="31747" name="TextBox 3"/>
          <p:cNvSpPr txBox="1">
            <a:spLocks noChangeArrowheads="1"/>
          </p:cNvSpPr>
          <p:nvPr/>
        </p:nvSpPr>
        <p:spPr bwMode="auto">
          <a:xfrm>
            <a:off x="4495800" y="6477000"/>
            <a:ext cx="3352800" cy="304800"/>
          </a:xfrm>
          <a:prstGeom prst="rect">
            <a:avLst/>
          </a:prstGeom>
          <a:noFill/>
          <a:ln w="9525">
            <a:noFill/>
            <a:miter lim="800000"/>
            <a:headEnd/>
            <a:tailEnd/>
          </a:ln>
        </p:spPr>
        <p:txBody>
          <a:bodyPr wrap="square">
            <a:spAutoFit/>
          </a:bodyPr>
          <a:lstStyle/>
          <a:p>
            <a:pPr algn="r"/>
            <a:r>
              <a:rPr lang="en-GB" sz="1400" dirty="0" smtClean="0"/>
              <a:t>Source: OECD (2009a)</a:t>
            </a:r>
            <a:endParaRPr lang="en-GB" sz="1400" dirty="0"/>
          </a:p>
        </p:txBody>
      </p:sp>
      <p:sp>
        <p:nvSpPr>
          <p:cNvPr id="31748" name="Slide Number Placeholder 4"/>
          <p:cNvSpPr>
            <a:spLocks noGrp="1"/>
          </p:cNvSpPr>
          <p:nvPr>
            <p:ph type="sldNum" sz="quarter" idx="12"/>
          </p:nvPr>
        </p:nvSpPr>
        <p:spPr>
          <a:noFill/>
        </p:spPr>
        <p:txBody>
          <a:bodyPr/>
          <a:lstStyle/>
          <a:p>
            <a:fld id="{886FE213-B646-41D3-BCC5-E81D95F5E6E2}" type="slidenum">
              <a:rPr lang="en-US" smtClean="0"/>
              <a:pPr/>
              <a:t>11</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GB" smtClean="0"/>
              <a:t>Key stages in budget preparation </a:t>
            </a:r>
            <a:br>
              <a:rPr lang="en-GB" smtClean="0"/>
            </a:br>
            <a:r>
              <a:rPr lang="en-GB" smtClean="0"/>
              <a:t>and related entry points (1)</a:t>
            </a:r>
          </a:p>
        </p:txBody>
      </p:sp>
      <p:graphicFrame>
        <p:nvGraphicFramePr>
          <p:cNvPr id="4" name="Content Placeholder 3"/>
          <p:cNvGraphicFramePr>
            <a:graphicFrameLocks noGrp="1"/>
          </p:cNvGraphicFramePr>
          <p:nvPr>
            <p:ph idx="1"/>
          </p:nvPr>
        </p:nvGraphicFramePr>
        <p:xfrm>
          <a:off x="457200" y="1752600"/>
          <a:ext cx="8534400" cy="4724400"/>
        </p:xfrm>
        <a:graphic>
          <a:graphicData uri="http://schemas.openxmlformats.org/drawingml/2006/table">
            <a:tbl>
              <a:tblPr firstRow="1" bandRow="1">
                <a:tableStyleId>{5C22544A-7EE6-4342-B048-85BDC9FD1C3A}</a:tableStyleId>
              </a:tblPr>
              <a:tblGrid>
                <a:gridCol w="4267200"/>
                <a:gridCol w="4267200"/>
              </a:tblGrid>
              <a:tr h="370840">
                <a:tc>
                  <a:txBody>
                    <a:bodyPr/>
                    <a:lstStyle/>
                    <a:p>
                      <a:r>
                        <a:rPr lang="en-GB" sz="2000" dirty="0" smtClean="0"/>
                        <a:t>Key stages</a:t>
                      </a:r>
                      <a:endParaRPr lang="en-GB" sz="2000" dirty="0"/>
                    </a:p>
                  </a:txBody>
                  <a:tcPr/>
                </a:tc>
                <a:tc>
                  <a:txBody>
                    <a:bodyPr/>
                    <a:lstStyle/>
                    <a:p>
                      <a:r>
                        <a:rPr lang="en-GB" sz="2000" dirty="0" smtClean="0"/>
                        <a:t>Key actors</a:t>
                      </a:r>
                      <a:endParaRPr lang="en-GB" sz="2000" dirty="0"/>
                    </a:p>
                  </a:txBody>
                  <a:tcPr/>
                </a:tc>
              </a:tr>
              <a:tr h="370840">
                <a:tc>
                  <a:txBody>
                    <a:bodyPr/>
                    <a:lstStyle/>
                    <a:p>
                      <a:r>
                        <a:rPr lang="en-GB" sz="2000" dirty="0" smtClean="0"/>
                        <a:t>1.</a:t>
                      </a:r>
                      <a:r>
                        <a:rPr lang="en-GB" sz="2000" baseline="0" dirty="0" smtClean="0"/>
                        <a:t> Determination of macroeconomic outlook</a:t>
                      </a:r>
                      <a:endParaRPr lang="en-GB" sz="2000" dirty="0"/>
                    </a:p>
                  </a:txBody>
                  <a:tcPr/>
                </a:tc>
                <a:tc>
                  <a:txBody>
                    <a:bodyPr/>
                    <a:lstStyle/>
                    <a:p>
                      <a:r>
                        <a:rPr lang="en-GB" sz="2000" dirty="0" smtClean="0"/>
                        <a:t>Min. of Finance/Planning,</a:t>
                      </a:r>
                      <a:r>
                        <a:rPr lang="en-GB" sz="2000" baseline="0" dirty="0" smtClean="0"/>
                        <a:t> statistical office, central bank</a:t>
                      </a:r>
                      <a:endParaRPr lang="en-GB" sz="2000" dirty="0"/>
                    </a:p>
                  </a:txBody>
                  <a:tcPr/>
                </a:tc>
              </a:tr>
              <a:tr h="370840">
                <a:tc>
                  <a:txBody>
                    <a:bodyPr/>
                    <a:lstStyle/>
                    <a:p>
                      <a:pPr>
                        <a:buFontTx/>
                        <a:buNone/>
                      </a:pPr>
                      <a:r>
                        <a:rPr lang="en-GB" sz="2000" dirty="0" smtClean="0"/>
                        <a:t>2. Multi-year</a:t>
                      </a:r>
                      <a:r>
                        <a:rPr lang="en-GB" sz="2000" baseline="0" dirty="0" smtClean="0"/>
                        <a:t> strategic planning: medium-term fiscal strategy, medium-term expenditure framework</a:t>
                      </a:r>
                      <a:endParaRPr lang="en-GB" sz="2000" dirty="0"/>
                    </a:p>
                  </a:txBody>
                  <a:tcPr/>
                </a:tc>
                <a:tc>
                  <a:txBody>
                    <a:bodyPr/>
                    <a:lstStyle/>
                    <a:p>
                      <a:r>
                        <a:rPr lang="en-GB" sz="2000" dirty="0" smtClean="0"/>
                        <a:t>Cabinet, Min. of Finance</a:t>
                      </a:r>
                      <a:endParaRPr lang="en-GB" sz="2000" dirty="0"/>
                    </a:p>
                  </a:txBody>
                  <a:tcPr/>
                </a:tc>
              </a:tr>
              <a:tr h="370840">
                <a:tc>
                  <a:txBody>
                    <a:bodyPr/>
                    <a:lstStyle/>
                    <a:p>
                      <a:r>
                        <a:rPr lang="en-GB" sz="2000" dirty="0" smtClean="0"/>
                        <a:t>3. Determination of next year’s:</a:t>
                      </a:r>
                    </a:p>
                    <a:p>
                      <a:pPr>
                        <a:buFontTx/>
                        <a:buChar char="-"/>
                      </a:pPr>
                      <a:r>
                        <a:rPr lang="en-GB" sz="2000" baseline="0" dirty="0" smtClean="0"/>
                        <a:t>expected revenues</a:t>
                      </a:r>
                    </a:p>
                    <a:p>
                      <a:pPr>
                        <a:buFontTx/>
                        <a:buChar char="-"/>
                      </a:pPr>
                      <a:r>
                        <a:rPr lang="en-GB" sz="2000" baseline="0" dirty="0" smtClean="0"/>
                        <a:t>acceptable level of deficit</a:t>
                      </a:r>
                    </a:p>
                    <a:p>
                      <a:pPr>
                        <a:buFontTx/>
                        <a:buChar char="-"/>
                      </a:pPr>
                      <a:r>
                        <a:rPr lang="en-GB" sz="2000" baseline="0" dirty="0" smtClean="0"/>
                        <a:t>global level of expenditures</a:t>
                      </a:r>
                      <a:endParaRPr lang="en-GB" sz="2000" dirty="0"/>
                    </a:p>
                  </a:txBody>
                  <a:tcPr/>
                </a:tc>
                <a:tc>
                  <a:txBody>
                    <a:bodyPr/>
                    <a:lstStyle/>
                    <a:p>
                      <a:r>
                        <a:rPr lang="en-GB" sz="2000" dirty="0" smtClean="0"/>
                        <a:t>Min. of Finance (Budget Dept, Macroeconomic Dept), Cabinet</a:t>
                      </a:r>
                      <a:endParaRPr lang="en-GB" sz="2000" dirty="0"/>
                    </a:p>
                  </a:txBody>
                  <a:tcPr/>
                </a:tc>
              </a:tr>
              <a:tr h="370840">
                <a:tc>
                  <a:txBody>
                    <a:bodyPr/>
                    <a:lstStyle/>
                    <a:p>
                      <a:pPr algn="l"/>
                      <a:r>
                        <a:rPr lang="en-GB" sz="2000" dirty="0" smtClean="0"/>
                        <a:t>4.</a:t>
                      </a:r>
                      <a:r>
                        <a:rPr lang="en-GB" sz="2000" baseline="0" dirty="0" smtClean="0"/>
                        <a:t> Pre-allocation of expenditures among line ministries, according to policy priorities</a:t>
                      </a:r>
                      <a:endParaRPr lang="en-GB" sz="2000" dirty="0"/>
                    </a:p>
                  </a:txBody>
                  <a:tcPr/>
                </a:tc>
                <a:tc>
                  <a:txBody>
                    <a:bodyPr/>
                    <a:lstStyle/>
                    <a:p>
                      <a:r>
                        <a:rPr lang="en-GB" sz="2000" dirty="0" smtClean="0"/>
                        <a:t>Cabinet, Min.</a:t>
                      </a:r>
                      <a:r>
                        <a:rPr lang="en-GB" sz="2000" baseline="0" dirty="0" smtClean="0"/>
                        <a:t> of Finance (Budget Dept)</a:t>
                      </a:r>
                      <a:endParaRPr lang="en-GB" sz="2000" dirty="0"/>
                    </a:p>
                  </a:txBody>
                  <a:tcPr/>
                </a:tc>
              </a:tr>
            </a:tbl>
          </a:graphicData>
        </a:graphic>
      </p:graphicFrame>
      <p:sp>
        <p:nvSpPr>
          <p:cNvPr id="33814" name="Slide Number Placeholder 4"/>
          <p:cNvSpPr>
            <a:spLocks noGrp="1"/>
          </p:cNvSpPr>
          <p:nvPr>
            <p:ph type="sldNum" sz="quarter" idx="12"/>
          </p:nvPr>
        </p:nvSpPr>
        <p:spPr>
          <a:noFill/>
        </p:spPr>
        <p:txBody>
          <a:bodyPr/>
          <a:lstStyle/>
          <a:p>
            <a:fld id="{04687230-2613-41C8-8F65-34942CE3E48F}" type="slidenum">
              <a:rPr lang="en-US" smtClean="0"/>
              <a:pPr/>
              <a:t>12</a:t>
            </a:fld>
            <a:endParaRPr lang="en-US" smtClean="0"/>
          </a:p>
        </p:txBody>
      </p:sp>
      <p:sp>
        <p:nvSpPr>
          <p:cNvPr id="7" name="Rounded Rectangular Callout 6"/>
          <p:cNvSpPr/>
          <p:nvPr/>
        </p:nvSpPr>
        <p:spPr>
          <a:xfrm>
            <a:off x="609600" y="914400"/>
            <a:ext cx="2590800" cy="1066800"/>
          </a:xfrm>
          <a:prstGeom prst="wedgeRoundRectCallout">
            <a:avLst>
              <a:gd name="adj1" fmla="val -10592"/>
              <a:gd name="adj2" fmla="val 87814"/>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Impacts of CC on economic activity &amp; </a:t>
            </a:r>
            <a:r>
              <a:rPr lang="en-GB" sz="1600" b="1" dirty="0" smtClean="0">
                <a:solidFill>
                  <a:srgbClr val="002060"/>
                </a:solidFill>
              </a:rPr>
              <a:t>growth; Value of ecosystem services</a:t>
            </a:r>
            <a:endParaRPr lang="en-GB" sz="1600" b="1" dirty="0">
              <a:solidFill>
                <a:srgbClr val="002060"/>
              </a:solidFill>
            </a:endParaRPr>
          </a:p>
        </p:txBody>
      </p:sp>
      <p:sp>
        <p:nvSpPr>
          <p:cNvPr id="8" name="Rounded Rectangular Callout 7"/>
          <p:cNvSpPr/>
          <p:nvPr/>
        </p:nvSpPr>
        <p:spPr>
          <a:xfrm>
            <a:off x="4572000" y="762000"/>
            <a:ext cx="2971800" cy="1066800"/>
          </a:xfrm>
          <a:prstGeom prst="wedgeRoundRectCallout">
            <a:avLst>
              <a:gd name="adj1" fmla="val -66380"/>
              <a:gd name="adj2" fmla="val 89029"/>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Impacts of </a:t>
            </a:r>
            <a:r>
              <a:rPr lang="en-GB" sz="1600" b="1" dirty="0" smtClean="0">
                <a:solidFill>
                  <a:srgbClr val="002060"/>
                </a:solidFill>
              </a:rPr>
              <a:t>enhancing state of environment + CC </a:t>
            </a:r>
            <a:r>
              <a:rPr lang="en-GB" sz="1600" b="1" dirty="0">
                <a:solidFill>
                  <a:srgbClr val="002060"/>
                </a:solidFill>
              </a:rPr>
              <a:t>adaptation/mitigation on economic activity &amp; growth</a:t>
            </a:r>
          </a:p>
        </p:txBody>
      </p:sp>
      <p:sp>
        <p:nvSpPr>
          <p:cNvPr id="9" name="Rounded Rectangular Callout 8"/>
          <p:cNvSpPr/>
          <p:nvPr/>
        </p:nvSpPr>
        <p:spPr>
          <a:xfrm>
            <a:off x="5257800" y="3124200"/>
            <a:ext cx="2819400" cy="457200"/>
          </a:xfrm>
          <a:prstGeom prst="wedgeRoundRectCallout">
            <a:avLst>
              <a:gd name="adj1" fmla="val -79577"/>
              <a:gd name="adj2" fmla="val 136232"/>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Extra costs of </a:t>
            </a:r>
            <a:r>
              <a:rPr lang="en-GB" sz="1600" b="1" dirty="0" smtClean="0">
                <a:solidFill>
                  <a:srgbClr val="002060"/>
                </a:solidFill>
              </a:rPr>
              <a:t>measures</a:t>
            </a:r>
            <a:endParaRPr lang="en-GB" sz="1600" b="1" dirty="0">
              <a:solidFill>
                <a:srgbClr val="002060"/>
              </a:solidFill>
            </a:endParaRPr>
          </a:p>
        </p:txBody>
      </p:sp>
      <p:sp>
        <p:nvSpPr>
          <p:cNvPr id="10" name="Rounded Rectangular Callout 9"/>
          <p:cNvSpPr/>
          <p:nvPr/>
        </p:nvSpPr>
        <p:spPr>
          <a:xfrm>
            <a:off x="6781800" y="3733800"/>
            <a:ext cx="2133600" cy="609600"/>
          </a:xfrm>
          <a:prstGeom prst="wedgeRoundRectCallout">
            <a:avLst>
              <a:gd name="adj1" fmla="val -157450"/>
              <a:gd name="adj2" fmla="val 21642"/>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Extra resources required / pledged</a:t>
            </a:r>
          </a:p>
        </p:txBody>
      </p:sp>
      <p:sp>
        <p:nvSpPr>
          <p:cNvPr id="11" name="Rounded Rectangular Callout 10"/>
          <p:cNvSpPr/>
          <p:nvPr/>
        </p:nvSpPr>
        <p:spPr>
          <a:xfrm>
            <a:off x="5334000" y="4495800"/>
            <a:ext cx="2743200" cy="609600"/>
          </a:xfrm>
          <a:prstGeom prst="wedgeRoundRectCallout">
            <a:avLst>
              <a:gd name="adj1" fmla="val -82725"/>
              <a:gd name="adj2" fmla="val -84052"/>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Extra revenues / cost </a:t>
            </a:r>
            <a:r>
              <a:rPr lang="en-GB" sz="1600" b="1" dirty="0" smtClean="0">
                <a:solidFill>
                  <a:srgbClr val="002060"/>
                </a:solidFill>
              </a:rPr>
              <a:t>savings</a:t>
            </a:r>
            <a:endParaRPr lang="en-GB" sz="1600" b="1" dirty="0">
              <a:solidFill>
                <a:srgbClr val="002060"/>
              </a:solidFill>
            </a:endParaRPr>
          </a:p>
        </p:txBody>
      </p:sp>
      <p:sp>
        <p:nvSpPr>
          <p:cNvPr id="12" name="Right Brace 11"/>
          <p:cNvSpPr/>
          <p:nvPr/>
        </p:nvSpPr>
        <p:spPr>
          <a:xfrm>
            <a:off x="4191000" y="2895600"/>
            <a:ext cx="152400" cy="2514600"/>
          </a:xfrm>
          <a:prstGeom prst="rightBrace">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13" name="Rounded Rectangular Callout 12"/>
          <p:cNvSpPr/>
          <p:nvPr/>
        </p:nvSpPr>
        <p:spPr>
          <a:xfrm>
            <a:off x="5029200" y="5486400"/>
            <a:ext cx="2819400" cy="1066800"/>
          </a:xfrm>
          <a:prstGeom prst="wedgeRoundRectCallout">
            <a:avLst>
              <a:gd name="adj1" fmla="val -85236"/>
              <a:gd name="adj2" fmla="val 23282"/>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Re-allocation of funds in support of </a:t>
            </a:r>
            <a:r>
              <a:rPr lang="en-GB" sz="1600" b="1" dirty="0" smtClean="0">
                <a:solidFill>
                  <a:srgbClr val="002060"/>
                </a:solidFill>
              </a:rPr>
              <a:t>environmental and adaptation/mitigation </a:t>
            </a:r>
            <a:r>
              <a:rPr lang="en-GB" sz="1600" b="1" dirty="0">
                <a:solidFill>
                  <a:srgbClr val="002060"/>
                </a:solidFill>
              </a:rPr>
              <a:t>objectives</a:t>
            </a:r>
          </a:p>
        </p:txBody>
      </p:sp>
      <p:sp>
        <p:nvSpPr>
          <p:cNvPr id="14" name="Rounded Rectangular Callout 13"/>
          <p:cNvSpPr/>
          <p:nvPr/>
        </p:nvSpPr>
        <p:spPr>
          <a:xfrm>
            <a:off x="152400" y="2971800"/>
            <a:ext cx="1676400" cy="762000"/>
          </a:xfrm>
          <a:prstGeom prst="wedgeRoundRectCallout">
            <a:avLst>
              <a:gd name="adj1" fmla="val -2737"/>
              <a:gd name="adj2" fmla="val -106625"/>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rgbClr val="002060"/>
                </a:solidFill>
              </a:rPr>
              <a:t>Green accounting</a:t>
            </a:r>
            <a:endParaRPr lang="en-GB" sz="1600" b="1" dirty="0">
              <a:solidFill>
                <a:srgbClr val="00206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GB" smtClean="0"/>
              <a:t>Key stages in budget preparation </a:t>
            </a:r>
            <a:br>
              <a:rPr lang="en-GB" smtClean="0"/>
            </a:br>
            <a:r>
              <a:rPr lang="en-GB" smtClean="0"/>
              <a:t>and related entry points (2)</a:t>
            </a:r>
          </a:p>
        </p:txBody>
      </p:sp>
      <p:graphicFrame>
        <p:nvGraphicFramePr>
          <p:cNvPr id="4" name="Content Placeholder 3"/>
          <p:cNvGraphicFramePr>
            <a:graphicFrameLocks noGrp="1"/>
          </p:cNvGraphicFramePr>
          <p:nvPr>
            <p:ph idx="1"/>
          </p:nvPr>
        </p:nvGraphicFramePr>
        <p:xfrm>
          <a:off x="457200" y="1752600"/>
          <a:ext cx="8534400" cy="4907280"/>
        </p:xfrm>
        <a:graphic>
          <a:graphicData uri="http://schemas.openxmlformats.org/drawingml/2006/table">
            <a:tbl>
              <a:tblPr firstRow="1" bandRow="1">
                <a:tableStyleId>{5C22544A-7EE6-4342-B048-85BDC9FD1C3A}</a:tableStyleId>
              </a:tblPr>
              <a:tblGrid>
                <a:gridCol w="4267200"/>
                <a:gridCol w="4267200"/>
              </a:tblGrid>
              <a:tr h="370840">
                <a:tc>
                  <a:txBody>
                    <a:bodyPr/>
                    <a:lstStyle/>
                    <a:p>
                      <a:r>
                        <a:rPr lang="en-GB" sz="2000" dirty="0" smtClean="0"/>
                        <a:t>Key stages</a:t>
                      </a:r>
                      <a:endParaRPr lang="en-GB" sz="2000" dirty="0"/>
                    </a:p>
                  </a:txBody>
                  <a:tcPr/>
                </a:tc>
                <a:tc>
                  <a:txBody>
                    <a:bodyPr/>
                    <a:lstStyle/>
                    <a:p>
                      <a:r>
                        <a:rPr lang="en-GB" sz="2000" dirty="0" smtClean="0"/>
                        <a:t>Key actors</a:t>
                      </a:r>
                      <a:endParaRPr lang="en-GB" sz="2000" dirty="0"/>
                    </a:p>
                  </a:txBody>
                  <a:tcPr/>
                </a:tc>
              </a:tr>
              <a:tr h="370840">
                <a:tc>
                  <a:txBody>
                    <a:bodyPr/>
                    <a:lstStyle/>
                    <a:p>
                      <a:r>
                        <a:rPr lang="en-GB" sz="2000" dirty="0" smtClean="0"/>
                        <a:t>5. Preparation/Circulation of budget circular &amp; expenditure ceilings</a:t>
                      </a:r>
                      <a:endParaRPr lang="en-GB" sz="2000" dirty="0"/>
                    </a:p>
                  </a:txBody>
                  <a:tcPr/>
                </a:tc>
                <a:tc>
                  <a:txBody>
                    <a:bodyPr/>
                    <a:lstStyle/>
                    <a:p>
                      <a:r>
                        <a:rPr lang="en-GB" sz="2000" dirty="0" smtClean="0"/>
                        <a:t>Min. of Finance (Budget Dept)</a:t>
                      </a:r>
                      <a:endParaRPr lang="en-GB" sz="2000" dirty="0"/>
                    </a:p>
                  </a:txBody>
                  <a:tcPr/>
                </a:tc>
              </a:tr>
              <a:tr h="370840">
                <a:tc>
                  <a:txBody>
                    <a:bodyPr/>
                    <a:lstStyle/>
                    <a:p>
                      <a:r>
                        <a:rPr lang="en-GB" sz="2000" dirty="0" smtClean="0"/>
                        <a:t>6. Costing of sectoral policies, submission of bids</a:t>
                      </a:r>
                      <a:endParaRPr lang="en-GB" sz="2000" dirty="0"/>
                    </a:p>
                  </a:txBody>
                  <a:tcPr/>
                </a:tc>
                <a:tc>
                  <a:txBody>
                    <a:bodyPr/>
                    <a:lstStyle/>
                    <a:p>
                      <a:r>
                        <a:rPr lang="en-GB" sz="2000" dirty="0" smtClean="0"/>
                        <a:t>All ministries</a:t>
                      </a:r>
                      <a:r>
                        <a:rPr lang="en-GB" sz="2000" baseline="0" dirty="0" smtClean="0"/>
                        <a:t> &amp; g</a:t>
                      </a:r>
                      <a:r>
                        <a:rPr lang="en-GB" sz="2000" dirty="0" smtClean="0"/>
                        <a:t>overnment</a:t>
                      </a:r>
                      <a:r>
                        <a:rPr lang="en-GB" sz="2000" baseline="0" dirty="0" smtClean="0"/>
                        <a:t> agencies</a:t>
                      </a:r>
                      <a:endParaRPr lang="en-GB" sz="2000" dirty="0"/>
                    </a:p>
                  </a:txBody>
                  <a:tcPr/>
                </a:tc>
              </a:tr>
              <a:tr h="370840">
                <a:tc>
                  <a:txBody>
                    <a:bodyPr/>
                    <a:lstStyle/>
                    <a:p>
                      <a:r>
                        <a:rPr lang="en-GB" sz="2000" dirty="0" smtClean="0"/>
                        <a:t>7. Review of sectoral bids,</a:t>
                      </a:r>
                      <a:r>
                        <a:rPr lang="en-GB" sz="2000" baseline="0" dirty="0" smtClean="0"/>
                        <a:t> testing of cost estimates, finalisation of budget estimates</a:t>
                      </a:r>
                      <a:endParaRPr lang="en-GB"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Min. of Finance</a:t>
                      </a:r>
                      <a:r>
                        <a:rPr lang="en-GB" sz="2000" baseline="0" dirty="0" smtClean="0"/>
                        <a:t> (Budget Dept), Cabinet</a:t>
                      </a:r>
                      <a:endParaRPr lang="en-GB" sz="2000" dirty="0" smtClean="0"/>
                    </a:p>
                  </a:txBody>
                  <a:tcPr/>
                </a:tc>
              </a:tr>
              <a:tr h="370840">
                <a:tc>
                  <a:txBody>
                    <a:bodyPr/>
                    <a:lstStyle/>
                    <a:p>
                      <a:r>
                        <a:rPr lang="en-GB" sz="2000" dirty="0" smtClean="0"/>
                        <a:t>8.</a:t>
                      </a:r>
                      <a:r>
                        <a:rPr lang="en-GB" sz="2000" baseline="0" dirty="0" smtClean="0"/>
                        <a:t> Negotiations, followed by endorsement of budget</a:t>
                      </a:r>
                      <a:endParaRPr lang="en-GB" sz="2000" dirty="0"/>
                    </a:p>
                  </a:txBody>
                  <a:tcPr/>
                </a:tc>
                <a:tc>
                  <a:txBody>
                    <a:bodyPr/>
                    <a:lstStyle/>
                    <a:p>
                      <a:r>
                        <a:rPr lang="en-GB" sz="2000" dirty="0" smtClean="0"/>
                        <a:t>Min. of Finance, other Ministries/agencies,</a:t>
                      </a:r>
                      <a:r>
                        <a:rPr lang="en-GB" sz="2000" baseline="0" dirty="0" smtClean="0"/>
                        <a:t> Cabinet</a:t>
                      </a:r>
                      <a:endParaRPr lang="en-GB" sz="2000" dirty="0"/>
                    </a:p>
                  </a:txBody>
                  <a:tcPr/>
                </a:tc>
              </a:tr>
              <a:tr h="370840">
                <a:tc>
                  <a:txBody>
                    <a:bodyPr/>
                    <a:lstStyle/>
                    <a:p>
                      <a:r>
                        <a:rPr lang="en-GB" sz="2000" dirty="0" smtClean="0"/>
                        <a:t>9. Preparation</a:t>
                      </a:r>
                      <a:r>
                        <a:rPr lang="en-GB" sz="2000" baseline="0" dirty="0" smtClean="0"/>
                        <a:t> of appropriation bill and budgetary documents</a:t>
                      </a:r>
                      <a:endParaRPr lang="en-GB" sz="2000" dirty="0"/>
                    </a:p>
                  </a:txBody>
                  <a:tcPr/>
                </a:tc>
                <a:tc>
                  <a:txBody>
                    <a:bodyPr/>
                    <a:lstStyle/>
                    <a:p>
                      <a:r>
                        <a:rPr lang="en-GB" sz="2000" dirty="0" smtClean="0"/>
                        <a:t>Min. of Finance</a:t>
                      </a:r>
                      <a:r>
                        <a:rPr lang="en-GB" sz="2000" baseline="0" dirty="0" smtClean="0"/>
                        <a:t> (Budget Dept)</a:t>
                      </a:r>
                      <a:endParaRPr lang="en-GB" sz="2000" dirty="0"/>
                    </a:p>
                  </a:txBody>
                  <a:tcPr/>
                </a:tc>
              </a:tr>
              <a:tr h="370840">
                <a:tc>
                  <a:txBody>
                    <a:bodyPr/>
                    <a:lstStyle/>
                    <a:p>
                      <a:r>
                        <a:rPr lang="en-GB" sz="2000" dirty="0" smtClean="0"/>
                        <a:t>10. Submission of budget to</a:t>
                      </a:r>
                      <a:r>
                        <a:rPr lang="en-GB" sz="2000" baseline="0" dirty="0" smtClean="0"/>
                        <a:t> Parliament – Discussion &amp; adoption</a:t>
                      </a:r>
                      <a:endParaRPr lang="en-GB" sz="2000" dirty="0"/>
                    </a:p>
                  </a:txBody>
                  <a:tcPr/>
                </a:tc>
                <a:tc>
                  <a:txBody>
                    <a:bodyPr/>
                    <a:lstStyle/>
                    <a:p>
                      <a:r>
                        <a:rPr lang="en-GB" sz="2000" dirty="0" smtClean="0"/>
                        <a:t>Min. of Finance, Parliament</a:t>
                      </a:r>
                      <a:endParaRPr lang="en-GB" sz="2000" dirty="0"/>
                    </a:p>
                  </a:txBody>
                  <a:tcPr/>
                </a:tc>
              </a:tr>
            </a:tbl>
          </a:graphicData>
        </a:graphic>
      </p:graphicFrame>
      <p:sp>
        <p:nvSpPr>
          <p:cNvPr id="35868" name="Slide Number Placeholder 4"/>
          <p:cNvSpPr>
            <a:spLocks noGrp="1"/>
          </p:cNvSpPr>
          <p:nvPr>
            <p:ph type="sldNum" sz="quarter" idx="12"/>
          </p:nvPr>
        </p:nvSpPr>
        <p:spPr>
          <a:noFill/>
        </p:spPr>
        <p:txBody>
          <a:bodyPr/>
          <a:lstStyle/>
          <a:p>
            <a:fld id="{08F7EA87-1E91-4420-A777-4005E0DFD282}" type="slidenum">
              <a:rPr lang="en-US" smtClean="0"/>
              <a:pPr/>
              <a:t>13</a:t>
            </a:fld>
            <a:endParaRPr lang="en-US" smtClean="0"/>
          </a:p>
        </p:txBody>
      </p:sp>
      <p:sp>
        <p:nvSpPr>
          <p:cNvPr id="6" name="Rounded Rectangular Callout 5"/>
          <p:cNvSpPr/>
          <p:nvPr/>
        </p:nvSpPr>
        <p:spPr>
          <a:xfrm>
            <a:off x="5257800" y="1752600"/>
            <a:ext cx="3657600" cy="838200"/>
          </a:xfrm>
          <a:prstGeom prst="wedgeRoundRectCallout">
            <a:avLst>
              <a:gd name="adj1" fmla="val -93412"/>
              <a:gd name="adj2" fmla="val 30819"/>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Instructions on costing </a:t>
            </a:r>
            <a:r>
              <a:rPr lang="en-GB" sz="1600" b="1" dirty="0" smtClean="0">
                <a:solidFill>
                  <a:srgbClr val="002060"/>
                </a:solidFill>
              </a:rPr>
              <a:t>environmental and cc (adaptation</a:t>
            </a:r>
            <a:r>
              <a:rPr lang="en-GB" sz="1600" b="1" dirty="0">
                <a:solidFill>
                  <a:srgbClr val="002060"/>
                </a:solidFill>
              </a:rPr>
              <a:t>/</a:t>
            </a:r>
            <a:r>
              <a:rPr lang="en-GB" sz="1600" b="1" dirty="0" smtClean="0">
                <a:solidFill>
                  <a:srgbClr val="002060"/>
                </a:solidFill>
              </a:rPr>
              <a:t>mitigation) </a:t>
            </a:r>
            <a:r>
              <a:rPr lang="en-GB" sz="1600" b="1" dirty="0">
                <a:solidFill>
                  <a:srgbClr val="002060"/>
                </a:solidFill>
              </a:rPr>
              <a:t>policies &amp; measures</a:t>
            </a:r>
          </a:p>
        </p:txBody>
      </p:sp>
      <p:sp>
        <p:nvSpPr>
          <p:cNvPr id="7" name="Rounded Rectangular Callout 6"/>
          <p:cNvSpPr/>
          <p:nvPr/>
        </p:nvSpPr>
        <p:spPr>
          <a:xfrm>
            <a:off x="4191000" y="2895600"/>
            <a:ext cx="4267200" cy="609600"/>
          </a:xfrm>
          <a:prstGeom prst="wedgeRoundRectCallout">
            <a:avLst>
              <a:gd name="adj1" fmla="val -81897"/>
              <a:gd name="adj2" fmla="val 14667"/>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Costing &amp; integration of </a:t>
            </a:r>
            <a:r>
              <a:rPr lang="en-GB" sz="1600" b="1" dirty="0" smtClean="0">
                <a:solidFill>
                  <a:srgbClr val="002060"/>
                </a:solidFill>
              </a:rPr>
              <a:t>environmental and climate change policies </a:t>
            </a:r>
            <a:r>
              <a:rPr lang="en-GB" sz="1600" b="1" dirty="0">
                <a:solidFill>
                  <a:srgbClr val="002060"/>
                </a:solidFill>
              </a:rPr>
              <a:t>&amp; measures</a:t>
            </a:r>
          </a:p>
        </p:txBody>
      </p:sp>
      <p:sp>
        <p:nvSpPr>
          <p:cNvPr id="8" name="Rounded Rectangular Callout 7"/>
          <p:cNvSpPr/>
          <p:nvPr/>
        </p:nvSpPr>
        <p:spPr>
          <a:xfrm>
            <a:off x="5486400" y="3657600"/>
            <a:ext cx="2514600" cy="762000"/>
          </a:xfrm>
          <a:prstGeom prst="wedgeRoundRectCallout">
            <a:avLst>
              <a:gd name="adj1" fmla="val -112895"/>
              <a:gd name="adj2" fmla="val 26471"/>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Use of </a:t>
            </a:r>
            <a:r>
              <a:rPr lang="en-GB" sz="1600" b="1" dirty="0" smtClean="0">
                <a:solidFill>
                  <a:srgbClr val="002060"/>
                </a:solidFill>
              </a:rPr>
              <a:t>environmental and climate </a:t>
            </a:r>
            <a:r>
              <a:rPr lang="en-GB" sz="1600" b="1" dirty="0">
                <a:solidFill>
                  <a:srgbClr val="002060"/>
                </a:solidFill>
              </a:rPr>
              <a:t>risk screening procedures</a:t>
            </a:r>
          </a:p>
        </p:txBody>
      </p:sp>
      <p:sp>
        <p:nvSpPr>
          <p:cNvPr id="9" name="Rounded Rectangular Callout 8"/>
          <p:cNvSpPr/>
          <p:nvPr/>
        </p:nvSpPr>
        <p:spPr>
          <a:xfrm>
            <a:off x="4572000" y="4572000"/>
            <a:ext cx="4038600" cy="609600"/>
          </a:xfrm>
          <a:prstGeom prst="wedgeRoundRectCallout">
            <a:avLst>
              <a:gd name="adj1" fmla="val -68535"/>
              <a:gd name="adj2" fmla="val 22044"/>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Prioritisation of </a:t>
            </a:r>
            <a:r>
              <a:rPr lang="en-GB" sz="1600" b="1" dirty="0" smtClean="0">
                <a:solidFill>
                  <a:srgbClr val="002060"/>
                </a:solidFill>
              </a:rPr>
              <a:t>environmental and climate change policies </a:t>
            </a:r>
            <a:r>
              <a:rPr lang="en-GB" sz="1600" b="1" dirty="0">
                <a:solidFill>
                  <a:srgbClr val="002060"/>
                </a:solidFill>
              </a:rPr>
              <a:t>&amp; measures</a:t>
            </a:r>
          </a:p>
        </p:txBody>
      </p:sp>
      <p:sp>
        <p:nvSpPr>
          <p:cNvPr id="10" name="Rounded Rectangular Callout 9"/>
          <p:cNvSpPr/>
          <p:nvPr/>
        </p:nvSpPr>
        <p:spPr>
          <a:xfrm>
            <a:off x="4800600" y="5943600"/>
            <a:ext cx="3962400" cy="609600"/>
          </a:xfrm>
          <a:prstGeom prst="wedgeRoundRectCallout">
            <a:avLst>
              <a:gd name="adj1" fmla="val -66643"/>
              <a:gd name="adj2" fmla="val -14841"/>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a:solidFill>
                  <a:srgbClr val="002060"/>
                </a:solidFill>
              </a:rPr>
              <a:t>Discussion of </a:t>
            </a:r>
            <a:r>
              <a:rPr lang="en-GB" sz="1600" b="1" dirty="0" smtClean="0">
                <a:solidFill>
                  <a:srgbClr val="002060"/>
                </a:solidFill>
              </a:rPr>
              <a:t>environmental and climate change policies </a:t>
            </a:r>
            <a:r>
              <a:rPr lang="en-GB" sz="1600" b="1" dirty="0">
                <a:solidFill>
                  <a:srgbClr val="002060"/>
                </a:solidFill>
              </a:rPr>
              <a:t>&amp; measures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GB" dirty="0" smtClean="0"/>
              <a:t>Keeping track of environment- and climate-related expenditures</a:t>
            </a:r>
          </a:p>
        </p:txBody>
      </p:sp>
      <p:sp>
        <p:nvSpPr>
          <p:cNvPr id="37890" name="Content Placeholder 2"/>
          <p:cNvSpPr>
            <a:spLocks noGrp="1"/>
          </p:cNvSpPr>
          <p:nvPr>
            <p:ph idx="1"/>
          </p:nvPr>
        </p:nvSpPr>
        <p:spPr>
          <a:xfrm>
            <a:off x="381000" y="1524000"/>
            <a:ext cx="8305800" cy="4800600"/>
          </a:xfrm>
        </p:spPr>
        <p:txBody>
          <a:bodyPr/>
          <a:lstStyle/>
          <a:p>
            <a:r>
              <a:rPr lang="en-GB" sz="2600" dirty="0" smtClean="0"/>
              <a:t>During budget preparation, implementation, </a:t>
            </a:r>
            <a:br>
              <a:rPr lang="en-GB" sz="2600" dirty="0" smtClean="0"/>
            </a:br>
            <a:r>
              <a:rPr lang="en-GB" sz="2600" dirty="0" smtClean="0"/>
              <a:t>monitoring and reporting, ‘keep track’ of main environment- and climate-related public expenditures</a:t>
            </a:r>
          </a:p>
          <a:p>
            <a:pPr marL="742950" lvl="1"/>
            <a:r>
              <a:rPr lang="en-GB" sz="2200" dirty="0" smtClean="0"/>
              <a:t>Adapt the budget classification</a:t>
            </a:r>
          </a:p>
          <a:p>
            <a:pPr marL="742950" lvl="1"/>
            <a:r>
              <a:rPr lang="en-GB" sz="2200" dirty="0" smtClean="0"/>
              <a:t>‘Flag’ incremental  environment- and climate-related expenditures embedded in ‘non-environment’ and ‘non-climate’ programmes</a:t>
            </a:r>
          </a:p>
          <a:p>
            <a:r>
              <a:rPr lang="en-GB" sz="2600" dirty="0" smtClean="0"/>
              <a:t>This is important for:</a:t>
            </a:r>
          </a:p>
          <a:p>
            <a:pPr marL="742950" lvl="1"/>
            <a:r>
              <a:rPr lang="en-GB" sz="2200" dirty="0" smtClean="0"/>
              <a:t>monitoring the implementation of environment- and climate-related measures in national and sector strategies </a:t>
            </a:r>
          </a:p>
          <a:p>
            <a:pPr marL="742950" lvl="1"/>
            <a:r>
              <a:rPr lang="en-GB" sz="2200" dirty="0" smtClean="0"/>
              <a:t>reporting to the UNFCCC (national communications)</a:t>
            </a:r>
          </a:p>
          <a:p>
            <a:pPr marL="742950" lvl="1"/>
            <a:r>
              <a:rPr lang="en-GB" sz="2200" dirty="0" smtClean="0"/>
              <a:t>securing eligibility for funding from specific climate adaptation/mitigation and environmental funds</a:t>
            </a:r>
          </a:p>
        </p:txBody>
      </p:sp>
      <p:sp>
        <p:nvSpPr>
          <p:cNvPr id="37891" name="Slide Number Placeholder 3"/>
          <p:cNvSpPr>
            <a:spLocks noGrp="1"/>
          </p:cNvSpPr>
          <p:nvPr>
            <p:ph type="sldNum" sz="quarter" idx="12"/>
          </p:nvPr>
        </p:nvSpPr>
        <p:spPr>
          <a:noFill/>
        </p:spPr>
        <p:txBody>
          <a:bodyPr/>
          <a:lstStyle/>
          <a:p>
            <a:fld id="{130C86E0-5156-4324-B444-F1E8ACEA102B}" type="slidenum">
              <a:rPr lang="en-US" smtClean="0"/>
              <a:pPr/>
              <a:t>14</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0">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890">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89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1143000"/>
          </a:xfrm>
        </p:spPr>
        <p:txBody>
          <a:bodyPr/>
          <a:lstStyle/>
          <a:p>
            <a:r>
              <a:rPr lang="en-GB" dirty="0" smtClean="0"/>
              <a:t>Monitoring environment and climate finance: environment and climate markers</a:t>
            </a:r>
            <a:endParaRPr lang="en-GB" dirty="0"/>
          </a:p>
        </p:txBody>
      </p:sp>
      <p:sp>
        <p:nvSpPr>
          <p:cNvPr id="3" name="Content Placeholder 2"/>
          <p:cNvSpPr>
            <a:spLocks noGrp="1"/>
          </p:cNvSpPr>
          <p:nvPr>
            <p:ph idx="1"/>
          </p:nvPr>
        </p:nvSpPr>
        <p:spPr/>
        <p:txBody>
          <a:bodyPr/>
          <a:lstStyle/>
          <a:p>
            <a:r>
              <a:rPr lang="en-GB" dirty="0" smtClean="0"/>
              <a:t>Statistical codes developed by the OECD </a:t>
            </a:r>
            <a:br>
              <a:rPr lang="en-GB" dirty="0" smtClean="0"/>
            </a:br>
            <a:r>
              <a:rPr lang="en-GB" dirty="0" smtClean="0"/>
              <a:t>(DAC) to monitor the amount of aid resources targeted at environment and climate change</a:t>
            </a:r>
          </a:p>
          <a:p>
            <a:r>
              <a:rPr lang="en-GB" dirty="0" smtClean="0"/>
              <a:t>Could be adapted for application to the national budgets of OECD and non-OECD countries</a:t>
            </a:r>
          </a:p>
          <a:p>
            <a:pPr lvl="1"/>
            <a:r>
              <a:rPr lang="en-GB" dirty="0"/>
              <a:t>e</a:t>
            </a:r>
            <a:r>
              <a:rPr lang="en-GB" dirty="0" smtClean="0"/>
              <a:t>.g. Kenya is introducing an Electronic Projects Monitoring System (e-PROMIS) for capturing more ‘comprehensive and structures project information’ that will make it easier to identify climate change finance</a:t>
            </a:r>
            <a:endParaRPr lang="en-GB" dirty="0"/>
          </a:p>
        </p:txBody>
      </p:sp>
      <p:sp>
        <p:nvSpPr>
          <p:cNvPr id="4" name="Slide Number Placeholder 3"/>
          <p:cNvSpPr>
            <a:spLocks noGrp="1"/>
          </p:cNvSpPr>
          <p:nvPr>
            <p:ph type="sldNum" sz="quarter" idx="12"/>
          </p:nvPr>
        </p:nvSpPr>
        <p:spPr/>
        <p:txBody>
          <a:bodyPr/>
          <a:lstStyle/>
          <a:p>
            <a:pPr>
              <a:defRPr/>
            </a:pPr>
            <a:fld id="{82BEEF60-F6FA-4538-B526-5AD25504BB01}" type="slidenum">
              <a:rPr lang="en-US" smtClean="0"/>
              <a:pPr>
                <a:defRPr/>
              </a:pPr>
              <a:t>15</a:t>
            </a:fld>
            <a:endParaRPr lang="en-US" dirty="0"/>
          </a:p>
        </p:txBody>
      </p:sp>
      <p:sp>
        <p:nvSpPr>
          <p:cNvPr id="5" name="TextBox 3"/>
          <p:cNvSpPr txBox="1">
            <a:spLocks noChangeArrowheads="1"/>
          </p:cNvSpPr>
          <p:nvPr/>
        </p:nvSpPr>
        <p:spPr bwMode="auto">
          <a:xfrm>
            <a:off x="2438400" y="6477000"/>
            <a:ext cx="6172200" cy="307777"/>
          </a:xfrm>
          <a:prstGeom prst="rect">
            <a:avLst/>
          </a:prstGeom>
          <a:noFill/>
          <a:ln w="9525">
            <a:noFill/>
            <a:miter lim="800000"/>
            <a:headEnd/>
            <a:tailEnd/>
          </a:ln>
        </p:spPr>
        <p:txBody>
          <a:bodyPr wrap="square">
            <a:spAutoFit/>
          </a:bodyPr>
          <a:lstStyle/>
          <a:p>
            <a:pPr algn="r"/>
            <a:r>
              <a:rPr lang="en-GB" sz="1400" dirty="0" smtClean="0"/>
              <a:t>Sources: OECD-DAC (2011); </a:t>
            </a:r>
            <a:r>
              <a:rPr lang="en-GB" sz="1400" dirty="0" err="1" smtClean="0"/>
              <a:t>Norrington</a:t>
            </a:r>
            <a:r>
              <a:rPr lang="en-GB" sz="1400" dirty="0" smtClean="0"/>
              <a:t>-Davies and Thornton (2011)</a:t>
            </a:r>
            <a:endParaRPr lang="en-GB" sz="1400"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 markers</a:t>
            </a:r>
            <a:endParaRPr lang="en-US" dirty="0"/>
          </a:p>
        </p:txBody>
      </p:sp>
      <p:sp>
        <p:nvSpPr>
          <p:cNvPr id="3" name="Content Placeholder 2"/>
          <p:cNvSpPr>
            <a:spLocks noGrp="1"/>
          </p:cNvSpPr>
          <p:nvPr>
            <p:ph idx="1"/>
          </p:nvPr>
        </p:nvSpPr>
        <p:spPr>
          <a:xfrm>
            <a:off x="457200" y="1524000"/>
            <a:ext cx="8534400" cy="4800600"/>
          </a:xfrm>
        </p:spPr>
        <p:txBody>
          <a:bodyPr/>
          <a:lstStyle/>
          <a:p>
            <a:r>
              <a:rPr lang="en-US" dirty="0" smtClean="0"/>
              <a:t>Used to track financial assistance to environment</a:t>
            </a:r>
          </a:p>
          <a:p>
            <a:r>
              <a:rPr lang="en-US" dirty="0" smtClean="0"/>
              <a:t>Environment-related markers</a:t>
            </a:r>
          </a:p>
          <a:p>
            <a:pPr lvl="1"/>
            <a:r>
              <a:rPr lang="en-US" dirty="0" smtClean="0"/>
              <a:t>Environment in general</a:t>
            </a:r>
          </a:p>
          <a:p>
            <a:pPr lvl="1"/>
            <a:r>
              <a:rPr lang="en-US" dirty="0" smtClean="0"/>
              <a:t>Aid for biodiversity</a:t>
            </a:r>
          </a:p>
          <a:p>
            <a:pPr lvl="1"/>
            <a:r>
              <a:rPr lang="en-US" dirty="0" smtClean="0"/>
              <a:t>Aid for desertification</a:t>
            </a:r>
          </a:p>
          <a:p>
            <a:pPr lvl="1"/>
            <a:r>
              <a:rPr lang="en-US" dirty="0" smtClean="0"/>
              <a:t>Aid for climate change mitigation</a:t>
            </a:r>
          </a:p>
          <a:p>
            <a:pPr lvl="1"/>
            <a:r>
              <a:rPr lang="en-US" dirty="0" smtClean="0"/>
              <a:t>Aid for climate change adaptation</a:t>
            </a:r>
          </a:p>
          <a:p>
            <a:r>
              <a:rPr lang="en-US" dirty="0" smtClean="0"/>
              <a:t>Key sectors relevant to the environment</a:t>
            </a:r>
          </a:p>
          <a:p>
            <a:pPr lvl="1"/>
            <a:r>
              <a:rPr lang="en-US" dirty="0" smtClean="0"/>
              <a:t>Aid for energy</a:t>
            </a:r>
          </a:p>
          <a:p>
            <a:pPr lvl="1"/>
            <a:r>
              <a:rPr lang="en-US" dirty="0" smtClean="0"/>
              <a:t>Aid for water</a:t>
            </a:r>
          </a:p>
          <a:p>
            <a:pPr lvl="1"/>
            <a:r>
              <a:rPr lang="en-US" dirty="0" smtClean="0"/>
              <a:t>Aid for agriculture and forestry</a:t>
            </a:r>
            <a:endParaRPr lang="en-US" dirty="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16</a:t>
            </a:fld>
            <a:endParaRPr lang="en-US"/>
          </a:p>
        </p:txBody>
      </p:sp>
      <p:sp>
        <p:nvSpPr>
          <p:cNvPr id="5" name="Right Brace 4"/>
          <p:cNvSpPr/>
          <p:nvPr/>
        </p:nvSpPr>
        <p:spPr>
          <a:xfrm>
            <a:off x="5562600" y="3124200"/>
            <a:ext cx="609600" cy="15240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6400800" y="3657600"/>
            <a:ext cx="1828800" cy="461665"/>
          </a:xfrm>
          <a:prstGeom prst="rect">
            <a:avLst/>
          </a:prstGeom>
          <a:noFill/>
        </p:spPr>
        <p:txBody>
          <a:bodyPr wrap="square" rtlCol="0">
            <a:spAutoFit/>
          </a:bodyPr>
          <a:lstStyle/>
          <a:p>
            <a:r>
              <a:rPr lang="en-US" sz="2400" dirty="0" smtClean="0"/>
              <a:t>Rio Markers</a:t>
            </a:r>
            <a:endParaRPr lang="en-US" sz="2400" dirty="0"/>
          </a:p>
        </p:txBody>
      </p:sp>
    </p:spTree>
    <p:extLst>
      <p:ext uri="{BB962C8B-B14F-4D97-AF65-F5344CB8AC3E}">
        <p14:creationId xmlns:p14="http://schemas.microsoft.com/office/powerpoint/2010/main" val="40891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Climate markers: decision tree</a:t>
            </a:r>
            <a:endParaRPr lang="en-GB"/>
          </a:p>
        </p:txBody>
      </p:sp>
      <p:sp>
        <p:nvSpPr>
          <p:cNvPr id="3" name="Slide Number Placeholder 2"/>
          <p:cNvSpPr>
            <a:spLocks noGrp="1"/>
          </p:cNvSpPr>
          <p:nvPr>
            <p:ph type="sldNum" sz="quarter" idx="11"/>
          </p:nvPr>
        </p:nvSpPr>
        <p:spPr/>
        <p:txBody>
          <a:bodyPr/>
          <a:lstStyle/>
          <a:p>
            <a:pPr>
              <a:defRPr/>
            </a:pPr>
            <a:fld id="{63F4246B-F23B-4931-B807-E4CBAB9A3D54}" type="slidenum">
              <a:rPr lang="en-US" smtClean="0"/>
              <a:pPr>
                <a:defRPr/>
              </a:pPr>
              <a:t>17</a:t>
            </a:fld>
            <a:endParaRPr lang="en-US"/>
          </a:p>
        </p:txBody>
      </p:sp>
      <p:sp>
        <p:nvSpPr>
          <p:cNvPr id="4" name="Rounded Rectangle 3"/>
          <p:cNvSpPr/>
          <p:nvPr/>
        </p:nvSpPr>
        <p:spPr>
          <a:xfrm>
            <a:off x="685800" y="1600200"/>
            <a:ext cx="7772400" cy="838200"/>
          </a:xfrm>
          <a:prstGeom prst="roundRec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Do any of the intervention’s stated objectives match “criteria for eligibility” of Rio Markers?</a:t>
            </a:r>
            <a:endParaRPr lang="en-GB" dirty="0">
              <a:solidFill>
                <a:srgbClr val="002060"/>
              </a:solidFill>
            </a:endParaRPr>
          </a:p>
        </p:txBody>
      </p:sp>
      <p:sp>
        <p:nvSpPr>
          <p:cNvPr id="5" name="Rounded Rectangle 4"/>
          <p:cNvSpPr/>
          <p:nvPr/>
        </p:nvSpPr>
        <p:spPr>
          <a:xfrm>
            <a:off x="685800" y="3352800"/>
            <a:ext cx="4876800" cy="838200"/>
          </a:xfrm>
          <a:prstGeom prst="roundRec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Would the activity have been undertaken without this objective?</a:t>
            </a:r>
            <a:endParaRPr lang="en-GB" dirty="0">
              <a:solidFill>
                <a:srgbClr val="002060"/>
              </a:solidFill>
            </a:endParaRPr>
          </a:p>
        </p:txBody>
      </p:sp>
      <p:sp>
        <p:nvSpPr>
          <p:cNvPr id="6" name="Rounded Rectangle 5"/>
          <p:cNvSpPr/>
          <p:nvPr/>
        </p:nvSpPr>
        <p:spPr>
          <a:xfrm>
            <a:off x="552000" y="5105400"/>
            <a:ext cx="1944000" cy="1066800"/>
          </a:xfrm>
          <a:prstGeom prst="roundRec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smtClean="0">
                <a:solidFill>
                  <a:srgbClr val="002060"/>
                </a:solidFill>
              </a:rPr>
              <a:t>2</a:t>
            </a:r>
          </a:p>
          <a:p>
            <a:pPr algn="ctr"/>
            <a:r>
              <a:rPr lang="en-GB" dirty="0" smtClean="0">
                <a:solidFill>
                  <a:srgbClr val="002060"/>
                </a:solidFill>
              </a:rPr>
              <a:t>CC = principal objective</a:t>
            </a:r>
            <a:endParaRPr lang="en-GB" dirty="0">
              <a:solidFill>
                <a:srgbClr val="002060"/>
              </a:solidFill>
            </a:endParaRPr>
          </a:p>
        </p:txBody>
      </p:sp>
      <p:sp>
        <p:nvSpPr>
          <p:cNvPr id="7" name="Rounded Rectangle 6"/>
          <p:cNvSpPr/>
          <p:nvPr/>
        </p:nvSpPr>
        <p:spPr>
          <a:xfrm>
            <a:off x="3600000" y="5105400"/>
            <a:ext cx="1944000" cy="1066800"/>
          </a:xfrm>
          <a:prstGeom prst="roundRec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smtClean="0">
                <a:solidFill>
                  <a:srgbClr val="002060"/>
                </a:solidFill>
              </a:rPr>
              <a:t>1</a:t>
            </a:r>
          </a:p>
          <a:p>
            <a:pPr algn="ctr"/>
            <a:r>
              <a:rPr lang="en-GB" dirty="0" smtClean="0">
                <a:solidFill>
                  <a:srgbClr val="002060"/>
                </a:solidFill>
              </a:rPr>
              <a:t>CC = significant objective</a:t>
            </a:r>
            <a:endParaRPr lang="en-GB" dirty="0">
              <a:solidFill>
                <a:srgbClr val="002060"/>
              </a:solidFill>
            </a:endParaRPr>
          </a:p>
        </p:txBody>
      </p:sp>
      <p:sp>
        <p:nvSpPr>
          <p:cNvPr id="8" name="Rounded Rectangle 7"/>
          <p:cNvSpPr/>
          <p:nvPr/>
        </p:nvSpPr>
        <p:spPr>
          <a:xfrm>
            <a:off x="6781800" y="5105400"/>
            <a:ext cx="1676400" cy="1066800"/>
          </a:xfrm>
          <a:prstGeom prst="roundRec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smtClean="0">
                <a:solidFill>
                  <a:srgbClr val="002060"/>
                </a:solidFill>
              </a:rPr>
              <a:t>0</a:t>
            </a:r>
          </a:p>
          <a:p>
            <a:pPr algn="ctr"/>
            <a:r>
              <a:rPr lang="en-GB" dirty="0" smtClean="0">
                <a:solidFill>
                  <a:srgbClr val="002060"/>
                </a:solidFill>
              </a:rPr>
              <a:t>CC </a:t>
            </a:r>
            <a:br>
              <a:rPr lang="en-GB" dirty="0" smtClean="0">
                <a:solidFill>
                  <a:srgbClr val="002060"/>
                </a:solidFill>
              </a:rPr>
            </a:br>
            <a:r>
              <a:rPr lang="en-GB" dirty="0" smtClean="0">
                <a:solidFill>
                  <a:srgbClr val="002060"/>
                </a:solidFill>
              </a:rPr>
              <a:t>not targeted</a:t>
            </a:r>
            <a:endParaRPr lang="en-GB" dirty="0">
              <a:solidFill>
                <a:srgbClr val="002060"/>
              </a:solidFill>
            </a:endParaRPr>
          </a:p>
        </p:txBody>
      </p:sp>
      <p:sp>
        <p:nvSpPr>
          <p:cNvPr id="9" name="Down Arrow 8"/>
          <p:cNvSpPr/>
          <p:nvPr/>
        </p:nvSpPr>
        <p:spPr>
          <a:xfrm>
            <a:off x="2895600" y="2514600"/>
            <a:ext cx="4572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Down Arrow 11"/>
          <p:cNvSpPr/>
          <p:nvPr/>
        </p:nvSpPr>
        <p:spPr>
          <a:xfrm>
            <a:off x="1295400" y="4267200"/>
            <a:ext cx="4572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Down Arrow 12"/>
          <p:cNvSpPr/>
          <p:nvPr/>
        </p:nvSpPr>
        <p:spPr>
          <a:xfrm>
            <a:off x="4343400" y="4267200"/>
            <a:ext cx="4572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Down Arrow 13"/>
          <p:cNvSpPr/>
          <p:nvPr/>
        </p:nvSpPr>
        <p:spPr>
          <a:xfrm>
            <a:off x="7391400" y="2514600"/>
            <a:ext cx="457200" cy="2514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ounded Rectangle 14"/>
          <p:cNvSpPr/>
          <p:nvPr/>
        </p:nvSpPr>
        <p:spPr>
          <a:xfrm>
            <a:off x="3352800" y="2667000"/>
            <a:ext cx="648000" cy="28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Yes</a:t>
            </a:r>
            <a:endParaRPr lang="en-GB" dirty="0"/>
          </a:p>
        </p:txBody>
      </p:sp>
      <p:sp>
        <p:nvSpPr>
          <p:cNvPr id="17" name="Rounded Rectangle 16"/>
          <p:cNvSpPr/>
          <p:nvPr/>
        </p:nvSpPr>
        <p:spPr>
          <a:xfrm>
            <a:off x="1752600" y="4360200"/>
            <a:ext cx="648000" cy="28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No</a:t>
            </a:r>
            <a:endParaRPr lang="en-GB" dirty="0"/>
          </a:p>
        </p:txBody>
      </p:sp>
      <p:sp>
        <p:nvSpPr>
          <p:cNvPr id="18" name="Rounded Rectangle 17"/>
          <p:cNvSpPr/>
          <p:nvPr/>
        </p:nvSpPr>
        <p:spPr>
          <a:xfrm>
            <a:off x="4800600" y="4343400"/>
            <a:ext cx="648000" cy="28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Yes</a:t>
            </a:r>
            <a:endParaRPr lang="en-GB" dirty="0"/>
          </a:p>
        </p:txBody>
      </p:sp>
      <p:sp>
        <p:nvSpPr>
          <p:cNvPr id="19" name="Rounded Rectangle 18"/>
          <p:cNvSpPr/>
          <p:nvPr/>
        </p:nvSpPr>
        <p:spPr>
          <a:xfrm>
            <a:off x="7848600" y="3666000"/>
            <a:ext cx="648000" cy="28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No</a:t>
            </a:r>
            <a:endParaRPr lang="en-GB"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2" grpId="0" animBg="1"/>
      <p:bldP spid="13" grpId="0" animBg="1"/>
      <p:bldP spid="14" grpId="0" animBg="1"/>
      <p:bldP spid="15" grpId="0" animBg="1"/>
      <p:bldP spid="17" grpId="0" animBg="1"/>
      <p:bldP spid="18" grpId="0" animBg="1"/>
      <p:bldP spid="1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30480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Public expenditure reviews (PERs)</a:t>
            </a:r>
          </a:p>
          <a:p>
            <a:pPr algn="ctr">
              <a:lnSpc>
                <a:spcPct val="150000"/>
              </a:lnSpc>
              <a:buClr>
                <a:schemeClr val="accent1">
                  <a:lumMod val="75000"/>
                </a:schemeClr>
              </a:buClr>
              <a:buFontTx/>
              <a:buNone/>
              <a:defRPr/>
            </a:pPr>
            <a:r>
              <a:rPr lang="en-US" dirty="0" smtClean="0"/>
              <a:t>Public Environmental Expenditure Reviews (PEERs)</a:t>
            </a:r>
          </a:p>
          <a:p>
            <a:pPr algn="ctr">
              <a:lnSpc>
                <a:spcPct val="150000"/>
              </a:lnSpc>
              <a:buClr>
                <a:schemeClr val="accent1">
                  <a:lumMod val="75000"/>
                </a:schemeClr>
              </a:buClr>
              <a:buFontTx/>
              <a:buNone/>
              <a:defRPr/>
            </a:pPr>
            <a:r>
              <a:rPr lang="en-US" dirty="0" smtClean="0"/>
              <a:t>Climate Public Expenditure and Institutional Review (CPEIR)</a:t>
            </a:r>
          </a:p>
        </p:txBody>
      </p:sp>
      <p:sp>
        <p:nvSpPr>
          <p:cNvPr id="39939" name="Slide Number Placeholder 3"/>
          <p:cNvSpPr>
            <a:spLocks noGrp="1"/>
          </p:cNvSpPr>
          <p:nvPr>
            <p:ph type="sldNum" sz="quarter" idx="12"/>
          </p:nvPr>
        </p:nvSpPr>
        <p:spPr>
          <a:noFill/>
        </p:spPr>
        <p:txBody>
          <a:bodyPr/>
          <a:lstStyle/>
          <a:p>
            <a:fld id="{99DB3FFE-EA0B-4B6E-99D8-066F4971611B}" type="slidenum">
              <a:rPr lang="en-US" smtClean="0"/>
              <a:pPr/>
              <a:t>18</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GB" smtClean="0"/>
              <a:t>Public expenditure reviews (PERs)</a:t>
            </a:r>
          </a:p>
        </p:txBody>
      </p:sp>
      <p:sp>
        <p:nvSpPr>
          <p:cNvPr id="41986" name="Content Placeholder 2"/>
          <p:cNvSpPr>
            <a:spLocks noGrp="1"/>
          </p:cNvSpPr>
          <p:nvPr>
            <p:ph idx="1"/>
          </p:nvPr>
        </p:nvSpPr>
        <p:spPr/>
        <p:txBody>
          <a:bodyPr/>
          <a:lstStyle/>
          <a:p>
            <a:r>
              <a:rPr lang="en-GB" dirty="0" smtClean="0"/>
              <a:t>A tool for analysing how budget resources are planned, allocated and actually spent across competing claims, objectives and priorities</a:t>
            </a:r>
          </a:p>
          <a:p>
            <a:r>
              <a:rPr lang="en-GB" dirty="0" smtClean="0"/>
              <a:t>PERs can be used as a tool for supporting the mainstreaming of climate change</a:t>
            </a:r>
          </a:p>
          <a:p>
            <a:pPr lvl="1"/>
            <a:r>
              <a:rPr lang="en-GB" dirty="0" smtClean="0"/>
              <a:t>Track adaptation- and mitigation-related expenditures</a:t>
            </a:r>
          </a:p>
          <a:p>
            <a:pPr lvl="1"/>
            <a:r>
              <a:rPr lang="en-GB" dirty="0" smtClean="0"/>
              <a:t>But also, importantly: focus on public expenditure’s overall contribution to climate-resilient, low-emission development outcomes</a:t>
            </a:r>
          </a:p>
          <a:p>
            <a:r>
              <a:rPr lang="en-GB" dirty="0" smtClean="0"/>
              <a:t>For environmental spending, it can take the form of a Public Environmental Expenditure Review (PEER)</a:t>
            </a:r>
          </a:p>
        </p:txBody>
      </p:sp>
      <p:sp>
        <p:nvSpPr>
          <p:cNvPr id="41987" name="Slide Number Placeholder 3"/>
          <p:cNvSpPr>
            <a:spLocks noGrp="1"/>
          </p:cNvSpPr>
          <p:nvPr>
            <p:ph type="sldNum" sz="quarter" idx="12"/>
          </p:nvPr>
        </p:nvSpPr>
        <p:spPr>
          <a:noFill/>
        </p:spPr>
        <p:txBody>
          <a:bodyPr/>
          <a:lstStyle/>
          <a:p>
            <a:fld id="{D88B8E1D-0A68-414D-B666-35DA17689AE7}" type="slidenum">
              <a:rPr lang="en-US" smtClean="0"/>
              <a:pPr/>
              <a:t>19</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98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98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22098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Implications of environment- and climate-related policies and measures for public revenue and expenditure</a:t>
            </a:r>
          </a:p>
        </p:txBody>
      </p:sp>
      <p:sp>
        <p:nvSpPr>
          <p:cNvPr id="23554" name="Slide Number Placeholder 2"/>
          <p:cNvSpPr>
            <a:spLocks noGrp="1"/>
          </p:cNvSpPr>
          <p:nvPr>
            <p:ph type="sldNum" sz="quarter" idx="12"/>
          </p:nvPr>
        </p:nvSpPr>
        <p:spPr>
          <a:noFill/>
        </p:spPr>
        <p:txBody>
          <a:bodyPr/>
          <a:lstStyle/>
          <a:p>
            <a:fld id="{AAF624CB-9EAC-4630-B982-E92AFCB6AD2E}" type="slidenum">
              <a:rPr lang="en-US" smtClean="0"/>
              <a:pPr/>
              <a:t>2</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Environmental Expenditure Review (PEER)</a:t>
            </a:r>
            <a:endParaRPr lang="en-US" dirty="0"/>
          </a:p>
        </p:txBody>
      </p:sp>
      <p:sp>
        <p:nvSpPr>
          <p:cNvPr id="3" name="Content Placeholder 2"/>
          <p:cNvSpPr>
            <a:spLocks noGrp="1"/>
          </p:cNvSpPr>
          <p:nvPr>
            <p:ph idx="1"/>
          </p:nvPr>
        </p:nvSpPr>
        <p:spPr>
          <a:xfrm>
            <a:off x="152400" y="1752600"/>
            <a:ext cx="8839200" cy="4267200"/>
          </a:xfrm>
        </p:spPr>
        <p:txBody>
          <a:bodyPr/>
          <a:lstStyle/>
          <a:p>
            <a:r>
              <a:rPr lang="en-US" sz="2400" dirty="0" smtClean="0"/>
              <a:t>Common aspects addressed:</a:t>
            </a:r>
          </a:p>
          <a:p>
            <a:pPr marL="800100" lvl="1" indent="-457200">
              <a:buFont typeface="+mj-lt"/>
              <a:buAutoNum type="arabicPeriod"/>
            </a:pPr>
            <a:r>
              <a:rPr lang="en-US" sz="2000" dirty="0" smtClean="0"/>
              <a:t>Levels and trends in environmental expenditure</a:t>
            </a:r>
          </a:p>
          <a:p>
            <a:pPr marL="800100" lvl="1" indent="-457200">
              <a:buFont typeface="+mj-lt"/>
              <a:buAutoNum type="arabicPeriod"/>
            </a:pPr>
            <a:r>
              <a:rPr lang="en-US" sz="2000" dirty="0" smtClean="0"/>
              <a:t>Disaggregation of environmental expenditure by type of activity</a:t>
            </a:r>
          </a:p>
          <a:p>
            <a:pPr marL="800100" lvl="1" indent="-457200">
              <a:buFont typeface="+mj-lt"/>
              <a:buAutoNum type="arabicPeriod"/>
            </a:pPr>
            <a:r>
              <a:rPr lang="en-US" sz="2000" dirty="0" smtClean="0"/>
              <a:t>Distribution of environmental expenditures in relation to </a:t>
            </a:r>
            <a:r>
              <a:rPr lang="en-US" sz="2000" dirty="0" err="1" smtClean="0"/>
              <a:t>env’tl</a:t>
            </a:r>
            <a:r>
              <a:rPr lang="en-US" sz="2000" dirty="0" smtClean="0"/>
              <a:t> priorities</a:t>
            </a:r>
          </a:p>
          <a:p>
            <a:pPr marL="800100" lvl="1" indent="-457200">
              <a:buFont typeface="+mj-lt"/>
              <a:buAutoNum type="arabicPeriod"/>
            </a:pPr>
            <a:r>
              <a:rPr lang="en-US" sz="2000" dirty="0" smtClean="0"/>
              <a:t>Efficiency and effectiveness of environmental expenditures</a:t>
            </a:r>
          </a:p>
          <a:p>
            <a:pPr marL="800100" lvl="1" indent="-457200">
              <a:buFont typeface="+mj-lt"/>
              <a:buAutoNum type="arabicPeriod"/>
            </a:pPr>
            <a:r>
              <a:rPr lang="en-US" sz="2000" dirty="0" smtClean="0"/>
              <a:t>Government capacity for budget execution</a:t>
            </a:r>
          </a:p>
          <a:p>
            <a:pPr marL="800100" lvl="1" indent="-457200">
              <a:buFont typeface="+mj-lt"/>
              <a:buAutoNum type="arabicPeriod"/>
            </a:pPr>
            <a:r>
              <a:rPr lang="en-US" sz="2000" dirty="0" smtClean="0"/>
              <a:t>Fiscal </a:t>
            </a:r>
            <a:r>
              <a:rPr lang="en-US" sz="2000" dirty="0" err="1" smtClean="0"/>
              <a:t>decentralisation</a:t>
            </a:r>
            <a:endParaRPr lang="en-US" sz="2000" dirty="0" smtClean="0"/>
          </a:p>
          <a:p>
            <a:pPr marL="800100" lvl="1" indent="-457200">
              <a:buFont typeface="+mj-lt"/>
              <a:buAutoNum type="arabicPeriod"/>
            </a:pPr>
            <a:r>
              <a:rPr lang="en-US" sz="2000" dirty="0" smtClean="0"/>
              <a:t>Sustainability of the environmental budget</a:t>
            </a:r>
          </a:p>
          <a:p>
            <a:pPr marL="800100" lvl="1" indent="-457200">
              <a:buFont typeface="+mj-lt"/>
              <a:buAutoNum type="arabicPeriod"/>
            </a:pPr>
            <a:r>
              <a:rPr lang="en-US" sz="2000" dirty="0" smtClean="0"/>
              <a:t>Ratios: current/capital expenditures &amp; salary/non-salary expenditures</a:t>
            </a:r>
          </a:p>
          <a:p>
            <a:pPr marL="800100" lvl="1" indent="-457200">
              <a:buFont typeface="+mj-lt"/>
              <a:buAutoNum type="arabicPeriod"/>
            </a:pPr>
            <a:r>
              <a:rPr lang="en-US" sz="2000" dirty="0" smtClean="0"/>
              <a:t>Links between funding sources and environmental expenditures, and potential for increasing revenues</a:t>
            </a:r>
          </a:p>
          <a:p>
            <a:pPr marL="800100" lvl="1" indent="-457200">
              <a:buFont typeface="+mj-lt"/>
              <a:buAutoNum type="arabicPeriod"/>
            </a:pPr>
            <a:r>
              <a:rPr lang="en-US" sz="2000" dirty="0" smtClean="0"/>
              <a:t>Institutional capacity for environmental planning and management</a:t>
            </a:r>
          </a:p>
          <a:p>
            <a:pPr marL="800100" lvl="1" indent="-457200">
              <a:buFont typeface="+mj-lt"/>
              <a:buAutoNum type="arabicPeriod"/>
            </a:pPr>
            <a:endParaRPr lang="en-US" dirty="0" smtClean="0"/>
          </a:p>
          <a:p>
            <a:pPr marL="800100" lvl="1" indent="-457200">
              <a:buFont typeface="+mj-lt"/>
              <a:buAutoNum type="arabicPeriod"/>
            </a:pPr>
            <a:endParaRPr lang="en-US" dirty="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20</a:t>
            </a:fld>
            <a:endParaRPr lang="en-US"/>
          </a:p>
        </p:txBody>
      </p:sp>
      <p:sp>
        <p:nvSpPr>
          <p:cNvPr id="5" name="Rounded Rectangle 4"/>
          <p:cNvSpPr/>
          <p:nvPr/>
        </p:nvSpPr>
        <p:spPr>
          <a:xfrm>
            <a:off x="3733800" y="762000"/>
            <a:ext cx="5257800" cy="838200"/>
          </a:xfrm>
          <a:prstGeom prst="roundRect">
            <a:avLst/>
          </a:prstGeom>
          <a:solidFill>
            <a:schemeClr val="accent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rgbClr val="002060"/>
                </a:solidFill>
              </a:rPr>
              <a:t>A way of systematically assessing the equity, efficiency and effectiveness of public environmental spending. (</a:t>
            </a:r>
            <a:r>
              <a:rPr lang="en-GB" dirty="0" err="1" smtClean="0">
                <a:solidFill>
                  <a:srgbClr val="002060"/>
                </a:solidFill>
              </a:rPr>
              <a:t>Markandya</a:t>
            </a:r>
            <a:r>
              <a:rPr lang="en-GB" dirty="0" smtClean="0">
                <a:solidFill>
                  <a:srgbClr val="002060"/>
                </a:solidFill>
              </a:rPr>
              <a:t> </a:t>
            </a:r>
            <a:r>
              <a:rPr lang="en-GB" i="1" dirty="0" smtClean="0">
                <a:solidFill>
                  <a:srgbClr val="002060"/>
                </a:solidFill>
              </a:rPr>
              <a:t>et al</a:t>
            </a:r>
            <a:r>
              <a:rPr lang="en-GB" dirty="0" smtClean="0">
                <a:solidFill>
                  <a:srgbClr val="002060"/>
                </a:solidFill>
              </a:rPr>
              <a:t>, 2006)</a:t>
            </a:r>
            <a:endParaRPr lang="en-GB" dirty="0">
              <a:solidFill>
                <a:srgbClr val="002060"/>
              </a:solidFill>
            </a:endParaRPr>
          </a:p>
        </p:txBody>
      </p:sp>
      <p:sp>
        <p:nvSpPr>
          <p:cNvPr id="6" name="TextBox 3"/>
          <p:cNvSpPr txBox="1">
            <a:spLocks noChangeArrowheads="1"/>
          </p:cNvSpPr>
          <p:nvPr/>
        </p:nvSpPr>
        <p:spPr bwMode="auto">
          <a:xfrm>
            <a:off x="3733800" y="6550223"/>
            <a:ext cx="4876800" cy="307777"/>
          </a:xfrm>
          <a:prstGeom prst="rect">
            <a:avLst/>
          </a:prstGeom>
          <a:noFill/>
          <a:ln w="9525">
            <a:noFill/>
            <a:miter lim="800000"/>
            <a:headEnd/>
            <a:tailEnd/>
          </a:ln>
        </p:spPr>
        <p:txBody>
          <a:bodyPr wrap="square">
            <a:spAutoFit/>
          </a:bodyPr>
          <a:lstStyle/>
          <a:p>
            <a:pPr algn="r"/>
            <a:r>
              <a:rPr lang="en-GB" sz="1400" dirty="0" smtClean="0"/>
              <a:t>Source: </a:t>
            </a:r>
            <a:r>
              <a:rPr lang="en-GB" sz="1400" dirty="0" err="1" smtClean="0"/>
              <a:t>Markandya</a:t>
            </a:r>
            <a:r>
              <a:rPr lang="en-GB" sz="1400" dirty="0" smtClean="0"/>
              <a:t> </a:t>
            </a:r>
            <a:r>
              <a:rPr lang="en-GB" sz="1400" i="1" dirty="0" smtClean="0"/>
              <a:t>et al</a:t>
            </a:r>
            <a:r>
              <a:rPr lang="en-GB" sz="1400" dirty="0" smtClean="0"/>
              <a:t> (2006)</a:t>
            </a:r>
            <a:endParaRPr lang="en-GB" sz="1400" dirty="0"/>
          </a:p>
        </p:txBody>
      </p:sp>
    </p:spTree>
    <p:extLst>
      <p:ext uri="{BB962C8B-B14F-4D97-AF65-F5344CB8AC3E}">
        <p14:creationId xmlns:p14="http://schemas.microsoft.com/office/powerpoint/2010/main" val="2006118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Climate Public Expenditure and Institutional Review (CPEIR)</a:t>
            </a:r>
            <a:endParaRPr lang="en-US" dirty="0"/>
          </a:p>
        </p:txBody>
      </p:sp>
      <p:sp>
        <p:nvSpPr>
          <p:cNvPr id="3" name="Content Placeholder 2"/>
          <p:cNvSpPr>
            <a:spLocks noGrp="1"/>
          </p:cNvSpPr>
          <p:nvPr>
            <p:ph idx="1"/>
          </p:nvPr>
        </p:nvSpPr>
        <p:spPr>
          <a:xfrm>
            <a:off x="152400" y="1752600"/>
            <a:ext cx="6248400" cy="4267200"/>
          </a:xfrm>
        </p:spPr>
        <p:txBody>
          <a:bodyPr/>
          <a:lstStyle/>
          <a:p>
            <a:r>
              <a:rPr lang="en-US" sz="2400" dirty="0" smtClean="0"/>
              <a:t>UNDP tool currently piloted in Asia-Pacific countries</a:t>
            </a:r>
          </a:p>
          <a:p>
            <a:r>
              <a:rPr lang="en-US" sz="2400" dirty="0" smtClean="0"/>
              <a:t>Review:</a:t>
            </a:r>
          </a:p>
          <a:p>
            <a:pPr lvl="1"/>
            <a:r>
              <a:rPr lang="en-US" sz="2000" dirty="0" smtClean="0"/>
              <a:t>how national climate change policy aims were reflected in public expenditures </a:t>
            </a:r>
          </a:p>
          <a:p>
            <a:pPr lvl="1"/>
            <a:r>
              <a:rPr lang="en-US" sz="2000" dirty="0" smtClean="0"/>
              <a:t>how institutions might be adjusted to ensure that financing a response to climate change is delivered in a coherent way across government</a:t>
            </a:r>
          </a:p>
          <a:p>
            <a:endParaRPr lang="en-US" sz="2400" dirty="0" smtClean="0"/>
          </a:p>
          <a:p>
            <a:pPr marL="0" indent="0">
              <a:buNone/>
            </a:pPr>
            <a:endParaRPr lang="en-US" sz="2000" dirty="0" smtClean="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21</a:t>
            </a:fld>
            <a:endParaRPr lang="en-US"/>
          </a:p>
        </p:txBody>
      </p:sp>
      <p:pic>
        <p:nvPicPr>
          <p:cNvPr id="7" name="Picture 6" descr="CPEIR Nepal cove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9400" y="1295400"/>
            <a:ext cx="2196751" cy="2667157"/>
          </a:xfrm>
          <a:prstGeom prst="rect">
            <a:avLst/>
          </a:prstGeom>
        </p:spPr>
      </p:pic>
      <p:pic>
        <p:nvPicPr>
          <p:cNvPr id="8" name="Picture 7" descr="Thailand CPEIR cover.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71974" y="4188264"/>
            <a:ext cx="1886226" cy="2669736"/>
          </a:xfrm>
          <a:prstGeom prst="rect">
            <a:avLst/>
          </a:prstGeom>
        </p:spPr>
      </p:pic>
    </p:spTree>
    <p:extLst>
      <p:ext uri="{BB962C8B-B14F-4D97-AF65-F5344CB8AC3E}">
        <p14:creationId xmlns:p14="http://schemas.microsoft.com/office/powerpoint/2010/main" val="232251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GB" smtClean="0"/>
              <a:t>Entry points for mainstreaming </a:t>
            </a:r>
            <a:br>
              <a:rPr lang="en-GB" smtClean="0"/>
            </a:br>
            <a:r>
              <a:rPr lang="en-GB" smtClean="0"/>
              <a:t>climate-related aspects in a PER</a:t>
            </a:r>
          </a:p>
        </p:txBody>
      </p:sp>
      <p:graphicFrame>
        <p:nvGraphicFramePr>
          <p:cNvPr id="4" name="Content Placeholder 3"/>
          <p:cNvGraphicFramePr>
            <a:graphicFrameLocks noGrp="1"/>
          </p:cNvGraphicFramePr>
          <p:nvPr>
            <p:ph idx="1"/>
          </p:nvPr>
        </p:nvGraphicFramePr>
        <p:xfrm>
          <a:off x="304800" y="1697038"/>
          <a:ext cx="8534400" cy="4414519"/>
        </p:xfrm>
        <a:graphic>
          <a:graphicData uri="http://schemas.openxmlformats.org/drawingml/2006/table">
            <a:tbl>
              <a:tblPr/>
              <a:tblGrid>
                <a:gridCol w="2286000"/>
                <a:gridCol w="624840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FFFFFF"/>
                          </a:solidFill>
                          <a:effectLst/>
                          <a:latin typeface="Arial" charset="0"/>
                        </a:rPr>
                        <a:t>Aspect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smtClean="0">
                          <a:ln>
                            <a:noFill/>
                          </a:ln>
                          <a:solidFill>
                            <a:srgbClr val="FFFFFF"/>
                          </a:solidFill>
                          <a:effectLst/>
                          <a:latin typeface="Arial" charset="0"/>
                        </a:rPr>
                        <a:t>Issues to consider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rgbClr val="000000"/>
                          </a:solidFill>
                          <a:effectLst/>
                          <a:latin typeface="Arial" charset="0"/>
                        </a:rPr>
                        <a:t>Budget planning process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smtClean="0">
                          <a:ln>
                            <a:noFill/>
                          </a:ln>
                          <a:solidFill>
                            <a:srgbClr val="000000"/>
                          </a:solidFill>
                          <a:effectLst/>
                          <a:latin typeface="Arial" charset="0"/>
                        </a:rPr>
                        <a:t>Role of climate-related considerations in allocation decisions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r h="18637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Expenditure trends and categories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c>
                  <a:txBody>
                    <a:bodyPr/>
                    <a:lstStyle/>
                    <a:p>
                      <a:pPr marL="0" marR="0" lvl="0" indent="0" algn="l" defTabSz="914400" rtl="0" eaLnBrk="1" fontAlgn="base" latinLnBrk="0" hangingPunct="1">
                        <a:lnSpc>
                          <a:spcPct val="100000"/>
                        </a:lnSpc>
                        <a:spcBef>
                          <a:spcPts val="30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Actual spending on </a:t>
                      </a:r>
                      <a:r>
                        <a:rPr kumimoji="0" lang="en-GB" sz="1800" b="0" i="1" u="none" strike="noStrike" cap="none" normalizeH="0" baseline="0" dirty="0" smtClean="0">
                          <a:ln>
                            <a:noFill/>
                          </a:ln>
                          <a:solidFill>
                            <a:srgbClr val="000000"/>
                          </a:solidFill>
                          <a:effectLst/>
                          <a:latin typeface="Arial" charset="0"/>
                        </a:rPr>
                        <a:t>vs.</a:t>
                      </a:r>
                      <a:r>
                        <a:rPr kumimoji="0" lang="en-GB" sz="1800" b="0" i="0" u="none" strike="noStrike" cap="none" normalizeH="0" baseline="0" dirty="0" smtClean="0">
                          <a:ln>
                            <a:noFill/>
                          </a:ln>
                          <a:solidFill>
                            <a:srgbClr val="000000"/>
                          </a:solidFill>
                          <a:effectLst/>
                          <a:latin typeface="Arial" charset="0"/>
                        </a:rPr>
                        <a:t> allocations to: </a:t>
                      </a:r>
                      <a:br>
                        <a:rPr kumimoji="0" lang="en-GB" sz="1800" b="0" i="0" u="none" strike="noStrike" cap="none" normalizeH="0" baseline="0" dirty="0" smtClean="0">
                          <a:ln>
                            <a:noFill/>
                          </a:ln>
                          <a:solidFill>
                            <a:srgbClr val="000000"/>
                          </a:solidFill>
                          <a:effectLst/>
                          <a:latin typeface="Arial" charset="0"/>
                        </a:rPr>
                      </a:br>
                      <a:r>
                        <a:rPr kumimoji="0" lang="en-GB" sz="1800" b="0" i="0" u="none" strike="noStrike" cap="none" normalizeH="0" baseline="0" dirty="0" smtClean="0">
                          <a:ln>
                            <a:noFill/>
                          </a:ln>
                          <a:solidFill>
                            <a:srgbClr val="000000"/>
                          </a:solidFill>
                          <a:effectLst/>
                          <a:latin typeface="Arial" charset="0"/>
                        </a:rPr>
                        <a:t>* adaptation- and mitigation-friendly measures</a:t>
                      </a:r>
                    </a:p>
                    <a:p>
                      <a:pPr marL="0" marR="0" lvl="0" indent="0" algn="l" defTabSz="914400" rtl="0" eaLnBrk="1" fontAlgn="base" latinLnBrk="0" hangingPunct="1">
                        <a:lnSpc>
                          <a:spcPct val="100000"/>
                        </a:lnSpc>
                        <a:spcBef>
                          <a:spcPts val="30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 development programmes with a focus on climate risk management, climate-resilient / low-emission development</a:t>
                      </a:r>
                    </a:p>
                    <a:p>
                      <a:pPr marL="0" marR="0" lvl="0" indent="0" algn="l" defTabSz="914400" rtl="0" eaLnBrk="1" fontAlgn="base" latinLnBrk="0" hangingPunct="1">
                        <a:lnSpc>
                          <a:spcPct val="100000"/>
                        </a:lnSpc>
                        <a:spcBef>
                          <a:spcPts val="30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Availability of recurrent funding </a:t>
                      </a:r>
                      <a:r>
                        <a:rPr kumimoji="0" lang="en-GB" sz="1800" b="0" i="1" u="none" strike="noStrike" cap="none" normalizeH="0" baseline="0" dirty="0" smtClean="0">
                          <a:ln>
                            <a:noFill/>
                          </a:ln>
                          <a:solidFill>
                            <a:srgbClr val="000000"/>
                          </a:solidFill>
                          <a:effectLst/>
                          <a:latin typeface="Arial" charset="0"/>
                        </a:rPr>
                        <a:t>vs.</a:t>
                      </a:r>
                      <a:r>
                        <a:rPr kumimoji="0" lang="en-GB" sz="1800" b="0" i="0" u="none" strike="noStrike" cap="none" normalizeH="0" baseline="0" dirty="0" smtClean="0">
                          <a:ln>
                            <a:noFill/>
                          </a:ln>
                          <a:solidFill>
                            <a:srgbClr val="000000"/>
                          </a:solidFill>
                          <a:effectLst/>
                          <a:latin typeface="Arial" charset="0"/>
                        </a:rPr>
                        <a:t> capital investment for climate risk monitoring and management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Budget financing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Level of and trends in allocations to climate-relevant sectors and agencies</a:t>
                      </a:r>
                    </a:p>
                    <a:p>
                      <a:pPr marL="0" marR="0" lvl="0" indent="0" algn="l" defTabSz="914400" rtl="0" eaLnBrk="1" fontAlgn="base" latinLnBrk="0" hangingPunct="1">
                        <a:lnSpc>
                          <a:spcPct val="100000"/>
                        </a:lnSpc>
                        <a:spcBef>
                          <a:spcPts val="30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Origin of such allocations (internal </a:t>
                      </a:r>
                      <a:r>
                        <a:rPr kumimoji="0" lang="en-GB" sz="1800" b="0" i="1" u="none" strike="noStrike" cap="none" normalizeH="0" baseline="0" dirty="0" smtClean="0">
                          <a:ln>
                            <a:noFill/>
                          </a:ln>
                          <a:solidFill>
                            <a:srgbClr val="000000"/>
                          </a:solidFill>
                          <a:effectLst/>
                          <a:latin typeface="Arial" charset="0"/>
                        </a:rPr>
                        <a:t>vs.</a:t>
                      </a:r>
                      <a:r>
                        <a:rPr kumimoji="0" lang="en-GB" sz="1800" b="0" i="0" u="none" strike="noStrike" cap="none" normalizeH="0" baseline="0" dirty="0" smtClean="0">
                          <a:ln>
                            <a:noFill/>
                          </a:ln>
                          <a:solidFill>
                            <a:srgbClr val="000000"/>
                          </a:solidFill>
                          <a:effectLst/>
                          <a:latin typeface="Arial" charset="0"/>
                        </a:rPr>
                        <a:t> external funding)</a:t>
                      </a:r>
                    </a:p>
                    <a:p>
                      <a:pPr marL="0" marR="0" lvl="0" indent="0" algn="l" defTabSz="914400" rtl="0" eaLnBrk="1" fontAlgn="base" latinLnBrk="0" hangingPunct="1">
                        <a:lnSpc>
                          <a:spcPct val="100000"/>
                        </a:lnSpc>
                        <a:spcBef>
                          <a:spcPts val="30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Possibility of increasing resources for climate-resilient development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bl>
          </a:graphicData>
        </a:graphic>
      </p:graphicFrame>
      <p:sp>
        <p:nvSpPr>
          <p:cNvPr id="44051" name="Slide Number Placeholder 4"/>
          <p:cNvSpPr>
            <a:spLocks noGrp="1"/>
          </p:cNvSpPr>
          <p:nvPr>
            <p:ph type="sldNum" sz="quarter" idx="12"/>
          </p:nvPr>
        </p:nvSpPr>
        <p:spPr>
          <a:noFill/>
        </p:spPr>
        <p:txBody>
          <a:bodyPr/>
          <a:lstStyle/>
          <a:p>
            <a:fld id="{FF39F232-4FC7-48BD-8AC3-D7B1A5B8160D}" type="slidenum">
              <a:rPr lang="en-US" smtClean="0"/>
              <a:pPr/>
              <a:t>22</a:t>
            </a:fld>
            <a:endParaRPr lang="en-US" dirty="0" smtClean="0"/>
          </a:p>
        </p:txBody>
      </p:sp>
      <p:sp>
        <p:nvSpPr>
          <p:cNvPr id="5" name="TextBox 3"/>
          <p:cNvSpPr txBox="1">
            <a:spLocks noChangeArrowheads="1"/>
          </p:cNvSpPr>
          <p:nvPr/>
        </p:nvSpPr>
        <p:spPr bwMode="auto">
          <a:xfrm>
            <a:off x="2971800" y="6477000"/>
            <a:ext cx="4876800" cy="307777"/>
          </a:xfrm>
          <a:prstGeom prst="rect">
            <a:avLst/>
          </a:prstGeom>
          <a:noFill/>
          <a:ln w="9525">
            <a:noFill/>
            <a:miter lim="800000"/>
            <a:headEnd/>
            <a:tailEnd/>
          </a:ln>
        </p:spPr>
        <p:txBody>
          <a:bodyPr wrap="square">
            <a:spAutoFit/>
          </a:bodyPr>
          <a:lstStyle/>
          <a:p>
            <a:pPr algn="r"/>
            <a:r>
              <a:rPr lang="en-GB" sz="1400" dirty="0" smtClean="0"/>
              <a:t>Sources: UNDP-UNEP (2011), World Bank (</a:t>
            </a:r>
            <a:r>
              <a:rPr lang="en-GB" sz="1400" dirty="0" err="1" smtClean="0"/>
              <a:t>n.d</a:t>
            </a:r>
            <a:r>
              <a:rPr lang="en-GB" sz="1400" dirty="0" smtClean="0"/>
              <a:t>.) GN4</a:t>
            </a:r>
            <a:endParaRPr lang="en-GB" sz="1400" dirty="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Complementing with awareness raising tools</a:t>
            </a:r>
            <a:endParaRPr lang="en-US" dirty="0"/>
          </a:p>
        </p:txBody>
      </p:sp>
      <p:sp>
        <p:nvSpPr>
          <p:cNvPr id="3" name="Content Placeholder 2"/>
          <p:cNvSpPr>
            <a:spLocks noGrp="1"/>
          </p:cNvSpPr>
          <p:nvPr>
            <p:ph idx="1"/>
          </p:nvPr>
        </p:nvSpPr>
        <p:spPr>
          <a:xfrm>
            <a:off x="457200" y="1981200"/>
            <a:ext cx="8534400" cy="4800600"/>
          </a:xfrm>
        </p:spPr>
        <p:txBody>
          <a:bodyPr/>
          <a:lstStyle/>
          <a:p>
            <a:r>
              <a:rPr lang="en-US" dirty="0" smtClean="0"/>
              <a:t>Findings of public expenditure reviews (PERs, PEERs, CPEIRs) can be complemented with ‘awareness raising’ tools to inform budgeting, e.g.</a:t>
            </a:r>
          </a:p>
          <a:p>
            <a:pPr lvl="1"/>
            <a:r>
              <a:rPr lang="en-US" dirty="0" smtClean="0"/>
              <a:t>Economic analyses</a:t>
            </a:r>
          </a:p>
          <a:p>
            <a:pPr lvl="1"/>
            <a:r>
              <a:rPr lang="en-US" dirty="0" smtClean="0"/>
              <a:t>Communication and advocacy strategy and work plan</a:t>
            </a:r>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23</a:t>
            </a:fld>
            <a:endParaRPr lang="en-US"/>
          </a:p>
        </p:txBody>
      </p:sp>
    </p:spTree>
    <p:extLst>
      <p:ext uri="{BB962C8B-B14F-4D97-AF65-F5344CB8AC3E}">
        <p14:creationId xmlns:p14="http://schemas.microsoft.com/office/powerpoint/2010/main" val="1672227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2057400"/>
          </a:xfr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anchor="ctr"/>
          <a:lstStyle/>
          <a:p>
            <a:pPr algn="ctr">
              <a:lnSpc>
                <a:spcPct val="150000"/>
              </a:lnSpc>
              <a:buClr>
                <a:srgbClr val="00627F"/>
              </a:buClr>
              <a:buFontTx/>
              <a:buNone/>
              <a:defRPr/>
            </a:pPr>
            <a:r>
              <a:rPr lang="en-GB" dirty="0" smtClean="0">
                <a:solidFill>
                  <a:srgbClr val="0083A9"/>
                </a:solidFill>
              </a:rPr>
              <a:t>Discussion and action planning</a:t>
            </a:r>
          </a:p>
        </p:txBody>
      </p:sp>
      <p:sp>
        <p:nvSpPr>
          <p:cNvPr id="49154" name="Slide Number Placeholder 2"/>
          <p:cNvSpPr>
            <a:spLocks noGrp="1"/>
          </p:cNvSpPr>
          <p:nvPr>
            <p:ph type="sldNum" sz="quarter" idx="12"/>
          </p:nvPr>
        </p:nvSpPr>
        <p:spPr>
          <a:noFill/>
        </p:spPr>
        <p:txBody>
          <a:bodyPr/>
          <a:lstStyle/>
          <a:p>
            <a:fld id="{58E5CCDB-9A8F-4E75-8FA7-6D69D9C2C5AA}" type="slidenum">
              <a:rPr lang="en-US" smtClean="0"/>
              <a:pPr/>
              <a:t>24</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Turning words into action</a:t>
            </a:r>
            <a:endParaRPr lang="en-GB" dirty="0"/>
          </a:p>
        </p:txBody>
      </p:sp>
      <p:sp>
        <p:nvSpPr>
          <p:cNvPr id="3" name="Content Placeholder 2"/>
          <p:cNvSpPr>
            <a:spLocks noGrp="1"/>
          </p:cNvSpPr>
          <p:nvPr>
            <p:ph idx="1"/>
          </p:nvPr>
        </p:nvSpPr>
        <p:spPr>
          <a:xfrm>
            <a:off x="457200" y="1752600"/>
            <a:ext cx="8153400" cy="4800600"/>
          </a:xfrm>
        </p:spPr>
        <p:txBody>
          <a:bodyPr/>
          <a:lstStyle/>
          <a:p>
            <a:pPr>
              <a:buFont typeface="Wingdings" pitchFamily="2" charset="2"/>
              <a:buChar char="§"/>
            </a:pPr>
            <a:r>
              <a:rPr lang="en-GB" dirty="0" smtClean="0"/>
              <a:t>Mainstreaming environment and climate change in the budgetary process</a:t>
            </a:r>
          </a:p>
          <a:p>
            <a:pPr>
              <a:buFont typeface="Wingdings" pitchFamily="2" charset="2"/>
              <a:buChar char="§"/>
            </a:pPr>
            <a:r>
              <a:rPr lang="en-GB" dirty="0" smtClean="0"/>
              <a:t>Using Public Expenditure Reviews (PER), Public Environmental Expenditure Reviews (PEER) and Climate Public Expenditure and Institutional Reviews (CPEIR)</a:t>
            </a:r>
          </a:p>
          <a:p>
            <a:pPr>
              <a:buNone/>
            </a:pPr>
            <a:endParaRPr lang="en-GB" dirty="0"/>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25</a:t>
            </a:fld>
            <a:endParaRPr lang="en-US"/>
          </a:p>
        </p:txBody>
      </p:sp>
      <p:sp>
        <p:nvSpPr>
          <p:cNvPr id="5" name="Rounded Rectangle 4"/>
          <p:cNvSpPr/>
          <p:nvPr/>
        </p:nvSpPr>
        <p:spPr>
          <a:xfrm>
            <a:off x="1866900" y="4648200"/>
            <a:ext cx="5410200" cy="1600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rgbClr val="005F7B"/>
                </a:solidFill>
              </a:rPr>
              <a:t>What can be done and what are the institutional and capacity needs in your organisation? </a:t>
            </a:r>
            <a:endParaRPr lang="en-GB" sz="2400" b="1" dirty="0">
              <a:solidFill>
                <a:srgbClr val="005F7B"/>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External resources for environment and </a:t>
            </a:r>
          </a:p>
          <a:p>
            <a:pPr algn="ctr">
              <a:lnSpc>
                <a:spcPct val="150000"/>
              </a:lnSpc>
              <a:buClr>
                <a:schemeClr val="accent1">
                  <a:lumMod val="75000"/>
                </a:schemeClr>
              </a:buClr>
              <a:buFontTx/>
              <a:buNone/>
              <a:defRPr/>
            </a:pPr>
            <a:r>
              <a:rPr lang="en-US" dirty="0" smtClean="0"/>
              <a:t>climate change financing</a:t>
            </a:r>
          </a:p>
        </p:txBody>
      </p:sp>
      <p:sp>
        <p:nvSpPr>
          <p:cNvPr id="46082" name="TextBox 2"/>
          <p:cNvSpPr txBox="1">
            <a:spLocks noChangeArrowheads="1"/>
          </p:cNvSpPr>
          <p:nvPr/>
        </p:nvSpPr>
        <p:spPr bwMode="auto">
          <a:xfrm>
            <a:off x="2133600" y="4459288"/>
            <a:ext cx="6858000" cy="338137"/>
          </a:xfrm>
          <a:prstGeom prst="rect">
            <a:avLst/>
          </a:prstGeom>
          <a:noFill/>
          <a:ln w="9525">
            <a:noFill/>
            <a:miter lim="800000"/>
            <a:headEnd/>
            <a:tailEnd/>
          </a:ln>
        </p:spPr>
        <p:txBody>
          <a:bodyPr>
            <a:spAutoFit/>
          </a:bodyPr>
          <a:lstStyle/>
          <a:p>
            <a:pPr algn="r"/>
            <a:r>
              <a:rPr lang="en-GB" sz="1600" dirty="0"/>
              <a:t>Main sources: </a:t>
            </a:r>
            <a:r>
              <a:rPr lang="en-GB" sz="1600" dirty="0">
                <a:solidFill>
                  <a:srgbClr val="0000FF"/>
                </a:solidFill>
                <a:hlinkClick r:id="rId3"/>
              </a:rPr>
              <a:t>www.climatefundsupdate.org</a:t>
            </a:r>
            <a:r>
              <a:rPr lang="en-GB" sz="1600" dirty="0"/>
              <a:t>, UNDP-UNEP (</a:t>
            </a:r>
            <a:r>
              <a:rPr lang="en-GB" sz="1600" dirty="0" smtClean="0"/>
              <a:t>2011)</a:t>
            </a:r>
            <a:endParaRPr lang="en-GB" sz="1600" dirty="0"/>
          </a:p>
        </p:txBody>
      </p:sp>
      <p:sp>
        <p:nvSpPr>
          <p:cNvPr id="46083" name="Slide Number Placeholder 3"/>
          <p:cNvSpPr>
            <a:spLocks noGrp="1"/>
          </p:cNvSpPr>
          <p:nvPr>
            <p:ph type="sldNum" sz="quarter" idx="12"/>
          </p:nvPr>
        </p:nvSpPr>
        <p:spPr>
          <a:noFill/>
        </p:spPr>
        <p:txBody>
          <a:bodyPr/>
          <a:lstStyle/>
          <a:p>
            <a:fld id="{05A7AEB6-6120-4ED5-8B42-0B20123A6C21}" type="slidenum">
              <a:rPr lang="en-US" smtClean="0"/>
              <a:pPr/>
              <a:t>26</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Main sources of</a:t>
            </a:r>
            <a:r>
              <a:rPr lang="en-GB" dirty="0" smtClean="0">
                <a:solidFill>
                  <a:schemeClr val="bg1"/>
                </a:solidFill>
              </a:rPr>
              <a:t> </a:t>
            </a:r>
            <a:r>
              <a:rPr lang="en-GB" dirty="0" smtClean="0"/>
              <a:t>external </a:t>
            </a:r>
            <a:br>
              <a:rPr lang="en-GB" dirty="0" smtClean="0"/>
            </a:br>
            <a:r>
              <a:rPr lang="en-GB" dirty="0" smtClean="0"/>
              <a:t>financing for climate change (1)</a:t>
            </a:r>
            <a:endParaRPr lang="en-GB" dirty="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27</a:t>
            </a:fld>
            <a:endParaRPr lang="en-US"/>
          </a:p>
        </p:txBody>
      </p:sp>
      <p:graphicFrame>
        <p:nvGraphicFramePr>
          <p:cNvPr id="5" name="Table 4"/>
          <p:cNvGraphicFramePr>
            <a:graphicFrameLocks noGrp="1"/>
          </p:cNvGraphicFramePr>
          <p:nvPr/>
        </p:nvGraphicFramePr>
        <p:xfrm>
          <a:off x="533400" y="1600200"/>
          <a:ext cx="8153400" cy="4827270"/>
        </p:xfrm>
        <a:graphic>
          <a:graphicData uri="http://schemas.openxmlformats.org/drawingml/2006/table">
            <a:tbl>
              <a:tblPr firstRow="1" bandRow="1">
                <a:tableStyleId>{5C22544A-7EE6-4342-B048-85BDC9FD1C3A}</a:tableStyleId>
              </a:tblPr>
              <a:tblGrid>
                <a:gridCol w="3657600"/>
                <a:gridCol w="4495800"/>
              </a:tblGrid>
              <a:tr h="389890">
                <a:tc>
                  <a:txBody>
                    <a:bodyPr/>
                    <a:lstStyle/>
                    <a:p>
                      <a:r>
                        <a:rPr lang="en-GB" sz="1700" dirty="0" smtClean="0"/>
                        <a:t>Source of funding</a:t>
                      </a:r>
                      <a:endParaRPr lang="en-GB" sz="1700" dirty="0"/>
                    </a:p>
                  </a:txBody>
                  <a:tcPr/>
                </a:tc>
                <a:tc>
                  <a:txBody>
                    <a:bodyPr/>
                    <a:lstStyle/>
                    <a:p>
                      <a:r>
                        <a:rPr lang="en-GB" sz="1700" dirty="0" smtClean="0"/>
                        <a:t>Activities supported</a:t>
                      </a:r>
                      <a:endParaRPr lang="en-GB" sz="1700" dirty="0"/>
                    </a:p>
                  </a:txBody>
                  <a:tcPr/>
                </a:tc>
              </a:tr>
              <a:tr h="389890">
                <a:tc>
                  <a:txBody>
                    <a:bodyPr/>
                    <a:lstStyle/>
                    <a:p>
                      <a:r>
                        <a:rPr lang="en-GB" sz="1700" dirty="0" smtClean="0">
                          <a:latin typeface="Calibri" pitchFamily="34" charset="0"/>
                          <a:cs typeface="Calibri" pitchFamily="34" charset="0"/>
                        </a:rPr>
                        <a:t>Development cooperation programmes</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Adaptation and mitigation with a focus on </a:t>
                      </a:r>
                      <a:r>
                        <a:rPr lang="en-GB" sz="1700" dirty="0" err="1" smtClean="0">
                          <a:latin typeface="Calibri" pitchFamily="34" charset="0"/>
                          <a:cs typeface="Calibri" pitchFamily="34" charset="0"/>
                        </a:rPr>
                        <a:t>dvpt</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Least Developed Countries Fund</a:t>
                      </a:r>
                      <a:endParaRPr lang="en-GB" sz="1700"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Preparation and implementation of NAPAs)</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Special Climate Change Fund </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Adaptation (priority objective), technology transfers, mitigation in high-potential</a:t>
                      </a:r>
                      <a:r>
                        <a:rPr lang="en-GB" sz="1700" baseline="0" dirty="0" smtClean="0">
                          <a:latin typeface="Calibri" pitchFamily="34" charset="0"/>
                          <a:cs typeface="Calibri" pitchFamily="34" charset="0"/>
                        </a:rPr>
                        <a:t> sectors</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GEF Trust Fund’s climate change focal area</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Mitigation</a:t>
                      </a:r>
                      <a:r>
                        <a:rPr lang="en-GB" sz="1700" baseline="0" dirty="0" smtClean="0">
                          <a:latin typeface="Calibri" pitchFamily="34" charset="0"/>
                          <a:cs typeface="Calibri" pitchFamily="34" charset="0"/>
                        </a:rPr>
                        <a:t> projects, </a:t>
                      </a:r>
                      <a:r>
                        <a:rPr lang="en-GB" sz="1700" kern="1200" dirty="0" smtClean="0">
                          <a:solidFill>
                            <a:schemeClr val="dk1"/>
                          </a:solidFill>
                          <a:latin typeface="Calibri" pitchFamily="34" charset="0"/>
                          <a:ea typeface="+mn-ea"/>
                          <a:cs typeface="Calibri" pitchFamily="34" charset="0"/>
                        </a:rPr>
                        <a:t>adaptation demonstration projects and ‘enabling activities’</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Adaptation Fund</a:t>
                      </a:r>
                      <a:endParaRPr lang="en-GB" sz="1700"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Projects and programmes that reduce the vulnerability of communities and sectors  to CC</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Green Climate Fund</a:t>
                      </a:r>
                      <a:br>
                        <a:rPr lang="en-GB" sz="1700" kern="1200" dirty="0" smtClean="0">
                          <a:solidFill>
                            <a:schemeClr val="dk1"/>
                          </a:solidFill>
                          <a:latin typeface="Calibri" pitchFamily="34" charset="0"/>
                          <a:ea typeface="+mn-ea"/>
                          <a:cs typeface="Calibri" pitchFamily="34" charset="0"/>
                        </a:rPr>
                      </a:br>
                      <a:r>
                        <a:rPr lang="en-GB" sz="1700" i="1" kern="1200" dirty="0" smtClean="0">
                          <a:solidFill>
                            <a:schemeClr val="dk1"/>
                          </a:solidFill>
                          <a:latin typeface="Calibri" pitchFamily="34" charset="0"/>
                          <a:ea typeface="+mn-ea"/>
                          <a:cs typeface="Calibri" pitchFamily="34" charset="0"/>
                        </a:rPr>
                        <a:t>(operations not yet started)</a:t>
                      </a:r>
                      <a:endParaRPr lang="en-GB" sz="1700" i="1"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Channel</a:t>
                      </a:r>
                      <a:r>
                        <a:rPr lang="en-GB" sz="1700" baseline="0" dirty="0" smtClean="0">
                          <a:latin typeface="Calibri" pitchFamily="34" charset="0"/>
                          <a:cs typeface="Calibri" pitchFamily="34" charset="0"/>
                        </a:rPr>
                        <a:t> for future multilateral funding for a</a:t>
                      </a:r>
                      <a:r>
                        <a:rPr lang="en-GB" sz="1700" dirty="0" smtClean="0">
                          <a:latin typeface="Calibri" pitchFamily="34" charset="0"/>
                          <a:cs typeface="Calibri" pitchFamily="34" charset="0"/>
                        </a:rPr>
                        <a:t>daptation and mitigation</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Clean Technology Fund </a:t>
                      </a:r>
                      <a:endParaRPr lang="en-GB" sz="1700" dirty="0">
                        <a:latin typeface="Calibri" pitchFamily="34" charset="0"/>
                        <a:cs typeface="Calibri" pitchFamily="34" charset="0"/>
                      </a:endParaRPr>
                    </a:p>
                  </a:txBody>
                  <a:tcPr/>
                </a:tc>
                <a:tc>
                  <a:txBody>
                    <a:bodyPr/>
                    <a:lstStyle/>
                    <a:p>
                      <a:pPr marL="0" indent="0"/>
                      <a:r>
                        <a:rPr lang="en-GB" sz="1700" kern="1200" dirty="0" smtClean="0">
                          <a:solidFill>
                            <a:schemeClr val="dk1"/>
                          </a:solidFill>
                          <a:latin typeface="Calibri" pitchFamily="34" charset="0"/>
                          <a:ea typeface="+mn-ea"/>
                          <a:cs typeface="Calibri" pitchFamily="34" charset="0"/>
                        </a:rPr>
                        <a:t>Demonstration, deployment and transfer of low-emission technologies </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Strategic Climate Fund  (SCF)</a:t>
                      </a:r>
                      <a:r>
                        <a:rPr lang="en-GB" sz="1700" kern="1200" baseline="0" dirty="0" smtClean="0">
                          <a:solidFill>
                            <a:schemeClr val="dk1"/>
                          </a:solidFill>
                          <a:latin typeface="Calibri" pitchFamily="34" charset="0"/>
                          <a:ea typeface="+mn-ea"/>
                          <a:cs typeface="Calibri" pitchFamily="34" charset="0"/>
                        </a:rPr>
                        <a:t> </a:t>
                      </a:r>
                      <a:r>
                        <a:rPr lang="en-GB" sz="1700" kern="1200" dirty="0" smtClean="0">
                          <a:solidFill>
                            <a:schemeClr val="dk1"/>
                          </a:solidFill>
                          <a:latin typeface="Calibri" pitchFamily="34" charset="0"/>
                          <a:ea typeface="+mn-ea"/>
                          <a:cs typeface="Calibri" pitchFamily="34" charset="0"/>
                        </a:rPr>
                        <a:t>-</a:t>
                      </a:r>
                      <a:r>
                        <a:rPr lang="en-GB" sz="1700" kern="1200" baseline="0" dirty="0" smtClean="0">
                          <a:solidFill>
                            <a:schemeClr val="dk1"/>
                          </a:solidFill>
                          <a:latin typeface="Calibri" pitchFamily="34" charset="0"/>
                          <a:ea typeface="+mn-ea"/>
                          <a:cs typeface="Calibri" pitchFamily="34" charset="0"/>
                        </a:rPr>
                        <a:t> </a:t>
                      </a:r>
                      <a:r>
                        <a:rPr lang="en-GB" sz="1700" kern="1200" dirty="0" smtClean="0">
                          <a:solidFill>
                            <a:schemeClr val="dk1"/>
                          </a:solidFill>
                          <a:latin typeface="Calibri" pitchFamily="34" charset="0"/>
                          <a:ea typeface="+mn-ea"/>
                          <a:cs typeface="Calibri" pitchFamily="34" charset="0"/>
                        </a:rPr>
                        <a:t>Pilot Program for Climate Resilience </a:t>
                      </a:r>
                      <a:endParaRPr lang="en-GB" sz="1700"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Climate risk and resilience </a:t>
                      </a:r>
                      <a:r>
                        <a:rPr lang="en-GB" sz="1700" i="1" kern="1200" dirty="0" smtClean="0">
                          <a:solidFill>
                            <a:schemeClr val="dk1"/>
                          </a:solidFill>
                          <a:latin typeface="Calibri" pitchFamily="34" charset="0"/>
                          <a:ea typeface="+mn-ea"/>
                          <a:cs typeface="Calibri" pitchFamily="34" charset="0"/>
                        </a:rPr>
                        <a:t>mainstreaming</a:t>
                      </a:r>
                      <a:r>
                        <a:rPr lang="en-GB" sz="1700" kern="1200" dirty="0" smtClean="0">
                          <a:solidFill>
                            <a:schemeClr val="dk1"/>
                          </a:solidFill>
                          <a:latin typeface="Calibri" pitchFamily="34" charset="0"/>
                          <a:ea typeface="+mn-ea"/>
                          <a:cs typeface="Calibri" pitchFamily="34" charset="0"/>
                        </a:rPr>
                        <a:t> in development planning</a:t>
                      </a:r>
                      <a:endParaRPr lang="en-GB" sz="1700" dirty="0">
                        <a:latin typeface="Calibri" pitchFamily="34" charset="0"/>
                        <a:cs typeface="Calibri" pitchFamily="34" charset="0"/>
                      </a:endParaRPr>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Main sources of</a:t>
            </a:r>
            <a:r>
              <a:rPr lang="en-GB" dirty="0" smtClean="0">
                <a:solidFill>
                  <a:schemeClr val="bg1"/>
                </a:solidFill>
              </a:rPr>
              <a:t> </a:t>
            </a:r>
            <a:r>
              <a:rPr lang="en-GB" dirty="0" smtClean="0"/>
              <a:t>external </a:t>
            </a:r>
            <a:br>
              <a:rPr lang="en-GB" dirty="0" smtClean="0"/>
            </a:br>
            <a:r>
              <a:rPr lang="en-GB" dirty="0" smtClean="0"/>
              <a:t>financing for climate change (2)</a:t>
            </a:r>
            <a:endParaRPr lang="en-GB" dirty="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28</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414838882"/>
              </p:ext>
            </p:extLst>
          </p:nvPr>
        </p:nvGraphicFramePr>
        <p:xfrm>
          <a:off x="533400" y="1600200"/>
          <a:ext cx="8153400" cy="4824730"/>
        </p:xfrm>
        <a:graphic>
          <a:graphicData uri="http://schemas.openxmlformats.org/drawingml/2006/table">
            <a:tbl>
              <a:tblPr firstRow="1" bandRow="1">
                <a:tableStyleId>{5C22544A-7EE6-4342-B048-85BDC9FD1C3A}</a:tableStyleId>
              </a:tblPr>
              <a:tblGrid>
                <a:gridCol w="3657600"/>
                <a:gridCol w="4495800"/>
              </a:tblGrid>
              <a:tr h="389890">
                <a:tc>
                  <a:txBody>
                    <a:bodyPr/>
                    <a:lstStyle/>
                    <a:p>
                      <a:r>
                        <a:rPr lang="en-GB" sz="1700" dirty="0" smtClean="0"/>
                        <a:t>Source of funding</a:t>
                      </a:r>
                      <a:endParaRPr lang="en-GB" sz="1700" dirty="0"/>
                    </a:p>
                  </a:txBody>
                  <a:tcPr/>
                </a:tc>
                <a:tc>
                  <a:txBody>
                    <a:bodyPr/>
                    <a:lstStyle/>
                    <a:p>
                      <a:r>
                        <a:rPr lang="en-GB" sz="1700" dirty="0" smtClean="0"/>
                        <a:t>Activities supported</a:t>
                      </a:r>
                      <a:endParaRPr lang="en-GB" sz="1700" dirty="0"/>
                    </a:p>
                  </a:txBody>
                  <a:tcPr/>
                </a:tc>
              </a:tr>
              <a:tr h="389890">
                <a:tc>
                  <a:txBody>
                    <a:bodyPr/>
                    <a:lstStyle/>
                    <a:p>
                      <a:r>
                        <a:rPr lang="en-GB" sz="1700" dirty="0" smtClean="0">
                          <a:latin typeface="Calibri" pitchFamily="34" charset="0"/>
                          <a:cs typeface="Calibri" pitchFamily="34" charset="0"/>
                        </a:rPr>
                        <a:t>SCF</a:t>
                      </a:r>
                      <a:r>
                        <a:rPr lang="en-GB" sz="1700" baseline="0" dirty="0" smtClean="0">
                          <a:latin typeface="Calibri" pitchFamily="34" charset="0"/>
                          <a:cs typeface="Calibri" pitchFamily="34" charset="0"/>
                        </a:rPr>
                        <a:t>- </a:t>
                      </a:r>
                      <a:r>
                        <a:rPr lang="en-GB" sz="1800" kern="1200" dirty="0" smtClean="0">
                          <a:solidFill>
                            <a:schemeClr val="dk1"/>
                          </a:solidFill>
                          <a:latin typeface="Calibri" pitchFamily="34" charset="0"/>
                          <a:ea typeface="+mn-ea"/>
                          <a:cs typeface="Calibri" pitchFamily="34" charset="0"/>
                        </a:rPr>
                        <a:t>Forest Investment Program </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REDD- related</a:t>
                      </a:r>
                      <a:r>
                        <a:rPr lang="en-GB" sz="1700" baseline="0" dirty="0" smtClean="0">
                          <a:latin typeface="Calibri" pitchFamily="34" charset="0"/>
                          <a:cs typeface="Calibri" pitchFamily="34" charset="0"/>
                        </a:rPr>
                        <a:t> activities, sustainable forest management</a:t>
                      </a:r>
                      <a:endParaRPr lang="en-GB" sz="1700" dirty="0">
                        <a:latin typeface="Calibri" pitchFamily="34" charset="0"/>
                        <a:cs typeface="Calibri" pitchFamily="34" charset="0"/>
                      </a:endParaRPr>
                    </a:p>
                  </a:txBody>
                  <a:tcPr/>
                </a:tc>
              </a:tr>
              <a:tr h="389890">
                <a:tc>
                  <a:txBody>
                    <a:bodyPr/>
                    <a:lstStyle/>
                    <a:p>
                      <a:r>
                        <a:rPr lang="en-GB" sz="1700" dirty="0" smtClean="0">
                          <a:latin typeface="Calibri" pitchFamily="34" charset="0"/>
                          <a:cs typeface="Calibri" pitchFamily="34" charset="0"/>
                        </a:rPr>
                        <a:t>SCF</a:t>
                      </a:r>
                      <a:r>
                        <a:rPr lang="en-GB" sz="1700" baseline="0" dirty="0" smtClean="0">
                          <a:latin typeface="Calibri" pitchFamily="34" charset="0"/>
                          <a:cs typeface="Calibri" pitchFamily="34" charset="0"/>
                        </a:rPr>
                        <a:t> - </a:t>
                      </a:r>
                      <a:r>
                        <a:rPr lang="en-GB" sz="1700" kern="1200" dirty="0" smtClean="0">
                          <a:solidFill>
                            <a:schemeClr val="dk1"/>
                          </a:solidFill>
                          <a:latin typeface="Calibri" pitchFamily="34" charset="0"/>
                          <a:ea typeface="+mn-ea"/>
                          <a:cs typeface="Calibri" pitchFamily="34" charset="0"/>
                        </a:rPr>
                        <a:t>Program for Scaling Up Renewable Energy in Low-Income Countries </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Deployment</a:t>
                      </a:r>
                      <a:r>
                        <a:rPr lang="en-GB" sz="1700" baseline="0" dirty="0" smtClean="0">
                          <a:latin typeface="Calibri" pitchFamily="34" charset="0"/>
                          <a:cs typeface="Calibri" pitchFamily="34" charset="0"/>
                        </a:rPr>
                        <a:t> of renewable energy sources</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Fast Start Finance (finished 2012)</a:t>
                      </a:r>
                      <a:endParaRPr lang="en-GB" sz="1700"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Adaptation and mitigation measures in developing countries</a:t>
                      </a:r>
                    </a:p>
                  </a:txBody>
                  <a:tcPr/>
                </a:tc>
              </a:tr>
              <a:tr h="389890">
                <a:tc>
                  <a:txBody>
                    <a:bodyPr/>
                    <a:lstStyle/>
                    <a:p>
                      <a:r>
                        <a:rPr lang="en-GB" sz="1700" dirty="0" smtClean="0">
                          <a:latin typeface="Calibri" pitchFamily="34" charset="0"/>
                          <a:cs typeface="Calibri" pitchFamily="34" charset="0"/>
                        </a:rPr>
                        <a:t>REDD+ </a:t>
                      </a:r>
                      <a:r>
                        <a:rPr lang="en-GB" sz="1700" i="1" dirty="0" smtClean="0">
                          <a:latin typeface="Calibri" pitchFamily="34" charset="0"/>
                          <a:cs typeface="Calibri" pitchFamily="34" charset="0"/>
                        </a:rPr>
                        <a:t>(various streams of funding incl. UN-REDD, which promotes  the </a:t>
                      </a:r>
                      <a:r>
                        <a:rPr lang="en-GB" sz="1700" i="1" baseline="0" dirty="0" smtClean="0">
                          <a:latin typeface="Calibri" pitchFamily="34" charset="0"/>
                          <a:cs typeface="Calibri" pitchFamily="34" charset="0"/>
                        </a:rPr>
                        <a:t>mainstreaming of REDD strategies in national development)</a:t>
                      </a:r>
                      <a:endParaRPr lang="en-GB" sz="1700" i="1"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Preparation, pilot implementation and deployment of national strategies for</a:t>
                      </a:r>
                      <a:r>
                        <a:rPr lang="en-GB" sz="1700" kern="1200" baseline="0" dirty="0" smtClean="0">
                          <a:solidFill>
                            <a:schemeClr val="dk1"/>
                          </a:solidFill>
                          <a:latin typeface="Calibri" pitchFamily="34" charset="0"/>
                          <a:ea typeface="+mn-ea"/>
                          <a:cs typeface="Calibri" pitchFamily="34" charset="0"/>
                        </a:rPr>
                        <a:t> </a:t>
                      </a:r>
                      <a:r>
                        <a:rPr lang="en-GB" sz="1700" kern="1200" dirty="0" smtClean="0">
                          <a:solidFill>
                            <a:schemeClr val="dk1"/>
                          </a:solidFill>
                          <a:latin typeface="Calibri" pitchFamily="34" charset="0"/>
                          <a:ea typeface="+mn-ea"/>
                          <a:cs typeface="Calibri" pitchFamily="34" charset="0"/>
                        </a:rPr>
                        <a:t>reducing emissions from deforestation/forest degradation</a:t>
                      </a:r>
                    </a:p>
                  </a:txBody>
                  <a:tcPr/>
                </a:tc>
              </a:tr>
              <a:tr h="389890">
                <a:tc>
                  <a:txBody>
                    <a:bodyPr/>
                    <a:lstStyle/>
                    <a:p>
                      <a:r>
                        <a:rPr lang="en-GB" sz="1700" kern="1200" dirty="0" smtClean="0">
                          <a:solidFill>
                            <a:schemeClr val="dk1"/>
                          </a:solidFill>
                          <a:latin typeface="Calibri" pitchFamily="34" charset="0"/>
                          <a:ea typeface="+mn-ea"/>
                          <a:cs typeface="Calibri" pitchFamily="34" charset="0"/>
                        </a:rPr>
                        <a:t>Prototype Carbon Fund </a:t>
                      </a:r>
                      <a:endParaRPr lang="en-GB" sz="1700"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Pioneering approaches to mitigation that contribute to sustainable development</a:t>
                      </a:r>
                      <a:endParaRPr lang="en-GB" sz="1700" dirty="0">
                        <a:latin typeface="Calibri" pitchFamily="34" charset="0"/>
                        <a:cs typeface="Calibri" pitchFamily="34" charset="0"/>
                      </a:endParaRPr>
                    </a:p>
                  </a:txBody>
                  <a:tcPr/>
                </a:tc>
              </a:tr>
              <a:tr h="389890">
                <a:tc>
                  <a:txBody>
                    <a:bodyPr/>
                    <a:lstStyle/>
                    <a:p>
                      <a:r>
                        <a:rPr lang="en-GB" sz="1700" dirty="0" err="1" smtClean="0">
                          <a:latin typeface="Calibri" pitchFamily="34" charset="0"/>
                          <a:ea typeface="Calibri"/>
                          <a:cs typeface="Calibri" pitchFamily="34" charset="0"/>
                        </a:rPr>
                        <a:t>BioCarbon</a:t>
                      </a:r>
                      <a:r>
                        <a:rPr lang="en-GB" sz="1700" dirty="0" smtClean="0">
                          <a:latin typeface="Calibri" pitchFamily="34" charset="0"/>
                          <a:ea typeface="Calibri"/>
                          <a:cs typeface="Calibri" pitchFamily="34" charset="0"/>
                        </a:rPr>
                        <a:t> Fund</a:t>
                      </a:r>
                      <a:endParaRPr lang="en-GB" sz="1700"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Carbon sequestration projects in forests and agro-ecosystems</a:t>
                      </a:r>
                      <a:endParaRPr lang="en-GB" sz="1700" dirty="0">
                        <a:latin typeface="Calibri" pitchFamily="34" charset="0"/>
                        <a:cs typeface="Calibri" pitchFamily="34" charset="0"/>
                      </a:endParaRPr>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Main sources of</a:t>
            </a:r>
            <a:r>
              <a:rPr lang="en-GB" dirty="0" smtClean="0">
                <a:solidFill>
                  <a:schemeClr val="bg1"/>
                </a:solidFill>
              </a:rPr>
              <a:t> </a:t>
            </a:r>
            <a:r>
              <a:rPr lang="en-GB" dirty="0" smtClean="0"/>
              <a:t>external </a:t>
            </a:r>
            <a:br>
              <a:rPr lang="en-GB" dirty="0" smtClean="0"/>
            </a:br>
            <a:r>
              <a:rPr lang="en-GB" dirty="0" smtClean="0"/>
              <a:t>financing for climate change (3)</a:t>
            </a:r>
            <a:endParaRPr lang="en-GB" dirty="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29</a:t>
            </a:fld>
            <a:endParaRPr lang="en-US"/>
          </a:p>
        </p:txBody>
      </p:sp>
      <p:graphicFrame>
        <p:nvGraphicFramePr>
          <p:cNvPr id="5" name="Table 4"/>
          <p:cNvGraphicFramePr>
            <a:graphicFrameLocks noGrp="1"/>
          </p:cNvGraphicFramePr>
          <p:nvPr/>
        </p:nvGraphicFramePr>
        <p:xfrm>
          <a:off x="533400" y="1600200"/>
          <a:ext cx="8153400" cy="4775200"/>
        </p:xfrm>
        <a:graphic>
          <a:graphicData uri="http://schemas.openxmlformats.org/drawingml/2006/table">
            <a:tbl>
              <a:tblPr firstRow="1" bandRow="1">
                <a:tableStyleId>{5C22544A-7EE6-4342-B048-85BDC9FD1C3A}</a:tableStyleId>
              </a:tblPr>
              <a:tblGrid>
                <a:gridCol w="3657600"/>
                <a:gridCol w="4495800"/>
              </a:tblGrid>
              <a:tr h="389890">
                <a:tc>
                  <a:txBody>
                    <a:bodyPr/>
                    <a:lstStyle/>
                    <a:p>
                      <a:r>
                        <a:rPr lang="en-GB" sz="1700" dirty="0" smtClean="0"/>
                        <a:t>Source of funding</a:t>
                      </a:r>
                      <a:endParaRPr lang="en-GB" sz="1700" dirty="0"/>
                    </a:p>
                  </a:txBody>
                  <a:tcPr/>
                </a:tc>
                <a:tc>
                  <a:txBody>
                    <a:bodyPr/>
                    <a:lstStyle/>
                    <a:p>
                      <a:r>
                        <a:rPr lang="en-GB" sz="1700" dirty="0" smtClean="0"/>
                        <a:t>Activities supported</a:t>
                      </a:r>
                      <a:endParaRPr lang="en-GB" sz="1700" dirty="0"/>
                    </a:p>
                  </a:txBody>
                  <a:tcPr/>
                </a:tc>
              </a:tr>
              <a:tr h="389890">
                <a:tc>
                  <a:txBody>
                    <a:bodyPr/>
                    <a:lstStyle/>
                    <a:p>
                      <a:r>
                        <a:rPr lang="en-GB" sz="1700" kern="1200" dirty="0" smtClean="0">
                          <a:solidFill>
                            <a:schemeClr val="dk1"/>
                          </a:solidFill>
                          <a:latin typeface="Calibri" pitchFamily="34" charset="0"/>
                          <a:ea typeface="+mn-ea"/>
                          <a:cs typeface="Calibri" pitchFamily="34" charset="0"/>
                        </a:rPr>
                        <a:t>Forest Carbon Partnership Facility </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Preparation of</a:t>
                      </a:r>
                      <a:r>
                        <a:rPr lang="en-GB" sz="1700" baseline="0" dirty="0" smtClean="0">
                          <a:latin typeface="Calibri" pitchFamily="34" charset="0"/>
                          <a:cs typeface="Calibri" pitchFamily="34" charset="0"/>
                        </a:rPr>
                        <a:t> national REDD strategies, pilot </a:t>
                      </a:r>
                      <a:r>
                        <a:rPr lang="en-GB" sz="1700" kern="1200" dirty="0" smtClean="0">
                          <a:solidFill>
                            <a:schemeClr val="dk1"/>
                          </a:solidFill>
                          <a:latin typeface="Calibri" pitchFamily="34" charset="0"/>
                          <a:ea typeface="+mn-ea"/>
                          <a:cs typeface="Calibri" pitchFamily="34" charset="0"/>
                        </a:rPr>
                        <a:t>financial transfers based on verified emission reductions from REDD </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Carbon Partnership Facility</a:t>
                      </a:r>
                      <a:endParaRPr lang="en-GB" sz="1700"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Long-term, post-2012 mitigation projects</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Global Energy Efficiency and Renewable Energy Fund </a:t>
                      </a:r>
                      <a:endParaRPr lang="en-GB" sz="1700" i="1"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Energy efficiency and renewable energy projects</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Global Climate Change Alliance </a:t>
                      </a:r>
                      <a:endParaRPr lang="en-GB" sz="1700" dirty="0">
                        <a:latin typeface="Calibri" pitchFamily="34" charset="0"/>
                        <a:cs typeface="Calibri" pitchFamily="34" charset="0"/>
                      </a:endParaRPr>
                    </a:p>
                  </a:txBody>
                  <a:tcPr/>
                </a:tc>
                <a:tc>
                  <a:txBody>
                    <a:bodyPr/>
                    <a:lstStyle/>
                    <a:p>
                      <a:r>
                        <a:rPr lang="en-GB" sz="1700" i="1" dirty="0" smtClean="0">
                          <a:latin typeface="Calibri" pitchFamily="34" charset="0"/>
                          <a:cs typeface="Calibri" pitchFamily="34" charset="0"/>
                        </a:rPr>
                        <a:t>Mainstreaming</a:t>
                      </a:r>
                      <a:r>
                        <a:rPr lang="en-GB" sz="1700" dirty="0" smtClean="0">
                          <a:latin typeface="Calibri" pitchFamily="34" charset="0"/>
                          <a:cs typeface="Calibri" pitchFamily="34" charset="0"/>
                        </a:rPr>
                        <a:t> of CC in poverty reduction and national development strategies</a:t>
                      </a:r>
                    </a:p>
                    <a:p>
                      <a:r>
                        <a:rPr lang="en-GB" sz="1700" dirty="0" smtClean="0">
                          <a:latin typeface="Calibri" pitchFamily="34" charset="0"/>
                          <a:cs typeface="Calibri" pitchFamily="34" charset="0"/>
                        </a:rPr>
                        <a:t>Adaptation, DRR, participation in REDD/CDM</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MDG Achievement Fund, ‘environment and climate change’ thematic</a:t>
                      </a:r>
                      <a:r>
                        <a:rPr lang="en-GB" sz="1700" kern="1200" baseline="0" dirty="0" smtClean="0">
                          <a:solidFill>
                            <a:schemeClr val="dk1"/>
                          </a:solidFill>
                          <a:latin typeface="Calibri" pitchFamily="34" charset="0"/>
                          <a:ea typeface="+mn-ea"/>
                          <a:cs typeface="Calibri" pitchFamily="34" charset="0"/>
                        </a:rPr>
                        <a:t> area</a:t>
                      </a:r>
                      <a:endParaRPr lang="en-GB" sz="1700" dirty="0">
                        <a:latin typeface="Calibri" pitchFamily="34" charset="0"/>
                        <a:cs typeface="Calibri" pitchFamily="34" charset="0"/>
                      </a:endParaRPr>
                    </a:p>
                  </a:txBody>
                  <a:tcPr/>
                </a:tc>
                <a:tc>
                  <a:txBody>
                    <a:bodyPr/>
                    <a:lstStyle/>
                    <a:p>
                      <a:r>
                        <a:rPr lang="en-GB" sz="1700" i="1" kern="1200" dirty="0" smtClean="0">
                          <a:solidFill>
                            <a:schemeClr val="dk1"/>
                          </a:solidFill>
                          <a:latin typeface="Calibri" pitchFamily="34" charset="0"/>
                          <a:ea typeface="+mn-ea"/>
                          <a:cs typeface="Calibri" pitchFamily="34" charset="0"/>
                        </a:rPr>
                        <a:t>Mainstreaming</a:t>
                      </a:r>
                      <a:r>
                        <a:rPr lang="en-GB" sz="1700" kern="1200" dirty="0" smtClean="0">
                          <a:solidFill>
                            <a:schemeClr val="dk1"/>
                          </a:solidFill>
                          <a:latin typeface="Calibri" pitchFamily="34" charset="0"/>
                          <a:ea typeface="+mn-ea"/>
                          <a:cs typeface="Calibri" pitchFamily="34" charset="0"/>
                        </a:rPr>
                        <a:t> of environmental issues in national and sub-national policies, planning and investment frameworks</a:t>
                      </a:r>
                      <a:endParaRPr lang="en-GB" sz="1700" dirty="0">
                        <a:latin typeface="Calibri" pitchFamily="34" charset="0"/>
                        <a:cs typeface="Calibri" pitchFamily="34" charset="0"/>
                      </a:endParaRPr>
                    </a:p>
                  </a:txBody>
                  <a:tcPr/>
                </a:tc>
              </a:tr>
              <a:tr h="389890">
                <a:tc>
                  <a:txBody>
                    <a:bodyPr/>
                    <a:lstStyle/>
                    <a:p>
                      <a:r>
                        <a:rPr lang="en-GB" sz="1700" dirty="0" smtClean="0">
                          <a:latin typeface="Calibri" pitchFamily="34" charset="0"/>
                          <a:cs typeface="Calibri" pitchFamily="34" charset="0"/>
                        </a:rPr>
                        <a:t>Clean Development Mechanism</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Mitigation projects in developing</a:t>
                      </a:r>
                      <a:r>
                        <a:rPr lang="en-GB" sz="1700" baseline="0" dirty="0" smtClean="0">
                          <a:latin typeface="Calibri" pitchFamily="34" charset="0"/>
                          <a:cs typeface="Calibri" pitchFamily="34" charset="0"/>
                        </a:rPr>
                        <a:t> countries</a:t>
                      </a:r>
                      <a:endParaRPr lang="en-GB" sz="1700" dirty="0">
                        <a:latin typeface="Calibri" pitchFamily="34" charset="0"/>
                        <a:cs typeface="Calibri" pitchFamily="34" charset="0"/>
                      </a:endParaRPr>
                    </a:p>
                  </a:txBody>
                  <a:tcPr/>
                </a:tc>
              </a:tr>
              <a:tr h="389890">
                <a:tc>
                  <a:txBody>
                    <a:bodyPr/>
                    <a:lstStyle/>
                    <a:p>
                      <a:r>
                        <a:rPr lang="en-GB" sz="1700" dirty="0" smtClean="0">
                          <a:latin typeface="Calibri" pitchFamily="34" charset="0"/>
                          <a:cs typeface="Calibri" pitchFamily="34" charset="0"/>
                        </a:rPr>
                        <a:t>Voluntary carbon markets</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Mitigation projects</a:t>
                      </a:r>
                      <a:endParaRPr lang="en-GB" sz="1700" dirty="0">
                        <a:latin typeface="Calibri" pitchFamily="34" charset="0"/>
                        <a:cs typeface="Calibri" pitchFamily="34" charset="0"/>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dirty="0" smtClean="0"/>
              <a:t>Implications of integration on the </a:t>
            </a:r>
            <a:br>
              <a:rPr lang="en-GB" dirty="0" smtClean="0"/>
            </a:br>
            <a:r>
              <a:rPr lang="en-GB" dirty="0" smtClean="0"/>
              <a:t>revenue side</a:t>
            </a:r>
          </a:p>
        </p:txBody>
      </p:sp>
      <p:sp>
        <p:nvSpPr>
          <p:cNvPr id="25603" name="TextBox 4"/>
          <p:cNvSpPr txBox="1">
            <a:spLocks noChangeArrowheads="1"/>
          </p:cNvSpPr>
          <p:nvPr/>
        </p:nvSpPr>
        <p:spPr bwMode="auto">
          <a:xfrm>
            <a:off x="4381500" y="3200400"/>
            <a:ext cx="381000" cy="2308225"/>
          </a:xfrm>
          <a:prstGeom prst="rect">
            <a:avLst/>
          </a:prstGeom>
          <a:noFill/>
          <a:ln w="9525">
            <a:noFill/>
            <a:miter lim="800000"/>
            <a:headEnd/>
            <a:tailEnd/>
          </a:ln>
        </p:spPr>
        <p:txBody>
          <a:bodyPr>
            <a:spAutoFit/>
          </a:bodyPr>
          <a:lstStyle/>
          <a:p>
            <a:r>
              <a:rPr lang="en-GB" b="1">
                <a:solidFill>
                  <a:schemeClr val="bg1"/>
                </a:solidFill>
              </a:rPr>
              <a:t>R</a:t>
            </a:r>
          </a:p>
          <a:p>
            <a:r>
              <a:rPr lang="en-GB" b="1">
                <a:solidFill>
                  <a:schemeClr val="bg1"/>
                </a:solidFill>
              </a:rPr>
              <a:t>E</a:t>
            </a:r>
          </a:p>
          <a:p>
            <a:r>
              <a:rPr lang="en-GB" b="1">
                <a:solidFill>
                  <a:schemeClr val="bg1"/>
                </a:solidFill>
              </a:rPr>
              <a:t>V</a:t>
            </a:r>
          </a:p>
          <a:p>
            <a:r>
              <a:rPr lang="en-GB" b="1">
                <a:solidFill>
                  <a:schemeClr val="bg1"/>
                </a:solidFill>
              </a:rPr>
              <a:t>E</a:t>
            </a:r>
          </a:p>
          <a:p>
            <a:r>
              <a:rPr lang="en-GB" b="1">
                <a:solidFill>
                  <a:schemeClr val="bg1"/>
                </a:solidFill>
              </a:rPr>
              <a:t>N</a:t>
            </a:r>
          </a:p>
          <a:p>
            <a:r>
              <a:rPr lang="en-GB" b="1">
                <a:solidFill>
                  <a:schemeClr val="bg1"/>
                </a:solidFill>
              </a:rPr>
              <a:t>U</a:t>
            </a:r>
          </a:p>
          <a:p>
            <a:r>
              <a:rPr lang="en-GB" b="1">
                <a:solidFill>
                  <a:schemeClr val="bg1"/>
                </a:solidFill>
              </a:rPr>
              <a:t>E</a:t>
            </a:r>
          </a:p>
          <a:p>
            <a:r>
              <a:rPr lang="en-GB" b="1">
                <a:solidFill>
                  <a:schemeClr val="bg1"/>
                </a:solidFill>
              </a:rPr>
              <a:t>S</a:t>
            </a:r>
          </a:p>
        </p:txBody>
      </p:sp>
      <p:sp>
        <p:nvSpPr>
          <p:cNvPr id="25608" name="Slide Number Placeholder 8"/>
          <p:cNvSpPr>
            <a:spLocks noGrp="1"/>
          </p:cNvSpPr>
          <p:nvPr>
            <p:ph type="sldNum" sz="quarter" idx="12"/>
          </p:nvPr>
        </p:nvSpPr>
        <p:spPr>
          <a:noFill/>
        </p:spPr>
        <p:txBody>
          <a:bodyPr/>
          <a:lstStyle/>
          <a:p>
            <a:fld id="{1B545720-EA60-4187-9CE3-B46CA85C01B2}" type="slidenum">
              <a:rPr lang="en-US" smtClean="0"/>
              <a:pPr/>
              <a:t>3</a:t>
            </a:fld>
            <a:endParaRPr lang="en-US" smtClean="0"/>
          </a:p>
        </p:txBody>
      </p:sp>
      <p:cxnSp>
        <p:nvCxnSpPr>
          <p:cNvPr id="13" name="Straight Connector 12"/>
          <p:cNvCxnSpPr/>
          <p:nvPr/>
        </p:nvCxnSpPr>
        <p:spPr>
          <a:xfrm>
            <a:off x="533400" y="4191000"/>
            <a:ext cx="80772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6934200" y="4191000"/>
            <a:ext cx="1828800" cy="400110"/>
          </a:xfrm>
          <a:prstGeom prst="rect">
            <a:avLst/>
          </a:prstGeom>
          <a:noFill/>
        </p:spPr>
        <p:txBody>
          <a:bodyPr wrap="square" rtlCol="0">
            <a:spAutoFit/>
          </a:bodyPr>
          <a:lstStyle/>
          <a:p>
            <a:pPr algn="r"/>
            <a:r>
              <a:rPr lang="en-GB" sz="2000" b="1" dirty="0" smtClean="0">
                <a:solidFill>
                  <a:schemeClr val="accent1">
                    <a:lumMod val="75000"/>
                  </a:schemeClr>
                </a:solidFill>
              </a:rPr>
              <a:t>Revenues</a:t>
            </a:r>
            <a:endParaRPr lang="en-GB" sz="2000" b="1" dirty="0">
              <a:solidFill>
                <a:schemeClr val="accent1">
                  <a:lumMod val="75000"/>
                </a:schemeClr>
              </a:solidFill>
            </a:endParaRPr>
          </a:p>
        </p:txBody>
      </p:sp>
      <p:sp>
        <p:nvSpPr>
          <p:cNvPr id="15" name="TextBox 14"/>
          <p:cNvSpPr txBox="1">
            <a:spLocks noChangeArrowheads="1"/>
          </p:cNvSpPr>
          <p:nvPr/>
        </p:nvSpPr>
        <p:spPr bwMode="auto">
          <a:xfrm>
            <a:off x="228600" y="3729038"/>
            <a:ext cx="533400" cy="461962"/>
          </a:xfrm>
          <a:prstGeom prst="rect">
            <a:avLst/>
          </a:prstGeom>
          <a:solidFill>
            <a:schemeClr val="accent2">
              <a:lumMod val="40000"/>
              <a:lumOff val="60000"/>
            </a:schemeClr>
          </a:solidFill>
          <a:ln w="38100">
            <a:solidFill>
              <a:schemeClr val="accent1">
                <a:lumMod val="75000"/>
              </a:schemeClr>
            </a:solidFill>
            <a:miter lim="800000"/>
            <a:headEnd/>
            <a:tailEnd/>
          </a:ln>
        </p:spPr>
        <p:txBody>
          <a:bodyPr>
            <a:spAutoFit/>
          </a:bodyPr>
          <a:lstStyle/>
          <a:p>
            <a:pPr algn="ctr"/>
            <a:r>
              <a:rPr lang="en-GB" sz="2400" b="1">
                <a:solidFill>
                  <a:srgbClr val="002060"/>
                </a:solidFill>
              </a:rPr>
              <a:t>+</a:t>
            </a:r>
          </a:p>
        </p:txBody>
      </p:sp>
      <p:sp>
        <p:nvSpPr>
          <p:cNvPr id="16" name="TextBox 15"/>
          <p:cNvSpPr txBox="1">
            <a:spLocks noChangeArrowheads="1"/>
          </p:cNvSpPr>
          <p:nvPr/>
        </p:nvSpPr>
        <p:spPr bwMode="auto">
          <a:xfrm>
            <a:off x="228600" y="4191000"/>
            <a:ext cx="533400" cy="461962"/>
          </a:xfrm>
          <a:prstGeom prst="rect">
            <a:avLst/>
          </a:prstGeom>
          <a:solidFill>
            <a:schemeClr val="accent5">
              <a:lumMod val="40000"/>
              <a:lumOff val="60000"/>
            </a:schemeClr>
          </a:solidFill>
          <a:ln w="38100">
            <a:solidFill>
              <a:schemeClr val="accent1">
                <a:lumMod val="75000"/>
              </a:schemeClr>
            </a:solidFill>
            <a:miter lim="800000"/>
            <a:headEnd/>
            <a:tailEnd/>
          </a:ln>
        </p:spPr>
        <p:txBody>
          <a:bodyPr>
            <a:spAutoFit/>
          </a:bodyPr>
          <a:lstStyle/>
          <a:p>
            <a:pPr algn="ctr"/>
            <a:r>
              <a:rPr lang="en-GB" sz="2400" b="1">
                <a:solidFill>
                  <a:srgbClr val="002060"/>
                </a:solidFill>
              </a:rPr>
              <a:t>-</a:t>
            </a:r>
          </a:p>
        </p:txBody>
      </p:sp>
      <p:sp>
        <p:nvSpPr>
          <p:cNvPr id="17" name="TextBox 16"/>
          <p:cNvSpPr txBox="1">
            <a:spLocks noChangeArrowheads="1"/>
          </p:cNvSpPr>
          <p:nvPr/>
        </p:nvSpPr>
        <p:spPr bwMode="auto">
          <a:xfrm>
            <a:off x="838200" y="2149338"/>
            <a:ext cx="1447800" cy="2031325"/>
          </a:xfrm>
          <a:prstGeom prst="rect">
            <a:avLst/>
          </a:prstGeom>
          <a:solidFill>
            <a:schemeClr val="accent2">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Carbon tax / Taxes on polluting and high-emission activities</a:t>
            </a:r>
            <a:endParaRPr lang="en-GB" b="1" dirty="0">
              <a:solidFill>
                <a:srgbClr val="002060"/>
              </a:solidFill>
            </a:endParaRPr>
          </a:p>
        </p:txBody>
      </p:sp>
      <p:sp>
        <p:nvSpPr>
          <p:cNvPr id="18" name="TextBox 17"/>
          <p:cNvSpPr txBox="1">
            <a:spLocks noChangeArrowheads="1"/>
          </p:cNvSpPr>
          <p:nvPr/>
        </p:nvSpPr>
        <p:spPr bwMode="auto">
          <a:xfrm>
            <a:off x="2286000" y="2143937"/>
            <a:ext cx="2286000" cy="2031325"/>
          </a:xfrm>
          <a:prstGeom prst="rect">
            <a:avLst/>
          </a:prstGeom>
          <a:solidFill>
            <a:schemeClr val="accent2">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Taxes on economic activities related to environmental and climate adaptation &amp; mitigation measures</a:t>
            </a:r>
            <a:endParaRPr lang="en-GB" b="1" dirty="0">
              <a:solidFill>
                <a:srgbClr val="002060"/>
              </a:solidFill>
            </a:endParaRPr>
          </a:p>
        </p:txBody>
      </p:sp>
      <p:sp>
        <p:nvSpPr>
          <p:cNvPr id="19" name="TextBox 18"/>
          <p:cNvSpPr txBox="1">
            <a:spLocks noChangeArrowheads="1"/>
          </p:cNvSpPr>
          <p:nvPr/>
        </p:nvSpPr>
        <p:spPr bwMode="auto">
          <a:xfrm>
            <a:off x="4572000" y="2436673"/>
            <a:ext cx="2057400" cy="1754327"/>
          </a:xfrm>
          <a:prstGeom prst="rect">
            <a:avLst/>
          </a:prstGeom>
          <a:solidFill>
            <a:schemeClr val="accent2">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Foreign grants &amp; other financial transfers related to environment and climate change</a:t>
            </a:r>
            <a:endParaRPr lang="en-GB" b="1" dirty="0">
              <a:solidFill>
                <a:srgbClr val="002060"/>
              </a:solidFill>
            </a:endParaRPr>
          </a:p>
        </p:txBody>
      </p:sp>
      <p:sp>
        <p:nvSpPr>
          <p:cNvPr id="20" name="TextBox 19"/>
          <p:cNvSpPr txBox="1">
            <a:spLocks noChangeArrowheads="1"/>
          </p:cNvSpPr>
          <p:nvPr/>
        </p:nvSpPr>
        <p:spPr bwMode="auto">
          <a:xfrm>
            <a:off x="6629400" y="2139000"/>
            <a:ext cx="1600200" cy="2052000"/>
          </a:xfrm>
          <a:prstGeom prst="rect">
            <a:avLst/>
          </a:prstGeom>
          <a:solidFill>
            <a:schemeClr val="accent2">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Growth effects from increased competitive-</a:t>
            </a:r>
            <a:r>
              <a:rPr lang="en-GB" b="1" dirty="0" err="1" smtClean="0">
                <a:solidFill>
                  <a:srgbClr val="002060"/>
                </a:solidFill>
              </a:rPr>
              <a:t>ness</a:t>
            </a:r>
            <a:endParaRPr lang="en-GB" b="1" dirty="0">
              <a:solidFill>
                <a:srgbClr val="002060"/>
              </a:solidFill>
            </a:endParaRPr>
          </a:p>
        </p:txBody>
      </p:sp>
      <p:sp>
        <p:nvSpPr>
          <p:cNvPr id="21" name="TextBox 20"/>
          <p:cNvSpPr txBox="1">
            <a:spLocks noChangeArrowheads="1"/>
          </p:cNvSpPr>
          <p:nvPr/>
        </p:nvSpPr>
        <p:spPr bwMode="auto">
          <a:xfrm>
            <a:off x="2286000" y="4217075"/>
            <a:ext cx="2286000" cy="2031325"/>
          </a:xfrm>
          <a:prstGeom prst="rect">
            <a:avLst/>
          </a:prstGeom>
          <a:solidFill>
            <a:schemeClr val="accent5">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Reduced taxes on activities that shrink or fail to develop as a result of  environmental and/or climate change policies</a:t>
            </a:r>
            <a:endParaRPr lang="en-GB" b="1" dirty="0">
              <a:solidFill>
                <a:srgbClr val="002060"/>
              </a:solidFill>
            </a:endParaRPr>
          </a:p>
        </p:txBody>
      </p:sp>
      <p:sp>
        <p:nvSpPr>
          <p:cNvPr id="22" name="TextBox 21"/>
          <p:cNvSpPr txBox="1">
            <a:spLocks noChangeArrowheads="1"/>
          </p:cNvSpPr>
          <p:nvPr/>
        </p:nvSpPr>
        <p:spPr bwMode="auto">
          <a:xfrm>
            <a:off x="838200" y="1447800"/>
            <a:ext cx="3733800" cy="584776"/>
          </a:xfrm>
          <a:prstGeom prst="rect">
            <a:avLst/>
          </a:prstGeom>
          <a:solidFill>
            <a:schemeClr val="accent2">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sz="1600" b="1" dirty="0" smtClean="0">
                <a:solidFill>
                  <a:srgbClr val="002060"/>
                </a:solidFill>
              </a:rPr>
              <a:t>Environmental Fiscal Reform</a:t>
            </a:r>
          </a:p>
          <a:p>
            <a:pPr algn="ctr"/>
            <a:r>
              <a:rPr lang="en-GB" sz="1600" b="1" dirty="0" smtClean="0">
                <a:solidFill>
                  <a:srgbClr val="002060"/>
                </a:solidFill>
              </a:rPr>
              <a:t>Payment for Environmental Services</a:t>
            </a:r>
            <a:endParaRPr lang="en-GB" sz="1600" b="1" dirty="0">
              <a:solidFill>
                <a:srgbClr val="00206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21" grpId="1" animBg="1"/>
      <p:bldP spid="2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Sources of</a:t>
            </a:r>
            <a:r>
              <a:rPr lang="en-GB" dirty="0" smtClean="0">
                <a:solidFill>
                  <a:schemeClr val="bg1"/>
                </a:solidFill>
              </a:rPr>
              <a:t> </a:t>
            </a:r>
            <a:r>
              <a:rPr lang="en-GB" dirty="0" smtClean="0"/>
              <a:t>external </a:t>
            </a:r>
            <a:br>
              <a:rPr lang="en-GB" dirty="0" smtClean="0"/>
            </a:br>
            <a:r>
              <a:rPr lang="en-GB" dirty="0" smtClean="0"/>
              <a:t>financing for environment (1)</a:t>
            </a:r>
            <a:endParaRPr lang="en-GB" dirty="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30</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11565057"/>
              </p:ext>
            </p:extLst>
          </p:nvPr>
        </p:nvGraphicFramePr>
        <p:xfrm>
          <a:off x="533400" y="1643380"/>
          <a:ext cx="8153400" cy="4681220"/>
        </p:xfrm>
        <a:graphic>
          <a:graphicData uri="http://schemas.openxmlformats.org/drawingml/2006/table">
            <a:tbl>
              <a:tblPr firstRow="1" bandRow="1">
                <a:tableStyleId>{5C22544A-7EE6-4342-B048-85BDC9FD1C3A}</a:tableStyleId>
              </a:tblPr>
              <a:tblGrid>
                <a:gridCol w="4724400"/>
                <a:gridCol w="3429000"/>
              </a:tblGrid>
              <a:tr h="389890">
                <a:tc>
                  <a:txBody>
                    <a:bodyPr/>
                    <a:lstStyle/>
                    <a:p>
                      <a:r>
                        <a:rPr lang="en-GB" sz="1700" dirty="0" smtClean="0"/>
                        <a:t>Source of funding</a:t>
                      </a:r>
                      <a:endParaRPr lang="en-GB" sz="1700" dirty="0"/>
                    </a:p>
                  </a:txBody>
                  <a:tcPr/>
                </a:tc>
                <a:tc>
                  <a:txBody>
                    <a:bodyPr/>
                    <a:lstStyle/>
                    <a:p>
                      <a:r>
                        <a:rPr lang="en-GB" sz="1700" dirty="0" smtClean="0"/>
                        <a:t>Activities supported</a:t>
                      </a:r>
                      <a:endParaRPr lang="en-GB" sz="1700" dirty="0"/>
                    </a:p>
                  </a:txBody>
                  <a:tcPr/>
                </a:tc>
              </a:tr>
              <a:tr h="389890">
                <a:tc>
                  <a:txBody>
                    <a:bodyPr/>
                    <a:lstStyle/>
                    <a:p>
                      <a:r>
                        <a:rPr lang="en-GB" sz="1700" dirty="0" smtClean="0">
                          <a:latin typeface="Calibri" pitchFamily="34" charset="0"/>
                          <a:cs typeface="Calibri" pitchFamily="34" charset="0"/>
                        </a:rPr>
                        <a:t>ACP-EU Water</a:t>
                      </a:r>
                      <a:r>
                        <a:rPr lang="en-GB" sz="1700" baseline="0" dirty="0" smtClean="0">
                          <a:latin typeface="Calibri" pitchFamily="34" charset="0"/>
                          <a:cs typeface="Calibri" pitchFamily="34" charset="0"/>
                        </a:rPr>
                        <a:t> Facility</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Supply</a:t>
                      </a:r>
                      <a:r>
                        <a:rPr lang="en-GB" sz="1700" baseline="0" dirty="0" smtClean="0">
                          <a:latin typeface="Calibri" pitchFamily="34" charset="0"/>
                          <a:cs typeface="Calibri" pitchFamily="34" charset="0"/>
                        </a:rPr>
                        <a:t> of water and basic sanitation</a:t>
                      </a:r>
                      <a:endParaRPr lang="en-GB" sz="1700" dirty="0">
                        <a:latin typeface="Calibri" pitchFamily="34" charset="0"/>
                        <a:cs typeface="Calibri" pitchFamily="34" charset="0"/>
                      </a:endParaRPr>
                    </a:p>
                  </a:txBody>
                  <a:tcPr/>
                </a:tc>
              </a:tr>
              <a:tr h="389890">
                <a:tc>
                  <a:txBody>
                    <a:bodyPr/>
                    <a:lstStyle/>
                    <a:p>
                      <a:r>
                        <a:rPr lang="en-GB" sz="1700" dirty="0" smtClean="0">
                          <a:latin typeface="Calibri" pitchFamily="34" charset="0"/>
                          <a:cs typeface="Calibri" pitchFamily="34" charset="0"/>
                        </a:rPr>
                        <a:t>EU blending mechanisms: EU-Africa Infrastructure Trust Fund (ITF);</a:t>
                      </a:r>
                      <a:r>
                        <a:rPr lang="en-GB" sz="1700" baseline="0" dirty="0" smtClean="0">
                          <a:latin typeface="Calibri" pitchFamily="34" charset="0"/>
                          <a:cs typeface="Calibri" pitchFamily="34" charset="0"/>
                        </a:rPr>
                        <a:t> Neighbourhood Investment Facility (NIF); Latin America Investment Facility (LAIF); Investment Facility for Central Asia (IFCA); Asia Investment Facility (AIF), Investment Facility for Caribbean; Investment Facility for Pacific </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Environmental</a:t>
                      </a:r>
                      <a:r>
                        <a:rPr lang="en-GB" sz="1700" baseline="0" dirty="0" smtClean="0">
                          <a:latin typeface="Calibri" pitchFamily="34" charset="0"/>
                          <a:cs typeface="Calibri" pitchFamily="34" charset="0"/>
                        </a:rPr>
                        <a:t> infrastructure, e.g. water and sanitation, renewable energy, sustainable transport</a:t>
                      </a:r>
                      <a:endParaRPr lang="en-GB" sz="1700" dirty="0">
                        <a:latin typeface="Calibri" pitchFamily="34" charset="0"/>
                        <a:cs typeface="Calibri" pitchFamily="34" charset="0"/>
                      </a:endParaRPr>
                    </a:p>
                  </a:txBody>
                  <a:tcPr/>
                </a:tc>
              </a:tr>
              <a:tr h="389890">
                <a:tc>
                  <a:txBody>
                    <a:bodyPr/>
                    <a:lstStyle/>
                    <a:p>
                      <a:r>
                        <a:rPr lang="en-GB" sz="1700" kern="1200" dirty="0" smtClean="0">
                          <a:solidFill>
                            <a:schemeClr val="dk1"/>
                          </a:solidFill>
                          <a:latin typeface="Calibri" pitchFamily="34" charset="0"/>
                          <a:ea typeface="+mn-ea"/>
                          <a:cs typeface="Calibri" pitchFamily="34" charset="0"/>
                        </a:rPr>
                        <a:t>Global Environment</a:t>
                      </a:r>
                      <a:r>
                        <a:rPr lang="en-GB" sz="1700" kern="1200" baseline="0" dirty="0" smtClean="0">
                          <a:solidFill>
                            <a:schemeClr val="dk1"/>
                          </a:solidFill>
                          <a:latin typeface="Calibri" pitchFamily="34" charset="0"/>
                          <a:ea typeface="+mn-ea"/>
                          <a:cs typeface="Calibri" pitchFamily="34" charset="0"/>
                        </a:rPr>
                        <a:t> Facility (GEF)</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Biodiversity, climate change, international waters, land degradation, the ozone layer, POPs</a:t>
                      </a:r>
                      <a:endParaRPr lang="en-GB" sz="1700" dirty="0">
                        <a:latin typeface="Calibri" pitchFamily="34" charset="0"/>
                        <a:cs typeface="Calibri" pitchFamily="34" charset="0"/>
                      </a:endParaRPr>
                    </a:p>
                  </a:txBody>
                  <a:tcPr/>
                </a:tc>
              </a:tr>
              <a:tr h="389890">
                <a:tc>
                  <a:txBody>
                    <a:bodyPr/>
                    <a:lstStyle/>
                    <a:p>
                      <a:r>
                        <a:rPr lang="en-GB" sz="1700" dirty="0" smtClean="0">
                          <a:latin typeface="Calibri" pitchFamily="34" charset="0"/>
                          <a:cs typeface="Calibri" pitchFamily="34" charset="0"/>
                        </a:rPr>
                        <a:t>Multilateral Fund for the Implementation of the Montreal Protocol (MLF)</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Activities under the Montreal Protocol</a:t>
                      </a:r>
                      <a:r>
                        <a:rPr lang="en-GB" sz="1700" baseline="0" dirty="0" smtClean="0">
                          <a:latin typeface="Calibri" pitchFamily="34" charset="0"/>
                          <a:cs typeface="Calibri" pitchFamily="34" charset="0"/>
                        </a:rPr>
                        <a:t> on ozone-depleting substances, including industrial conversion, technical assistance, training and capacity building</a:t>
                      </a:r>
                      <a:endParaRPr lang="en-GB" sz="1700" dirty="0">
                        <a:latin typeface="Calibri" pitchFamily="34" charset="0"/>
                        <a:cs typeface="Calibri" pitchFamily="34" charset="0"/>
                      </a:endParaRPr>
                    </a:p>
                  </a:txBody>
                  <a:tcPr/>
                </a:tc>
              </a:tr>
            </a:tbl>
          </a:graphicData>
        </a:graphic>
      </p:graphicFrame>
    </p:spTree>
    <p:extLst>
      <p:ext uri="{BB962C8B-B14F-4D97-AF65-F5344CB8AC3E}">
        <p14:creationId xmlns:p14="http://schemas.microsoft.com/office/powerpoint/2010/main" val="7654499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Sources of</a:t>
            </a:r>
            <a:r>
              <a:rPr lang="en-GB" dirty="0" smtClean="0">
                <a:solidFill>
                  <a:schemeClr val="bg1"/>
                </a:solidFill>
              </a:rPr>
              <a:t> </a:t>
            </a:r>
            <a:r>
              <a:rPr lang="en-GB" dirty="0" smtClean="0"/>
              <a:t>external </a:t>
            </a:r>
            <a:br>
              <a:rPr lang="en-GB" dirty="0" smtClean="0"/>
            </a:br>
            <a:r>
              <a:rPr lang="en-GB" dirty="0" smtClean="0"/>
              <a:t>financing for environment (2)</a:t>
            </a:r>
            <a:endParaRPr lang="en-GB" dirty="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31</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948604862"/>
              </p:ext>
            </p:extLst>
          </p:nvPr>
        </p:nvGraphicFramePr>
        <p:xfrm>
          <a:off x="533400" y="1981200"/>
          <a:ext cx="8153400" cy="3035300"/>
        </p:xfrm>
        <a:graphic>
          <a:graphicData uri="http://schemas.openxmlformats.org/drawingml/2006/table">
            <a:tbl>
              <a:tblPr firstRow="1" bandRow="1">
                <a:tableStyleId>{5C22544A-7EE6-4342-B048-85BDC9FD1C3A}</a:tableStyleId>
              </a:tblPr>
              <a:tblGrid>
                <a:gridCol w="4724400"/>
                <a:gridCol w="3429000"/>
              </a:tblGrid>
              <a:tr h="389890">
                <a:tc>
                  <a:txBody>
                    <a:bodyPr/>
                    <a:lstStyle/>
                    <a:p>
                      <a:r>
                        <a:rPr lang="en-GB" sz="1700" dirty="0" smtClean="0"/>
                        <a:t>Source of funding</a:t>
                      </a:r>
                      <a:endParaRPr lang="en-GB" sz="1700" dirty="0"/>
                    </a:p>
                  </a:txBody>
                  <a:tcPr/>
                </a:tc>
                <a:tc>
                  <a:txBody>
                    <a:bodyPr/>
                    <a:lstStyle/>
                    <a:p>
                      <a:r>
                        <a:rPr lang="en-GB" sz="1700" dirty="0" smtClean="0"/>
                        <a:t>Activities supported</a:t>
                      </a:r>
                      <a:endParaRPr lang="en-GB" sz="1700" dirty="0"/>
                    </a:p>
                  </a:txBody>
                  <a:tcPr/>
                </a:tc>
              </a:tr>
              <a:tr h="389890">
                <a:tc>
                  <a:txBody>
                    <a:bodyPr/>
                    <a:lstStyle/>
                    <a:p>
                      <a:r>
                        <a:rPr lang="en-GB" sz="1700" kern="1200" dirty="0" smtClean="0">
                          <a:solidFill>
                            <a:schemeClr val="dk1"/>
                          </a:solidFill>
                          <a:latin typeface="Calibri" pitchFamily="34" charset="0"/>
                          <a:ea typeface="+mn-ea"/>
                          <a:cs typeface="Calibri" pitchFamily="34" charset="0"/>
                        </a:rPr>
                        <a:t>Nagoya Protocol Implementation Fund</a:t>
                      </a:r>
                      <a:endParaRPr lang="en-GB" sz="1700" dirty="0">
                        <a:latin typeface="Calibri" pitchFamily="34" charset="0"/>
                        <a:cs typeface="Calibri" pitchFamily="34" charset="0"/>
                      </a:endParaRPr>
                    </a:p>
                  </a:txBody>
                  <a:tcPr/>
                </a:tc>
                <a:tc>
                  <a:txBody>
                    <a:bodyPr/>
                    <a:lstStyle/>
                    <a:p>
                      <a:r>
                        <a:rPr lang="en-GB" sz="1700" kern="1200" dirty="0" smtClean="0">
                          <a:solidFill>
                            <a:schemeClr val="dk1"/>
                          </a:solidFill>
                          <a:latin typeface="Calibri" pitchFamily="34" charset="0"/>
                          <a:ea typeface="+mn-ea"/>
                          <a:cs typeface="Calibri" pitchFamily="34" charset="0"/>
                        </a:rPr>
                        <a:t>Activities under the Nagoya Protocol on Access</a:t>
                      </a:r>
                      <a:r>
                        <a:rPr lang="en-GB" sz="1700" kern="1200" baseline="0" dirty="0" smtClean="0">
                          <a:solidFill>
                            <a:schemeClr val="dk1"/>
                          </a:solidFill>
                          <a:latin typeface="Calibri" pitchFamily="34" charset="0"/>
                          <a:ea typeface="+mn-ea"/>
                          <a:cs typeface="Calibri" pitchFamily="34" charset="0"/>
                        </a:rPr>
                        <a:t> to Genetic Resources and the Fair and Equitable Sharing of Benefits Arising from their Utilization (to the CBD)</a:t>
                      </a:r>
                      <a:endParaRPr lang="en-GB" sz="1700" dirty="0">
                        <a:latin typeface="Calibri" pitchFamily="34" charset="0"/>
                        <a:cs typeface="Calibri" pitchFamily="34" charset="0"/>
                      </a:endParaRPr>
                    </a:p>
                  </a:txBody>
                  <a:tcPr/>
                </a:tc>
              </a:tr>
              <a:tr h="389890">
                <a:tc>
                  <a:txBody>
                    <a:bodyPr/>
                    <a:lstStyle/>
                    <a:p>
                      <a:r>
                        <a:rPr lang="en-GB" sz="1700" dirty="0" smtClean="0">
                          <a:latin typeface="Calibri" pitchFamily="34" charset="0"/>
                          <a:cs typeface="Calibri" pitchFamily="34" charset="0"/>
                        </a:rPr>
                        <a:t>Nordic Environmental Development Fund (NMF)</a:t>
                      </a:r>
                      <a:endParaRPr lang="en-GB" sz="1700" dirty="0">
                        <a:latin typeface="Calibri" pitchFamily="34" charset="0"/>
                        <a:cs typeface="Calibri" pitchFamily="34" charset="0"/>
                      </a:endParaRPr>
                    </a:p>
                  </a:txBody>
                  <a:tcPr/>
                </a:tc>
                <a:tc>
                  <a:txBody>
                    <a:bodyPr/>
                    <a:lstStyle/>
                    <a:p>
                      <a:r>
                        <a:rPr lang="en-GB" sz="1700" dirty="0" smtClean="0">
                          <a:latin typeface="Calibri" pitchFamily="34" charset="0"/>
                          <a:cs typeface="Calibri" pitchFamily="34" charset="0"/>
                        </a:rPr>
                        <a:t>Cleaner</a:t>
                      </a:r>
                      <a:r>
                        <a:rPr lang="en-GB" sz="1700" baseline="0" dirty="0" smtClean="0">
                          <a:latin typeface="Calibri" pitchFamily="34" charset="0"/>
                          <a:cs typeface="Calibri" pitchFamily="34" charset="0"/>
                        </a:rPr>
                        <a:t> production investments, energy-efficiency, environmental investments on farms</a:t>
                      </a:r>
                      <a:endParaRPr lang="en-GB" sz="1700" dirty="0">
                        <a:latin typeface="Calibri" pitchFamily="34" charset="0"/>
                        <a:cs typeface="Calibri" pitchFamily="34" charset="0"/>
                      </a:endParaRPr>
                    </a:p>
                  </a:txBody>
                  <a:tcPr/>
                </a:tc>
              </a:tr>
              <a:tr h="389890">
                <a:tc>
                  <a:txBody>
                    <a:bodyPr/>
                    <a:lstStyle/>
                    <a:p>
                      <a:r>
                        <a:rPr lang="en-GB" sz="1700" dirty="0" smtClean="0">
                          <a:latin typeface="Calibri" pitchFamily="34" charset="0"/>
                          <a:cs typeface="Calibri" pitchFamily="34" charset="0"/>
                        </a:rPr>
                        <a:t>Other environmental</a:t>
                      </a:r>
                      <a:r>
                        <a:rPr lang="en-GB" sz="1700" baseline="0" dirty="0" smtClean="0">
                          <a:latin typeface="Calibri" pitchFamily="34" charset="0"/>
                          <a:cs typeface="Calibri" pitchFamily="34" charset="0"/>
                        </a:rPr>
                        <a:t> trust funds</a:t>
                      </a:r>
                      <a:endParaRPr lang="en-GB" sz="1700" dirty="0">
                        <a:latin typeface="Calibri" pitchFamily="34" charset="0"/>
                        <a:cs typeface="Calibri" pitchFamily="34" charset="0"/>
                      </a:endParaRPr>
                    </a:p>
                  </a:txBody>
                  <a:tcPr/>
                </a:tc>
                <a:tc>
                  <a:txBody>
                    <a:bodyPr/>
                    <a:lstStyle/>
                    <a:p>
                      <a:endParaRPr lang="en-GB" sz="1700" dirty="0">
                        <a:latin typeface="Calibri" pitchFamily="34" charset="0"/>
                        <a:cs typeface="Calibri" pitchFamily="34" charset="0"/>
                      </a:endParaRPr>
                    </a:p>
                  </a:txBody>
                  <a:tcPr/>
                </a:tc>
              </a:tr>
            </a:tbl>
          </a:graphicData>
        </a:graphic>
      </p:graphicFrame>
    </p:spTree>
    <p:extLst>
      <p:ext uri="{BB962C8B-B14F-4D97-AF65-F5344CB8AC3E}">
        <p14:creationId xmlns:p14="http://schemas.microsoft.com/office/powerpoint/2010/main" val="1463679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Sources of information on </a:t>
            </a:r>
            <a:r>
              <a:rPr lang="fr-BE" dirty="0" err="1" smtClean="0"/>
              <a:t>climate</a:t>
            </a:r>
            <a:r>
              <a:rPr lang="fr-BE" dirty="0" smtClean="0"/>
              <a:t>-</a:t>
            </a:r>
            <a:br>
              <a:rPr lang="fr-BE" dirty="0" smtClean="0"/>
            </a:br>
            <a:r>
              <a:rPr lang="fr-BE" dirty="0" err="1" smtClean="0"/>
              <a:t>related</a:t>
            </a:r>
            <a:r>
              <a:rPr lang="fr-BE" dirty="0" smtClean="0"/>
              <a:t> finance</a:t>
            </a:r>
            <a:endParaRPr lang="fr-BE" dirty="0"/>
          </a:p>
        </p:txBody>
      </p:sp>
      <p:sp>
        <p:nvSpPr>
          <p:cNvPr id="3" name="Content Placeholder 2"/>
          <p:cNvSpPr>
            <a:spLocks noGrp="1"/>
          </p:cNvSpPr>
          <p:nvPr>
            <p:ph idx="1"/>
          </p:nvPr>
        </p:nvSpPr>
        <p:spPr/>
        <p:txBody>
          <a:bodyPr/>
          <a:lstStyle/>
          <a:p>
            <a:r>
              <a:rPr lang="en-GB" dirty="0" smtClean="0">
                <a:hlinkClick r:id="rId2"/>
              </a:rPr>
              <a:t>www.climatefundsupdate.org</a:t>
            </a:r>
            <a:endParaRPr lang="en-GB" dirty="0" smtClean="0"/>
          </a:p>
          <a:p>
            <a:r>
              <a:rPr lang="en-GB" dirty="0" smtClean="0">
                <a:hlinkClick r:id="rId3"/>
              </a:rPr>
              <a:t>www.carbonfinance.org</a:t>
            </a:r>
            <a:r>
              <a:rPr lang="en-GB" dirty="0" smtClean="0"/>
              <a:t> </a:t>
            </a:r>
          </a:p>
          <a:p>
            <a:pPr>
              <a:buNone/>
            </a:pPr>
            <a:endParaRPr lang="en-GB" dirty="0"/>
          </a:p>
        </p:txBody>
      </p:sp>
      <p:sp>
        <p:nvSpPr>
          <p:cNvPr id="4" name="Slide Number Placeholder 3"/>
          <p:cNvSpPr>
            <a:spLocks noGrp="1"/>
          </p:cNvSpPr>
          <p:nvPr>
            <p:ph type="sldNum" sz="quarter" idx="12"/>
          </p:nvPr>
        </p:nvSpPr>
        <p:spPr/>
        <p:txBody>
          <a:bodyPr/>
          <a:lstStyle/>
          <a:p>
            <a:pPr>
              <a:defRPr/>
            </a:pPr>
            <a:fld id="{EF9B316E-7B51-407F-8896-647005365381}" type="slidenum">
              <a:rPr lang="en-US" smtClean="0"/>
              <a:pPr>
                <a:defRPr/>
              </a:pPr>
              <a:t>32</a:t>
            </a:fld>
            <a:endParaRPr lang="en-US"/>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r>
              <a:rPr lang="en-GB" smtClean="0"/>
              <a:t>Budget support</a:t>
            </a:r>
          </a:p>
        </p:txBody>
      </p:sp>
      <p:sp>
        <p:nvSpPr>
          <p:cNvPr id="56322" name="Content Placeholder 2"/>
          <p:cNvSpPr>
            <a:spLocks noGrp="1"/>
          </p:cNvSpPr>
          <p:nvPr>
            <p:ph idx="1"/>
          </p:nvPr>
        </p:nvSpPr>
        <p:spPr/>
        <p:txBody>
          <a:bodyPr/>
          <a:lstStyle/>
          <a:p>
            <a:r>
              <a:rPr lang="en-GB" dirty="0" smtClean="0"/>
              <a:t>The transfer of financial resources of an </a:t>
            </a:r>
            <a:br>
              <a:rPr lang="en-GB" dirty="0" smtClean="0"/>
            </a:br>
            <a:r>
              <a:rPr lang="en-GB" dirty="0" smtClean="0"/>
              <a:t>external financing agency to the National Treasury</a:t>
            </a:r>
          </a:p>
          <a:p>
            <a:r>
              <a:rPr lang="en-GB" dirty="0" smtClean="0"/>
              <a:t>Provides extra resources for the national budget</a:t>
            </a:r>
          </a:p>
          <a:p>
            <a:pPr lvl="1"/>
            <a:r>
              <a:rPr lang="en-GB" dirty="0" smtClean="0"/>
              <a:t>either grants (e.g. EC) or loans (e.g. World Bank)</a:t>
            </a:r>
          </a:p>
          <a:p>
            <a:r>
              <a:rPr lang="en-GB" dirty="0" smtClean="0"/>
              <a:t>National procedures apply to the commitment and disbursement of funds</a:t>
            </a:r>
          </a:p>
          <a:p>
            <a:pPr lvl="1"/>
            <a:r>
              <a:rPr lang="en-GB" dirty="0" smtClean="0"/>
              <a:t>implementation via the national Public Financial Management system =&gt; reduced transaction costs, increased ownership</a:t>
            </a:r>
          </a:p>
        </p:txBody>
      </p:sp>
      <p:sp>
        <p:nvSpPr>
          <p:cNvPr id="56323" name="Slide Number Placeholder 3"/>
          <p:cNvSpPr>
            <a:spLocks noGrp="1"/>
          </p:cNvSpPr>
          <p:nvPr>
            <p:ph type="sldNum" sz="quarter" idx="12"/>
          </p:nvPr>
        </p:nvSpPr>
        <p:spPr>
          <a:noFill/>
        </p:spPr>
        <p:txBody>
          <a:bodyPr/>
          <a:lstStyle/>
          <a:p>
            <a:fld id="{DF880BDA-3B5D-46BC-AAD1-B3A8E2264FB5}" type="slidenum">
              <a:rPr lang="en-US" smtClean="0"/>
              <a:pPr/>
              <a:t>33</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32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r>
              <a:rPr lang="en-GB" dirty="0" smtClean="0"/>
              <a:t>Budget support and mainstreaming opportunities</a:t>
            </a:r>
          </a:p>
        </p:txBody>
      </p:sp>
      <p:sp>
        <p:nvSpPr>
          <p:cNvPr id="60418" name="Content Placeholder 2"/>
          <p:cNvSpPr>
            <a:spLocks noGrp="1"/>
          </p:cNvSpPr>
          <p:nvPr>
            <p:ph idx="1"/>
          </p:nvPr>
        </p:nvSpPr>
        <p:spPr>
          <a:xfrm>
            <a:off x="609600" y="1447800"/>
            <a:ext cx="8534400" cy="762000"/>
          </a:xfrm>
        </p:spPr>
        <p:txBody>
          <a:bodyPr/>
          <a:lstStyle/>
          <a:p>
            <a:r>
              <a:rPr lang="en-GB" dirty="0" smtClean="0"/>
              <a:t>General eligibility conditions:</a:t>
            </a:r>
          </a:p>
        </p:txBody>
      </p:sp>
      <p:sp>
        <p:nvSpPr>
          <p:cNvPr id="60419" name="Slide Number Placeholder 3"/>
          <p:cNvSpPr>
            <a:spLocks noGrp="1"/>
          </p:cNvSpPr>
          <p:nvPr>
            <p:ph type="sldNum" sz="quarter" idx="12"/>
          </p:nvPr>
        </p:nvSpPr>
        <p:spPr>
          <a:noFill/>
        </p:spPr>
        <p:txBody>
          <a:bodyPr/>
          <a:lstStyle/>
          <a:p>
            <a:fld id="{3B62D39A-E8C1-4D48-A2F6-D356D8E46A2C}" type="slidenum">
              <a:rPr lang="en-US" smtClean="0"/>
              <a:pPr/>
              <a:t>34</a:t>
            </a:fld>
            <a:endParaRPr lang="en-US" smtClean="0"/>
          </a:p>
        </p:txBody>
      </p:sp>
      <p:sp>
        <p:nvSpPr>
          <p:cNvPr id="5" name="Rounded Rectangle 4"/>
          <p:cNvSpPr/>
          <p:nvPr/>
        </p:nvSpPr>
        <p:spPr>
          <a:xfrm>
            <a:off x="723900" y="2209800"/>
            <a:ext cx="5829300" cy="1143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dirty="0" smtClean="0"/>
              <a:t>Existence </a:t>
            </a:r>
            <a:r>
              <a:rPr lang="en-GB" sz="2400" dirty="0"/>
              <a:t>of a well-articulated national or sectoral policy/strategy to which the budget transfer will contribute</a:t>
            </a:r>
            <a:endParaRPr lang="en-GB" sz="2200" b="1" dirty="0">
              <a:solidFill>
                <a:schemeClr val="bg1"/>
              </a:solidFill>
            </a:endParaRPr>
          </a:p>
        </p:txBody>
      </p:sp>
      <p:sp>
        <p:nvSpPr>
          <p:cNvPr id="6" name="Rounded Rectangle 5"/>
          <p:cNvSpPr/>
          <p:nvPr/>
        </p:nvSpPr>
        <p:spPr>
          <a:xfrm>
            <a:off x="762000" y="3505200"/>
            <a:ext cx="58293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dirty="0" smtClean="0"/>
              <a:t>Reasonably </a:t>
            </a:r>
            <a:r>
              <a:rPr lang="en-GB" sz="2400" dirty="0"/>
              <a:t>stable macroeconomic framework</a:t>
            </a:r>
            <a:endParaRPr lang="en-GB" sz="2200" b="1" dirty="0">
              <a:solidFill>
                <a:schemeClr val="bg1"/>
              </a:solidFill>
            </a:endParaRPr>
          </a:p>
        </p:txBody>
      </p:sp>
      <p:sp>
        <p:nvSpPr>
          <p:cNvPr id="7" name="Rounded Rectangle 6"/>
          <p:cNvSpPr/>
          <p:nvPr/>
        </p:nvSpPr>
        <p:spPr>
          <a:xfrm>
            <a:off x="762000" y="4495800"/>
            <a:ext cx="57912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dirty="0" smtClean="0"/>
              <a:t>Reliable </a:t>
            </a:r>
            <a:r>
              <a:rPr lang="en-GB" sz="2400" dirty="0"/>
              <a:t>or improving public financial management</a:t>
            </a:r>
            <a:endParaRPr lang="en-GB" sz="2200" b="1" dirty="0">
              <a:solidFill>
                <a:schemeClr val="bg1"/>
              </a:solidFill>
            </a:endParaRPr>
          </a:p>
        </p:txBody>
      </p:sp>
      <p:sp>
        <p:nvSpPr>
          <p:cNvPr id="8" name="Rounded Rectangle 7"/>
          <p:cNvSpPr/>
          <p:nvPr/>
        </p:nvSpPr>
        <p:spPr>
          <a:xfrm>
            <a:off x="762000" y="5486400"/>
            <a:ext cx="57912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dirty="0" smtClean="0"/>
              <a:t>Transparency and oversight of budget</a:t>
            </a:r>
            <a:endParaRPr lang="en-GB" sz="2200" b="1" dirty="0">
              <a:solidFill>
                <a:schemeClr val="bg1"/>
              </a:solidFill>
            </a:endParaRPr>
          </a:p>
        </p:txBody>
      </p:sp>
      <p:sp>
        <p:nvSpPr>
          <p:cNvPr id="9" name="Rounded Rectangle 8"/>
          <p:cNvSpPr/>
          <p:nvPr/>
        </p:nvSpPr>
        <p:spPr>
          <a:xfrm>
            <a:off x="152400" y="2209800"/>
            <a:ext cx="419100" cy="1143000"/>
          </a:xfrm>
          <a:prstGeom prst="roundRect">
            <a:avLst/>
          </a:prstGeom>
          <a:solidFill>
            <a:srgbClr val="FF6666"/>
          </a:solidFill>
        </p:spPr>
        <p:style>
          <a:lnRef idx="1">
            <a:schemeClr val="accent4"/>
          </a:lnRef>
          <a:fillRef idx="2">
            <a:schemeClr val="accent4"/>
          </a:fillRef>
          <a:effectRef idx="1">
            <a:schemeClr val="accent4"/>
          </a:effectRef>
          <a:fontRef idx="minor">
            <a:schemeClr val="dk1"/>
          </a:fontRef>
        </p:style>
        <p:txBody>
          <a:bodyPr anchor="ctr"/>
          <a:lstStyle/>
          <a:p>
            <a:pPr>
              <a:defRPr/>
            </a:pPr>
            <a:r>
              <a:rPr lang="en-GB" sz="2400" dirty="0" smtClean="0"/>
              <a:t>1</a:t>
            </a:r>
            <a:endParaRPr lang="en-GB" sz="2200" b="1" dirty="0">
              <a:solidFill>
                <a:schemeClr val="bg1"/>
              </a:solidFill>
            </a:endParaRPr>
          </a:p>
        </p:txBody>
      </p:sp>
      <p:sp>
        <p:nvSpPr>
          <p:cNvPr id="10" name="Rounded Rectangle 9"/>
          <p:cNvSpPr/>
          <p:nvPr/>
        </p:nvSpPr>
        <p:spPr>
          <a:xfrm>
            <a:off x="152400" y="3505200"/>
            <a:ext cx="457200" cy="838200"/>
          </a:xfrm>
          <a:prstGeom prst="roundRect">
            <a:avLst/>
          </a:prstGeom>
          <a:solidFill>
            <a:srgbClr val="FF6666"/>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GB" sz="2400" dirty="0"/>
              <a:t>2</a:t>
            </a:r>
            <a:endParaRPr lang="en-GB" sz="2200" b="1" dirty="0">
              <a:solidFill>
                <a:schemeClr val="bg1"/>
              </a:solidFill>
            </a:endParaRPr>
          </a:p>
        </p:txBody>
      </p:sp>
      <p:sp>
        <p:nvSpPr>
          <p:cNvPr id="11" name="Rounded Rectangle 10"/>
          <p:cNvSpPr/>
          <p:nvPr/>
        </p:nvSpPr>
        <p:spPr>
          <a:xfrm>
            <a:off x="152400" y="4572000"/>
            <a:ext cx="457200" cy="762000"/>
          </a:xfrm>
          <a:prstGeom prst="roundRect">
            <a:avLst/>
          </a:prstGeom>
          <a:solidFill>
            <a:srgbClr val="FF6666"/>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GB" sz="2400" dirty="0" smtClean="0"/>
              <a:t>3</a:t>
            </a:r>
            <a:endParaRPr lang="en-GB" sz="2200" b="1" dirty="0">
              <a:solidFill>
                <a:schemeClr val="bg1"/>
              </a:solidFill>
            </a:endParaRPr>
          </a:p>
        </p:txBody>
      </p:sp>
      <p:sp>
        <p:nvSpPr>
          <p:cNvPr id="12" name="Rounded Rectangle 11"/>
          <p:cNvSpPr/>
          <p:nvPr/>
        </p:nvSpPr>
        <p:spPr>
          <a:xfrm>
            <a:off x="152400" y="5486400"/>
            <a:ext cx="457200" cy="762000"/>
          </a:xfrm>
          <a:prstGeom prst="roundRect">
            <a:avLst/>
          </a:prstGeom>
          <a:solidFill>
            <a:srgbClr val="FF6666"/>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GB" sz="2400" dirty="0"/>
              <a:t>4</a:t>
            </a:r>
            <a:endParaRPr lang="en-GB" sz="2200" b="1" dirty="0">
              <a:solidFill>
                <a:schemeClr val="bg1"/>
              </a:solidFill>
            </a:endParaRPr>
          </a:p>
        </p:txBody>
      </p:sp>
      <p:sp>
        <p:nvSpPr>
          <p:cNvPr id="13" name="Rounded Rectangular Callout 12"/>
          <p:cNvSpPr/>
          <p:nvPr/>
        </p:nvSpPr>
        <p:spPr>
          <a:xfrm>
            <a:off x="5791200" y="838200"/>
            <a:ext cx="2819400" cy="914400"/>
          </a:xfrm>
          <a:prstGeom prst="wedgeRoundRectCallout">
            <a:avLst>
              <a:gd name="adj1" fmla="val -79577"/>
              <a:gd name="adj2" fmla="val 136232"/>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rgbClr val="002060"/>
                </a:solidFill>
              </a:rPr>
              <a:t>Environmentally sustainable and climate-resilient</a:t>
            </a:r>
            <a:endParaRPr lang="en-GB" sz="1600" b="1" dirty="0">
              <a:solidFill>
                <a:srgbClr val="002060"/>
              </a:solidFill>
            </a:endParaRPr>
          </a:p>
        </p:txBody>
      </p:sp>
      <p:sp>
        <p:nvSpPr>
          <p:cNvPr id="14" name="Rounded Rectangular Callout 13"/>
          <p:cNvSpPr/>
          <p:nvPr/>
        </p:nvSpPr>
        <p:spPr>
          <a:xfrm>
            <a:off x="6781800" y="1828800"/>
            <a:ext cx="1600200" cy="685800"/>
          </a:xfrm>
          <a:prstGeom prst="wedgeRoundRectCallout">
            <a:avLst>
              <a:gd name="adj1" fmla="val -93182"/>
              <a:gd name="adj2" fmla="val 51576"/>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rgbClr val="002060"/>
                </a:solidFill>
              </a:rPr>
              <a:t>Potential use of SEA</a:t>
            </a:r>
            <a:endParaRPr lang="en-GB" sz="1600" b="1" dirty="0">
              <a:solidFill>
                <a:srgbClr val="002060"/>
              </a:solidFill>
            </a:endParaRPr>
          </a:p>
        </p:txBody>
      </p:sp>
      <p:sp>
        <p:nvSpPr>
          <p:cNvPr id="15" name="Rounded Rectangular Callout 14"/>
          <p:cNvSpPr/>
          <p:nvPr/>
        </p:nvSpPr>
        <p:spPr>
          <a:xfrm>
            <a:off x="6858000" y="4267200"/>
            <a:ext cx="1905000" cy="609600"/>
          </a:xfrm>
          <a:prstGeom prst="wedgeRoundRectCallout">
            <a:avLst>
              <a:gd name="adj1" fmla="val -79577"/>
              <a:gd name="adj2" fmla="val 136232"/>
              <a:gd name="adj3"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600" b="1" dirty="0" smtClean="0">
                <a:solidFill>
                  <a:srgbClr val="002060"/>
                </a:solidFill>
              </a:rPr>
              <a:t>PER, PEER, CPEIR</a:t>
            </a:r>
            <a:endParaRPr lang="en-GB" sz="1600" b="1" dirty="0">
              <a:solidFill>
                <a:srgbClr val="00206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r>
              <a:rPr lang="en-GB" dirty="0" smtClean="0"/>
              <a:t>Budget support and mainstreaming opportunities</a:t>
            </a:r>
          </a:p>
        </p:txBody>
      </p:sp>
      <p:sp>
        <p:nvSpPr>
          <p:cNvPr id="3" name="Content Placeholder 2"/>
          <p:cNvSpPr>
            <a:spLocks noGrp="1"/>
          </p:cNvSpPr>
          <p:nvPr>
            <p:ph idx="1"/>
          </p:nvPr>
        </p:nvSpPr>
        <p:spPr>
          <a:xfrm>
            <a:off x="457200" y="1676400"/>
            <a:ext cx="8534400" cy="4800600"/>
          </a:xfrm>
        </p:spPr>
        <p:txBody>
          <a:bodyPr/>
          <a:lstStyle/>
          <a:p>
            <a:r>
              <a:rPr lang="en-GB" dirty="0" smtClean="0"/>
              <a:t>Inclusion of key environmental and/or climate change indicators for disbursement of:</a:t>
            </a:r>
          </a:p>
          <a:p>
            <a:pPr lvl="1"/>
            <a:r>
              <a:rPr lang="en-GB" dirty="0" smtClean="0">
                <a:solidFill>
                  <a:schemeClr val="accent1">
                    <a:lumMod val="75000"/>
                  </a:schemeClr>
                </a:solidFill>
              </a:rPr>
              <a:t>fixed tranche</a:t>
            </a:r>
            <a:r>
              <a:rPr lang="en-GB" b="1" dirty="0" smtClean="0">
                <a:solidFill>
                  <a:schemeClr val="accent1">
                    <a:lumMod val="75000"/>
                  </a:schemeClr>
                </a:solidFill>
              </a:rPr>
              <a:t> </a:t>
            </a:r>
          </a:p>
          <a:p>
            <a:pPr lvl="2"/>
            <a:r>
              <a:rPr lang="en-GB" dirty="0" smtClean="0"/>
              <a:t>(paid in full as long as eligibility conditions are maintained)</a:t>
            </a:r>
          </a:p>
          <a:p>
            <a:pPr lvl="1"/>
            <a:r>
              <a:rPr lang="en-GB" dirty="0" smtClean="0">
                <a:solidFill>
                  <a:schemeClr val="accent1">
                    <a:lumMod val="75000"/>
                  </a:schemeClr>
                </a:solidFill>
              </a:rPr>
              <a:t>variable tranche </a:t>
            </a:r>
          </a:p>
          <a:p>
            <a:pPr lvl="2"/>
            <a:r>
              <a:rPr lang="en-GB" dirty="0" smtClean="0"/>
              <a:t>(paid in full or in part based on actual performance against an agreed set of criteria and targets)</a:t>
            </a:r>
          </a:p>
          <a:p>
            <a:pPr lvl="2"/>
            <a:r>
              <a:rPr lang="en-GB" dirty="0" smtClean="0"/>
              <a:t>criteria/targets in principle taken from the PAF associated with the supported policy or strategy</a:t>
            </a:r>
          </a:p>
          <a:p>
            <a:pPr lvl="2"/>
            <a:r>
              <a:rPr lang="en-GB" dirty="0" smtClean="0"/>
              <a:t>provides a results-oriented performance incentive</a:t>
            </a:r>
          </a:p>
        </p:txBody>
      </p:sp>
      <p:sp>
        <p:nvSpPr>
          <p:cNvPr id="62467" name="Slide Number Placeholder 3"/>
          <p:cNvSpPr>
            <a:spLocks noGrp="1"/>
          </p:cNvSpPr>
          <p:nvPr>
            <p:ph type="sldNum" sz="quarter" idx="12"/>
          </p:nvPr>
        </p:nvSpPr>
        <p:spPr>
          <a:noFill/>
        </p:spPr>
        <p:txBody>
          <a:bodyPr/>
          <a:lstStyle/>
          <a:p>
            <a:fld id="{AEA9DBCA-018B-49F0-96AD-464700044903}" type="slidenum">
              <a:rPr lang="en-US" smtClean="0"/>
              <a:pPr/>
              <a:t>35</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r>
              <a:rPr lang="en-GB" dirty="0" smtClean="0"/>
              <a:t>National climate and environment funds</a:t>
            </a:r>
          </a:p>
        </p:txBody>
      </p:sp>
      <p:sp>
        <p:nvSpPr>
          <p:cNvPr id="3" name="Content Placeholder 2"/>
          <p:cNvSpPr>
            <a:spLocks noGrp="1"/>
          </p:cNvSpPr>
          <p:nvPr>
            <p:ph idx="1"/>
          </p:nvPr>
        </p:nvSpPr>
        <p:spPr>
          <a:xfrm>
            <a:off x="228600" y="1371600"/>
            <a:ext cx="8763000" cy="4800600"/>
          </a:xfrm>
        </p:spPr>
        <p:txBody>
          <a:bodyPr/>
          <a:lstStyle/>
          <a:p>
            <a:r>
              <a:rPr lang="en-GB" dirty="0" smtClean="0"/>
              <a:t>Several countries have established a</a:t>
            </a:r>
            <a:r>
              <a:rPr lang="en-GB" dirty="0"/>
              <a:t> </a:t>
            </a:r>
            <a:r>
              <a:rPr lang="en-GB" dirty="0" smtClean="0"/>
              <a:t>‘national climate fund’ and/or an environment trust fund’ to:</a:t>
            </a:r>
          </a:p>
          <a:p>
            <a:pPr lvl="1"/>
            <a:r>
              <a:rPr lang="en-GB" dirty="0" smtClean="0"/>
              <a:t>channel and manage external funding related to CC and environment</a:t>
            </a:r>
          </a:p>
          <a:p>
            <a:pPr lvl="1"/>
            <a:r>
              <a:rPr lang="en-GB" dirty="0" smtClean="0"/>
              <a:t>leverage existing funds and initiatives (incl. those financed with national resources)</a:t>
            </a:r>
          </a:p>
          <a:p>
            <a:pPr lvl="1"/>
            <a:r>
              <a:rPr lang="en-GB" dirty="0" smtClean="0"/>
              <a:t>Support mainstreaming into national development strategies</a:t>
            </a:r>
          </a:p>
          <a:p>
            <a:r>
              <a:rPr lang="en-GB" dirty="0" smtClean="0"/>
              <a:t>Expected benefits:</a:t>
            </a:r>
          </a:p>
          <a:p>
            <a:pPr lvl="1"/>
            <a:r>
              <a:rPr lang="en-GB" dirty="0" smtClean="0"/>
              <a:t>Alignment of external funding with national priorities</a:t>
            </a:r>
          </a:p>
          <a:p>
            <a:pPr lvl="1"/>
            <a:r>
              <a:rPr lang="en-GB" dirty="0" smtClean="0"/>
              <a:t>Building of national capacities and institutions</a:t>
            </a:r>
          </a:p>
          <a:p>
            <a:pPr lvl="1"/>
            <a:r>
              <a:rPr lang="en-GB" u="sng" dirty="0" smtClean="0"/>
              <a:t>Scaling up</a:t>
            </a:r>
            <a:r>
              <a:rPr lang="en-GB" dirty="0" smtClean="0"/>
              <a:t> of the response to climate change and environmental challenges</a:t>
            </a:r>
          </a:p>
        </p:txBody>
      </p:sp>
      <p:sp>
        <p:nvSpPr>
          <p:cNvPr id="64515" name="Slide Number Placeholder 3"/>
          <p:cNvSpPr>
            <a:spLocks noGrp="1"/>
          </p:cNvSpPr>
          <p:nvPr>
            <p:ph type="sldNum" sz="quarter" idx="12"/>
          </p:nvPr>
        </p:nvSpPr>
        <p:spPr>
          <a:noFill/>
        </p:spPr>
        <p:txBody>
          <a:bodyPr/>
          <a:lstStyle/>
          <a:p>
            <a:fld id="{47A24B02-1B58-479C-93AC-36D2D35472AA}" type="slidenum">
              <a:rPr lang="en-US" smtClean="0"/>
              <a:pPr/>
              <a:t>36</a:t>
            </a:fld>
            <a:endParaRPr lang="en-US"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2057400"/>
          </a:xfr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anchor="ctr"/>
          <a:lstStyle/>
          <a:p>
            <a:pPr algn="ctr">
              <a:lnSpc>
                <a:spcPct val="150000"/>
              </a:lnSpc>
              <a:buClr>
                <a:srgbClr val="00627F"/>
              </a:buClr>
              <a:buFontTx/>
              <a:buNone/>
              <a:defRPr/>
            </a:pPr>
            <a:r>
              <a:rPr lang="en-GB" dirty="0" smtClean="0">
                <a:solidFill>
                  <a:srgbClr val="0083A9"/>
                </a:solidFill>
              </a:rPr>
              <a:t>Discussion and action planning</a:t>
            </a:r>
          </a:p>
        </p:txBody>
      </p:sp>
      <p:sp>
        <p:nvSpPr>
          <p:cNvPr id="49154" name="Slide Number Placeholder 2"/>
          <p:cNvSpPr>
            <a:spLocks noGrp="1"/>
          </p:cNvSpPr>
          <p:nvPr>
            <p:ph type="sldNum" sz="quarter" idx="12"/>
          </p:nvPr>
        </p:nvSpPr>
        <p:spPr>
          <a:noFill/>
        </p:spPr>
        <p:txBody>
          <a:bodyPr/>
          <a:lstStyle/>
          <a:p>
            <a:fld id="{58E5CCDB-9A8F-4E75-8FA7-6D69D9C2C5AA}" type="slidenum">
              <a:rPr lang="en-US" smtClean="0"/>
              <a:pPr/>
              <a:t>37</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Turning words into action</a:t>
            </a:r>
            <a:endParaRPr lang="en-GB" dirty="0"/>
          </a:p>
        </p:txBody>
      </p:sp>
      <p:sp>
        <p:nvSpPr>
          <p:cNvPr id="3" name="Content Placeholder 2"/>
          <p:cNvSpPr>
            <a:spLocks noGrp="1"/>
          </p:cNvSpPr>
          <p:nvPr>
            <p:ph idx="1"/>
          </p:nvPr>
        </p:nvSpPr>
        <p:spPr>
          <a:xfrm>
            <a:off x="457200" y="1752600"/>
            <a:ext cx="7924800" cy="4800600"/>
          </a:xfrm>
        </p:spPr>
        <p:txBody>
          <a:bodyPr/>
          <a:lstStyle/>
          <a:p>
            <a:pPr>
              <a:buFont typeface="Wingdings" pitchFamily="2" charset="2"/>
              <a:buChar char="§"/>
            </a:pPr>
            <a:r>
              <a:rPr lang="en-GB" dirty="0" smtClean="0"/>
              <a:t>Promote mainstreaming through national budgetary processes</a:t>
            </a:r>
          </a:p>
          <a:p>
            <a:pPr>
              <a:buFont typeface="Wingdings" pitchFamily="2" charset="2"/>
              <a:buChar char="§"/>
            </a:pPr>
            <a:r>
              <a:rPr lang="en-GB" dirty="0" smtClean="0"/>
              <a:t>Using (EC) budget support to leverage for mainstreaming</a:t>
            </a:r>
          </a:p>
          <a:p>
            <a:pPr>
              <a:buNone/>
            </a:pPr>
            <a:endParaRPr lang="en-GB" dirty="0"/>
          </a:p>
        </p:txBody>
      </p:sp>
      <p:sp>
        <p:nvSpPr>
          <p:cNvPr id="4" name="Slide Number Placeholder 3"/>
          <p:cNvSpPr>
            <a:spLocks noGrp="1"/>
          </p:cNvSpPr>
          <p:nvPr>
            <p:ph type="sldNum" sz="quarter" idx="12"/>
          </p:nvPr>
        </p:nvSpPr>
        <p:spPr/>
        <p:txBody>
          <a:bodyPr/>
          <a:lstStyle/>
          <a:p>
            <a:pPr>
              <a:defRPr/>
            </a:pPr>
            <a:fld id="{C1D8A8AA-BD2E-490D-9C14-B3CCF4F64AC5}" type="slidenum">
              <a:rPr lang="en-US" smtClean="0"/>
              <a:pPr>
                <a:defRPr/>
              </a:pPr>
              <a:t>38</a:t>
            </a:fld>
            <a:endParaRPr lang="en-US"/>
          </a:p>
        </p:txBody>
      </p:sp>
      <p:sp>
        <p:nvSpPr>
          <p:cNvPr id="5" name="Rounded Rectangle 4"/>
          <p:cNvSpPr/>
          <p:nvPr/>
        </p:nvSpPr>
        <p:spPr>
          <a:xfrm>
            <a:off x="1866900" y="4343400"/>
            <a:ext cx="5410200" cy="1600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rgbClr val="005F7B"/>
                </a:solidFill>
              </a:rPr>
              <a:t>What can be done and what are the institutional and capacity needs in your country/sector of responsibility? </a:t>
            </a:r>
            <a:endParaRPr lang="en-GB" sz="2400" b="1" dirty="0">
              <a:solidFill>
                <a:srgbClr val="005F7B"/>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Recap – Key messages</a:t>
            </a:r>
            <a:endParaRPr lang="en-GB" dirty="0">
              <a:solidFill>
                <a:schemeClr val="accent2">
                  <a:lumMod val="20000"/>
                  <a:lumOff val="80000"/>
                </a:schemeClr>
              </a:solidFill>
            </a:endParaRPr>
          </a:p>
        </p:txBody>
      </p:sp>
      <p:sp>
        <p:nvSpPr>
          <p:cNvPr id="3" name="Content Placeholder 2"/>
          <p:cNvSpPr>
            <a:spLocks noGrp="1"/>
          </p:cNvSpPr>
          <p:nvPr>
            <p:ph idx="1"/>
          </p:nvPr>
        </p:nvSpPr>
        <p:spPr>
          <a:xfrm>
            <a:off x="457200" y="1600200"/>
            <a:ext cx="8534400" cy="4800600"/>
          </a:xfrm>
        </p:spPr>
        <p:txBody>
          <a:bodyPr/>
          <a:lstStyle/>
          <a:p>
            <a:r>
              <a:rPr lang="en-GB" sz="2600" dirty="0" smtClean="0"/>
              <a:t>Environment- and climate-related policies and measures can impact the national budget in multiple ways</a:t>
            </a:r>
          </a:p>
          <a:p>
            <a:r>
              <a:rPr lang="en-GB" sz="2600" dirty="0" smtClean="0"/>
              <a:t>There are entry points for mainstreaming environment and climate change at practically all stages of the budgetary process – including at the stage of </a:t>
            </a:r>
            <a:r>
              <a:rPr lang="en-GB" sz="2600" i="1" dirty="0" smtClean="0"/>
              <a:t>ex post </a:t>
            </a:r>
            <a:r>
              <a:rPr lang="en-GB" sz="2600" dirty="0" smtClean="0"/>
              <a:t>evaluation (PERs, PEERs and CPEIR)</a:t>
            </a:r>
          </a:p>
          <a:p>
            <a:r>
              <a:rPr lang="en-GB" sz="2600" dirty="0" smtClean="0"/>
              <a:t>It is recommended to set up systems to keep track of environment- and climate change-related expenditures</a:t>
            </a:r>
          </a:p>
          <a:p>
            <a:r>
              <a:rPr lang="en-GB" sz="2600" dirty="0" smtClean="0"/>
              <a:t>Multiple sources of funding exist to support environment and climate change – focus on eligibility and objectives</a:t>
            </a:r>
          </a:p>
          <a:p>
            <a:r>
              <a:rPr lang="en-GB" sz="2600" dirty="0" smtClean="0"/>
              <a:t>Where conditions are met, budget support is a suitable modality for supporting CC mainstreaming efforts</a:t>
            </a:r>
          </a:p>
          <a:p>
            <a:endParaRPr lang="en-GB" sz="2600" dirty="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39</a:t>
            </a:fld>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dirty="0" smtClean="0"/>
              <a:t>Implications of integration on the expenditure side</a:t>
            </a:r>
          </a:p>
        </p:txBody>
      </p:sp>
      <p:sp>
        <p:nvSpPr>
          <p:cNvPr id="25603" name="TextBox 4"/>
          <p:cNvSpPr txBox="1">
            <a:spLocks noChangeArrowheads="1"/>
          </p:cNvSpPr>
          <p:nvPr/>
        </p:nvSpPr>
        <p:spPr bwMode="auto">
          <a:xfrm>
            <a:off x="4305300" y="2895600"/>
            <a:ext cx="381000" cy="2308225"/>
          </a:xfrm>
          <a:prstGeom prst="rect">
            <a:avLst/>
          </a:prstGeom>
          <a:noFill/>
          <a:ln w="9525">
            <a:noFill/>
            <a:miter lim="800000"/>
            <a:headEnd/>
            <a:tailEnd/>
          </a:ln>
        </p:spPr>
        <p:txBody>
          <a:bodyPr>
            <a:spAutoFit/>
          </a:bodyPr>
          <a:lstStyle/>
          <a:p>
            <a:r>
              <a:rPr lang="en-GB" b="1">
                <a:solidFill>
                  <a:schemeClr val="bg1"/>
                </a:solidFill>
              </a:rPr>
              <a:t>R</a:t>
            </a:r>
          </a:p>
          <a:p>
            <a:r>
              <a:rPr lang="en-GB" b="1">
                <a:solidFill>
                  <a:schemeClr val="bg1"/>
                </a:solidFill>
              </a:rPr>
              <a:t>E</a:t>
            </a:r>
          </a:p>
          <a:p>
            <a:r>
              <a:rPr lang="en-GB" b="1">
                <a:solidFill>
                  <a:schemeClr val="bg1"/>
                </a:solidFill>
              </a:rPr>
              <a:t>V</a:t>
            </a:r>
          </a:p>
          <a:p>
            <a:r>
              <a:rPr lang="en-GB" b="1">
                <a:solidFill>
                  <a:schemeClr val="bg1"/>
                </a:solidFill>
              </a:rPr>
              <a:t>E</a:t>
            </a:r>
          </a:p>
          <a:p>
            <a:r>
              <a:rPr lang="en-GB" b="1">
                <a:solidFill>
                  <a:schemeClr val="bg1"/>
                </a:solidFill>
              </a:rPr>
              <a:t>N</a:t>
            </a:r>
          </a:p>
          <a:p>
            <a:r>
              <a:rPr lang="en-GB" b="1">
                <a:solidFill>
                  <a:schemeClr val="bg1"/>
                </a:solidFill>
              </a:rPr>
              <a:t>U</a:t>
            </a:r>
          </a:p>
          <a:p>
            <a:r>
              <a:rPr lang="en-GB" b="1">
                <a:solidFill>
                  <a:schemeClr val="bg1"/>
                </a:solidFill>
              </a:rPr>
              <a:t>E</a:t>
            </a:r>
          </a:p>
          <a:p>
            <a:r>
              <a:rPr lang="en-GB" b="1">
                <a:solidFill>
                  <a:schemeClr val="bg1"/>
                </a:solidFill>
              </a:rPr>
              <a:t>S</a:t>
            </a:r>
          </a:p>
        </p:txBody>
      </p:sp>
      <p:sp>
        <p:nvSpPr>
          <p:cNvPr id="25608" name="Slide Number Placeholder 8"/>
          <p:cNvSpPr>
            <a:spLocks noGrp="1"/>
          </p:cNvSpPr>
          <p:nvPr>
            <p:ph type="sldNum" sz="quarter" idx="12"/>
          </p:nvPr>
        </p:nvSpPr>
        <p:spPr>
          <a:noFill/>
        </p:spPr>
        <p:txBody>
          <a:bodyPr/>
          <a:lstStyle/>
          <a:p>
            <a:fld id="{1B545720-EA60-4187-9CE3-B46CA85C01B2}" type="slidenum">
              <a:rPr lang="en-US" smtClean="0"/>
              <a:pPr/>
              <a:t>4</a:t>
            </a:fld>
            <a:endParaRPr lang="en-US" smtClean="0"/>
          </a:p>
        </p:txBody>
      </p:sp>
      <p:cxnSp>
        <p:nvCxnSpPr>
          <p:cNvPr id="13" name="Straight Connector 12"/>
          <p:cNvCxnSpPr/>
          <p:nvPr/>
        </p:nvCxnSpPr>
        <p:spPr>
          <a:xfrm>
            <a:off x="457200" y="3886200"/>
            <a:ext cx="807720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391400" y="3974068"/>
            <a:ext cx="1828800" cy="369332"/>
          </a:xfrm>
          <a:prstGeom prst="rect">
            <a:avLst/>
          </a:prstGeom>
          <a:noFill/>
        </p:spPr>
        <p:txBody>
          <a:bodyPr wrap="square" rtlCol="0">
            <a:spAutoFit/>
          </a:bodyPr>
          <a:lstStyle/>
          <a:p>
            <a:pPr algn="r"/>
            <a:r>
              <a:rPr lang="en-GB" b="1" dirty="0" smtClean="0">
                <a:solidFill>
                  <a:schemeClr val="accent1">
                    <a:lumMod val="75000"/>
                  </a:schemeClr>
                </a:solidFill>
              </a:rPr>
              <a:t>Expenditures</a:t>
            </a:r>
            <a:endParaRPr lang="en-GB" b="1" dirty="0">
              <a:solidFill>
                <a:schemeClr val="accent1">
                  <a:lumMod val="75000"/>
                </a:schemeClr>
              </a:solidFill>
            </a:endParaRPr>
          </a:p>
        </p:txBody>
      </p:sp>
      <p:sp>
        <p:nvSpPr>
          <p:cNvPr id="15" name="TextBox 14"/>
          <p:cNvSpPr txBox="1">
            <a:spLocks noChangeArrowheads="1"/>
          </p:cNvSpPr>
          <p:nvPr/>
        </p:nvSpPr>
        <p:spPr bwMode="auto">
          <a:xfrm>
            <a:off x="152400" y="3424238"/>
            <a:ext cx="533400" cy="461962"/>
          </a:xfrm>
          <a:prstGeom prst="rect">
            <a:avLst/>
          </a:prstGeom>
          <a:solidFill>
            <a:schemeClr val="accent5">
              <a:lumMod val="40000"/>
              <a:lumOff val="60000"/>
            </a:schemeClr>
          </a:solidFill>
          <a:ln w="38100">
            <a:solidFill>
              <a:schemeClr val="accent1">
                <a:lumMod val="75000"/>
              </a:schemeClr>
            </a:solidFill>
            <a:miter lim="800000"/>
            <a:headEnd/>
            <a:tailEnd/>
          </a:ln>
        </p:spPr>
        <p:txBody>
          <a:bodyPr>
            <a:spAutoFit/>
          </a:bodyPr>
          <a:lstStyle/>
          <a:p>
            <a:pPr algn="ctr"/>
            <a:r>
              <a:rPr lang="en-GB" sz="2400" b="1">
                <a:solidFill>
                  <a:srgbClr val="002060"/>
                </a:solidFill>
              </a:rPr>
              <a:t>+</a:t>
            </a:r>
          </a:p>
        </p:txBody>
      </p:sp>
      <p:sp>
        <p:nvSpPr>
          <p:cNvPr id="16" name="TextBox 15"/>
          <p:cNvSpPr txBox="1">
            <a:spLocks noChangeArrowheads="1"/>
          </p:cNvSpPr>
          <p:nvPr/>
        </p:nvSpPr>
        <p:spPr bwMode="auto">
          <a:xfrm>
            <a:off x="152400" y="3886200"/>
            <a:ext cx="533400" cy="461962"/>
          </a:xfrm>
          <a:prstGeom prst="rect">
            <a:avLst/>
          </a:prstGeom>
          <a:solidFill>
            <a:schemeClr val="accent2">
              <a:lumMod val="40000"/>
              <a:lumOff val="60000"/>
            </a:schemeClr>
          </a:solidFill>
          <a:ln w="38100">
            <a:solidFill>
              <a:schemeClr val="accent1">
                <a:lumMod val="75000"/>
              </a:schemeClr>
            </a:solidFill>
            <a:miter lim="800000"/>
            <a:headEnd/>
            <a:tailEnd/>
          </a:ln>
        </p:spPr>
        <p:txBody>
          <a:bodyPr>
            <a:spAutoFit/>
          </a:bodyPr>
          <a:lstStyle/>
          <a:p>
            <a:pPr algn="ctr"/>
            <a:r>
              <a:rPr lang="en-GB" sz="2400" b="1">
                <a:solidFill>
                  <a:srgbClr val="002060"/>
                </a:solidFill>
              </a:rPr>
              <a:t>-</a:t>
            </a:r>
          </a:p>
        </p:txBody>
      </p:sp>
      <p:sp>
        <p:nvSpPr>
          <p:cNvPr id="17" name="TextBox 16"/>
          <p:cNvSpPr txBox="1">
            <a:spLocks noChangeArrowheads="1"/>
          </p:cNvSpPr>
          <p:nvPr/>
        </p:nvSpPr>
        <p:spPr bwMode="auto">
          <a:xfrm>
            <a:off x="762000" y="2131873"/>
            <a:ext cx="1981200" cy="1754327"/>
          </a:xfrm>
          <a:prstGeom prst="rect">
            <a:avLst/>
          </a:prstGeom>
          <a:solidFill>
            <a:schemeClr val="accent5">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Subsidies for environmentally-sound and adaptation &amp; mitigation-related activities</a:t>
            </a:r>
            <a:endParaRPr lang="en-GB" b="1" dirty="0">
              <a:solidFill>
                <a:srgbClr val="002060"/>
              </a:solidFill>
            </a:endParaRPr>
          </a:p>
        </p:txBody>
      </p:sp>
      <p:sp>
        <p:nvSpPr>
          <p:cNvPr id="18" name="TextBox 17"/>
          <p:cNvSpPr txBox="1">
            <a:spLocks noChangeArrowheads="1"/>
          </p:cNvSpPr>
          <p:nvPr/>
        </p:nvSpPr>
        <p:spPr bwMode="auto">
          <a:xfrm>
            <a:off x="2743200" y="2131873"/>
            <a:ext cx="2514600" cy="1754327"/>
          </a:xfrm>
          <a:prstGeom prst="rect">
            <a:avLst/>
          </a:prstGeom>
          <a:solidFill>
            <a:schemeClr val="accent5">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Current expenditures in relation to environmental and climate change (adaptation/mitigation) measures</a:t>
            </a:r>
            <a:endParaRPr lang="en-GB" b="1" dirty="0">
              <a:solidFill>
                <a:srgbClr val="002060"/>
              </a:solidFill>
            </a:endParaRPr>
          </a:p>
        </p:txBody>
      </p:sp>
      <p:sp>
        <p:nvSpPr>
          <p:cNvPr id="19" name="TextBox 18"/>
          <p:cNvSpPr txBox="1">
            <a:spLocks noChangeArrowheads="1"/>
          </p:cNvSpPr>
          <p:nvPr/>
        </p:nvSpPr>
        <p:spPr bwMode="auto">
          <a:xfrm>
            <a:off x="5257800" y="1844538"/>
            <a:ext cx="2448000" cy="2031325"/>
          </a:xfrm>
          <a:prstGeom prst="rect">
            <a:avLst/>
          </a:prstGeom>
          <a:solidFill>
            <a:schemeClr val="accent5">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Public investment (capital expenditure) in environmental and/or climate change (adaptation/ mitigation) -related infrastructure</a:t>
            </a:r>
            <a:endParaRPr lang="en-GB" b="1" dirty="0">
              <a:solidFill>
                <a:srgbClr val="002060"/>
              </a:solidFill>
            </a:endParaRPr>
          </a:p>
        </p:txBody>
      </p:sp>
      <p:sp>
        <p:nvSpPr>
          <p:cNvPr id="21" name="TextBox 20"/>
          <p:cNvSpPr txBox="1">
            <a:spLocks noChangeArrowheads="1"/>
          </p:cNvSpPr>
          <p:nvPr/>
        </p:nvSpPr>
        <p:spPr bwMode="auto">
          <a:xfrm>
            <a:off x="762000" y="3886200"/>
            <a:ext cx="1981200" cy="2052000"/>
          </a:xfrm>
          <a:prstGeom prst="rect">
            <a:avLst/>
          </a:prstGeom>
          <a:solidFill>
            <a:schemeClr val="accent2">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Reduced subsidies for fuel consumption and other high-emission activities</a:t>
            </a:r>
            <a:endParaRPr lang="en-GB" b="1" dirty="0">
              <a:solidFill>
                <a:srgbClr val="002060"/>
              </a:solidFill>
            </a:endParaRPr>
          </a:p>
        </p:txBody>
      </p:sp>
      <p:sp>
        <p:nvSpPr>
          <p:cNvPr id="22" name="TextBox 21"/>
          <p:cNvSpPr txBox="1">
            <a:spLocks noChangeArrowheads="1"/>
          </p:cNvSpPr>
          <p:nvPr/>
        </p:nvSpPr>
        <p:spPr bwMode="auto">
          <a:xfrm>
            <a:off x="4724400" y="3886200"/>
            <a:ext cx="2895600" cy="2031325"/>
          </a:xfrm>
          <a:prstGeom prst="rect">
            <a:avLst/>
          </a:prstGeom>
          <a:solidFill>
            <a:schemeClr val="accent2">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Reduced spending on health care, infrastructure replacement etc. as a result of successful adaptation and environmental measures</a:t>
            </a:r>
            <a:endParaRPr lang="en-GB" b="1" dirty="0">
              <a:solidFill>
                <a:srgbClr val="002060"/>
              </a:solidFill>
            </a:endParaRPr>
          </a:p>
        </p:txBody>
      </p:sp>
      <p:sp>
        <p:nvSpPr>
          <p:cNvPr id="20" name="TextBox 19"/>
          <p:cNvSpPr txBox="1">
            <a:spLocks noChangeArrowheads="1"/>
          </p:cNvSpPr>
          <p:nvPr/>
        </p:nvSpPr>
        <p:spPr bwMode="auto">
          <a:xfrm>
            <a:off x="2743200" y="3896540"/>
            <a:ext cx="1981200" cy="2031325"/>
          </a:xfrm>
          <a:prstGeom prst="rect">
            <a:avLst/>
          </a:prstGeom>
          <a:solidFill>
            <a:schemeClr val="accent2">
              <a:lumMod val="40000"/>
              <a:lumOff val="60000"/>
            </a:schemeClr>
          </a:solidFill>
          <a:ln w="38100">
            <a:solidFill>
              <a:schemeClr val="accent1">
                <a:lumMod val="75000"/>
              </a:schemeClr>
            </a:solidFill>
            <a:miter lim="800000"/>
            <a:headEnd/>
            <a:tailEnd/>
          </a:ln>
        </p:spPr>
        <p:txBody>
          <a:bodyPr wrap="square" anchor="ctr">
            <a:spAutoFit/>
          </a:bodyPr>
          <a:lstStyle/>
          <a:p>
            <a:pPr algn="ctr"/>
            <a:r>
              <a:rPr lang="en-GB" b="1" dirty="0" smtClean="0">
                <a:solidFill>
                  <a:srgbClr val="002060"/>
                </a:solidFill>
              </a:rPr>
              <a:t>Elimination on perverse subsidies that promote environmentally damaging activities</a:t>
            </a:r>
            <a:endParaRPr lang="en-GB" b="1" dirty="0">
              <a:solidFill>
                <a:srgbClr val="00206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1" grpId="0" animBg="1"/>
      <p:bldP spid="22" grpId="0" animBg="1"/>
      <p:bldP spid="20"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Key references</a:t>
            </a:r>
            <a:endParaRPr lang="en-GB" dirty="0">
              <a:solidFill>
                <a:schemeClr val="accent2">
                  <a:lumMod val="20000"/>
                  <a:lumOff val="80000"/>
                </a:schemeClr>
              </a:solidFill>
            </a:endParaRPr>
          </a:p>
        </p:txBody>
      </p:sp>
      <p:sp>
        <p:nvSpPr>
          <p:cNvPr id="3" name="Content Placeholder 2"/>
          <p:cNvSpPr>
            <a:spLocks noGrp="1"/>
          </p:cNvSpPr>
          <p:nvPr>
            <p:ph idx="1"/>
          </p:nvPr>
        </p:nvSpPr>
        <p:spPr>
          <a:xfrm>
            <a:off x="457200" y="1524000"/>
            <a:ext cx="8534400" cy="4800600"/>
          </a:xfrm>
        </p:spPr>
        <p:txBody>
          <a:bodyPr/>
          <a:lstStyle/>
          <a:p>
            <a:r>
              <a:rPr lang="en-GB" sz="2400" dirty="0" err="1" smtClean="0"/>
              <a:t>Petkova</a:t>
            </a:r>
            <a:r>
              <a:rPr lang="en-GB" sz="2400" dirty="0" smtClean="0"/>
              <a:t> N. (2009) </a:t>
            </a:r>
            <a:r>
              <a:rPr lang="en-GB" sz="2400" i="1" dirty="0" smtClean="0"/>
              <a:t>Integrating Public Environmental Expenditure within Multi-year Budgetary Frameworks</a:t>
            </a:r>
            <a:r>
              <a:rPr lang="en-GB" sz="2400" dirty="0" smtClean="0"/>
              <a:t>. </a:t>
            </a:r>
            <a:br>
              <a:rPr lang="en-GB" sz="2400" dirty="0" smtClean="0"/>
            </a:br>
            <a:r>
              <a:rPr lang="en-GB" sz="2400" dirty="0" smtClean="0"/>
              <a:t>OECD Environment Working Papers no. 7. OECD Publishing, Paris</a:t>
            </a:r>
          </a:p>
          <a:p>
            <a:r>
              <a:rPr lang="en-GB" sz="2400" dirty="0" smtClean="0"/>
              <a:t>Carbon Finance website of the World Bank: </a:t>
            </a:r>
            <a:r>
              <a:rPr lang="en-GB" sz="2400" dirty="0" smtClean="0">
                <a:hlinkClick r:id="rId2"/>
              </a:rPr>
              <a:t>www.carbonfinance.org</a:t>
            </a:r>
            <a:endParaRPr lang="en-GB" sz="2400" dirty="0" smtClean="0"/>
          </a:p>
          <a:p>
            <a:r>
              <a:rPr lang="en-GB" sz="2400" dirty="0" smtClean="0"/>
              <a:t>Climate Funds Update: </a:t>
            </a:r>
            <a:r>
              <a:rPr lang="en-GB" sz="2400" u="sng" dirty="0" smtClean="0">
                <a:hlinkClick r:id="rId3"/>
              </a:rPr>
              <a:t>http://www.climatefundsupdate.org/</a:t>
            </a:r>
            <a:endParaRPr lang="en-GB" sz="2400" u="sng" dirty="0" smtClean="0"/>
          </a:p>
          <a:p>
            <a:r>
              <a:rPr lang="en-US" sz="2400" dirty="0" err="1"/>
              <a:t>Markandya</a:t>
            </a:r>
            <a:r>
              <a:rPr lang="en-US" sz="2400" dirty="0"/>
              <a:t>, A; Hamilton, K and Sanchez-</a:t>
            </a:r>
            <a:r>
              <a:rPr lang="en-US" sz="2400" dirty="0" err="1"/>
              <a:t>Triana</a:t>
            </a:r>
            <a:r>
              <a:rPr lang="en-US" sz="2400" dirty="0"/>
              <a:t>, E (2006) </a:t>
            </a:r>
            <a:r>
              <a:rPr lang="es-ES_tradnl" sz="2400" i="1" dirty="0" err="1"/>
              <a:t>Getting</a:t>
            </a:r>
            <a:r>
              <a:rPr lang="es-ES_tradnl" sz="2400" i="1" dirty="0"/>
              <a:t> </a:t>
            </a:r>
            <a:r>
              <a:rPr lang="es-ES_tradnl" sz="2400" i="1" dirty="0" err="1"/>
              <a:t>the</a:t>
            </a:r>
            <a:r>
              <a:rPr lang="es-ES_tradnl" sz="2400" i="1" dirty="0"/>
              <a:t> </a:t>
            </a:r>
            <a:r>
              <a:rPr lang="es-ES_tradnl" sz="2400" i="1" dirty="0" err="1"/>
              <a:t>Most</a:t>
            </a:r>
            <a:r>
              <a:rPr lang="es-ES_tradnl" sz="2400" i="1" dirty="0"/>
              <a:t> </a:t>
            </a:r>
            <a:r>
              <a:rPr lang="es-ES_tradnl" sz="2400" i="1" dirty="0" err="1"/>
              <a:t>for</a:t>
            </a:r>
            <a:r>
              <a:rPr lang="es-ES_tradnl" sz="2400" i="1" dirty="0"/>
              <a:t> </a:t>
            </a:r>
            <a:r>
              <a:rPr lang="es-ES_tradnl" sz="2400" i="1" dirty="0" err="1"/>
              <a:t>the</a:t>
            </a:r>
            <a:r>
              <a:rPr lang="es-ES_tradnl" sz="2400" i="1" dirty="0"/>
              <a:t> Money – </a:t>
            </a:r>
            <a:r>
              <a:rPr lang="es-ES_tradnl" sz="2400" i="1" dirty="0" err="1"/>
              <a:t>How</a:t>
            </a:r>
            <a:r>
              <a:rPr lang="es-ES_tradnl" sz="2400" i="1" dirty="0"/>
              <a:t> </a:t>
            </a:r>
            <a:r>
              <a:rPr lang="es-ES_tradnl" sz="2400" i="1" dirty="0" err="1"/>
              <a:t>Public</a:t>
            </a:r>
            <a:r>
              <a:rPr lang="es-ES_tradnl" sz="2400" i="1" dirty="0"/>
              <a:t> </a:t>
            </a:r>
            <a:r>
              <a:rPr lang="es-ES_tradnl" sz="2400" i="1" dirty="0" err="1"/>
              <a:t>Environmental</a:t>
            </a:r>
            <a:r>
              <a:rPr lang="es-ES_tradnl" sz="2400" i="1" dirty="0"/>
              <a:t> </a:t>
            </a:r>
            <a:r>
              <a:rPr lang="es-ES_tradnl" sz="2400" i="1" dirty="0" err="1"/>
              <a:t>Expenditure</a:t>
            </a:r>
            <a:r>
              <a:rPr lang="es-ES_tradnl" sz="2400" i="1" dirty="0"/>
              <a:t> </a:t>
            </a:r>
            <a:r>
              <a:rPr lang="es-ES_tradnl" sz="2400" i="1" dirty="0" err="1"/>
              <a:t>Reviews</a:t>
            </a:r>
            <a:r>
              <a:rPr lang="es-ES_tradnl" sz="2400" i="1" dirty="0"/>
              <a:t> Can </a:t>
            </a:r>
            <a:r>
              <a:rPr lang="es-ES_tradnl" sz="2400" i="1" dirty="0" err="1"/>
              <a:t>Help</a:t>
            </a:r>
            <a:r>
              <a:rPr lang="es-ES_tradnl" sz="2400" i="1" dirty="0"/>
              <a:t>. </a:t>
            </a:r>
            <a:r>
              <a:rPr lang="es-ES_tradnl" sz="2400" dirty="0" err="1"/>
              <a:t>World</a:t>
            </a:r>
            <a:r>
              <a:rPr lang="es-ES_tradnl" sz="2400" dirty="0"/>
              <a:t> Bank </a:t>
            </a:r>
            <a:r>
              <a:rPr lang="es-ES_tradnl" sz="2400" dirty="0" err="1"/>
              <a:t>Environment</a:t>
            </a:r>
            <a:r>
              <a:rPr lang="es-ES_tradnl" sz="2400" dirty="0"/>
              <a:t> </a:t>
            </a:r>
            <a:r>
              <a:rPr lang="es-ES_tradnl" sz="2400" dirty="0" err="1"/>
              <a:t>Strategy</a:t>
            </a:r>
            <a:r>
              <a:rPr lang="es-ES_tradnl" sz="2400" dirty="0"/>
              <a:t> Notes No. 16, </a:t>
            </a:r>
            <a:r>
              <a:rPr lang="es-ES_tradnl" sz="2400" dirty="0" err="1"/>
              <a:t>September</a:t>
            </a:r>
            <a:r>
              <a:rPr lang="es-ES_tradnl" sz="2400" dirty="0"/>
              <a:t> 2006</a:t>
            </a:r>
            <a:r>
              <a:rPr lang="es-ES_tradnl" sz="2400" dirty="0" smtClean="0"/>
              <a:t>.</a:t>
            </a:r>
          </a:p>
          <a:p>
            <a:r>
              <a:rPr lang="es-ES_tradnl" sz="2400" dirty="0" err="1" smtClean="0"/>
              <a:t>Climate</a:t>
            </a:r>
            <a:r>
              <a:rPr lang="es-ES_tradnl" sz="2400" dirty="0" smtClean="0"/>
              <a:t> </a:t>
            </a:r>
            <a:r>
              <a:rPr lang="es-ES_tradnl" sz="2400" dirty="0" err="1" smtClean="0"/>
              <a:t>Public</a:t>
            </a:r>
            <a:r>
              <a:rPr lang="es-ES_tradnl" sz="2400" dirty="0" smtClean="0"/>
              <a:t> </a:t>
            </a:r>
            <a:r>
              <a:rPr lang="es-ES_tradnl" sz="2400" dirty="0" err="1" smtClean="0"/>
              <a:t>Expenditure</a:t>
            </a:r>
            <a:r>
              <a:rPr lang="es-ES_tradnl" sz="2400" dirty="0" smtClean="0"/>
              <a:t> and </a:t>
            </a:r>
            <a:r>
              <a:rPr lang="es-ES_tradnl" sz="2400" dirty="0" err="1" smtClean="0"/>
              <a:t>Institutional</a:t>
            </a:r>
            <a:r>
              <a:rPr lang="es-ES_tradnl" sz="2400" dirty="0" smtClean="0"/>
              <a:t> </a:t>
            </a:r>
            <a:r>
              <a:rPr lang="es-ES_tradnl" sz="2400" dirty="0" err="1" smtClean="0"/>
              <a:t>Review</a:t>
            </a:r>
            <a:r>
              <a:rPr lang="es-ES_tradnl" sz="2400" dirty="0" smtClean="0"/>
              <a:t>: </a:t>
            </a:r>
            <a:r>
              <a:rPr lang="es-ES_tradnl" sz="2400" dirty="0" smtClean="0">
                <a:hlinkClick r:id="rId4"/>
              </a:rPr>
              <a:t>http://www.aideffectiveness.org/CPEIR</a:t>
            </a:r>
            <a:endParaRPr lang="en-GB" sz="2400" dirty="0"/>
          </a:p>
          <a:p>
            <a:endParaRPr lang="en-GB" sz="2400" dirty="0" smtClean="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457200" y="1676400"/>
            <a:ext cx="8001000" cy="4419600"/>
          </a:xfrm>
        </p:spPr>
        <p:txBody>
          <a:bodyPr/>
          <a:lstStyle/>
          <a:p>
            <a:pPr>
              <a:spcBef>
                <a:spcPts val="600"/>
              </a:spcBef>
            </a:pPr>
            <a:r>
              <a:rPr lang="en-GB" sz="1400" dirty="0" smtClean="0"/>
              <a:t>Carbon Finance website of the World Bank: </a:t>
            </a:r>
            <a:r>
              <a:rPr lang="en-GB" sz="1400" dirty="0" smtClean="0">
                <a:hlinkClick r:id="rId2"/>
              </a:rPr>
              <a:t>www.carbonfinance.org</a:t>
            </a:r>
            <a:endParaRPr lang="en-GB" sz="1400" dirty="0" smtClean="0"/>
          </a:p>
          <a:p>
            <a:pPr>
              <a:spcBef>
                <a:spcPts val="600"/>
              </a:spcBef>
            </a:pPr>
            <a:r>
              <a:rPr lang="en-GB" sz="1400" dirty="0" smtClean="0"/>
              <a:t>Climate Funds Update: </a:t>
            </a:r>
            <a:r>
              <a:rPr lang="en-GB" sz="1400" u="sng" dirty="0" smtClean="0">
                <a:hlinkClick r:id="rId3"/>
              </a:rPr>
              <a:t>http://www.climatefundsupdate.org/</a:t>
            </a:r>
            <a:endParaRPr lang="en-GB" sz="1400" dirty="0" smtClean="0"/>
          </a:p>
          <a:p>
            <a:pPr>
              <a:spcBef>
                <a:spcPts val="600"/>
              </a:spcBef>
            </a:pPr>
            <a:r>
              <a:rPr lang="en-GB" sz="1400" dirty="0" smtClean="0"/>
              <a:t>OECD (2009a) </a:t>
            </a:r>
            <a:r>
              <a:rPr lang="en-GB" sz="1400" i="1" dirty="0" smtClean="0"/>
              <a:t>Integrating Climate Change Adaptation into Development Co-operation: Policy guidance</a:t>
            </a:r>
            <a:r>
              <a:rPr lang="en-GB" sz="1400" dirty="0" smtClean="0"/>
              <a:t>. OECD Publishing, Paris. [Read-only, browse-it edition] Available from: </a:t>
            </a:r>
            <a:r>
              <a:rPr lang="en-GB" sz="1400" u="sng" dirty="0" smtClean="0">
                <a:hlinkClick r:id="rId4"/>
              </a:rPr>
              <a:t>http://browse.oecdbookshop.org/oecd/pdfs/browseit/4309171E.PDF</a:t>
            </a:r>
            <a:endParaRPr lang="en-GB" sz="1400" u="sng" dirty="0" smtClean="0"/>
          </a:p>
          <a:p>
            <a:pPr>
              <a:spcBef>
                <a:spcPts val="600"/>
              </a:spcBef>
            </a:pPr>
            <a:r>
              <a:rPr lang="en-GB" sz="1400" dirty="0" smtClean="0"/>
              <a:t>OECD-DAC (2011) </a:t>
            </a:r>
            <a:r>
              <a:rPr lang="en-GB" sz="1400" i="1" dirty="0" smtClean="0"/>
              <a:t>Handbook on the OECD-DAC Climate Markers</a:t>
            </a:r>
            <a:r>
              <a:rPr lang="en-GB" sz="1400" dirty="0" smtClean="0"/>
              <a:t>. Organisation for Economic Cooperation and Development, Paris. Available from:  </a:t>
            </a:r>
            <a:r>
              <a:rPr lang="en-GB" sz="1400" u="sng" dirty="0" smtClean="0">
                <a:hlinkClick r:id="rId5"/>
              </a:rPr>
              <a:t>http://www.oecd.org/dataoecd/56/18/48785310.pdf </a:t>
            </a:r>
            <a:endParaRPr lang="en-GB" sz="1400" u="sng" dirty="0" smtClean="0"/>
          </a:p>
          <a:p>
            <a:pPr>
              <a:spcBef>
                <a:spcPts val="600"/>
              </a:spcBef>
            </a:pPr>
            <a:r>
              <a:rPr lang="en-GB" sz="1400" dirty="0" err="1" smtClean="0"/>
              <a:t>Petkova</a:t>
            </a:r>
            <a:r>
              <a:rPr lang="en-GB" sz="1400" dirty="0" smtClean="0"/>
              <a:t> N. (2009) </a:t>
            </a:r>
            <a:r>
              <a:rPr lang="en-GB" sz="1400" i="1" dirty="0" smtClean="0"/>
              <a:t>Integrating Public Environmental Expenditure within Multi-year Budgetary Frameworks</a:t>
            </a:r>
            <a:r>
              <a:rPr lang="en-GB" sz="1400" dirty="0" smtClean="0"/>
              <a:t>. OECD Environment Working Papers no. 7. OECD Publishing, Paris, </a:t>
            </a:r>
            <a:r>
              <a:rPr lang="en-GB" sz="1400" dirty="0" err="1" smtClean="0"/>
              <a:t>doi</a:t>
            </a:r>
            <a:r>
              <a:rPr lang="en-GB" sz="1400" dirty="0" smtClean="0"/>
              <a:t>: 10.1787/224138120533. Available from: </a:t>
            </a:r>
            <a:r>
              <a:rPr lang="en-GB" sz="1400" u="sng" dirty="0" smtClean="0">
                <a:hlinkClick r:id="rId6"/>
              </a:rPr>
              <a:t>http://www.oecd.org/dataoecd/60/6/42898831.pdf</a:t>
            </a:r>
            <a:endParaRPr lang="en-GB" sz="1400" dirty="0" smtClean="0"/>
          </a:p>
          <a:p>
            <a:pPr>
              <a:spcBef>
                <a:spcPts val="600"/>
              </a:spcBef>
            </a:pPr>
            <a:r>
              <a:rPr lang="en-GB" sz="1400" dirty="0" smtClean="0"/>
              <a:t>UNDP-UNEP (2011) </a:t>
            </a:r>
            <a:r>
              <a:rPr lang="en-GB" sz="1400" i="1" dirty="0" smtClean="0"/>
              <a:t>Mainstreaming Adaptation to Climate Change into Development Planning: A Guide for Practitioners</a:t>
            </a:r>
            <a:r>
              <a:rPr lang="en-GB" sz="1400" dirty="0" smtClean="0"/>
              <a:t>. UNDP-UNEP Poverty-Environment Initiative. Available from: </a:t>
            </a:r>
            <a:r>
              <a:rPr lang="en-GB" sz="1400" u="sng" dirty="0" smtClean="0">
                <a:hlinkClick r:id="rId7"/>
              </a:rPr>
              <a:t>http://www.unpei.org/knowledge-resources/publications.html</a:t>
            </a:r>
            <a:endParaRPr lang="en-GB" sz="1400" u="sng" dirty="0" smtClean="0"/>
          </a:p>
          <a:p>
            <a:pPr>
              <a:spcBef>
                <a:spcPts val="600"/>
              </a:spcBef>
            </a:pPr>
            <a:r>
              <a:rPr lang="en-US" sz="1400" dirty="0" smtClean="0"/>
              <a:t>World Bank (</a:t>
            </a:r>
            <a:r>
              <a:rPr lang="en-US" sz="1400" dirty="0" err="1" smtClean="0"/>
              <a:t>n.d</a:t>
            </a:r>
            <a:r>
              <a:rPr lang="en-US" sz="1400" dirty="0" smtClean="0"/>
              <a:t>.) </a:t>
            </a:r>
            <a:r>
              <a:rPr lang="en-GB" sz="1400" i="1" dirty="0" smtClean="0"/>
              <a:t>Mainstreaming Adaptation to Climate Change in Agriculture and Natural Resources Management Projects</a:t>
            </a:r>
            <a:r>
              <a:rPr lang="en-GB" sz="1400" dirty="0" smtClean="0"/>
              <a:t>. World Bank, Washington, DC. Guidance Note #4 – Developing Readiness for Institutional Capacity Development and an Enabling Policy Framework. [Online] Available from: </a:t>
            </a:r>
            <a:r>
              <a:rPr lang="en-GB" sz="1400" u="sng" dirty="0" smtClean="0">
                <a:hlinkClick r:id="rId8"/>
              </a:rPr>
              <a:t>http://climatechange.worldbank.org/climatechange/content/mainstreaming-adaptation-climate-change-agriculture-and-natural-resources-management-project</a:t>
            </a:r>
            <a:r>
              <a:rPr lang="fr-BE" sz="1400" dirty="0" smtClean="0"/>
              <a:t> </a:t>
            </a:r>
            <a:endParaRPr lang="en-GB" sz="1400" dirty="0" smtClean="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457200" y="2209800"/>
            <a:ext cx="8001000" cy="2286000"/>
          </a:xfrm>
        </p:spPr>
        <p:txBody>
          <a:bodyPr/>
          <a:lstStyle/>
          <a:p>
            <a:pPr>
              <a:spcBef>
                <a:spcPts val="600"/>
              </a:spcBef>
            </a:pPr>
            <a:r>
              <a:rPr lang="en-US" sz="1400" dirty="0" err="1" smtClean="0"/>
              <a:t>Markandya</a:t>
            </a:r>
            <a:r>
              <a:rPr lang="en-US" sz="1400" dirty="0" smtClean="0"/>
              <a:t>, A; Hamilton, K and Sanchez-</a:t>
            </a:r>
            <a:r>
              <a:rPr lang="en-US" sz="1400" dirty="0" err="1" smtClean="0"/>
              <a:t>Triana</a:t>
            </a:r>
            <a:r>
              <a:rPr lang="en-US" sz="1400" dirty="0" smtClean="0"/>
              <a:t>, E (2006) </a:t>
            </a:r>
            <a:r>
              <a:rPr lang="es-ES_tradnl" sz="1400" i="1" dirty="0" err="1" smtClean="0"/>
              <a:t>Getting</a:t>
            </a:r>
            <a:r>
              <a:rPr lang="es-ES_tradnl" sz="1400" i="1" dirty="0" smtClean="0"/>
              <a:t> </a:t>
            </a:r>
            <a:r>
              <a:rPr lang="es-ES_tradnl" sz="1400" i="1" dirty="0" err="1" smtClean="0"/>
              <a:t>the</a:t>
            </a:r>
            <a:r>
              <a:rPr lang="es-ES_tradnl" sz="1400" i="1" dirty="0" smtClean="0"/>
              <a:t> </a:t>
            </a:r>
            <a:r>
              <a:rPr lang="es-ES_tradnl" sz="1400" i="1" dirty="0" err="1" smtClean="0"/>
              <a:t>Most</a:t>
            </a:r>
            <a:r>
              <a:rPr lang="es-ES_tradnl" sz="1400" i="1" dirty="0" smtClean="0"/>
              <a:t> </a:t>
            </a:r>
            <a:r>
              <a:rPr lang="es-ES_tradnl" sz="1400" i="1" dirty="0" err="1" smtClean="0"/>
              <a:t>for</a:t>
            </a:r>
            <a:r>
              <a:rPr lang="es-ES_tradnl" sz="1400" i="1" dirty="0" smtClean="0"/>
              <a:t> </a:t>
            </a:r>
            <a:r>
              <a:rPr lang="es-ES_tradnl" sz="1400" i="1" dirty="0" err="1" smtClean="0"/>
              <a:t>the</a:t>
            </a:r>
            <a:r>
              <a:rPr lang="es-ES_tradnl" sz="1400" i="1" dirty="0" smtClean="0"/>
              <a:t> Money – </a:t>
            </a:r>
            <a:r>
              <a:rPr lang="es-ES_tradnl" sz="1400" i="1" dirty="0" err="1" smtClean="0"/>
              <a:t>How</a:t>
            </a:r>
            <a:r>
              <a:rPr lang="es-ES_tradnl" sz="1400" i="1" dirty="0" smtClean="0"/>
              <a:t> </a:t>
            </a:r>
            <a:r>
              <a:rPr lang="es-ES_tradnl" sz="1400" i="1" dirty="0" err="1" smtClean="0"/>
              <a:t>Public</a:t>
            </a:r>
            <a:r>
              <a:rPr lang="es-ES_tradnl" sz="1400" i="1" dirty="0" smtClean="0"/>
              <a:t> </a:t>
            </a:r>
            <a:r>
              <a:rPr lang="es-ES_tradnl" sz="1400" i="1" dirty="0" err="1" smtClean="0"/>
              <a:t>Environmental</a:t>
            </a:r>
            <a:r>
              <a:rPr lang="es-ES_tradnl" sz="1400" i="1" dirty="0" smtClean="0"/>
              <a:t> </a:t>
            </a:r>
            <a:r>
              <a:rPr lang="es-ES_tradnl" sz="1400" i="1" dirty="0" err="1" smtClean="0"/>
              <a:t>Expenditure</a:t>
            </a:r>
            <a:r>
              <a:rPr lang="es-ES_tradnl" sz="1400" i="1" dirty="0" smtClean="0"/>
              <a:t> </a:t>
            </a:r>
            <a:r>
              <a:rPr lang="es-ES_tradnl" sz="1400" i="1" dirty="0" err="1" smtClean="0"/>
              <a:t>Reviews</a:t>
            </a:r>
            <a:r>
              <a:rPr lang="es-ES_tradnl" sz="1400" i="1" dirty="0" smtClean="0"/>
              <a:t> Can </a:t>
            </a:r>
            <a:r>
              <a:rPr lang="es-ES_tradnl" sz="1400" i="1" dirty="0" err="1" smtClean="0"/>
              <a:t>Help</a:t>
            </a:r>
            <a:r>
              <a:rPr lang="es-ES_tradnl" sz="1400" i="1" dirty="0" smtClean="0"/>
              <a:t>. </a:t>
            </a:r>
            <a:r>
              <a:rPr lang="es-ES_tradnl" sz="1400" dirty="0" err="1" smtClean="0"/>
              <a:t>World</a:t>
            </a:r>
            <a:r>
              <a:rPr lang="es-ES_tradnl" sz="1400" dirty="0" smtClean="0"/>
              <a:t> Bank </a:t>
            </a:r>
            <a:r>
              <a:rPr lang="es-ES_tradnl" sz="1400" dirty="0" err="1" smtClean="0"/>
              <a:t>Environment</a:t>
            </a:r>
            <a:r>
              <a:rPr lang="es-ES_tradnl" sz="1400" dirty="0" smtClean="0"/>
              <a:t> </a:t>
            </a:r>
            <a:r>
              <a:rPr lang="es-ES_tradnl" sz="1400" dirty="0" err="1" smtClean="0"/>
              <a:t>Strategy</a:t>
            </a:r>
            <a:r>
              <a:rPr lang="es-ES_tradnl" sz="1400" dirty="0" smtClean="0"/>
              <a:t> Notes No. 16, </a:t>
            </a:r>
            <a:r>
              <a:rPr lang="es-ES_tradnl" sz="1400" dirty="0" err="1" smtClean="0"/>
              <a:t>September</a:t>
            </a:r>
            <a:r>
              <a:rPr lang="es-ES_tradnl" sz="1400" dirty="0" smtClean="0"/>
              <a:t> 2006.</a:t>
            </a:r>
          </a:p>
          <a:p>
            <a:pPr>
              <a:spcBef>
                <a:spcPts val="600"/>
              </a:spcBef>
            </a:pPr>
            <a:r>
              <a:rPr lang="es-ES_tradnl" sz="1400" dirty="0" err="1" smtClean="0"/>
              <a:t>Norrington</a:t>
            </a:r>
            <a:r>
              <a:rPr lang="es-ES_tradnl" sz="1400" dirty="0" smtClean="0"/>
              <a:t>-Davies, G and </a:t>
            </a:r>
            <a:r>
              <a:rPr lang="es-ES_tradnl" sz="1400" dirty="0" err="1" smtClean="0"/>
              <a:t>Thornton</a:t>
            </a:r>
            <a:r>
              <a:rPr lang="es-ES_tradnl" sz="1400" dirty="0" smtClean="0"/>
              <a:t>, N (2011) </a:t>
            </a:r>
            <a:r>
              <a:rPr lang="es-ES_tradnl" sz="1400" i="1" dirty="0" err="1" smtClean="0"/>
              <a:t>Climate</a:t>
            </a:r>
            <a:r>
              <a:rPr lang="es-ES_tradnl" sz="1400" i="1" dirty="0" smtClean="0"/>
              <a:t> </a:t>
            </a:r>
            <a:r>
              <a:rPr lang="es-ES_tradnl" sz="1400" i="1" dirty="0" err="1" smtClean="0"/>
              <a:t>change</a:t>
            </a:r>
            <a:r>
              <a:rPr lang="es-ES_tradnl" sz="1400" i="1" dirty="0" smtClean="0"/>
              <a:t> </a:t>
            </a:r>
            <a:r>
              <a:rPr lang="es-ES_tradnl" sz="1400" i="1" dirty="0" err="1" smtClean="0"/>
              <a:t>financing</a:t>
            </a:r>
            <a:r>
              <a:rPr lang="es-ES_tradnl" sz="1400" i="1" dirty="0" smtClean="0"/>
              <a:t> and </a:t>
            </a:r>
            <a:r>
              <a:rPr lang="es-ES_tradnl" sz="1400" i="1" dirty="0" err="1" smtClean="0"/>
              <a:t>aid</a:t>
            </a:r>
            <a:r>
              <a:rPr lang="es-ES_tradnl" sz="1400" i="1" dirty="0" smtClean="0"/>
              <a:t> </a:t>
            </a:r>
            <a:r>
              <a:rPr lang="es-ES_tradnl" sz="1400" i="1" dirty="0" err="1" smtClean="0"/>
              <a:t>effectiveness</a:t>
            </a:r>
            <a:r>
              <a:rPr lang="es-ES_tradnl" sz="1400" i="1" dirty="0" smtClean="0"/>
              <a:t>, </a:t>
            </a:r>
            <a:r>
              <a:rPr lang="es-ES_tradnl" sz="1400" i="1" dirty="0" err="1" smtClean="0"/>
              <a:t>Kenya</a:t>
            </a:r>
            <a:r>
              <a:rPr lang="es-ES_tradnl" sz="1400" i="1" dirty="0" smtClean="0"/>
              <a:t> case </a:t>
            </a:r>
            <a:r>
              <a:rPr lang="es-ES_tradnl" sz="1400" i="1" dirty="0" err="1" smtClean="0"/>
              <a:t>study</a:t>
            </a:r>
            <a:r>
              <a:rPr lang="es-ES_tradnl" sz="1400" dirty="0" smtClean="0"/>
              <a:t>. OECD, ADB.</a:t>
            </a:r>
          </a:p>
          <a:p>
            <a:pPr>
              <a:spcBef>
                <a:spcPts val="600"/>
              </a:spcBef>
            </a:pPr>
            <a:r>
              <a:rPr lang="es-ES_tradnl" sz="1400" dirty="0" err="1" smtClean="0"/>
              <a:t>Swanson</a:t>
            </a:r>
            <a:r>
              <a:rPr lang="es-ES_tradnl" sz="1400" dirty="0" smtClean="0"/>
              <a:t>, A and </a:t>
            </a:r>
            <a:r>
              <a:rPr lang="es-ES_tradnl" sz="1400" dirty="0" err="1" smtClean="0"/>
              <a:t>Lundethors</a:t>
            </a:r>
            <a:r>
              <a:rPr lang="es-ES_tradnl" sz="1400" dirty="0" smtClean="0"/>
              <a:t>, L (2003) </a:t>
            </a:r>
            <a:r>
              <a:rPr lang="es-ES_tradnl" sz="1400" i="1" dirty="0" err="1" smtClean="0"/>
              <a:t>Public</a:t>
            </a:r>
            <a:r>
              <a:rPr lang="es-ES_tradnl" sz="1400" i="1" dirty="0" smtClean="0"/>
              <a:t> </a:t>
            </a:r>
            <a:r>
              <a:rPr lang="es-ES_tradnl" sz="1400" i="1" dirty="0" err="1" smtClean="0"/>
              <a:t>Environmental</a:t>
            </a:r>
            <a:r>
              <a:rPr lang="es-ES_tradnl" sz="1400" i="1" dirty="0" smtClean="0"/>
              <a:t> </a:t>
            </a:r>
            <a:r>
              <a:rPr lang="es-ES_tradnl" sz="1400" i="1" dirty="0" err="1" smtClean="0"/>
              <a:t>Expenditure</a:t>
            </a:r>
            <a:r>
              <a:rPr lang="es-ES_tradnl" sz="1400" i="1" dirty="0" smtClean="0"/>
              <a:t> </a:t>
            </a:r>
            <a:r>
              <a:rPr lang="es-ES_tradnl" sz="1400" i="1" dirty="0" err="1" smtClean="0"/>
              <a:t>Reviews</a:t>
            </a:r>
            <a:r>
              <a:rPr lang="es-ES_tradnl" sz="1400" i="1" dirty="0" smtClean="0"/>
              <a:t> (PEERS), </a:t>
            </a:r>
            <a:r>
              <a:rPr lang="es-ES_tradnl" sz="1400" i="1" dirty="0" err="1" smtClean="0"/>
              <a:t>Experience</a:t>
            </a:r>
            <a:r>
              <a:rPr lang="es-ES_tradnl" sz="1400" i="1" dirty="0" smtClean="0"/>
              <a:t> and </a:t>
            </a:r>
            <a:r>
              <a:rPr lang="es-ES_tradnl" sz="1400" i="1" dirty="0" err="1" smtClean="0"/>
              <a:t>Emerging</a:t>
            </a:r>
            <a:r>
              <a:rPr lang="es-ES_tradnl" sz="1400" i="1" dirty="0" smtClean="0"/>
              <a:t> </a:t>
            </a:r>
            <a:r>
              <a:rPr lang="es-ES_tradnl" sz="1400" i="1" dirty="0" err="1" smtClean="0"/>
              <a:t>Practice</a:t>
            </a:r>
            <a:r>
              <a:rPr lang="es-ES_tradnl" sz="1400" dirty="0" smtClean="0"/>
              <a:t>. </a:t>
            </a:r>
            <a:r>
              <a:rPr lang="es-ES_tradnl" sz="1400" dirty="0" err="1" smtClean="0"/>
              <a:t>World</a:t>
            </a:r>
            <a:r>
              <a:rPr lang="es-ES_tradnl" sz="1400" dirty="0" smtClean="0"/>
              <a:t> Bank </a:t>
            </a:r>
            <a:r>
              <a:rPr lang="es-ES_tradnl" sz="1400" dirty="0" err="1" smtClean="0"/>
              <a:t>Environment</a:t>
            </a:r>
            <a:r>
              <a:rPr lang="es-ES_tradnl" sz="1400" dirty="0" smtClean="0"/>
              <a:t> </a:t>
            </a:r>
            <a:r>
              <a:rPr lang="es-ES_tradnl" sz="1400" dirty="0" err="1" smtClean="0"/>
              <a:t>Strategy</a:t>
            </a:r>
            <a:r>
              <a:rPr lang="es-ES_tradnl" sz="1400" dirty="0" smtClean="0"/>
              <a:t> </a:t>
            </a:r>
            <a:r>
              <a:rPr lang="es-ES_tradnl" sz="1400" dirty="0" err="1" smtClean="0"/>
              <a:t>Papers</a:t>
            </a:r>
            <a:r>
              <a:rPr lang="es-ES_tradnl" sz="1400" dirty="0" smtClean="0"/>
              <a:t> No. 7.</a:t>
            </a:r>
            <a:endParaRPr lang="en-GB" sz="1400" dirty="0" smtClean="0"/>
          </a:p>
        </p:txBody>
      </p:sp>
      <p:sp>
        <p:nvSpPr>
          <p:cNvPr id="4" name="Slide Number Placeholder 3"/>
          <p:cNvSpPr>
            <a:spLocks noGrp="1"/>
          </p:cNvSpPr>
          <p:nvPr>
            <p:ph type="sldNum" sz="quarter" idx="12"/>
          </p:nvPr>
        </p:nvSpPr>
        <p:spPr/>
        <p:txBody>
          <a:bodyPr/>
          <a:lstStyle/>
          <a:p>
            <a:pPr>
              <a:defRPr/>
            </a:pPr>
            <a:fld id="{F0ED591E-76E8-47A5-9F78-D439C3773D55}" type="slidenum">
              <a:rPr lang="en-US" smtClean="0"/>
              <a:pPr>
                <a:defRPr/>
              </a:pPr>
              <a:t>42</a:t>
            </a:fld>
            <a:endParaRPr lang="en-US"/>
          </a:p>
        </p:txBody>
      </p:sp>
    </p:spTree>
    <p:extLst>
      <p:ext uri="{BB962C8B-B14F-4D97-AF65-F5344CB8AC3E}">
        <p14:creationId xmlns:p14="http://schemas.microsoft.com/office/powerpoint/2010/main" val="3946267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rgbClr val="00627F"/>
              </a:buClr>
              <a:buFontTx/>
              <a:buNone/>
            </a:pPr>
            <a:r>
              <a:rPr lang="en-GB" dirty="0" smtClean="0">
                <a:solidFill>
                  <a:schemeClr val="bg1"/>
                </a:solidFill>
              </a:rPr>
              <a:t>Linking the budget to policy </a:t>
            </a:r>
            <a:br>
              <a:rPr lang="en-GB" dirty="0" smtClean="0">
                <a:solidFill>
                  <a:schemeClr val="bg1"/>
                </a:solidFill>
              </a:rPr>
            </a:br>
            <a:r>
              <a:rPr lang="en-GB" dirty="0" smtClean="0">
                <a:solidFill>
                  <a:schemeClr val="bg1"/>
                </a:solidFill>
              </a:rPr>
              <a:t>objectives and expected results</a:t>
            </a:r>
            <a:endParaRPr lang="en-US" dirty="0" smtClean="0">
              <a:solidFill>
                <a:schemeClr val="bg1"/>
              </a:solidFill>
            </a:endParaRPr>
          </a:p>
        </p:txBody>
      </p:sp>
      <p:sp>
        <p:nvSpPr>
          <p:cNvPr id="18434" name="Slide Number Placeholder 2"/>
          <p:cNvSpPr>
            <a:spLocks noGrp="1"/>
          </p:cNvSpPr>
          <p:nvPr>
            <p:ph type="sldNum" sz="quarter" idx="12"/>
          </p:nvPr>
        </p:nvSpPr>
        <p:spPr>
          <a:noFill/>
        </p:spPr>
        <p:txBody>
          <a:bodyPr/>
          <a:lstStyle/>
          <a:p>
            <a:fld id="{828E27C5-4C9B-4BC0-9950-94741F4D5C4C}" type="slidenum">
              <a:rPr lang="en-US" smtClean="0"/>
              <a:pPr/>
              <a:t>5</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76200"/>
            <a:ext cx="8534400" cy="1143000"/>
          </a:xfrm>
        </p:spPr>
        <p:txBody>
          <a:bodyPr/>
          <a:lstStyle/>
          <a:p>
            <a:r>
              <a:rPr lang="en-US" smtClean="0"/>
              <a:t>Linking spending to policy and </a:t>
            </a:r>
            <a:br>
              <a:rPr lang="en-US" smtClean="0"/>
            </a:br>
            <a:r>
              <a:rPr lang="en-US" smtClean="0"/>
              <a:t>results, with a medium-term outlook</a:t>
            </a:r>
            <a:endParaRPr lang="en-GB" smtClean="0"/>
          </a:p>
        </p:txBody>
      </p:sp>
      <p:sp>
        <p:nvSpPr>
          <p:cNvPr id="20482" name="TextBox 76"/>
          <p:cNvSpPr txBox="1">
            <a:spLocks noChangeArrowheads="1"/>
          </p:cNvSpPr>
          <p:nvPr/>
        </p:nvSpPr>
        <p:spPr bwMode="auto">
          <a:xfrm>
            <a:off x="2552700" y="1673225"/>
            <a:ext cx="4038600" cy="384175"/>
          </a:xfrm>
          <a:prstGeom prst="rect">
            <a:avLst/>
          </a:prstGeom>
          <a:solidFill>
            <a:schemeClr val="accent5">
              <a:lumMod val="40000"/>
              <a:lumOff val="60000"/>
            </a:schemeClr>
          </a:solidFill>
          <a:ln w="28575">
            <a:solidFill>
              <a:srgbClr val="0070C0"/>
            </a:solidFill>
            <a:miter lim="800000"/>
            <a:headEnd/>
            <a:tailEnd/>
          </a:ln>
        </p:spPr>
        <p:txBody>
          <a:bodyPr>
            <a:spAutoFit/>
          </a:bodyPr>
          <a:lstStyle/>
          <a:p>
            <a:pPr algn="ctr"/>
            <a:r>
              <a:rPr lang="en-GB" sz="1900">
                <a:solidFill>
                  <a:srgbClr val="002060"/>
                </a:solidFill>
              </a:rPr>
              <a:t>National objectives and strategies</a:t>
            </a:r>
          </a:p>
        </p:txBody>
      </p:sp>
      <p:sp>
        <p:nvSpPr>
          <p:cNvPr id="78" name="TextBox 77"/>
          <p:cNvSpPr txBox="1">
            <a:spLocks noChangeArrowheads="1"/>
          </p:cNvSpPr>
          <p:nvPr/>
        </p:nvSpPr>
        <p:spPr bwMode="auto">
          <a:xfrm>
            <a:off x="5019675" y="2751138"/>
            <a:ext cx="3743325" cy="677862"/>
          </a:xfrm>
          <a:prstGeom prst="rect">
            <a:avLst/>
          </a:prstGeom>
          <a:solidFill>
            <a:schemeClr val="accent2">
              <a:lumMod val="40000"/>
              <a:lumOff val="60000"/>
            </a:schemeClr>
          </a:solidFill>
          <a:ln w="28575">
            <a:solidFill>
              <a:srgbClr val="0070C0"/>
            </a:solidFill>
            <a:miter lim="800000"/>
            <a:headEnd/>
            <a:tailEnd/>
          </a:ln>
        </p:spPr>
        <p:txBody>
          <a:bodyPr>
            <a:spAutoFit/>
          </a:bodyPr>
          <a:lstStyle/>
          <a:p>
            <a:pPr algn="ctr"/>
            <a:r>
              <a:rPr lang="en-GB" sz="1900">
                <a:solidFill>
                  <a:srgbClr val="002060"/>
                </a:solidFill>
              </a:rPr>
              <a:t>Medium-term budget perspective or expenditure framework</a:t>
            </a:r>
          </a:p>
        </p:txBody>
      </p:sp>
      <p:sp>
        <p:nvSpPr>
          <p:cNvPr id="79" name="TextBox 78"/>
          <p:cNvSpPr txBox="1">
            <a:spLocks noChangeArrowheads="1"/>
          </p:cNvSpPr>
          <p:nvPr/>
        </p:nvSpPr>
        <p:spPr bwMode="auto">
          <a:xfrm>
            <a:off x="371475" y="2751138"/>
            <a:ext cx="3743325" cy="677862"/>
          </a:xfrm>
          <a:prstGeom prst="rect">
            <a:avLst/>
          </a:prstGeom>
          <a:solidFill>
            <a:schemeClr val="accent2">
              <a:lumMod val="40000"/>
              <a:lumOff val="60000"/>
            </a:schemeClr>
          </a:solidFill>
          <a:ln w="28575">
            <a:solidFill>
              <a:srgbClr val="0070C0"/>
            </a:solidFill>
            <a:miter lim="800000"/>
            <a:headEnd/>
            <a:tailEnd/>
          </a:ln>
        </p:spPr>
        <p:txBody>
          <a:bodyPr>
            <a:spAutoFit/>
          </a:bodyPr>
          <a:lstStyle/>
          <a:p>
            <a:pPr algn="ctr"/>
            <a:r>
              <a:rPr lang="en-GB" sz="1900">
                <a:solidFill>
                  <a:srgbClr val="002060"/>
                </a:solidFill>
              </a:rPr>
              <a:t>Medium-term </a:t>
            </a:r>
            <a:br>
              <a:rPr lang="en-GB" sz="1900">
                <a:solidFill>
                  <a:srgbClr val="002060"/>
                </a:solidFill>
              </a:rPr>
            </a:br>
            <a:r>
              <a:rPr lang="en-GB" sz="1900">
                <a:solidFill>
                  <a:srgbClr val="002060"/>
                </a:solidFill>
              </a:rPr>
              <a:t>sector plans</a:t>
            </a:r>
          </a:p>
        </p:txBody>
      </p:sp>
      <p:sp>
        <p:nvSpPr>
          <p:cNvPr id="80" name="TextBox 79"/>
          <p:cNvSpPr txBox="1">
            <a:spLocks noChangeArrowheads="1"/>
          </p:cNvSpPr>
          <p:nvPr/>
        </p:nvSpPr>
        <p:spPr bwMode="auto">
          <a:xfrm>
            <a:off x="2552700" y="4038600"/>
            <a:ext cx="4038600" cy="384175"/>
          </a:xfrm>
          <a:prstGeom prst="rect">
            <a:avLst/>
          </a:prstGeom>
          <a:solidFill>
            <a:schemeClr val="accent2">
              <a:lumMod val="20000"/>
              <a:lumOff val="80000"/>
            </a:schemeClr>
          </a:solidFill>
          <a:ln w="28575">
            <a:solidFill>
              <a:srgbClr val="0070C0"/>
            </a:solidFill>
            <a:miter lim="800000"/>
            <a:headEnd/>
            <a:tailEnd/>
          </a:ln>
        </p:spPr>
        <p:txBody>
          <a:bodyPr>
            <a:spAutoFit/>
          </a:bodyPr>
          <a:lstStyle/>
          <a:p>
            <a:pPr algn="ctr"/>
            <a:r>
              <a:rPr lang="en-GB" sz="1900">
                <a:solidFill>
                  <a:srgbClr val="002060"/>
                </a:solidFill>
              </a:rPr>
              <a:t>Annual budget</a:t>
            </a:r>
          </a:p>
        </p:txBody>
      </p:sp>
      <p:sp>
        <p:nvSpPr>
          <p:cNvPr id="81" name="TextBox 80"/>
          <p:cNvSpPr txBox="1">
            <a:spLocks noChangeArrowheads="1"/>
          </p:cNvSpPr>
          <p:nvPr/>
        </p:nvSpPr>
        <p:spPr bwMode="auto">
          <a:xfrm>
            <a:off x="2552700" y="4800600"/>
            <a:ext cx="4038600" cy="384175"/>
          </a:xfrm>
          <a:prstGeom prst="rect">
            <a:avLst/>
          </a:prstGeom>
          <a:solidFill>
            <a:schemeClr val="accent5">
              <a:lumMod val="40000"/>
              <a:lumOff val="60000"/>
            </a:schemeClr>
          </a:solidFill>
          <a:ln w="28575">
            <a:solidFill>
              <a:srgbClr val="0070C0"/>
            </a:solidFill>
            <a:miter lim="800000"/>
            <a:headEnd/>
            <a:tailEnd/>
          </a:ln>
        </p:spPr>
        <p:txBody>
          <a:bodyPr>
            <a:spAutoFit/>
          </a:bodyPr>
          <a:lstStyle/>
          <a:p>
            <a:pPr algn="ctr"/>
            <a:r>
              <a:rPr lang="en-GB" sz="1900" dirty="0">
                <a:solidFill>
                  <a:srgbClr val="002060"/>
                </a:solidFill>
              </a:rPr>
              <a:t>Implementation &amp; service delivery</a:t>
            </a:r>
          </a:p>
        </p:txBody>
      </p:sp>
      <p:sp>
        <p:nvSpPr>
          <p:cNvPr id="82" name="TextBox 81"/>
          <p:cNvSpPr txBox="1">
            <a:spLocks noChangeArrowheads="1"/>
          </p:cNvSpPr>
          <p:nvPr/>
        </p:nvSpPr>
        <p:spPr bwMode="auto">
          <a:xfrm>
            <a:off x="2552700" y="5562600"/>
            <a:ext cx="4038600" cy="384175"/>
          </a:xfrm>
          <a:prstGeom prst="rect">
            <a:avLst/>
          </a:prstGeom>
          <a:solidFill>
            <a:schemeClr val="accent5">
              <a:lumMod val="40000"/>
              <a:lumOff val="60000"/>
            </a:schemeClr>
          </a:solidFill>
          <a:ln w="28575">
            <a:solidFill>
              <a:srgbClr val="0070C0"/>
            </a:solidFill>
            <a:miter lim="800000"/>
            <a:headEnd/>
            <a:tailEnd/>
          </a:ln>
        </p:spPr>
        <p:txBody>
          <a:bodyPr>
            <a:spAutoFit/>
          </a:bodyPr>
          <a:lstStyle/>
          <a:p>
            <a:pPr algn="ctr"/>
            <a:r>
              <a:rPr lang="en-GB" sz="1900">
                <a:solidFill>
                  <a:srgbClr val="002060"/>
                </a:solidFill>
              </a:rPr>
              <a:t>Performance monitoring</a:t>
            </a:r>
          </a:p>
        </p:txBody>
      </p:sp>
      <p:cxnSp>
        <p:nvCxnSpPr>
          <p:cNvPr id="84" name="Shape 83"/>
          <p:cNvCxnSpPr>
            <a:stCxn id="20482" idx="1"/>
            <a:endCxn id="79" idx="0"/>
          </p:cNvCxnSpPr>
          <p:nvPr/>
        </p:nvCxnSpPr>
        <p:spPr>
          <a:xfrm rot="10800000" flipV="1">
            <a:off x="2243138" y="1865313"/>
            <a:ext cx="309562" cy="885825"/>
          </a:xfrm>
          <a:prstGeom prst="bentConnector2">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0" name="Shape 89"/>
          <p:cNvCxnSpPr>
            <a:stCxn id="20482" idx="3"/>
            <a:endCxn id="78" idx="0"/>
          </p:cNvCxnSpPr>
          <p:nvPr/>
        </p:nvCxnSpPr>
        <p:spPr>
          <a:xfrm>
            <a:off x="6591300" y="1865313"/>
            <a:ext cx="300038" cy="885825"/>
          </a:xfrm>
          <a:prstGeom prst="bentConnector2">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a:stCxn id="79" idx="3"/>
            <a:endCxn id="78" idx="1"/>
          </p:cNvCxnSpPr>
          <p:nvPr/>
        </p:nvCxnSpPr>
        <p:spPr>
          <a:xfrm>
            <a:off x="4114800" y="3090863"/>
            <a:ext cx="904875" cy="1587"/>
          </a:xfrm>
          <a:prstGeom prst="straightConnector1">
            <a:avLst/>
          </a:prstGeom>
          <a:ln w="28575">
            <a:solidFill>
              <a:srgbClr val="0070C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6" name="Shape 95"/>
          <p:cNvCxnSpPr>
            <a:stCxn id="79" idx="2"/>
            <a:endCxn id="80" idx="1"/>
          </p:cNvCxnSpPr>
          <p:nvPr/>
        </p:nvCxnSpPr>
        <p:spPr>
          <a:xfrm rot="16200000" flipH="1">
            <a:off x="1997075" y="3675063"/>
            <a:ext cx="801688" cy="309562"/>
          </a:xfrm>
          <a:prstGeom prst="bentConnector2">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8" name="Shape 97"/>
          <p:cNvCxnSpPr>
            <a:stCxn id="78" idx="2"/>
            <a:endCxn id="80" idx="3"/>
          </p:cNvCxnSpPr>
          <p:nvPr/>
        </p:nvCxnSpPr>
        <p:spPr>
          <a:xfrm rot="5400000">
            <a:off x="6340475" y="3679825"/>
            <a:ext cx="801688" cy="300038"/>
          </a:xfrm>
          <a:prstGeom prst="bentConnector2">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a:stCxn id="80" idx="2"/>
            <a:endCxn id="81" idx="0"/>
          </p:cNvCxnSpPr>
          <p:nvPr/>
        </p:nvCxnSpPr>
        <p:spPr>
          <a:xfrm rot="5400000">
            <a:off x="4384675" y="4611688"/>
            <a:ext cx="376237" cy="1588"/>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a:stCxn id="81" idx="2"/>
            <a:endCxn id="82" idx="0"/>
          </p:cNvCxnSpPr>
          <p:nvPr/>
        </p:nvCxnSpPr>
        <p:spPr>
          <a:xfrm rot="5400000">
            <a:off x="4384675" y="5373688"/>
            <a:ext cx="376237" cy="1588"/>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0495" name="Slide Number Placeholder 15"/>
          <p:cNvSpPr>
            <a:spLocks noGrp="1"/>
          </p:cNvSpPr>
          <p:nvPr>
            <p:ph type="sldNum" sz="quarter" idx="12"/>
          </p:nvPr>
        </p:nvSpPr>
        <p:spPr>
          <a:noFill/>
        </p:spPr>
        <p:txBody>
          <a:bodyPr/>
          <a:lstStyle/>
          <a:p>
            <a:fld id="{5E11D92C-E74A-4395-9E6F-90F169352C10}" type="slidenum">
              <a:rPr lang="en-US" smtClean="0"/>
              <a:pPr/>
              <a:t>6</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P spid="79" grpId="0" animBg="1"/>
      <p:bldP spid="80" grpId="0" animBg="1"/>
      <p:bldP spid="81" grpId="0" animBg="1"/>
      <p:bldP spid="8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GB" smtClean="0"/>
              <a:t>The medium-term expenditure </a:t>
            </a:r>
            <a:br>
              <a:rPr lang="en-GB" smtClean="0"/>
            </a:br>
            <a:r>
              <a:rPr lang="en-GB" smtClean="0"/>
              <a:t>framework (MTEF)</a:t>
            </a:r>
          </a:p>
        </p:txBody>
      </p:sp>
      <p:sp>
        <p:nvSpPr>
          <p:cNvPr id="3" name="Content Placeholder 2"/>
          <p:cNvSpPr>
            <a:spLocks noGrp="1"/>
          </p:cNvSpPr>
          <p:nvPr>
            <p:ph idx="1"/>
          </p:nvPr>
        </p:nvSpPr>
        <p:spPr>
          <a:xfrm>
            <a:off x="457200" y="1752600"/>
            <a:ext cx="8534400" cy="4800600"/>
          </a:xfrm>
        </p:spPr>
        <p:txBody>
          <a:bodyPr/>
          <a:lstStyle/>
          <a:p>
            <a:r>
              <a:rPr lang="en-GB" dirty="0" smtClean="0"/>
              <a:t>A forward-looking budgetary planning tool </a:t>
            </a:r>
            <a:br>
              <a:rPr lang="en-GB" dirty="0" smtClean="0"/>
            </a:br>
            <a:r>
              <a:rPr lang="en-GB" dirty="0" smtClean="0"/>
              <a:t>covering a 3 to 5-year period</a:t>
            </a:r>
          </a:p>
          <a:p>
            <a:pPr lvl="1"/>
            <a:r>
              <a:rPr lang="en-GB" dirty="0" smtClean="0"/>
              <a:t>systematically links strategic objectives (national/sectoral) and related outputs/outcomes with actions required to achieve them, corresponding expenditures and resources</a:t>
            </a:r>
          </a:p>
          <a:p>
            <a:pPr lvl="1"/>
            <a:r>
              <a:rPr lang="en-GB" dirty="0" smtClean="0"/>
              <a:t>supports the prioritisation of expenditures and the predictability of resources</a:t>
            </a:r>
          </a:p>
          <a:p>
            <a:pPr lvl="1"/>
            <a:r>
              <a:rPr lang="en-GB" dirty="0" smtClean="0"/>
              <a:t>facilitates performance monitoring</a:t>
            </a:r>
          </a:p>
          <a:p>
            <a:r>
              <a:rPr lang="en-GB" dirty="0" smtClean="0"/>
              <a:t>Can be established at the national level </a:t>
            </a:r>
            <a:r>
              <a:rPr lang="en-GB" sz="2400" dirty="0" smtClean="0"/>
              <a:t>(inter-sectoral allocations)</a:t>
            </a:r>
            <a:r>
              <a:rPr lang="en-GB" dirty="0" smtClean="0"/>
              <a:t> as well as the sectoral level </a:t>
            </a:r>
            <a:r>
              <a:rPr lang="en-GB" sz="2400" dirty="0" smtClean="0"/>
              <a:t>(intra-sectoral allocations)</a:t>
            </a:r>
          </a:p>
        </p:txBody>
      </p:sp>
      <p:sp>
        <p:nvSpPr>
          <p:cNvPr id="21507" name="Slide Number Placeholder 3"/>
          <p:cNvSpPr>
            <a:spLocks noGrp="1"/>
          </p:cNvSpPr>
          <p:nvPr>
            <p:ph type="sldNum" sz="quarter" idx="12"/>
          </p:nvPr>
        </p:nvSpPr>
        <p:spPr>
          <a:noFill/>
        </p:spPr>
        <p:txBody>
          <a:bodyPr/>
          <a:lstStyle/>
          <a:p>
            <a:fld id="{A8240604-8388-4FEC-A944-FDE7D372A2FD}" type="slidenum">
              <a:rPr lang="en-US" smtClean="0"/>
              <a:pPr/>
              <a:t>7</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In practice</a:t>
            </a:r>
          </a:p>
        </p:txBody>
      </p:sp>
      <p:sp>
        <p:nvSpPr>
          <p:cNvPr id="22530" name="Content Placeholder 2"/>
          <p:cNvSpPr>
            <a:spLocks noGrp="1"/>
          </p:cNvSpPr>
          <p:nvPr>
            <p:ph idx="1"/>
          </p:nvPr>
        </p:nvSpPr>
        <p:spPr>
          <a:xfrm>
            <a:off x="457200" y="1676400"/>
            <a:ext cx="8534400" cy="4800600"/>
          </a:xfrm>
        </p:spPr>
        <p:txBody>
          <a:bodyPr/>
          <a:lstStyle/>
          <a:p>
            <a:r>
              <a:rPr lang="en-GB" dirty="0" smtClean="0"/>
              <a:t>MTEFs are rather sophisticated tools, and </a:t>
            </a:r>
            <a:br>
              <a:rPr lang="en-GB" dirty="0" smtClean="0"/>
            </a:br>
            <a:r>
              <a:rPr lang="en-GB" dirty="0" smtClean="0"/>
              <a:t>few countries have full-fledged MTEFs</a:t>
            </a:r>
          </a:p>
          <a:p>
            <a:r>
              <a:rPr lang="en-GB" dirty="0" smtClean="0"/>
              <a:t>The preparation of medium-term projections of national and/or sector expenditures is a good starting point</a:t>
            </a:r>
          </a:p>
          <a:p>
            <a:r>
              <a:rPr lang="en-GB" dirty="0" smtClean="0"/>
              <a:t>The uncertainties associated with projections and forecasts should be recognised</a:t>
            </a:r>
          </a:p>
        </p:txBody>
      </p:sp>
      <p:sp>
        <p:nvSpPr>
          <p:cNvPr id="22531" name="Slide Number Placeholder 3"/>
          <p:cNvSpPr>
            <a:spLocks noGrp="1"/>
          </p:cNvSpPr>
          <p:nvPr>
            <p:ph type="sldNum" sz="quarter" idx="12"/>
          </p:nvPr>
        </p:nvSpPr>
        <p:spPr>
          <a:noFill/>
        </p:spPr>
        <p:txBody>
          <a:bodyPr/>
          <a:lstStyle/>
          <a:p>
            <a:fld id="{C5F3EB28-1A3A-4B6D-82FE-1EB6F0C63D83}" type="slidenum">
              <a:rPr lang="en-US" smtClean="0"/>
              <a:pPr/>
              <a:t>8</a:t>
            </a:fld>
            <a:endParaRPr lang="en-US" smtClean="0"/>
          </a:p>
        </p:txBody>
      </p:sp>
      <p:sp>
        <p:nvSpPr>
          <p:cNvPr id="7" name="Rounded Rectangle 6"/>
          <p:cNvSpPr/>
          <p:nvPr/>
        </p:nvSpPr>
        <p:spPr>
          <a:xfrm>
            <a:off x="1714500" y="5029200"/>
            <a:ext cx="5410200" cy="9906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rgbClr val="005F7B"/>
                </a:solidFill>
              </a:rPr>
              <a:t>What is the practice in your respective countries? </a:t>
            </a:r>
            <a:endParaRPr lang="en-GB" sz="2400" b="1" dirty="0">
              <a:solidFill>
                <a:srgbClr val="005F7B"/>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Entry points for environmental and </a:t>
            </a:r>
          </a:p>
          <a:p>
            <a:pPr algn="ctr">
              <a:lnSpc>
                <a:spcPct val="150000"/>
              </a:lnSpc>
              <a:buClr>
                <a:schemeClr val="accent1">
                  <a:lumMod val="75000"/>
                </a:schemeClr>
              </a:buClr>
              <a:buFontTx/>
              <a:buNone/>
              <a:defRPr/>
            </a:pPr>
            <a:r>
              <a:rPr lang="en-US" dirty="0" smtClean="0"/>
              <a:t>climate change mainstreaming</a:t>
            </a:r>
          </a:p>
        </p:txBody>
      </p:sp>
      <p:sp>
        <p:nvSpPr>
          <p:cNvPr id="29698" name="Slide Number Placeholder 2"/>
          <p:cNvSpPr>
            <a:spLocks noGrp="1"/>
          </p:cNvSpPr>
          <p:nvPr>
            <p:ph type="sldNum" sz="quarter" idx="12"/>
          </p:nvPr>
        </p:nvSpPr>
        <p:spPr>
          <a:noFill/>
        </p:spPr>
        <p:txBody>
          <a:bodyPr/>
          <a:lstStyle/>
          <a:p>
            <a:fld id="{1D7B27D0-1590-4566-8E79-F3623AFDA0D6}" type="slidenum">
              <a:rPr lang="en-US" smtClean="0"/>
              <a:pPr/>
              <a:t>9</a:t>
            </a:fld>
            <a:endParaRPr lang="en-US"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808F126-036D-43C9-88E3-DBEA6D6E5D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88304E2-12F2-4BBA-B8BF-2BFABC66AB71}">
  <ds:schemaRefs>
    <ds:schemaRef ds:uri="http://schemas.microsoft.com/office/2006/documentManagement/types"/>
    <ds:schemaRef ds:uri="http://purl.org/dc/terms/"/>
    <ds:schemaRef ds:uri="http://www.w3.org/XML/1998/namespace"/>
    <ds:schemaRef ds:uri="http://purl.org/dc/dcmitype/"/>
    <ds:schemaRef ds:uri="http://schemas.openxmlformats.org/package/2006/metadata/core-properties"/>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52CC199C-A9E3-4CAF-A135-1C61885C25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10314</TotalTime>
  <Words>4042</Words>
  <Application>Microsoft Macintosh PowerPoint</Application>
  <PresentationFormat>On-screen Show (4:3)</PresentationFormat>
  <Paragraphs>482</Paragraphs>
  <Slides>42</Slides>
  <Notes>30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Module 8 Mainstreaming in the  budgetary process</vt:lpstr>
      <vt:lpstr>PowerPoint Presentation</vt:lpstr>
      <vt:lpstr>Implications of integration on the  revenue side</vt:lpstr>
      <vt:lpstr>Implications of integration on the expenditure side</vt:lpstr>
      <vt:lpstr>PowerPoint Presentation</vt:lpstr>
      <vt:lpstr>Linking spending to policy and  results, with a medium-term outlook</vt:lpstr>
      <vt:lpstr>The medium-term expenditure  framework (MTEF)</vt:lpstr>
      <vt:lpstr>In practice</vt:lpstr>
      <vt:lpstr>PowerPoint Presentation</vt:lpstr>
      <vt:lpstr>Basic conditions for influencing the budget</vt:lpstr>
      <vt:lpstr>Environment and climate change at the resource allocation stage</vt:lpstr>
      <vt:lpstr>Key stages in budget preparation  and related entry points (1)</vt:lpstr>
      <vt:lpstr>Key stages in budget preparation  and related entry points (2)</vt:lpstr>
      <vt:lpstr>Keeping track of environment- and climate-related expenditures</vt:lpstr>
      <vt:lpstr>Monitoring environment and climate finance: environment and climate markers</vt:lpstr>
      <vt:lpstr>Environment markers</vt:lpstr>
      <vt:lpstr>Climate markers: decision tree</vt:lpstr>
      <vt:lpstr>PowerPoint Presentation</vt:lpstr>
      <vt:lpstr>Public expenditure reviews (PERs)</vt:lpstr>
      <vt:lpstr>Public Environmental Expenditure Review (PEER)</vt:lpstr>
      <vt:lpstr>Climate Public Expenditure and Institutional Review (CPEIR)</vt:lpstr>
      <vt:lpstr>Entry points for mainstreaming  climate-related aspects in a PER</vt:lpstr>
      <vt:lpstr>Complementing with awareness raising tools</vt:lpstr>
      <vt:lpstr>PowerPoint Presentation</vt:lpstr>
      <vt:lpstr>Turning words into action</vt:lpstr>
      <vt:lpstr>PowerPoint Presentation</vt:lpstr>
      <vt:lpstr>Main sources of external  financing for climate change (1)</vt:lpstr>
      <vt:lpstr>Main sources of external  financing for climate change (2)</vt:lpstr>
      <vt:lpstr>Main sources of external  financing for climate change (3)</vt:lpstr>
      <vt:lpstr>Sources of external  financing for environment (1)</vt:lpstr>
      <vt:lpstr>Sources of external  financing for environment (2)</vt:lpstr>
      <vt:lpstr>Sources of information on climate- related finance</vt:lpstr>
      <vt:lpstr>Budget support</vt:lpstr>
      <vt:lpstr>Budget support and mainstreaming opportunities</vt:lpstr>
      <vt:lpstr>Budget support and mainstreaming opportunities</vt:lpstr>
      <vt:lpstr>National climate and environment funds</vt:lpstr>
      <vt:lpstr>PowerPoint Presentation</vt:lpstr>
      <vt:lpstr>Turning words into action</vt:lpstr>
      <vt:lpstr>Recap – Key messages</vt:lpstr>
      <vt:lpstr>Key references</vt:lpstr>
      <vt:lpstr>References</vt:lpstr>
      <vt:lpstr>References</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Juan Palerm</cp:lastModifiedBy>
  <cp:revision>868</cp:revision>
  <dcterms:created xsi:type="dcterms:W3CDTF">2007-10-19T21:31:08Z</dcterms:created>
  <dcterms:modified xsi:type="dcterms:W3CDTF">2013-02-27T12:00:44Z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0x0101003024CA4CA992ED49B8B6C5E385BAC72F</vt:lpwstr>
  </property>
</Properties>
</file>