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rels" ContentType="application/vnd.openxmlformats-package.relationships+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23"/>
  </p:notesMasterIdLst>
  <p:sldIdLst>
    <p:sldId id="258" r:id="rId5"/>
    <p:sldId id="304" r:id="rId6"/>
    <p:sldId id="341" r:id="rId7"/>
    <p:sldId id="395" r:id="rId8"/>
    <p:sldId id="377" r:id="rId9"/>
    <p:sldId id="380" r:id="rId10"/>
    <p:sldId id="391" r:id="rId11"/>
    <p:sldId id="392" r:id="rId12"/>
    <p:sldId id="388" r:id="rId13"/>
    <p:sldId id="389" r:id="rId14"/>
    <p:sldId id="390" r:id="rId15"/>
    <p:sldId id="378" r:id="rId16"/>
    <p:sldId id="358" r:id="rId17"/>
    <p:sldId id="385" r:id="rId18"/>
    <p:sldId id="386" r:id="rId19"/>
    <p:sldId id="394" r:id="rId20"/>
    <p:sldId id="396" r:id="rId21"/>
    <p:sldId id="393" r:id="rId22"/>
  </p:sldIdLst>
  <p:sldSz cx="9144000" cy="6858000" type="screen4x3"/>
  <p:notesSz cx="6735763" cy="9866313"/>
  <p:defaultTextStyle>
    <a:defPPr>
      <a:defRPr lang="en-GB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DE CONINCK Sophie (DEVCO)" initials="DCS(" lastIdx="6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6699"/>
    <a:srgbClr val="2D8B2F"/>
    <a:srgbClr val="FF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26" autoAdjust="0"/>
    <p:restoredTop sz="93728" autoAdjust="0"/>
  </p:normalViewPr>
  <p:slideViewPr>
    <p:cSldViewPr>
      <p:cViewPr varScale="1">
        <p:scale>
          <a:sx n="88" d="100"/>
          <a:sy n="88" d="100"/>
        </p:scale>
        <p:origin x="-1280" y="-104"/>
      </p:cViewPr>
      <p:guideLst>
        <p:guide orient="horz" pos="2400"/>
        <p:guide pos="4032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howGuides="1">
      <p:cViewPr>
        <p:scale>
          <a:sx n="100" d="100"/>
          <a:sy n="100" d="100"/>
        </p:scale>
        <p:origin x="-1848" y="504"/>
      </p:cViewPr>
      <p:guideLst>
        <p:guide orient="horz" pos="3107"/>
        <p:guide pos="2121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5.xml"/><Relationship Id="rId20" Type="http://schemas.openxmlformats.org/officeDocument/2006/relationships/slide" Target="slides/slide16.xml"/><Relationship Id="rId21" Type="http://schemas.openxmlformats.org/officeDocument/2006/relationships/slide" Target="slides/slide17.xml"/><Relationship Id="rId22" Type="http://schemas.openxmlformats.org/officeDocument/2006/relationships/slide" Target="slides/slide18.xml"/><Relationship Id="rId23" Type="http://schemas.openxmlformats.org/officeDocument/2006/relationships/notesMaster" Target="notesMasters/notesMaster1.xml"/><Relationship Id="rId24" Type="http://schemas.openxmlformats.org/officeDocument/2006/relationships/printerSettings" Target="printerSettings/printerSettings1.bin"/><Relationship Id="rId25" Type="http://schemas.openxmlformats.org/officeDocument/2006/relationships/commentAuthors" Target="commentAuthors.xml"/><Relationship Id="rId26" Type="http://schemas.openxmlformats.org/officeDocument/2006/relationships/presProps" Target="presProps.xml"/><Relationship Id="rId27" Type="http://schemas.openxmlformats.org/officeDocument/2006/relationships/viewProps" Target="viewProps.xml"/><Relationship Id="rId28" Type="http://schemas.openxmlformats.org/officeDocument/2006/relationships/theme" Target="theme/theme1.xml"/><Relationship Id="rId29" Type="http://schemas.openxmlformats.org/officeDocument/2006/relationships/tableStyles" Target="tableStyles.xml"/><Relationship Id="rId10" Type="http://schemas.openxmlformats.org/officeDocument/2006/relationships/slide" Target="slides/slide6.xml"/><Relationship Id="rId11" Type="http://schemas.openxmlformats.org/officeDocument/2006/relationships/slide" Target="slides/slide7.xml"/><Relationship Id="rId12" Type="http://schemas.openxmlformats.org/officeDocument/2006/relationships/slide" Target="slides/slide8.xml"/><Relationship Id="rId13" Type="http://schemas.openxmlformats.org/officeDocument/2006/relationships/slide" Target="slides/slide9.xml"/><Relationship Id="rId14" Type="http://schemas.openxmlformats.org/officeDocument/2006/relationships/slide" Target="slides/slide10.xml"/><Relationship Id="rId15" Type="http://schemas.openxmlformats.org/officeDocument/2006/relationships/slide" Target="slides/slide11.xml"/><Relationship Id="rId16" Type="http://schemas.openxmlformats.org/officeDocument/2006/relationships/slide" Target="slides/slide12.xml"/><Relationship Id="rId17" Type="http://schemas.openxmlformats.org/officeDocument/2006/relationships/slide" Target="slides/slide13.xml"/><Relationship Id="rId18" Type="http://schemas.openxmlformats.org/officeDocument/2006/relationships/slide" Target="slides/slide14.xml"/><Relationship Id="rId19" Type="http://schemas.openxmlformats.org/officeDocument/2006/relationships/slide" Target="slides/slide15.xml"/><Relationship Id="rId1" Type="http://schemas.openxmlformats.org/officeDocument/2006/relationships/customXml" Target="../customXml/item1.xml"/><Relationship Id="rId2" Type="http://schemas.openxmlformats.org/officeDocument/2006/relationships/customXml" Target="../customXml/item2.xml"/><Relationship Id="rId3" Type="http://schemas.openxmlformats.org/officeDocument/2006/relationships/customXml" Target="../customXml/item3.xml"/><Relationship Id="rId4" Type="http://schemas.openxmlformats.org/officeDocument/2006/relationships/slideMaster" Target="slideMasters/slideMaster1.xml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7" Type="http://schemas.openxmlformats.org/officeDocument/2006/relationships/slide" Target="slides/slide3.xml"/><Relationship Id="rId8" Type="http://schemas.openxmlformats.org/officeDocument/2006/relationships/slide" Target="slides/slide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9413" cy="493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14763" y="0"/>
            <a:ext cx="2919412" cy="493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D1AAF41-A95D-4EDE-B1C0-86721A45258F}" type="datetimeFigureOut">
              <a:rPr lang="en-GB" smtClean="0"/>
              <a:pPr/>
              <a:t>21/02/13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01700" y="739775"/>
            <a:ext cx="4932363" cy="37004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3100" y="4686300"/>
            <a:ext cx="5389563" cy="44402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371013"/>
            <a:ext cx="2919413" cy="4937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14763" y="9371013"/>
            <a:ext cx="2919412" cy="4937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67B22E8-B40D-4A33-AFEB-16C67970565D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327880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67B22E8-B40D-4A33-AFEB-16C67970565D}" type="slidenum">
              <a:rPr lang="en-GB" smtClean="0"/>
              <a:pPr/>
              <a:t>1</a:t>
            </a:fld>
            <a:endParaRPr lang="en-GB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67B22E8-B40D-4A33-AFEB-16C67970565D}" type="slidenum">
              <a:rPr lang="en-GB" smtClean="0"/>
              <a:pPr/>
              <a:t>2</a:t>
            </a:fld>
            <a:endParaRPr lang="en-GB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GB" u="sng" dirty="0" smtClean="0"/>
              <a:t>Indicator</a:t>
            </a:r>
            <a:r>
              <a:rPr lang="en-GB" dirty="0" smtClean="0"/>
              <a:t>:</a:t>
            </a:r>
          </a:p>
          <a:p>
            <a:pPr marL="180975" lvl="1"/>
            <a:r>
              <a:rPr lang="en-GB" dirty="0" smtClean="0"/>
              <a:t>* a unit of measurement, used to describe a situation, monitor the evolution of a situation or measure achievements against an objective</a:t>
            </a:r>
          </a:p>
          <a:p>
            <a:pPr marL="180975" lvl="1"/>
            <a:r>
              <a:rPr lang="en-GB" dirty="0" smtClean="0"/>
              <a:t>* measurement may be based on quantitative or qualitative units</a:t>
            </a:r>
          </a:p>
          <a:p>
            <a:r>
              <a:rPr lang="en-GB" u="sng" dirty="0" smtClean="0"/>
              <a:t>Target</a:t>
            </a:r>
            <a:r>
              <a:rPr lang="en-GB" dirty="0" smtClean="0"/>
              <a:t>:</a:t>
            </a:r>
          </a:p>
          <a:p>
            <a:pPr marL="180975" lvl="1"/>
            <a:r>
              <a:rPr lang="en-GB" dirty="0" smtClean="0"/>
              <a:t>a performance standard to be reached; the concrete translation of an objective, expressed by means of an indicator (possibly expressed against a baseline) associated with a point in time (by which the target is expected to be reached)</a:t>
            </a:r>
          </a:p>
          <a:p>
            <a:r>
              <a:rPr lang="en-GB" u="sng" dirty="0" smtClean="0"/>
              <a:t>Milestone</a:t>
            </a:r>
            <a:r>
              <a:rPr lang="en-GB" dirty="0" smtClean="0"/>
              <a:t>:</a:t>
            </a:r>
          </a:p>
          <a:p>
            <a:pPr marL="180975" lvl="1"/>
            <a:r>
              <a:rPr lang="en-GB" dirty="0" smtClean="0"/>
              <a:t>a key step in the process of developing or implementing a policy, programme or project</a:t>
            </a:r>
          </a:p>
          <a:p>
            <a:pPr marL="361950" lvl="2"/>
            <a:r>
              <a:rPr lang="en-GB" dirty="0" smtClean="0"/>
              <a:t>e.g. adoption of a policy, law or regulation, establishment of a coordination structure, restructuring of an organisation</a:t>
            </a:r>
          </a:p>
          <a:p>
            <a:pPr marL="180975" lvl="1"/>
            <a:r>
              <a:rPr lang="en-GB" dirty="0" smtClean="0"/>
              <a:t>the realisation/completion of a milestone is a way of measuring progress towards an objective but it is not an ‘indicator’</a:t>
            </a:r>
          </a:p>
          <a:p>
            <a:pPr marL="180975" lvl="1"/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67B22E8-B40D-4A33-AFEB-16C67970565D}" type="slidenum">
              <a:rPr lang="en-GB" smtClean="0"/>
              <a:pPr/>
              <a:t>3</a:t>
            </a:fld>
            <a:endParaRPr lang="en-GB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67B22E8-B40D-4A33-AFEB-16C67970565D}" type="slidenum">
              <a:rPr lang="en-GB" smtClean="0"/>
              <a:pPr/>
              <a:t>5</a:t>
            </a:fld>
            <a:endParaRPr lang="en-GB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67B22E8-B40D-4A33-AFEB-16C67970565D}" type="slidenum">
              <a:rPr lang="en-GB" smtClean="0"/>
              <a:pPr/>
              <a:t>7</a:t>
            </a:fld>
            <a:endParaRPr lang="en-GB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67B22E8-B40D-4A33-AFEB-16C67970565D}" type="slidenum">
              <a:rPr lang="en-GB" smtClean="0"/>
              <a:pPr/>
              <a:t>8</a:t>
            </a:fld>
            <a:endParaRPr lang="en-GB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67B22E8-B40D-4A33-AFEB-16C67970565D}" type="slidenum">
              <a:rPr lang="en-GB" smtClean="0"/>
              <a:pPr/>
              <a:t>12</a:t>
            </a:fld>
            <a:endParaRPr lang="en-GB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67B22E8-B40D-4A33-AFEB-16C67970565D}" type="slidenum">
              <a:rPr lang="en-GB" smtClean="0"/>
              <a:pPr/>
              <a:t>13</a:t>
            </a:fld>
            <a:endParaRPr lang="en-GB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7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0178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GB" dirty="0" smtClean="0"/>
          </a:p>
        </p:txBody>
      </p:sp>
      <p:sp>
        <p:nvSpPr>
          <p:cNvPr id="50179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AF76AFB7-83F3-4721-8805-BE66F227FE3B}" type="slidenum">
              <a:rPr lang="en-GB" smtClean="0"/>
              <a:pPr/>
              <a:t>14</a:t>
            </a:fld>
            <a:endParaRPr lang="en-GB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e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7"/>
          <p:cNvSpPr>
            <a:spLocks/>
          </p:cNvSpPr>
          <p:nvPr/>
        </p:nvSpPr>
        <p:spPr bwMode="auto">
          <a:xfrm>
            <a:off x="0" y="3733800"/>
            <a:ext cx="9144000" cy="2536825"/>
          </a:xfrm>
          <a:custGeom>
            <a:avLst/>
            <a:gdLst/>
            <a:ahLst/>
            <a:cxnLst>
              <a:cxn ang="0">
                <a:pos x="2880" y="799"/>
              </a:cxn>
              <a:cxn ang="0">
                <a:pos x="1442" y="406"/>
              </a:cxn>
              <a:cxn ang="0">
                <a:pos x="0" y="440"/>
              </a:cxn>
              <a:cxn ang="0">
                <a:pos x="0" y="0"/>
              </a:cxn>
              <a:cxn ang="0">
                <a:pos x="2880" y="0"/>
              </a:cxn>
              <a:cxn ang="0">
                <a:pos x="2880" y="799"/>
              </a:cxn>
            </a:cxnLst>
            <a:rect l="0" t="0" r="r" b="b"/>
            <a:pathLst>
              <a:path w="2880" h="799">
                <a:moveTo>
                  <a:pt x="2880" y="799"/>
                </a:moveTo>
                <a:cubicBezTo>
                  <a:pt x="2880" y="799"/>
                  <a:pt x="2460" y="484"/>
                  <a:pt x="1442" y="406"/>
                </a:cubicBezTo>
                <a:cubicBezTo>
                  <a:pt x="423" y="327"/>
                  <a:pt x="0" y="440"/>
                  <a:pt x="0" y="440"/>
                </a:cubicBezTo>
                <a:cubicBezTo>
                  <a:pt x="0" y="0"/>
                  <a:pt x="0" y="0"/>
                  <a:pt x="0" y="0"/>
                </a:cubicBezTo>
                <a:cubicBezTo>
                  <a:pt x="2880" y="0"/>
                  <a:pt x="2880" y="0"/>
                  <a:pt x="2880" y="0"/>
                </a:cubicBezTo>
                <a:lnTo>
                  <a:pt x="2880" y="799"/>
                </a:lnTo>
                <a:close/>
              </a:path>
            </a:pathLst>
          </a:custGeom>
          <a:solidFill>
            <a:schemeClr val="folHlink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US"/>
          </a:p>
        </p:txBody>
      </p:sp>
      <p:grpSp>
        <p:nvGrpSpPr>
          <p:cNvPr id="5" name="Group 24"/>
          <p:cNvGrpSpPr>
            <a:grpSpLocks/>
          </p:cNvGrpSpPr>
          <p:nvPr/>
        </p:nvGrpSpPr>
        <p:grpSpPr bwMode="auto">
          <a:xfrm>
            <a:off x="0" y="0"/>
            <a:ext cx="9144000" cy="6118225"/>
            <a:chOff x="0" y="0"/>
            <a:chExt cx="5760" cy="3854"/>
          </a:xfrm>
        </p:grpSpPr>
        <p:sp>
          <p:nvSpPr>
            <p:cNvPr id="6" name="Freeform 8"/>
            <p:cNvSpPr>
              <a:spLocks/>
            </p:cNvSpPr>
            <p:nvPr/>
          </p:nvSpPr>
          <p:spPr bwMode="auto">
            <a:xfrm>
              <a:off x="0" y="2352"/>
              <a:ext cx="5760" cy="1502"/>
            </a:xfrm>
            <a:custGeom>
              <a:avLst/>
              <a:gdLst/>
              <a:ahLst/>
              <a:cxnLst>
                <a:cxn ang="0">
                  <a:pos x="5766" y="1502"/>
                </a:cxn>
                <a:cxn ang="0">
                  <a:pos x="2887" y="748"/>
                </a:cxn>
                <a:cxn ang="0">
                  <a:pos x="0" y="848"/>
                </a:cxn>
                <a:cxn ang="0">
                  <a:pos x="0" y="0"/>
                </a:cxn>
                <a:cxn ang="0">
                  <a:pos x="5766" y="0"/>
                </a:cxn>
                <a:cxn ang="0">
                  <a:pos x="5766" y="1502"/>
                </a:cxn>
              </a:cxnLst>
              <a:rect l="0" t="0" r="r" b="b"/>
              <a:pathLst>
                <a:path w="5766" h="1502">
                  <a:moveTo>
                    <a:pt x="5766" y="1502"/>
                  </a:moveTo>
                  <a:cubicBezTo>
                    <a:pt x="5766" y="1502"/>
                    <a:pt x="4765" y="856"/>
                    <a:pt x="2887" y="748"/>
                  </a:cubicBezTo>
                  <a:cubicBezTo>
                    <a:pt x="1007" y="638"/>
                    <a:pt x="0" y="848"/>
                    <a:pt x="0" y="848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5766" y="0"/>
                    <a:pt x="5766" y="0"/>
                  </a:cubicBezTo>
                  <a:cubicBezTo>
                    <a:pt x="5766" y="751"/>
                    <a:pt x="5766" y="1502"/>
                    <a:pt x="5766" y="1502"/>
                  </a:cubicBezTo>
                  <a:close/>
                </a:path>
              </a:pathLst>
            </a:custGeom>
            <a:gradFill rotWithShape="1">
              <a:gsLst>
                <a:gs pos="0">
                  <a:schemeClr val="accent1"/>
                </a:gs>
                <a:gs pos="100000">
                  <a:schemeClr val="accent1">
                    <a:gamma/>
                    <a:shade val="66667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0"/>
              <a:ext cx="5760" cy="2352"/>
            </a:xfrm>
            <a:prstGeom prst="rect">
              <a:avLst/>
            </a:prstGeom>
            <a:solidFill>
              <a:schemeClr val="accent1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</p:grpSp>
      <p:grpSp>
        <p:nvGrpSpPr>
          <p:cNvPr id="8" name="Group 14"/>
          <p:cNvGrpSpPr>
            <a:grpSpLocks/>
          </p:cNvGrpSpPr>
          <p:nvPr/>
        </p:nvGrpSpPr>
        <p:grpSpPr bwMode="auto">
          <a:xfrm flipV="1">
            <a:off x="0" y="0"/>
            <a:ext cx="9147175" cy="2057400"/>
            <a:chOff x="0" y="3321"/>
            <a:chExt cx="5762" cy="999"/>
          </a:xfrm>
        </p:grpSpPr>
        <p:sp>
          <p:nvSpPr>
            <p:cNvPr id="9" name="Freeform 15"/>
            <p:cNvSpPr>
              <a:spLocks/>
            </p:cNvSpPr>
            <p:nvPr/>
          </p:nvSpPr>
          <p:spPr bwMode="auto">
            <a:xfrm>
              <a:off x="519" y="3492"/>
              <a:ext cx="5241" cy="828"/>
            </a:xfrm>
            <a:custGeom>
              <a:avLst/>
              <a:gdLst/>
              <a:ahLst/>
              <a:cxnLst>
                <a:cxn ang="0">
                  <a:pos x="2419" y="216"/>
                </a:cxn>
                <a:cxn ang="0">
                  <a:pos x="0" y="378"/>
                </a:cxn>
              </a:cxnLst>
              <a:rect l="0" t="0" r="r" b="b"/>
              <a:pathLst>
                <a:path w="2419" h="378">
                  <a:moveTo>
                    <a:pt x="2419" y="216"/>
                  </a:moveTo>
                  <a:cubicBezTo>
                    <a:pt x="2419" y="216"/>
                    <a:pt x="1051" y="0"/>
                    <a:pt x="0" y="378"/>
                  </a:cubicBezTo>
                </a:path>
              </a:pathLst>
            </a:custGeom>
            <a:noFill/>
            <a:ln w="12700" cap="flat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0" name="Freeform 16"/>
            <p:cNvSpPr>
              <a:spLocks/>
            </p:cNvSpPr>
            <p:nvPr/>
          </p:nvSpPr>
          <p:spPr bwMode="auto">
            <a:xfrm>
              <a:off x="0" y="3321"/>
              <a:ext cx="5762" cy="992"/>
            </a:xfrm>
            <a:custGeom>
              <a:avLst/>
              <a:gdLst/>
              <a:ahLst/>
              <a:cxnLst>
                <a:cxn ang="0">
                  <a:pos x="2665" y="334"/>
                </a:cxn>
                <a:cxn ang="0">
                  <a:pos x="0" y="454"/>
                </a:cxn>
              </a:cxnLst>
              <a:rect l="0" t="0" r="r" b="b"/>
              <a:pathLst>
                <a:path w="2665" h="454">
                  <a:moveTo>
                    <a:pt x="2665" y="334"/>
                  </a:moveTo>
                  <a:cubicBezTo>
                    <a:pt x="2665" y="334"/>
                    <a:pt x="1093" y="0"/>
                    <a:pt x="0" y="454"/>
                  </a:cubicBezTo>
                </a:path>
              </a:pathLst>
            </a:custGeom>
            <a:noFill/>
            <a:ln w="12700" cap="flat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</p:grpSp>
      <p:sp>
        <p:nvSpPr>
          <p:cNvPr id="13" name="Line 23"/>
          <p:cNvSpPr>
            <a:spLocks noChangeShapeType="1"/>
          </p:cNvSpPr>
          <p:nvPr/>
        </p:nvSpPr>
        <p:spPr bwMode="auto">
          <a:xfrm flipH="1">
            <a:off x="0" y="6477000"/>
            <a:ext cx="914400" cy="0"/>
          </a:xfrm>
          <a:prstGeom prst="line">
            <a:avLst/>
          </a:prstGeom>
          <a:noFill/>
          <a:ln w="9525">
            <a:solidFill>
              <a:schemeClr val="accent1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409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5875" y="1143000"/>
            <a:ext cx="6384925" cy="2286000"/>
          </a:xfrm>
        </p:spPr>
        <p:txBody>
          <a:bodyPr anchor="b"/>
          <a:lstStyle>
            <a:lvl1pPr algn="r">
              <a:defRPr sz="2800" b="0"/>
            </a:lvl1pPr>
          </a:lstStyle>
          <a:p>
            <a:r>
              <a:rPr lang="en-US"/>
              <a:t>Click to edit Master title style</a:t>
            </a:r>
          </a:p>
        </p:txBody>
      </p:sp>
      <p:pic>
        <p:nvPicPr>
          <p:cNvPr id="17" name="Picture 1" descr="C:\Users\catherine\Pictures\European Commission\logo_ce-en-rvb-lr_2012-01.jpg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26"/>
            <a:ext cx="1655318" cy="1151255"/>
          </a:xfrm>
          <a:prstGeom prst="rect">
            <a:avLst/>
          </a:prstGeom>
          <a:noFill/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7031869-CBBA-4FDF-8393-18993881BC1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58000" y="0"/>
            <a:ext cx="2133600" cy="65532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0"/>
            <a:ext cx="6248400" cy="65532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FCA4314-DA80-417A-B798-DEDFCC0E8B2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5344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752600"/>
            <a:ext cx="4191000" cy="48006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800600" y="1752600"/>
            <a:ext cx="4191000" cy="48006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13CD04E-1188-48DF-8F60-7F957D6307C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96F414D-441B-4DB3-86E1-416D23C481F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C307D18-DFC0-4E17-9CF8-095873795D8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752600"/>
            <a:ext cx="4191000" cy="4800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800600" y="1752600"/>
            <a:ext cx="4191000" cy="4800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9BFBA61-B529-4942-939A-D05675B045A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8317429-C019-4B83-B9C9-92A6AD8B58A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F8F2A0A-D22C-415B-B10F-D560CDEFD75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66E3272-7603-42D0-AF92-D57BC1770DE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5DA5E6D-6F0D-46C2-9297-1AA1C70C9BA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7968489-839A-4C9A-9264-09D735A9A23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20"/>
          <p:cNvGrpSpPr>
            <a:grpSpLocks/>
          </p:cNvGrpSpPr>
          <p:nvPr/>
        </p:nvGrpSpPr>
        <p:grpSpPr bwMode="auto">
          <a:xfrm>
            <a:off x="0" y="5791200"/>
            <a:ext cx="9147175" cy="1066800"/>
            <a:chOff x="0" y="3321"/>
            <a:chExt cx="5762" cy="999"/>
          </a:xfrm>
        </p:grpSpPr>
        <p:sp>
          <p:nvSpPr>
            <p:cNvPr id="1042" name="Freeform 18"/>
            <p:cNvSpPr>
              <a:spLocks/>
            </p:cNvSpPr>
            <p:nvPr/>
          </p:nvSpPr>
          <p:spPr bwMode="auto">
            <a:xfrm>
              <a:off x="519" y="3492"/>
              <a:ext cx="5241" cy="828"/>
            </a:xfrm>
            <a:custGeom>
              <a:avLst/>
              <a:gdLst/>
              <a:ahLst/>
              <a:cxnLst>
                <a:cxn ang="0">
                  <a:pos x="2419" y="216"/>
                </a:cxn>
                <a:cxn ang="0">
                  <a:pos x="0" y="378"/>
                </a:cxn>
              </a:cxnLst>
              <a:rect l="0" t="0" r="r" b="b"/>
              <a:pathLst>
                <a:path w="2419" h="378">
                  <a:moveTo>
                    <a:pt x="2419" y="216"/>
                  </a:moveTo>
                  <a:cubicBezTo>
                    <a:pt x="2419" y="216"/>
                    <a:pt x="1051" y="0"/>
                    <a:pt x="0" y="378"/>
                  </a:cubicBezTo>
                </a:path>
              </a:pathLst>
            </a:custGeom>
            <a:noFill/>
            <a:ln w="12700" cap="flat">
              <a:solidFill>
                <a:schemeClr val="bg2"/>
              </a:solidFill>
              <a:prstDash val="solid"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043" name="Freeform 19"/>
            <p:cNvSpPr>
              <a:spLocks/>
            </p:cNvSpPr>
            <p:nvPr/>
          </p:nvSpPr>
          <p:spPr bwMode="auto">
            <a:xfrm>
              <a:off x="0" y="3321"/>
              <a:ext cx="5762" cy="992"/>
            </a:xfrm>
            <a:custGeom>
              <a:avLst/>
              <a:gdLst/>
              <a:ahLst/>
              <a:cxnLst>
                <a:cxn ang="0">
                  <a:pos x="2665" y="334"/>
                </a:cxn>
                <a:cxn ang="0">
                  <a:pos x="0" y="454"/>
                </a:cxn>
              </a:cxnLst>
              <a:rect l="0" t="0" r="r" b="b"/>
              <a:pathLst>
                <a:path w="2665" h="454">
                  <a:moveTo>
                    <a:pt x="2665" y="334"/>
                  </a:moveTo>
                  <a:cubicBezTo>
                    <a:pt x="2665" y="334"/>
                    <a:pt x="1093" y="0"/>
                    <a:pt x="0" y="454"/>
                  </a:cubicBezTo>
                </a:path>
              </a:pathLst>
            </a:custGeom>
            <a:noFill/>
            <a:ln w="12700" cap="flat">
              <a:solidFill>
                <a:schemeClr val="bg2"/>
              </a:solidFill>
              <a:prstDash val="solid"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</p:grpSp>
      <p:sp>
        <p:nvSpPr>
          <p:cNvPr id="1031" name="Freeform 7"/>
          <p:cNvSpPr>
            <a:spLocks/>
          </p:cNvSpPr>
          <p:nvPr/>
        </p:nvSpPr>
        <p:spPr bwMode="auto">
          <a:xfrm>
            <a:off x="0" y="-4763"/>
            <a:ext cx="9144000" cy="2536826"/>
          </a:xfrm>
          <a:custGeom>
            <a:avLst/>
            <a:gdLst/>
            <a:ahLst/>
            <a:cxnLst>
              <a:cxn ang="0">
                <a:pos x="2880" y="799"/>
              </a:cxn>
              <a:cxn ang="0">
                <a:pos x="1442" y="406"/>
              </a:cxn>
              <a:cxn ang="0">
                <a:pos x="0" y="440"/>
              </a:cxn>
              <a:cxn ang="0">
                <a:pos x="0" y="0"/>
              </a:cxn>
              <a:cxn ang="0">
                <a:pos x="2880" y="0"/>
              </a:cxn>
              <a:cxn ang="0">
                <a:pos x="2880" y="799"/>
              </a:cxn>
            </a:cxnLst>
            <a:rect l="0" t="0" r="r" b="b"/>
            <a:pathLst>
              <a:path w="2880" h="799">
                <a:moveTo>
                  <a:pt x="2880" y="799"/>
                </a:moveTo>
                <a:cubicBezTo>
                  <a:pt x="2880" y="799"/>
                  <a:pt x="2460" y="484"/>
                  <a:pt x="1442" y="406"/>
                </a:cubicBezTo>
                <a:cubicBezTo>
                  <a:pt x="423" y="327"/>
                  <a:pt x="0" y="440"/>
                  <a:pt x="0" y="440"/>
                </a:cubicBezTo>
                <a:cubicBezTo>
                  <a:pt x="0" y="0"/>
                  <a:pt x="0" y="0"/>
                  <a:pt x="0" y="0"/>
                </a:cubicBezTo>
                <a:cubicBezTo>
                  <a:pt x="2880" y="0"/>
                  <a:pt x="2880" y="0"/>
                  <a:pt x="2880" y="0"/>
                </a:cubicBezTo>
                <a:lnTo>
                  <a:pt x="2880" y="799"/>
                </a:lnTo>
                <a:close/>
              </a:path>
            </a:pathLst>
          </a:custGeom>
          <a:solidFill>
            <a:schemeClr val="folHlink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032" name="Freeform 8"/>
          <p:cNvSpPr>
            <a:spLocks/>
          </p:cNvSpPr>
          <p:nvPr/>
        </p:nvSpPr>
        <p:spPr bwMode="auto">
          <a:xfrm>
            <a:off x="0" y="-4763"/>
            <a:ext cx="9144000" cy="2384426"/>
          </a:xfrm>
          <a:custGeom>
            <a:avLst/>
            <a:gdLst/>
            <a:ahLst/>
            <a:cxnLst>
              <a:cxn ang="0">
                <a:pos x="2880" y="751"/>
              </a:cxn>
              <a:cxn ang="0">
                <a:pos x="1442" y="374"/>
              </a:cxn>
              <a:cxn ang="0">
                <a:pos x="0" y="424"/>
              </a:cxn>
              <a:cxn ang="0">
                <a:pos x="0" y="0"/>
              </a:cxn>
              <a:cxn ang="0">
                <a:pos x="2880" y="0"/>
              </a:cxn>
              <a:cxn ang="0">
                <a:pos x="2880" y="751"/>
              </a:cxn>
            </a:cxnLst>
            <a:rect l="0" t="0" r="r" b="b"/>
            <a:pathLst>
              <a:path w="2880" h="751">
                <a:moveTo>
                  <a:pt x="2880" y="751"/>
                </a:moveTo>
                <a:cubicBezTo>
                  <a:pt x="2880" y="751"/>
                  <a:pt x="2380" y="428"/>
                  <a:pt x="1442" y="374"/>
                </a:cubicBezTo>
                <a:cubicBezTo>
                  <a:pt x="503" y="319"/>
                  <a:pt x="0" y="424"/>
                  <a:pt x="0" y="424"/>
                </a:cubicBezTo>
                <a:cubicBezTo>
                  <a:pt x="0" y="0"/>
                  <a:pt x="0" y="0"/>
                  <a:pt x="0" y="0"/>
                </a:cubicBezTo>
                <a:cubicBezTo>
                  <a:pt x="2880" y="0"/>
                  <a:pt x="2880" y="0"/>
                  <a:pt x="2880" y="0"/>
                </a:cubicBezTo>
                <a:lnTo>
                  <a:pt x="2880" y="751"/>
                </a:lnTo>
                <a:close/>
              </a:path>
            </a:pathLst>
          </a:custGeom>
          <a:gradFill rotWithShape="1">
            <a:gsLst>
              <a:gs pos="0">
                <a:schemeClr val="accent1"/>
              </a:gs>
              <a:gs pos="100000">
                <a:schemeClr val="accent1">
                  <a:gamma/>
                  <a:shade val="66667"/>
                  <a:invGamma/>
                </a:schemeClr>
              </a:gs>
            </a:gsLst>
            <a:lin ang="5400000" scaled="1"/>
          </a:gra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029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0"/>
            <a:ext cx="8534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title style</a:t>
            </a:r>
          </a:p>
        </p:txBody>
      </p:sp>
      <p:sp>
        <p:nvSpPr>
          <p:cNvPr id="1030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752600"/>
            <a:ext cx="8534400" cy="480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613525"/>
            <a:ext cx="2133600" cy="168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276600" y="6613525"/>
            <a:ext cx="2895600" cy="168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858000" y="6613525"/>
            <a:ext cx="2133600" cy="168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28AC8A61-E4FC-4FDE-94DC-6BA3708DCF2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9" r:id="rId1"/>
    <p:sldLayoutId id="2147483688" r:id="rId2"/>
    <p:sldLayoutId id="2147483689" r:id="rId3"/>
    <p:sldLayoutId id="2147483690" r:id="rId4"/>
    <p:sldLayoutId id="2147483691" r:id="rId5"/>
    <p:sldLayoutId id="2147483692" r:id="rId6"/>
    <p:sldLayoutId id="2147483693" r:id="rId7"/>
    <p:sldLayoutId id="2147483694" r:id="rId8"/>
    <p:sldLayoutId id="2147483695" r:id="rId9"/>
    <p:sldLayoutId id="2147483696" r:id="rId10"/>
    <p:sldLayoutId id="2147483697" r:id="rId11"/>
    <p:sldLayoutId id="2147483698" r:id="rId12"/>
  </p:sldLayoutIdLst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" charset="0"/>
        </a:defRPr>
      </a:lvl9pPr>
    </p:titleStyle>
    <p:bodyStyle>
      <a:lvl1pPr marL="2286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6286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400">
          <a:solidFill>
            <a:schemeClr val="tx1"/>
          </a:solidFill>
          <a:latin typeface="+mn-lt"/>
        </a:defRPr>
      </a:lvl2pPr>
      <a:lvl3pPr marL="10287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3pPr>
      <a:lvl4pPr marL="1428750" indent="-228600" algn="l" rtl="0" eaLnBrk="0" fontAlgn="base" hangingPunct="0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</a:defRPr>
      </a:lvl4pPr>
      <a:lvl5pPr marL="1714500" indent="-171450" algn="l" rtl="0" eaLnBrk="0" fontAlgn="base" hangingPunct="0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</a:defRPr>
      </a:lvl5pPr>
      <a:lvl6pPr marL="2171700" indent="-171450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</a:defRPr>
      </a:lvl6pPr>
      <a:lvl7pPr marL="2628900" indent="-171450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</a:defRPr>
      </a:lvl7pPr>
      <a:lvl8pPr marL="3086100" indent="-171450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</a:defRPr>
      </a:lvl8pPr>
      <a:lvl9pPr marL="3543300" indent="-171450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hyperlink" Target="http://climatechange.worldbank.org/content/mainstreaming-adaptation-climate-change-agriculture-and-natural-resources-management-project" TargetMode="External"/><Relationship Id="rId3" Type="http://schemas.openxmlformats.org/officeDocument/2006/relationships/hyperlink" Target="http://ec.europa.eu/europeaid/infopoint/publications/europeaid/172a_en.htm" TargetMode="Externa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http://ec.europa.eu/europeaid/infopoint/publications/europeaid/172a_en.htm" TargetMode="External"/><Relationship Id="rId4" Type="http://schemas.openxmlformats.org/officeDocument/2006/relationships/hyperlink" Target="http://www.oecd.org/dataoecd/29/21/2754804.pdf" TargetMode="External"/><Relationship Id="rId5" Type="http://schemas.openxmlformats.org/officeDocument/2006/relationships/hyperlink" Target="http://climatechange.worldbank.org/climatechange/content/mainstreaming-adaptation-climate-change-agriculture-and-natural-resources-management-project" TargetMode="External"/><Relationship Id="rId1" Type="http://schemas.openxmlformats.org/officeDocument/2006/relationships/slideLayout" Target="../slideLayouts/slideLayout2.xml"/><Relationship Id="rId2" Type="http://schemas.openxmlformats.org/officeDocument/2006/relationships/hyperlink" Target="http://ec.europa.eu/europeaid/infopoint/publications/europeaid/documents/49a_adm_pcm_guidelines_2004_en.pdf" TargetMode="Externa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5875" y="1143000"/>
            <a:ext cx="6384925" cy="2667000"/>
          </a:xfrm>
        </p:spPr>
        <p:txBody>
          <a:bodyPr/>
          <a:lstStyle/>
          <a:p>
            <a:pPr eaLnBrk="1" hangingPunct="1">
              <a:lnSpc>
                <a:spcPct val="150000"/>
              </a:lnSpc>
            </a:pPr>
            <a:r>
              <a:rPr lang="en-GB" b="1" dirty="0" smtClean="0">
                <a:latin typeface="Arial Black" pitchFamily="34" charset="0"/>
              </a:rPr>
              <a:t>Module 9</a:t>
            </a:r>
            <a:br>
              <a:rPr lang="en-GB" b="1" dirty="0" smtClean="0">
                <a:latin typeface="Arial Black" pitchFamily="34" charset="0"/>
              </a:rPr>
            </a:br>
            <a:r>
              <a:rPr lang="en-GB" sz="2400" b="1" dirty="0" smtClean="0">
                <a:latin typeface="Arial Black" pitchFamily="34" charset="0"/>
              </a:rPr>
              <a:t>Mainstreaming in country </a:t>
            </a:r>
            <a:br>
              <a:rPr lang="en-GB" sz="2400" b="1" dirty="0" smtClean="0">
                <a:latin typeface="Arial Black" pitchFamily="34" charset="0"/>
              </a:rPr>
            </a:br>
            <a:r>
              <a:rPr lang="en-GB" sz="2400" b="1" dirty="0" smtClean="0">
                <a:latin typeface="Arial Black" pitchFamily="34" charset="0"/>
              </a:rPr>
              <a:t>monitoring systems</a:t>
            </a:r>
            <a:endParaRPr lang="en-GB" sz="2400" dirty="0" smtClean="0"/>
          </a:p>
        </p:txBody>
      </p:sp>
      <p:sp>
        <p:nvSpPr>
          <p:cNvPr id="4" name="Rectangle 3"/>
          <p:cNvSpPr txBox="1">
            <a:spLocks noChangeArrowheads="1"/>
          </p:cNvSpPr>
          <p:nvPr/>
        </p:nvSpPr>
        <p:spPr bwMode="auto">
          <a:xfrm>
            <a:off x="685800" y="5257800"/>
            <a:ext cx="3352800" cy="68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b="0" i="0" u="none" strike="noStrike" kern="0" cap="none" spc="0" normalizeH="0" baseline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Country-led</a:t>
            </a:r>
            <a:r>
              <a:rPr kumimoji="0" lang="en-US" b="0" i="0" u="none" strike="noStrike" kern="0" cap="none" spc="0" normalizeH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environmental and climate change mainstreaming (specialist course)</a:t>
            </a:r>
            <a:endParaRPr kumimoji="0" lang="en-US" b="0" i="0" u="none" strike="noStrike" kern="0" cap="none" spc="0" normalizeH="0" baseline="0" noProof="0" dirty="0" smtClean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 bwMode="auto">
          <a:xfrm>
            <a:off x="685800" y="5943600"/>
            <a:ext cx="80772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 anchor="b"/>
          <a:lstStyle/>
          <a:p>
            <a:pPr>
              <a:spcBef>
                <a:spcPct val="20000"/>
              </a:spcBef>
              <a:defRPr/>
            </a:pPr>
            <a:r>
              <a:rPr lang="en-US" sz="1200" kern="0" dirty="0">
                <a:solidFill>
                  <a:schemeClr val="accent1">
                    <a:lumMod val="75000"/>
                  </a:schemeClr>
                </a:solidFill>
                <a:latin typeface="+mn-lt"/>
              </a:rPr>
              <a:t>Training </a:t>
            </a:r>
            <a:r>
              <a:rPr lang="en-US" sz="1200" kern="0" dirty="0" smtClean="0">
                <a:solidFill>
                  <a:schemeClr val="accent1">
                    <a:lumMod val="75000"/>
                  </a:schemeClr>
                </a:solidFill>
                <a:latin typeface="+mn-lt"/>
              </a:rPr>
              <a:t>materials developed with the support of the European Commission</a:t>
            </a:r>
            <a:endParaRPr lang="en-US" sz="1200" kern="0" dirty="0">
              <a:solidFill>
                <a:schemeClr val="accent1">
                  <a:lumMod val="75000"/>
                </a:schemeClr>
              </a:solidFill>
              <a:latin typeface="+mn-lt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Monitoring policy and institutional </a:t>
            </a:r>
            <a:br>
              <a:rPr lang="en-GB" dirty="0" smtClean="0"/>
            </a:br>
            <a:r>
              <a:rPr lang="en-GB" dirty="0" smtClean="0"/>
              <a:t>change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96F414D-441B-4DB3-86E1-416D23C481F6}" type="slidenum">
              <a:rPr lang="en-US" smtClean="0"/>
              <a:pPr>
                <a:defRPr/>
              </a:pPr>
              <a:t>10</a:t>
            </a:fld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3581400" y="2667000"/>
            <a:ext cx="1981200" cy="384721"/>
          </a:xfrm>
          <a:prstGeom prst="rect">
            <a:avLst/>
          </a:prstGeom>
          <a:solidFill>
            <a:srgbClr val="92D05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1900" b="1" dirty="0" smtClean="0">
                <a:solidFill>
                  <a:srgbClr val="002060"/>
                </a:solidFill>
              </a:rPr>
              <a:t>Mainstreaming</a:t>
            </a:r>
            <a:endParaRPr lang="en-GB" sz="1900" b="1" dirty="0">
              <a:solidFill>
                <a:srgbClr val="002060"/>
              </a:solidFill>
            </a:endParaRPr>
          </a:p>
        </p:txBody>
      </p:sp>
      <p:sp>
        <p:nvSpPr>
          <p:cNvPr id="6" name="Rounded Rectangular Callout 5"/>
          <p:cNvSpPr/>
          <p:nvPr/>
        </p:nvSpPr>
        <p:spPr>
          <a:xfrm>
            <a:off x="838200" y="1371600"/>
            <a:ext cx="1981200" cy="838800"/>
          </a:xfrm>
          <a:prstGeom prst="wedgeRoundRectCallout">
            <a:avLst>
              <a:gd name="adj1" fmla="val 96067"/>
              <a:gd name="adj2" fmla="val 94231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/>
              <a:t>Policy change</a:t>
            </a:r>
            <a:endParaRPr lang="en-GB" b="1" dirty="0"/>
          </a:p>
        </p:txBody>
      </p:sp>
      <p:sp>
        <p:nvSpPr>
          <p:cNvPr id="7" name="Rounded Rectangular Callout 6"/>
          <p:cNvSpPr/>
          <p:nvPr/>
        </p:nvSpPr>
        <p:spPr>
          <a:xfrm>
            <a:off x="6325800" y="1371600"/>
            <a:ext cx="1980000" cy="838200"/>
          </a:xfrm>
          <a:prstGeom prst="wedgeRoundRectCallout">
            <a:avLst>
              <a:gd name="adj1" fmla="val -108747"/>
              <a:gd name="adj2" fmla="val 96182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/>
              <a:t>Institutional change</a:t>
            </a:r>
            <a:endParaRPr lang="en-GB" b="1" dirty="0"/>
          </a:p>
        </p:txBody>
      </p:sp>
      <p:sp>
        <p:nvSpPr>
          <p:cNvPr id="12" name="Rounded Rectangle 11"/>
          <p:cNvSpPr/>
          <p:nvPr/>
        </p:nvSpPr>
        <p:spPr>
          <a:xfrm>
            <a:off x="152400" y="2438400"/>
            <a:ext cx="3081000" cy="3962400"/>
          </a:xfrm>
          <a:prstGeom prst="roundRect">
            <a:avLst/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FontTx/>
              <a:buChar char="•"/>
            </a:pPr>
            <a:r>
              <a:rPr lang="en-GB" dirty="0" smtClean="0">
                <a:solidFill>
                  <a:schemeClr val="accent5">
                    <a:lumMod val="50000"/>
                  </a:schemeClr>
                </a:solidFill>
              </a:rPr>
              <a:t> Integration of environment/climate change considerations in national &amp; sector policies/strategies</a:t>
            </a:r>
          </a:p>
          <a:p>
            <a:pPr algn="ctr">
              <a:buFontTx/>
              <a:buChar char="•"/>
            </a:pPr>
            <a:r>
              <a:rPr lang="en-GB" dirty="0" smtClean="0">
                <a:solidFill>
                  <a:schemeClr val="accent5">
                    <a:lumMod val="50000"/>
                  </a:schemeClr>
                </a:solidFill>
              </a:rPr>
              <a:t> Development of adaptation- &amp; mitigation-oriented policies &amp; plans (e.g. DRR, REDD </a:t>
            </a:r>
            <a:br>
              <a:rPr lang="en-GB" dirty="0" smtClean="0">
                <a:solidFill>
                  <a:schemeClr val="accent5">
                    <a:lumMod val="50000"/>
                  </a:schemeClr>
                </a:solidFill>
              </a:rPr>
            </a:br>
            <a:r>
              <a:rPr lang="en-GB" dirty="0" smtClean="0">
                <a:solidFill>
                  <a:schemeClr val="accent5">
                    <a:lumMod val="50000"/>
                  </a:schemeClr>
                </a:solidFill>
              </a:rPr>
              <a:t>strategy)</a:t>
            </a:r>
          </a:p>
          <a:p>
            <a:pPr algn="ctr">
              <a:buFontTx/>
              <a:buChar char="•"/>
            </a:pPr>
            <a:r>
              <a:rPr lang="en-GB" dirty="0" smtClean="0">
                <a:solidFill>
                  <a:schemeClr val="accent5">
                    <a:lumMod val="50000"/>
                  </a:schemeClr>
                </a:solidFill>
              </a:rPr>
              <a:t>Development of environment-specific policies &amp; plans (e.g. IWRM, biodiversity)</a:t>
            </a:r>
            <a:endParaRPr lang="en-GB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13" name="Rounded Rectangle 12"/>
          <p:cNvSpPr/>
          <p:nvPr/>
        </p:nvSpPr>
        <p:spPr>
          <a:xfrm>
            <a:off x="5791200" y="2438400"/>
            <a:ext cx="2971800" cy="3962400"/>
          </a:xfrm>
          <a:prstGeom prst="roundRect">
            <a:avLst/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ts val="300"/>
              </a:spcBef>
              <a:buFontTx/>
              <a:buChar char="•"/>
            </a:pPr>
            <a:r>
              <a:rPr lang="en-GB" dirty="0" smtClean="0">
                <a:solidFill>
                  <a:schemeClr val="accent5">
                    <a:lumMod val="50000"/>
                  </a:schemeClr>
                </a:solidFill>
              </a:rPr>
              <a:t> Political leadership</a:t>
            </a:r>
          </a:p>
          <a:p>
            <a:pPr algn="ctr">
              <a:spcBef>
                <a:spcPts val="300"/>
              </a:spcBef>
              <a:buFontTx/>
              <a:buChar char="•"/>
            </a:pPr>
            <a:r>
              <a:rPr lang="en-GB" dirty="0" smtClean="0">
                <a:solidFill>
                  <a:schemeClr val="accent5">
                    <a:lumMod val="50000"/>
                  </a:schemeClr>
                </a:solidFill>
              </a:rPr>
              <a:t> Institutional commitment</a:t>
            </a:r>
          </a:p>
          <a:p>
            <a:pPr algn="ctr">
              <a:spcBef>
                <a:spcPts val="300"/>
              </a:spcBef>
              <a:buFontTx/>
              <a:buChar char="•"/>
            </a:pPr>
            <a:r>
              <a:rPr lang="en-GB" dirty="0" smtClean="0">
                <a:solidFill>
                  <a:schemeClr val="accent5">
                    <a:lumMod val="50000"/>
                  </a:schemeClr>
                </a:solidFill>
              </a:rPr>
              <a:t> Coordination &amp; participatory mechanisms</a:t>
            </a:r>
          </a:p>
          <a:p>
            <a:pPr algn="ctr">
              <a:spcBef>
                <a:spcPts val="300"/>
              </a:spcBef>
              <a:buFontTx/>
              <a:buChar char="•"/>
            </a:pPr>
            <a:r>
              <a:rPr lang="en-GB" dirty="0" smtClean="0">
                <a:solidFill>
                  <a:schemeClr val="accent5">
                    <a:lumMod val="50000"/>
                  </a:schemeClr>
                </a:solidFill>
              </a:rPr>
              <a:t>Procedures</a:t>
            </a:r>
          </a:p>
          <a:p>
            <a:pPr algn="ctr">
              <a:spcBef>
                <a:spcPts val="300"/>
              </a:spcBef>
              <a:buFontTx/>
              <a:buChar char="•"/>
            </a:pPr>
            <a:r>
              <a:rPr lang="en-GB" dirty="0" smtClean="0">
                <a:solidFill>
                  <a:schemeClr val="accent5">
                    <a:lumMod val="50000"/>
                  </a:schemeClr>
                </a:solidFill>
              </a:rPr>
              <a:t> Systems</a:t>
            </a:r>
          </a:p>
          <a:p>
            <a:pPr algn="ctr">
              <a:spcBef>
                <a:spcPts val="300"/>
              </a:spcBef>
              <a:buFontTx/>
              <a:buChar char="•"/>
            </a:pPr>
            <a:r>
              <a:rPr lang="en-GB" dirty="0" smtClean="0">
                <a:solidFill>
                  <a:schemeClr val="accent5">
                    <a:lumMod val="50000"/>
                  </a:schemeClr>
                </a:solidFill>
              </a:rPr>
              <a:t>Tools</a:t>
            </a:r>
          </a:p>
          <a:p>
            <a:pPr algn="ctr">
              <a:spcBef>
                <a:spcPts val="300"/>
              </a:spcBef>
              <a:buFontTx/>
              <a:buChar char="•"/>
            </a:pPr>
            <a:r>
              <a:rPr lang="en-GB" dirty="0" smtClean="0">
                <a:solidFill>
                  <a:schemeClr val="accent5">
                    <a:lumMod val="50000"/>
                  </a:schemeClr>
                </a:solidFill>
              </a:rPr>
              <a:t>Capacity building programmes</a:t>
            </a:r>
            <a:endParaRPr lang="en-GB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9" name="Cloud Callout 8"/>
          <p:cNvSpPr/>
          <p:nvPr/>
        </p:nvSpPr>
        <p:spPr>
          <a:xfrm>
            <a:off x="2705100" y="5257800"/>
            <a:ext cx="3733800" cy="1512000"/>
          </a:xfrm>
          <a:prstGeom prst="cloudCallout">
            <a:avLst>
              <a:gd name="adj1" fmla="val 4460"/>
              <a:gd name="adj2" fmla="val -78156"/>
            </a:avLst>
          </a:prstGeom>
          <a:solidFill>
            <a:srgbClr val="92D050"/>
          </a:solidFill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solidFill>
                  <a:srgbClr val="002060"/>
                </a:solidFill>
              </a:rPr>
              <a:t>Is mainstreaming getting institutionalised at all levels? </a:t>
            </a:r>
            <a:endParaRPr lang="en-GB" b="1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12" grpId="0" animBg="1"/>
      <p:bldP spid="13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Monitoring policy implementation</a:t>
            </a:r>
            <a:br>
              <a:rPr lang="en-GB" dirty="0" smtClean="0"/>
            </a:br>
            <a:r>
              <a:rPr lang="en-GB" dirty="0" smtClean="0"/>
              <a:t>and outcomes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96F414D-441B-4DB3-86E1-416D23C481F6}" type="slidenum">
              <a:rPr lang="en-US" smtClean="0"/>
              <a:pPr>
                <a:defRPr/>
              </a:pPr>
              <a:t>11</a:t>
            </a:fld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3581400" y="2743200"/>
            <a:ext cx="1981200" cy="384721"/>
          </a:xfrm>
          <a:prstGeom prst="rect">
            <a:avLst/>
          </a:prstGeom>
          <a:solidFill>
            <a:srgbClr val="92D05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1900" b="1" dirty="0" smtClean="0">
                <a:solidFill>
                  <a:srgbClr val="002060"/>
                </a:solidFill>
              </a:rPr>
              <a:t>Mainstreaming</a:t>
            </a:r>
            <a:endParaRPr lang="en-GB" sz="1900" b="1" dirty="0">
              <a:solidFill>
                <a:srgbClr val="002060"/>
              </a:solidFill>
            </a:endParaRPr>
          </a:p>
        </p:txBody>
      </p:sp>
      <p:sp>
        <p:nvSpPr>
          <p:cNvPr id="6" name="Rounded Rectangular Callout 5"/>
          <p:cNvSpPr/>
          <p:nvPr/>
        </p:nvSpPr>
        <p:spPr>
          <a:xfrm>
            <a:off x="838200" y="1447800"/>
            <a:ext cx="2133600" cy="838800"/>
          </a:xfrm>
          <a:prstGeom prst="wedgeRoundRectCallout">
            <a:avLst>
              <a:gd name="adj1" fmla="val 96067"/>
              <a:gd name="adj2" fmla="val 94231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/>
              <a:t>Implementation (inputs, outputs)</a:t>
            </a:r>
            <a:endParaRPr lang="en-GB" b="1" dirty="0"/>
          </a:p>
        </p:txBody>
      </p:sp>
      <p:sp>
        <p:nvSpPr>
          <p:cNvPr id="7" name="Rounded Rectangular Callout 6"/>
          <p:cNvSpPr/>
          <p:nvPr/>
        </p:nvSpPr>
        <p:spPr>
          <a:xfrm>
            <a:off x="6325800" y="1447800"/>
            <a:ext cx="1980000" cy="838200"/>
          </a:xfrm>
          <a:prstGeom prst="wedgeRoundRectCallout">
            <a:avLst>
              <a:gd name="adj1" fmla="val -108747"/>
              <a:gd name="adj2" fmla="val 96182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/>
              <a:t>Outcomes, impacts</a:t>
            </a:r>
            <a:endParaRPr lang="en-GB" b="1" dirty="0"/>
          </a:p>
        </p:txBody>
      </p:sp>
      <p:sp>
        <p:nvSpPr>
          <p:cNvPr id="12" name="Rounded Rectangle 11"/>
          <p:cNvSpPr/>
          <p:nvPr/>
        </p:nvSpPr>
        <p:spPr>
          <a:xfrm>
            <a:off x="533400" y="2438400"/>
            <a:ext cx="2700000" cy="4114800"/>
          </a:xfrm>
          <a:prstGeom prst="roundRect">
            <a:avLst/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FontTx/>
              <a:buChar char="•"/>
            </a:pPr>
            <a:r>
              <a:rPr lang="en-GB" dirty="0" smtClean="0">
                <a:solidFill>
                  <a:schemeClr val="accent5">
                    <a:lumMod val="50000"/>
                  </a:schemeClr>
                </a:solidFill>
              </a:rPr>
              <a:t> Increased allocation of resources</a:t>
            </a:r>
          </a:p>
          <a:p>
            <a:pPr algn="ctr">
              <a:buFontTx/>
              <a:buChar char="•"/>
            </a:pPr>
            <a:r>
              <a:rPr lang="en-GB" dirty="0" smtClean="0">
                <a:solidFill>
                  <a:schemeClr val="accent5">
                    <a:lumMod val="50000"/>
                  </a:schemeClr>
                </a:solidFill>
              </a:rPr>
              <a:t> (Inclusion of) environment/climate change (measures in) programmes/projects</a:t>
            </a:r>
          </a:p>
          <a:p>
            <a:pPr algn="ctr">
              <a:buFontTx/>
              <a:buChar char="•"/>
            </a:pPr>
            <a:r>
              <a:rPr lang="en-GB" dirty="0" smtClean="0">
                <a:solidFill>
                  <a:schemeClr val="accent5">
                    <a:lumMod val="50000"/>
                  </a:schemeClr>
                </a:solidFill>
              </a:rPr>
              <a:t> Implementation &amp; enforcement of environment/climate change measures &amp; regulations</a:t>
            </a:r>
            <a:endParaRPr lang="en-GB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13" name="Rounded Rectangle 12"/>
          <p:cNvSpPr/>
          <p:nvPr/>
        </p:nvSpPr>
        <p:spPr>
          <a:xfrm>
            <a:off x="5943600" y="2438400"/>
            <a:ext cx="3124200" cy="4114800"/>
          </a:xfrm>
          <a:prstGeom prst="roundRect">
            <a:avLst/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ts val="300"/>
              </a:spcBef>
              <a:buFontTx/>
              <a:buChar char="•"/>
            </a:pPr>
            <a:r>
              <a:rPr lang="en-GB" dirty="0" smtClean="0">
                <a:solidFill>
                  <a:schemeClr val="accent5">
                    <a:lumMod val="50000"/>
                  </a:schemeClr>
                </a:solidFill>
              </a:rPr>
              <a:t> Reduced environmental degradation </a:t>
            </a:r>
            <a:r>
              <a:rPr lang="en-GB" sz="1400" dirty="0" smtClean="0">
                <a:solidFill>
                  <a:schemeClr val="accent5">
                    <a:lumMod val="50000"/>
                  </a:schemeClr>
                </a:solidFill>
              </a:rPr>
              <a:t>and its incidence on poverty/development</a:t>
            </a:r>
          </a:p>
          <a:p>
            <a:pPr algn="ctr">
              <a:spcBef>
                <a:spcPts val="300"/>
              </a:spcBef>
              <a:buFontTx/>
              <a:buChar char="•"/>
            </a:pPr>
            <a:r>
              <a:rPr lang="en-GB" dirty="0" smtClean="0">
                <a:solidFill>
                  <a:schemeClr val="accent5">
                    <a:lumMod val="50000"/>
                  </a:schemeClr>
                </a:solidFill>
              </a:rPr>
              <a:t>Increased resilience of vulnerable groups </a:t>
            </a:r>
            <a:r>
              <a:rPr lang="en-GB" sz="1400" dirty="0" smtClean="0">
                <a:solidFill>
                  <a:schemeClr val="accent5">
                    <a:lumMod val="50000"/>
                  </a:schemeClr>
                </a:solidFill>
              </a:rPr>
              <a:t>(women, children, farmers, coastal communities, ...)</a:t>
            </a:r>
          </a:p>
          <a:p>
            <a:pPr algn="ctr">
              <a:spcBef>
                <a:spcPts val="300"/>
              </a:spcBef>
              <a:buFontTx/>
              <a:buChar char="•"/>
            </a:pPr>
            <a:r>
              <a:rPr lang="en-GB" dirty="0" smtClean="0">
                <a:solidFill>
                  <a:schemeClr val="accent5">
                    <a:lumMod val="50000"/>
                  </a:schemeClr>
                </a:solidFill>
              </a:rPr>
              <a:t> Increased resilience of key sectors</a:t>
            </a:r>
          </a:p>
          <a:p>
            <a:pPr algn="ctr">
              <a:spcBef>
                <a:spcPts val="300"/>
              </a:spcBef>
              <a:buFontTx/>
              <a:buChar char="•"/>
            </a:pPr>
            <a:r>
              <a:rPr lang="en-GB" dirty="0" smtClean="0">
                <a:solidFill>
                  <a:schemeClr val="accent5">
                    <a:lumMod val="50000"/>
                  </a:schemeClr>
                </a:solidFill>
              </a:rPr>
              <a:t> Green growth, </a:t>
            </a:r>
            <a:br>
              <a:rPr lang="en-GB" dirty="0" smtClean="0">
                <a:solidFill>
                  <a:schemeClr val="accent5">
                    <a:lumMod val="50000"/>
                  </a:schemeClr>
                </a:solidFill>
              </a:rPr>
            </a:br>
            <a:r>
              <a:rPr lang="en-GB" dirty="0" smtClean="0">
                <a:solidFill>
                  <a:schemeClr val="accent5">
                    <a:lumMod val="50000"/>
                  </a:schemeClr>
                </a:solidFill>
              </a:rPr>
              <a:t>green jobs</a:t>
            </a:r>
          </a:p>
          <a:p>
            <a:pPr algn="ctr">
              <a:spcBef>
                <a:spcPts val="300"/>
              </a:spcBef>
              <a:buFontTx/>
              <a:buChar char="•"/>
            </a:pPr>
            <a:r>
              <a:rPr lang="en-GB" dirty="0" smtClean="0">
                <a:solidFill>
                  <a:schemeClr val="accent5">
                    <a:lumMod val="50000"/>
                  </a:schemeClr>
                </a:solidFill>
              </a:rPr>
              <a:t> Environmentally sustainable, climate-resilient, low-emission development</a:t>
            </a:r>
            <a:endParaRPr lang="en-GB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9" name="Cloud Callout 8"/>
          <p:cNvSpPr/>
          <p:nvPr/>
        </p:nvSpPr>
        <p:spPr>
          <a:xfrm>
            <a:off x="2667000" y="5161800"/>
            <a:ext cx="3810000" cy="1620000"/>
          </a:xfrm>
          <a:prstGeom prst="cloudCallout">
            <a:avLst>
              <a:gd name="adj1" fmla="val 4460"/>
              <a:gd name="adj2" fmla="val -78156"/>
            </a:avLst>
          </a:prstGeom>
          <a:solidFill>
            <a:srgbClr val="92D050"/>
          </a:solidFill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solidFill>
                  <a:srgbClr val="002060"/>
                </a:solidFill>
              </a:rPr>
              <a:t>Does the mainstreaming process produce results and impacts?</a:t>
            </a:r>
            <a:endParaRPr lang="en-GB" b="1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12" grpId="0" animBg="1"/>
      <p:bldP spid="13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Content Placeholder 3"/>
          <p:cNvSpPr>
            <a:spLocks noGrp="1"/>
          </p:cNvSpPr>
          <p:nvPr>
            <p:ph idx="1"/>
          </p:nvPr>
        </p:nvSpPr>
        <p:spPr>
          <a:xfrm>
            <a:off x="457200" y="2514600"/>
            <a:ext cx="8534400" cy="1676400"/>
          </a:xfr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lnSpc>
                <a:spcPct val="150000"/>
              </a:lnSpc>
              <a:buClr>
                <a:schemeClr val="accent1">
                  <a:lumMod val="75000"/>
                </a:schemeClr>
              </a:buClr>
              <a:buNone/>
              <a:defRPr/>
            </a:pPr>
            <a:r>
              <a:rPr lang="en-US" dirty="0" smtClean="0"/>
              <a:t>Performance assessment frameworks</a:t>
            </a:r>
            <a:br>
              <a:rPr lang="en-US" dirty="0" smtClean="0"/>
            </a:br>
            <a:r>
              <a:rPr lang="en-US" dirty="0" smtClean="0"/>
              <a:t>and budget support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96F414D-441B-4DB3-86E1-416D23C481F6}" type="slidenum">
              <a:rPr lang="en-US" smtClean="0"/>
              <a:pPr>
                <a:defRPr/>
              </a:pPr>
              <a:t>12</a:t>
            </a:fld>
            <a:endParaRPr lang="en-US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Role of PAFs in relation to </a:t>
            </a:r>
            <a:br>
              <a:rPr lang="en-GB" dirty="0" smtClean="0"/>
            </a:br>
            <a:r>
              <a:rPr lang="en-GB" dirty="0" smtClean="0"/>
              <a:t>budget support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05000"/>
            <a:ext cx="8382000" cy="4800600"/>
          </a:xfrm>
        </p:spPr>
        <p:txBody>
          <a:bodyPr/>
          <a:lstStyle/>
          <a:p>
            <a:r>
              <a:rPr lang="en-GB" dirty="0" smtClean="0"/>
              <a:t>Progress measured against the PAF’s criteria </a:t>
            </a:r>
            <a:br>
              <a:rPr lang="en-GB" dirty="0" smtClean="0"/>
            </a:br>
            <a:r>
              <a:rPr lang="en-GB" dirty="0" smtClean="0"/>
              <a:t>and targets provides opportunities for policy dialogue in the context of budget support</a:t>
            </a:r>
          </a:p>
          <a:p>
            <a:pPr lvl="1"/>
            <a:r>
              <a:rPr lang="en-GB" dirty="0" smtClean="0"/>
              <a:t>Increasingly, the PAF associated with development and poverty reduction strategies is likely to include indicators and targets associated with environmental sustainability, climate change adaptation, disaster risk reduction, energy efficiency, etc.</a:t>
            </a:r>
          </a:p>
          <a:p>
            <a:r>
              <a:rPr lang="en-GB" dirty="0" smtClean="0"/>
              <a:t>In the case of EC budget support, performance against a chosen sub-set of criteria and targets also determines the final amount of disbursements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96F414D-441B-4DB3-86E1-416D23C481F6}" type="slidenum">
              <a:rPr lang="en-US" smtClean="0"/>
              <a:pPr>
                <a:defRPr/>
              </a:pPr>
              <a:t>13</a:t>
            </a:fld>
            <a:endParaRPr lang="en-US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Content Placeholder 3"/>
          <p:cNvSpPr>
            <a:spLocks noGrp="1"/>
          </p:cNvSpPr>
          <p:nvPr>
            <p:ph idx="1"/>
          </p:nvPr>
        </p:nvSpPr>
        <p:spPr>
          <a:xfrm>
            <a:off x="457200" y="2514600"/>
            <a:ext cx="8534400" cy="2057400"/>
          </a:xfr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lnSpc>
                <a:spcPct val="150000"/>
              </a:lnSpc>
              <a:buClr>
                <a:srgbClr val="00627F"/>
              </a:buClr>
              <a:buFontTx/>
              <a:buNone/>
              <a:defRPr/>
            </a:pPr>
            <a:r>
              <a:rPr lang="en-GB" dirty="0" smtClean="0">
                <a:solidFill>
                  <a:srgbClr val="0083A9"/>
                </a:solidFill>
              </a:rPr>
              <a:t>Discussion and action planning</a:t>
            </a:r>
          </a:p>
        </p:txBody>
      </p:sp>
      <p:sp>
        <p:nvSpPr>
          <p:cNvPr id="49154" name="Slide Number Placeholder 2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58E5CCDB-9A8F-4E75-8FA7-6D69D9C2C5AA}" type="slidenum">
              <a:rPr lang="en-US" smtClean="0"/>
              <a:pPr/>
              <a:t>14</a:t>
            </a:fld>
            <a:endParaRPr lang="en-US" smtClean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Turning words into action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itchFamily="2" charset="2"/>
              <a:buChar char="§"/>
            </a:pPr>
            <a:r>
              <a:rPr lang="en-GB" dirty="0" smtClean="0"/>
              <a:t>Monitoring environment and climate change</a:t>
            </a:r>
          </a:p>
          <a:p>
            <a:pPr>
              <a:buFont typeface="Wingdings" pitchFamily="2" charset="2"/>
              <a:buChar char="§"/>
            </a:pPr>
            <a:r>
              <a:rPr lang="en-GB" dirty="0" smtClean="0"/>
              <a:t>Monitoring policy and institutional change</a:t>
            </a:r>
          </a:p>
          <a:p>
            <a:pPr>
              <a:buFont typeface="Wingdings" pitchFamily="2" charset="2"/>
              <a:buChar char="§"/>
            </a:pPr>
            <a:r>
              <a:rPr lang="en-GB" dirty="0" smtClean="0"/>
              <a:t>Monitoring policy implementation and outcomes</a:t>
            </a:r>
          </a:p>
          <a:p>
            <a:pPr>
              <a:buNone/>
            </a:pP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1D8A8AA-BD2E-490D-9C14-B3CCF4F64AC5}" type="slidenum">
              <a:rPr lang="en-US" smtClean="0"/>
              <a:pPr>
                <a:defRPr/>
              </a:pPr>
              <a:t>15</a:t>
            </a:fld>
            <a:endParaRPr lang="en-US"/>
          </a:p>
        </p:txBody>
      </p:sp>
      <p:sp>
        <p:nvSpPr>
          <p:cNvPr id="5" name="Rounded Rectangle 4"/>
          <p:cNvSpPr/>
          <p:nvPr/>
        </p:nvSpPr>
        <p:spPr>
          <a:xfrm>
            <a:off x="1866900" y="3657600"/>
            <a:ext cx="5410200" cy="1600200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400" b="1" dirty="0" smtClean="0">
                <a:solidFill>
                  <a:srgbClr val="005F7B"/>
                </a:solidFill>
              </a:rPr>
              <a:t>What can be done and what are the institutional and capacity needs in your </a:t>
            </a:r>
            <a:r>
              <a:rPr lang="en-GB" sz="2400" b="1" dirty="0" smtClean="0">
                <a:solidFill>
                  <a:srgbClr val="005F7B"/>
                </a:solidFill>
              </a:rPr>
              <a:t>country/sector of responsibility? </a:t>
            </a:r>
            <a:endParaRPr lang="en-GB" sz="2400" b="1" dirty="0">
              <a:solidFill>
                <a:srgbClr val="005F7B"/>
              </a:solidFill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>
                <a:solidFill>
                  <a:schemeClr val="accent2">
                    <a:lumMod val="20000"/>
                    <a:lumOff val="80000"/>
                  </a:schemeClr>
                </a:solidFill>
              </a:rPr>
              <a:t>Recap – Key messages</a:t>
            </a:r>
            <a:endParaRPr lang="en-GB" dirty="0">
              <a:solidFill>
                <a:schemeClr val="accent2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371600"/>
            <a:ext cx="8458200" cy="4800600"/>
          </a:xfrm>
        </p:spPr>
        <p:txBody>
          <a:bodyPr/>
          <a:lstStyle/>
          <a:p>
            <a:r>
              <a:rPr lang="en-GB" dirty="0" smtClean="0"/>
              <a:t>Environment and </a:t>
            </a:r>
            <a:r>
              <a:rPr lang="en-GB" dirty="0"/>
              <a:t>c</a:t>
            </a:r>
            <a:r>
              <a:rPr lang="en-GB" dirty="0" smtClean="0"/>
              <a:t>limate monitoring, and monitoring of responses </a:t>
            </a:r>
            <a:r>
              <a:rPr lang="en-GB" dirty="0" smtClean="0"/>
              <a:t>for </a:t>
            </a:r>
            <a:r>
              <a:rPr lang="en-GB" dirty="0" smtClean="0"/>
              <a:t>environmental </a:t>
            </a:r>
            <a:r>
              <a:rPr lang="en-GB" dirty="0" smtClean="0"/>
              <a:t>sustainability </a:t>
            </a:r>
            <a:r>
              <a:rPr lang="en-GB" dirty="0" smtClean="0"/>
              <a:t>and climate change, should be integrated into existing development monitoring systems</a:t>
            </a:r>
          </a:p>
          <a:p>
            <a:pPr lvl="1"/>
            <a:r>
              <a:rPr lang="en-GB" dirty="0" smtClean="0"/>
              <a:t>This is a key aspect of the mainstreaming process</a:t>
            </a:r>
          </a:p>
          <a:p>
            <a:r>
              <a:rPr lang="en-GB" dirty="0" smtClean="0"/>
              <a:t>Multiple aspects can be subject to monitoring</a:t>
            </a:r>
          </a:p>
          <a:p>
            <a:pPr lvl="1"/>
            <a:r>
              <a:rPr lang="en-GB" dirty="0" smtClean="0"/>
              <a:t>The state of </a:t>
            </a:r>
            <a:r>
              <a:rPr lang="en-GB" dirty="0" smtClean="0"/>
              <a:t>environmental variables closely linked to poverty and development</a:t>
            </a:r>
            <a:endParaRPr lang="en-GB" dirty="0" smtClean="0"/>
          </a:p>
          <a:p>
            <a:pPr lvl="1"/>
            <a:r>
              <a:rPr lang="en-GB" dirty="0" smtClean="0"/>
              <a:t>Climate variability and change and their impacts</a:t>
            </a:r>
          </a:p>
          <a:p>
            <a:pPr lvl="1"/>
            <a:r>
              <a:rPr lang="en-GB" dirty="0" smtClean="0"/>
              <a:t>Changes in policies and institutions</a:t>
            </a:r>
          </a:p>
          <a:p>
            <a:pPr lvl="1"/>
            <a:r>
              <a:rPr lang="en-GB" dirty="0" smtClean="0"/>
              <a:t>The implementation and outcomes of adaptation and mitigation measures</a:t>
            </a:r>
          </a:p>
          <a:p>
            <a:pPr lvl="1"/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96F414D-441B-4DB3-86E1-416D23C481F6}" type="slidenum">
              <a:rPr lang="en-US" smtClean="0"/>
              <a:pPr>
                <a:defRPr/>
              </a:pPr>
              <a:t>16</a:t>
            </a:fld>
            <a:endParaRPr lang="en-US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>
                <a:solidFill>
                  <a:schemeClr val="accent2">
                    <a:lumMod val="20000"/>
                    <a:lumOff val="80000"/>
                  </a:schemeClr>
                </a:solidFill>
              </a:rPr>
              <a:t>Key </a:t>
            </a:r>
            <a:r>
              <a:rPr lang="en-GB" dirty="0" smtClean="0">
                <a:solidFill>
                  <a:schemeClr val="accent2">
                    <a:lumMod val="20000"/>
                    <a:lumOff val="80000"/>
                  </a:schemeClr>
                </a:solidFill>
              </a:rPr>
              <a:t>references</a:t>
            </a:r>
            <a:endParaRPr lang="en-GB" dirty="0">
              <a:solidFill>
                <a:schemeClr val="accent2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752600"/>
            <a:ext cx="8229600" cy="4800600"/>
          </a:xfrm>
        </p:spPr>
        <p:txBody>
          <a:bodyPr/>
          <a:lstStyle/>
          <a:p>
            <a:r>
              <a:rPr lang="en-US" sz="2400" dirty="0" smtClean="0"/>
              <a:t>World Bank </a:t>
            </a:r>
            <a:r>
              <a:rPr lang="en-US" sz="2400" dirty="0" smtClean="0"/>
              <a:t>report on </a:t>
            </a:r>
            <a:r>
              <a:rPr lang="en-GB" sz="2400" dirty="0" smtClean="0"/>
              <a:t>Mainstreaming </a:t>
            </a:r>
            <a:r>
              <a:rPr lang="en-GB" sz="2400" dirty="0" smtClean="0"/>
              <a:t>Adaptation to </a:t>
            </a:r>
            <a:br>
              <a:rPr lang="en-GB" sz="2400" dirty="0" smtClean="0"/>
            </a:br>
            <a:r>
              <a:rPr lang="en-GB" sz="2400" dirty="0" smtClean="0"/>
              <a:t>Climate Change in Agriculture and Natural Resources Management </a:t>
            </a:r>
            <a:r>
              <a:rPr lang="en-GB" sz="2400" dirty="0" smtClean="0"/>
              <a:t>Projects</a:t>
            </a:r>
          </a:p>
          <a:p>
            <a:pPr lvl="1"/>
            <a:r>
              <a:rPr lang="en-GB" sz="2000" dirty="0">
                <a:hlinkClick r:id="rId2"/>
              </a:rPr>
              <a:t>http://climatechange.worldbank.org/content/mainstreaming-adaptation-climate-change-agriculture-and-natural-resources-management-</a:t>
            </a:r>
            <a:r>
              <a:rPr lang="en-GB" sz="2000" dirty="0" smtClean="0">
                <a:hlinkClick r:id="rId2"/>
              </a:rPr>
              <a:t>project</a:t>
            </a:r>
            <a:endParaRPr lang="en-GB" sz="2000" dirty="0" smtClean="0"/>
          </a:p>
          <a:p>
            <a:r>
              <a:rPr lang="en-GB" sz="2400" dirty="0" smtClean="0"/>
              <a:t>European Commission Guidance on the Integration of Environment and Climate Change in Development Cooperation</a:t>
            </a:r>
          </a:p>
          <a:p>
            <a:pPr lvl="1"/>
            <a:r>
              <a:rPr lang="en-GB" sz="2000" dirty="0">
                <a:hlinkClick r:id="rId3"/>
              </a:rPr>
              <a:t>http://ec.europa.eu/europeaid/infopoint/publications/europeaid/</a:t>
            </a:r>
            <a:r>
              <a:rPr lang="en-GB" sz="2000" dirty="0" smtClean="0">
                <a:hlinkClick r:id="rId3"/>
              </a:rPr>
              <a:t>172a_en.htm</a:t>
            </a:r>
            <a:endParaRPr lang="en-GB" sz="200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96F414D-441B-4DB3-86E1-416D23C481F6}" type="slidenum">
              <a:rPr lang="en-US" smtClean="0"/>
              <a:pPr>
                <a:defRPr/>
              </a:pPr>
              <a:t>17</a:t>
            </a:fld>
            <a:endParaRPr lang="en-US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References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133600"/>
            <a:ext cx="7924800" cy="4419600"/>
          </a:xfrm>
        </p:spPr>
        <p:txBody>
          <a:bodyPr/>
          <a:lstStyle/>
          <a:p>
            <a:pPr>
              <a:spcBef>
                <a:spcPts val="600"/>
              </a:spcBef>
            </a:pPr>
            <a:r>
              <a:rPr lang="en-GB" sz="1400" dirty="0" smtClean="0"/>
              <a:t>EC (2004) </a:t>
            </a:r>
            <a:r>
              <a:rPr lang="en-GB" sz="1400" i="1" dirty="0" smtClean="0"/>
              <a:t>Project Cycle Management Guidelines. </a:t>
            </a:r>
            <a:r>
              <a:rPr lang="en-GB" sz="1400" dirty="0" smtClean="0"/>
              <a:t>Aid Delivery Methods series, Volume 1. European Commission, Brussels. Available from: </a:t>
            </a:r>
            <a:r>
              <a:rPr lang="en-GB" sz="1400" u="sng" dirty="0" smtClean="0">
                <a:hlinkClick r:id="rId2"/>
              </a:rPr>
              <a:t>http://ec.europa.eu/europeaid/infopoint/publications/europeaid/documents/49a_adm_pcm_guidelines_2004_en.pdf</a:t>
            </a:r>
            <a:endParaRPr lang="en-GB" sz="1400" u="sng" dirty="0" smtClean="0"/>
          </a:p>
          <a:p>
            <a:pPr>
              <a:spcBef>
                <a:spcPts val="600"/>
              </a:spcBef>
            </a:pPr>
            <a:r>
              <a:rPr lang="en-GB" sz="1400" dirty="0" smtClean="0"/>
              <a:t>EC (2009) </a:t>
            </a:r>
            <a:r>
              <a:rPr lang="en-GB" sz="1400" i="1" dirty="0" smtClean="0"/>
              <a:t>Guidance on </a:t>
            </a:r>
            <a:r>
              <a:rPr lang="en-GB" sz="1400" i="1" dirty="0" smtClean="0"/>
              <a:t>Integration of the Environment and Climate Change in Development Cooperation</a:t>
            </a:r>
            <a:r>
              <a:rPr lang="en-GB" sz="1400" dirty="0" smtClean="0"/>
              <a:t>. </a:t>
            </a:r>
            <a:r>
              <a:rPr lang="en-GB" sz="1400" dirty="0" err="1" smtClean="0"/>
              <a:t>EuropeAid</a:t>
            </a:r>
            <a:r>
              <a:rPr lang="en-GB" sz="1400" dirty="0" smtClean="0"/>
              <a:t> Tools and Methods Series Guidelines No. 4, Brussels. </a:t>
            </a:r>
            <a:r>
              <a:rPr lang="en-GB" sz="1400" dirty="0"/>
              <a:t>Available from: </a:t>
            </a:r>
            <a:r>
              <a:rPr lang="en-GB" sz="1400" dirty="0">
                <a:hlinkClick r:id="rId3"/>
              </a:rPr>
              <a:t>http://ec.europa.eu/europeaid/infopoint/publications/europeaid/</a:t>
            </a:r>
            <a:r>
              <a:rPr lang="en-GB" sz="1400" dirty="0" smtClean="0">
                <a:hlinkClick r:id="rId3"/>
              </a:rPr>
              <a:t>172a_en.htm</a:t>
            </a:r>
            <a:endParaRPr lang="en-GB" sz="1400" dirty="0" smtClean="0"/>
          </a:p>
          <a:p>
            <a:pPr>
              <a:spcBef>
                <a:spcPts val="600"/>
              </a:spcBef>
            </a:pPr>
            <a:r>
              <a:rPr lang="en-GB" sz="1400" dirty="0" smtClean="0"/>
              <a:t>OECD </a:t>
            </a:r>
            <a:r>
              <a:rPr lang="en-GB" sz="1400" dirty="0" smtClean="0"/>
              <a:t>(2002) </a:t>
            </a:r>
            <a:r>
              <a:rPr lang="en-GB" sz="1400" i="1" dirty="0" smtClean="0"/>
              <a:t>Glossary of Key Terms in Evaluation and Results Based Management</a:t>
            </a:r>
            <a:r>
              <a:rPr lang="en-GB" sz="1400" dirty="0" smtClean="0"/>
              <a:t>. OECD Publishing, Paris. Available from: </a:t>
            </a:r>
            <a:r>
              <a:rPr lang="en-GB" sz="1400" u="sng" dirty="0" smtClean="0">
                <a:hlinkClick r:id="rId4"/>
              </a:rPr>
              <a:t>http://www.oecd.org/dataoecd/29/21/2754804.pdf</a:t>
            </a:r>
            <a:endParaRPr lang="en-GB" sz="1400" u="sng" dirty="0" smtClean="0"/>
          </a:p>
          <a:p>
            <a:pPr>
              <a:spcBef>
                <a:spcPts val="600"/>
              </a:spcBef>
            </a:pPr>
            <a:r>
              <a:rPr lang="en-US" sz="1400" dirty="0" smtClean="0"/>
              <a:t>World Bank (</a:t>
            </a:r>
            <a:r>
              <a:rPr lang="en-US" sz="1400" dirty="0" err="1" smtClean="0"/>
              <a:t>n.d</a:t>
            </a:r>
            <a:r>
              <a:rPr lang="en-US" sz="1400" dirty="0" smtClean="0"/>
              <a:t>.) </a:t>
            </a:r>
            <a:r>
              <a:rPr lang="en-GB" sz="1400" i="1" dirty="0" smtClean="0"/>
              <a:t>Mainstreaming Adaptation to Climate Change in Agriculture and Natural Resources Management Projects</a:t>
            </a:r>
            <a:r>
              <a:rPr lang="en-GB" sz="1400" dirty="0" smtClean="0"/>
              <a:t>. World Bank, Washington, DC. Guidance Note #8 – Monitoring and Evaluation of Adaptation Activities. </a:t>
            </a:r>
            <a:r>
              <a:rPr lang="fr-BE" sz="1400" dirty="0" smtClean="0"/>
              <a:t>[Online]  </a:t>
            </a:r>
            <a:r>
              <a:rPr lang="en-GB" sz="1400" dirty="0" smtClean="0"/>
              <a:t>Available from: </a:t>
            </a:r>
            <a:r>
              <a:rPr lang="fr-BE" sz="1400" u="sng" dirty="0" smtClean="0">
                <a:hlinkClick r:id="rId5"/>
              </a:rPr>
              <a:t>http://climatechange.worldbank.org/climatechange/content/mainstreaming-adaptation-climate-change-agriculture-and-natural-resources-management-project</a:t>
            </a:r>
            <a:endParaRPr lang="en-GB" sz="14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96F414D-441B-4DB3-86E1-416D23C481F6}" type="slidenum">
              <a:rPr lang="en-US" smtClean="0"/>
              <a:pPr>
                <a:defRPr/>
              </a:pPr>
              <a:t>18</a:t>
            </a:fld>
            <a:endParaRPr lang="en-US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Content Placeholder 3"/>
          <p:cNvSpPr>
            <a:spLocks noGrp="1"/>
          </p:cNvSpPr>
          <p:nvPr>
            <p:ph idx="1"/>
          </p:nvPr>
        </p:nvSpPr>
        <p:spPr>
          <a:xfrm>
            <a:off x="457200" y="2514600"/>
            <a:ext cx="8534400" cy="1676400"/>
          </a:xfr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lnSpc>
                <a:spcPct val="150000"/>
              </a:lnSpc>
              <a:buClr>
                <a:schemeClr val="accent1">
                  <a:lumMod val="75000"/>
                </a:schemeClr>
              </a:buClr>
              <a:buNone/>
              <a:defRPr/>
            </a:pPr>
            <a:r>
              <a:rPr lang="en-US" dirty="0" smtClean="0"/>
              <a:t>Performance measurement and monitoring: </a:t>
            </a:r>
            <a:br>
              <a:rPr lang="en-US" dirty="0" smtClean="0"/>
            </a:br>
            <a:r>
              <a:rPr lang="en-US" dirty="0" smtClean="0"/>
              <a:t>Key concepts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96F414D-441B-4DB3-86E1-416D23C481F6}" type="slidenum">
              <a:rPr lang="en-US" smtClean="0"/>
              <a:pPr>
                <a:defRPr/>
              </a:pPr>
              <a:t>2</a:t>
            </a:fld>
            <a:endParaRPr lang="en-US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Objectives and related </a:t>
            </a:r>
            <a:br>
              <a:rPr lang="en-GB" dirty="0" smtClean="0"/>
            </a:br>
            <a:r>
              <a:rPr lang="en-GB" dirty="0" smtClean="0"/>
              <a:t>indicators/milestones</a:t>
            </a:r>
            <a:endParaRPr lang="en-GB" dirty="0"/>
          </a:p>
        </p:txBody>
      </p:sp>
      <p:sp>
        <p:nvSpPr>
          <p:cNvPr id="3" name="TextBox 2"/>
          <p:cNvSpPr txBox="1"/>
          <p:nvPr/>
        </p:nvSpPr>
        <p:spPr>
          <a:xfrm>
            <a:off x="1295400" y="1981200"/>
            <a:ext cx="2971800" cy="40011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2000" dirty="0" smtClean="0">
                <a:solidFill>
                  <a:srgbClr val="002060"/>
                </a:solidFill>
              </a:rPr>
              <a:t>Hierarchy of objectives</a:t>
            </a:r>
            <a:endParaRPr lang="en-GB" sz="2000" dirty="0">
              <a:solidFill>
                <a:srgbClr val="00206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257800" y="1981200"/>
            <a:ext cx="2971800" cy="40011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2000" dirty="0" smtClean="0">
                <a:solidFill>
                  <a:srgbClr val="002060"/>
                </a:solidFill>
              </a:rPr>
              <a:t>Progress measurement</a:t>
            </a:r>
            <a:endParaRPr lang="en-GB" sz="2000" dirty="0">
              <a:solidFill>
                <a:srgbClr val="00206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295400" y="2647890"/>
            <a:ext cx="2971800" cy="400110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solidFill>
              <a:srgbClr val="00206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GB" sz="2000" dirty="0" smtClean="0">
                <a:solidFill>
                  <a:schemeClr val="bg1"/>
                </a:solidFill>
              </a:rPr>
              <a:t>Overall objective(s)</a:t>
            </a:r>
            <a:endParaRPr lang="en-GB" sz="2000" dirty="0">
              <a:solidFill>
                <a:schemeClr val="bg1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295400" y="3562290"/>
            <a:ext cx="2971800" cy="400110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rgbClr val="00206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GB" sz="2000" dirty="0" smtClean="0">
                <a:solidFill>
                  <a:srgbClr val="002060"/>
                </a:solidFill>
              </a:rPr>
              <a:t>Specific objective(s)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95400" y="4473714"/>
            <a:ext cx="2971800" cy="40011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rgbClr val="00206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GB" sz="2000" dirty="0" smtClean="0">
                <a:solidFill>
                  <a:srgbClr val="002060"/>
                </a:solidFill>
              </a:rPr>
              <a:t>Intermediate results</a:t>
            </a:r>
            <a:endParaRPr lang="en-GB" sz="2000" dirty="0">
              <a:solidFill>
                <a:srgbClr val="00206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295400" y="5388114"/>
            <a:ext cx="2971800" cy="40011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tx1"/>
            </a:solidFill>
            <a:prstDash val="dash"/>
          </a:ln>
        </p:spPr>
        <p:txBody>
          <a:bodyPr wrap="square" rtlCol="0">
            <a:spAutoFit/>
          </a:bodyPr>
          <a:lstStyle/>
          <a:p>
            <a:pPr algn="ctr"/>
            <a:r>
              <a:rPr lang="en-GB" sz="2000" dirty="0" smtClean="0">
                <a:solidFill>
                  <a:srgbClr val="002060"/>
                </a:solidFill>
              </a:rPr>
              <a:t>Inputs</a:t>
            </a:r>
            <a:endParaRPr lang="en-GB" sz="2000" dirty="0">
              <a:solidFill>
                <a:srgbClr val="00206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257800" y="2644914"/>
            <a:ext cx="2971800" cy="400110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solidFill>
              <a:srgbClr val="00206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GB" sz="2000" dirty="0" smtClean="0">
                <a:solidFill>
                  <a:schemeClr val="bg1"/>
                </a:solidFill>
              </a:rPr>
              <a:t>Impact indicators</a:t>
            </a:r>
            <a:endParaRPr lang="en-GB" sz="2000" dirty="0">
              <a:solidFill>
                <a:schemeClr val="bg1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257800" y="3559314"/>
            <a:ext cx="2971800" cy="400110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rgbClr val="00206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GB" sz="2000" dirty="0" smtClean="0">
                <a:solidFill>
                  <a:srgbClr val="002060"/>
                </a:solidFill>
              </a:rPr>
              <a:t>Outcome indicators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257800" y="4321314"/>
            <a:ext cx="2971800" cy="707886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rgbClr val="00206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GB" sz="2000" dirty="0" smtClean="0">
                <a:solidFill>
                  <a:srgbClr val="002060"/>
                </a:solidFill>
              </a:rPr>
              <a:t>Output indicators</a:t>
            </a:r>
          </a:p>
          <a:p>
            <a:pPr algn="ctr"/>
            <a:r>
              <a:rPr lang="en-GB" sz="2000" dirty="0" smtClean="0">
                <a:solidFill>
                  <a:srgbClr val="002060"/>
                </a:solidFill>
              </a:rPr>
              <a:t>Milestones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5257800" y="5235714"/>
            <a:ext cx="2971800" cy="707886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tx1"/>
            </a:solidFill>
            <a:prstDash val="dash"/>
          </a:ln>
        </p:spPr>
        <p:txBody>
          <a:bodyPr wrap="square" rtlCol="0">
            <a:spAutoFit/>
          </a:bodyPr>
          <a:lstStyle/>
          <a:p>
            <a:pPr algn="ctr"/>
            <a:r>
              <a:rPr lang="en-GB" sz="2000" dirty="0" smtClean="0">
                <a:solidFill>
                  <a:srgbClr val="002060"/>
                </a:solidFill>
              </a:rPr>
              <a:t>Input indicators</a:t>
            </a:r>
          </a:p>
          <a:p>
            <a:pPr algn="ctr"/>
            <a:r>
              <a:rPr lang="en-GB" sz="2000" dirty="0" smtClean="0">
                <a:solidFill>
                  <a:srgbClr val="002060"/>
                </a:solidFill>
              </a:rPr>
              <a:t>Milestones</a:t>
            </a:r>
            <a:endParaRPr lang="en-GB" sz="2000" dirty="0">
              <a:solidFill>
                <a:srgbClr val="002060"/>
              </a:solidFill>
            </a:endParaRPr>
          </a:p>
        </p:txBody>
      </p:sp>
      <p:cxnSp>
        <p:nvCxnSpPr>
          <p:cNvPr id="14" name="Straight Arrow Connector 13"/>
          <p:cNvCxnSpPr>
            <a:stCxn id="8" idx="0"/>
            <a:endCxn id="7" idx="2"/>
          </p:cNvCxnSpPr>
          <p:nvPr/>
        </p:nvCxnSpPr>
        <p:spPr>
          <a:xfrm rot="5400000" flipH="1" flipV="1">
            <a:off x="2524155" y="5130969"/>
            <a:ext cx="514290" cy="1588"/>
          </a:xfrm>
          <a:prstGeom prst="straightConnector1">
            <a:avLst/>
          </a:prstGeom>
          <a:ln w="31750">
            <a:solidFill>
              <a:srgbClr val="00206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/>
          <p:cNvCxnSpPr>
            <a:stCxn id="7" idx="0"/>
            <a:endCxn id="6" idx="2"/>
          </p:cNvCxnSpPr>
          <p:nvPr/>
        </p:nvCxnSpPr>
        <p:spPr>
          <a:xfrm rot="5400000" flipH="1" flipV="1">
            <a:off x="2525643" y="4218057"/>
            <a:ext cx="511314" cy="1588"/>
          </a:xfrm>
          <a:prstGeom prst="straightConnector1">
            <a:avLst/>
          </a:prstGeom>
          <a:ln w="31750">
            <a:solidFill>
              <a:srgbClr val="00206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/>
          <p:cNvCxnSpPr>
            <a:stCxn id="6" idx="0"/>
            <a:endCxn id="5" idx="2"/>
          </p:cNvCxnSpPr>
          <p:nvPr/>
        </p:nvCxnSpPr>
        <p:spPr>
          <a:xfrm rot="5400000" flipH="1" flipV="1">
            <a:off x="2524155" y="3305145"/>
            <a:ext cx="514290" cy="1588"/>
          </a:xfrm>
          <a:prstGeom prst="straightConnector1">
            <a:avLst/>
          </a:prstGeom>
          <a:ln w="31750">
            <a:solidFill>
              <a:srgbClr val="00206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/>
          <p:cNvCxnSpPr>
            <a:stCxn id="12" idx="1"/>
            <a:endCxn id="8" idx="3"/>
          </p:cNvCxnSpPr>
          <p:nvPr/>
        </p:nvCxnSpPr>
        <p:spPr>
          <a:xfrm rot="10800000">
            <a:off x="4267200" y="5588169"/>
            <a:ext cx="990600" cy="1488"/>
          </a:xfrm>
          <a:prstGeom prst="straightConnector1">
            <a:avLst/>
          </a:prstGeom>
          <a:ln w="25400">
            <a:solidFill>
              <a:srgbClr val="0070C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Arrow Connector 25"/>
          <p:cNvCxnSpPr>
            <a:stCxn id="11" idx="1"/>
            <a:endCxn id="7" idx="3"/>
          </p:cNvCxnSpPr>
          <p:nvPr/>
        </p:nvCxnSpPr>
        <p:spPr>
          <a:xfrm rot="10800000">
            <a:off x="4267200" y="4673769"/>
            <a:ext cx="990600" cy="1488"/>
          </a:xfrm>
          <a:prstGeom prst="straightConnector1">
            <a:avLst/>
          </a:prstGeom>
          <a:ln w="25400">
            <a:solidFill>
              <a:srgbClr val="0070C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Arrow Connector 27"/>
          <p:cNvCxnSpPr>
            <a:stCxn id="10" idx="1"/>
            <a:endCxn id="6" idx="3"/>
          </p:cNvCxnSpPr>
          <p:nvPr/>
        </p:nvCxnSpPr>
        <p:spPr>
          <a:xfrm rot="10800000" flipV="1">
            <a:off x="4267200" y="3759369"/>
            <a:ext cx="990600" cy="2976"/>
          </a:xfrm>
          <a:prstGeom prst="straightConnector1">
            <a:avLst/>
          </a:prstGeom>
          <a:ln w="25400">
            <a:solidFill>
              <a:srgbClr val="0070C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Arrow Connector 29"/>
          <p:cNvCxnSpPr>
            <a:stCxn id="9" idx="1"/>
            <a:endCxn id="5" idx="3"/>
          </p:cNvCxnSpPr>
          <p:nvPr/>
        </p:nvCxnSpPr>
        <p:spPr>
          <a:xfrm rot="10800000" flipV="1">
            <a:off x="4267200" y="2844969"/>
            <a:ext cx="990600" cy="2976"/>
          </a:xfrm>
          <a:prstGeom prst="straightConnector1">
            <a:avLst/>
          </a:prstGeom>
          <a:ln w="25400">
            <a:solidFill>
              <a:srgbClr val="0070C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Left Brace 30"/>
          <p:cNvSpPr/>
          <p:nvPr/>
        </p:nvSpPr>
        <p:spPr>
          <a:xfrm>
            <a:off x="884420" y="4343400"/>
            <a:ext cx="334780" cy="1600200"/>
          </a:xfrm>
          <a:prstGeom prst="leftBrace">
            <a:avLst/>
          </a:prstGeom>
          <a:ln w="254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2" name="Left Brace 31"/>
          <p:cNvSpPr/>
          <p:nvPr/>
        </p:nvSpPr>
        <p:spPr>
          <a:xfrm>
            <a:off x="914401" y="2494613"/>
            <a:ext cx="287310" cy="1620187"/>
          </a:xfrm>
          <a:prstGeom prst="leftBrace">
            <a:avLst/>
          </a:prstGeom>
          <a:ln w="254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3" name="TextBox 32"/>
          <p:cNvSpPr txBox="1"/>
          <p:nvPr/>
        </p:nvSpPr>
        <p:spPr>
          <a:xfrm>
            <a:off x="457200" y="2057400"/>
            <a:ext cx="304800" cy="2062103"/>
          </a:xfrm>
          <a:prstGeom prst="rect">
            <a:avLst/>
          </a:prstGeom>
          <a:noFill/>
          <a:ln>
            <a:solidFill>
              <a:srgbClr val="002060"/>
            </a:solidFill>
          </a:ln>
        </p:spPr>
        <p:txBody>
          <a:bodyPr wrap="square" rtlCol="0">
            <a:spAutoFit/>
          </a:bodyPr>
          <a:lstStyle/>
          <a:p>
            <a:r>
              <a:rPr lang="en-GB" sz="1600" b="1" dirty="0" smtClean="0">
                <a:solidFill>
                  <a:srgbClr val="002060"/>
                </a:solidFill>
              </a:rPr>
              <a:t>Outcomes</a:t>
            </a:r>
            <a:endParaRPr lang="en-GB" sz="1600" b="1" dirty="0">
              <a:solidFill>
                <a:srgbClr val="002060"/>
              </a:solidFill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457200" y="4342151"/>
            <a:ext cx="304800" cy="1815882"/>
          </a:xfrm>
          <a:prstGeom prst="rect">
            <a:avLst/>
          </a:prstGeom>
          <a:noFill/>
          <a:ln>
            <a:solidFill>
              <a:srgbClr val="002060"/>
            </a:solidFill>
          </a:ln>
        </p:spPr>
        <p:txBody>
          <a:bodyPr wrap="square" rtlCol="0">
            <a:spAutoFit/>
          </a:bodyPr>
          <a:lstStyle/>
          <a:p>
            <a:r>
              <a:rPr lang="en-GB" sz="1600" b="1" dirty="0" smtClean="0">
                <a:solidFill>
                  <a:srgbClr val="002060"/>
                </a:solidFill>
              </a:rPr>
              <a:t>Process</a:t>
            </a:r>
            <a:endParaRPr lang="en-GB" sz="1600" b="1" dirty="0">
              <a:solidFill>
                <a:srgbClr val="002060"/>
              </a:solidFill>
            </a:endParaRPr>
          </a:p>
        </p:txBody>
      </p:sp>
      <p:sp>
        <p:nvSpPr>
          <p:cNvPr id="25" name="TextBox 3"/>
          <p:cNvSpPr txBox="1">
            <a:spLocks noChangeArrowheads="1"/>
          </p:cNvSpPr>
          <p:nvPr/>
        </p:nvSpPr>
        <p:spPr bwMode="auto">
          <a:xfrm>
            <a:off x="4495800" y="6477000"/>
            <a:ext cx="3352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/>
            <a:r>
              <a:rPr lang="en-GB" sz="1400" dirty="0" smtClean="0"/>
              <a:t>Adapted from: EC (2004), OECD (2002)</a:t>
            </a:r>
            <a:endParaRPr lang="en-GB" sz="1400" dirty="0"/>
          </a:p>
        </p:txBody>
      </p:sp>
      <p:sp>
        <p:nvSpPr>
          <p:cNvPr id="27" name="Slide Number Placeholder 2"/>
          <p:cNvSpPr>
            <a:spLocks noGrp="1"/>
          </p:cNvSpPr>
          <p:nvPr>
            <p:ph type="sldNum" sz="quarter" idx="12"/>
          </p:nvPr>
        </p:nvSpPr>
        <p:spPr>
          <a:xfrm>
            <a:off x="6858000" y="6613525"/>
            <a:ext cx="2133600" cy="168275"/>
          </a:xfrm>
        </p:spPr>
        <p:txBody>
          <a:bodyPr/>
          <a:lstStyle/>
          <a:p>
            <a:pPr>
              <a:defRPr/>
            </a:pPr>
            <a:fld id="{596F414D-441B-4DB3-86E1-416D23C481F6}" type="slidenum">
              <a:rPr lang="en-US" smtClean="0"/>
              <a:pPr>
                <a:defRPr/>
              </a:pPr>
              <a:t>3</a:t>
            </a:fld>
            <a:endParaRPr lang="en-US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31" grpId="0" animBg="1"/>
      <p:bldP spid="32" grpId="0" animBg="1"/>
      <p:bldP spid="33" grpId="0" animBg="1"/>
      <p:bldP spid="34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SMART indicators and targets</a:t>
            </a:r>
            <a:endParaRPr lang="en-GB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F8F2A0A-D22C-415B-B10F-D560CDEFD758}" type="slidenum">
              <a:rPr lang="en-US" smtClean="0"/>
              <a:pPr>
                <a:defRPr/>
              </a:pPr>
              <a:t>4</a:t>
            </a:fld>
            <a:endParaRPr lang="en-US"/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304800" y="1752600"/>
            <a:ext cx="8686800" cy="4800600"/>
          </a:xfrm>
          <a:prstGeom prst="rect">
            <a:avLst/>
          </a:prstGeom>
        </p:spPr>
        <p:txBody>
          <a:bodyPr/>
          <a:lstStyle/>
          <a:p>
            <a:pPr marL="228600" marR="0" lvl="0" indent="-2286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en-GB" sz="28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Indicators and targets should be:</a:t>
            </a:r>
          </a:p>
          <a:p>
            <a:pPr marR="0" lvl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tabLst/>
              <a:defRPr/>
            </a:pPr>
            <a:endParaRPr kumimoji="0" lang="en-GB" sz="2800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685800" lvl="1" indent="-228600" eaLnBrk="0" hangingPunct="0">
              <a:spcBef>
                <a:spcPct val="20000"/>
              </a:spcBef>
              <a:buFontTx/>
              <a:buChar char="•"/>
            </a:pPr>
            <a:r>
              <a:rPr lang="en-GB" sz="2800" b="1" kern="0" dirty="0" smtClean="0">
                <a:solidFill>
                  <a:srgbClr val="006699"/>
                </a:solidFill>
                <a:latin typeface="+mn-lt"/>
              </a:rPr>
              <a:t>S</a:t>
            </a:r>
            <a:r>
              <a:rPr lang="en-GB" sz="2800" kern="0" dirty="0" smtClean="0">
                <a:latin typeface="+mn-lt"/>
              </a:rPr>
              <a:t>pecific to the related objectives</a:t>
            </a:r>
          </a:p>
          <a:p>
            <a:pPr marL="685800" lvl="1" indent="-228600" eaLnBrk="0" hangingPunct="0">
              <a:spcBef>
                <a:spcPct val="20000"/>
              </a:spcBef>
              <a:buFontTx/>
              <a:buChar char="•"/>
            </a:pPr>
            <a:r>
              <a:rPr kumimoji="0" lang="en-GB" sz="2800" b="1" i="0" u="none" strike="noStrike" kern="0" cap="none" spc="0" normalizeH="0" baseline="0" noProof="0" dirty="0" smtClean="0">
                <a:ln>
                  <a:noFill/>
                </a:ln>
                <a:solidFill>
                  <a:srgbClr val="006699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M</a:t>
            </a:r>
            <a:r>
              <a:rPr kumimoji="0" lang="en-GB" sz="28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easurable</a:t>
            </a:r>
          </a:p>
          <a:p>
            <a:pPr marL="685800" lvl="1" indent="-228600" eaLnBrk="0" hangingPunct="0">
              <a:spcBef>
                <a:spcPct val="20000"/>
              </a:spcBef>
              <a:buFontTx/>
              <a:buChar char="•"/>
            </a:pPr>
            <a:r>
              <a:rPr lang="en-GB" sz="2800" b="1" kern="0" dirty="0" smtClean="0">
                <a:solidFill>
                  <a:srgbClr val="006699"/>
                </a:solidFill>
                <a:latin typeface="+mn-lt"/>
              </a:rPr>
              <a:t>A</a:t>
            </a:r>
            <a:r>
              <a:rPr lang="en-GB" sz="2800" kern="0" dirty="0" smtClean="0">
                <a:latin typeface="+mn-lt"/>
              </a:rPr>
              <a:t>vailable at a reasonable cost</a:t>
            </a:r>
          </a:p>
          <a:p>
            <a:pPr marL="685800" lvl="1" indent="-228600" eaLnBrk="0" hangingPunct="0">
              <a:spcBef>
                <a:spcPct val="20000"/>
              </a:spcBef>
              <a:buFontTx/>
              <a:buChar char="•"/>
            </a:pPr>
            <a:r>
              <a:rPr kumimoji="0" lang="en-GB" sz="2800" b="1" i="0" u="none" strike="noStrike" kern="0" cap="none" spc="0" normalizeH="0" baseline="0" noProof="0" dirty="0" smtClean="0">
                <a:ln>
                  <a:noFill/>
                </a:ln>
                <a:solidFill>
                  <a:srgbClr val="006699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R</a:t>
            </a:r>
            <a:r>
              <a:rPr kumimoji="0" lang="en-GB" sz="28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elevant to information needs of</a:t>
            </a:r>
            <a:r>
              <a:rPr kumimoji="0" lang="en-GB" sz="2800" b="0" i="0" u="none" strike="noStrike" kern="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decision makers</a:t>
            </a:r>
            <a:endParaRPr kumimoji="0" lang="en-GB" sz="2800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685800" lvl="1" indent="-228600" eaLnBrk="0" hangingPunct="0">
              <a:spcBef>
                <a:spcPct val="20000"/>
              </a:spcBef>
              <a:buFontTx/>
              <a:buChar char="•"/>
            </a:pPr>
            <a:r>
              <a:rPr lang="en-GB" sz="2800" b="1" kern="0" dirty="0" smtClean="0">
                <a:solidFill>
                  <a:srgbClr val="006699"/>
                </a:solidFill>
                <a:latin typeface="+mn-lt"/>
              </a:rPr>
              <a:t>T</a:t>
            </a:r>
            <a:r>
              <a:rPr lang="en-GB" sz="2800" kern="0" dirty="0" smtClean="0">
                <a:latin typeface="+mn-lt"/>
              </a:rPr>
              <a:t>ime-bound</a:t>
            </a:r>
            <a:endParaRPr kumimoji="0" lang="en-GB" sz="2800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TextBox 3"/>
          <p:cNvSpPr txBox="1">
            <a:spLocks noChangeArrowheads="1"/>
          </p:cNvSpPr>
          <p:nvPr/>
        </p:nvSpPr>
        <p:spPr bwMode="auto">
          <a:xfrm>
            <a:off x="4495800" y="6477000"/>
            <a:ext cx="3352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/>
            <a:r>
              <a:rPr lang="en-GB" sz="1400" dirty="0" smtClean="0"/>
              <a:t>Source: EC (2004)</a:t>
            </a:r>
            <a:endParaRPr lang="en-GB" sz="1400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Content Placeholder 3"/>
          <p:cNvSpPr>
            <a:spLocks noGrp="1"/>
          </p:cNvSpPr>
          <p:nvPr>
            <p:ph idx="1"/>
          </p:nvPr>
        </p:nvSpPr>
        <p:spPr>
          <a:xfrm>
            <a:off x="457200" y="2514600"/>
            <a:ext cx="8534400" cy="1981200"/>
          </a:xfr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lnSpc>
                <a:spcPct val="150000"/>
              </a:lnSpc>
              <a:buClr>
                <a:schemeClr val="accent1">
                  <a:lumMod val="75000"/>
                </a:schemeClr>
              </a:buClr>
              <a:buNone/>
              <a:defRPr/>
            </a:pPr>
            <a:r>
              <a:rPr lang="en-US" dirty="0" smtClean="0"/>
              <a:t>Mainstreaming environment and climate change in monitoring systems 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96F414D-441B-4DB3-86E1-416D23C481F6}" type="slidenum">
              <a:rPr lang="en-US" smtClean="0"/>
              <a:pPr>
                <a:defRPr/>
              </a:pPr>
              <a:t>5</a:t>
            </a:fld>
            <a:endParaRPr lang="en-US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What should be monitored,</a:t>
            </a:r>
            <a:br>
              <a:rPr lang="en-GB" dirty="0" smtClean="0"/>
            </a:br>
            <a:r>
              <a:rPr lang="en-GB" dirty="0" smtClean="0"/>
              <a:t>and why?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96F414D-441B-4DB3-86E1-416D23C481F6}" type="slidenum">
              <a:rPr lang="en-US" smtClean="0"/>
              <a:pPr>
                <a:defRPr/>
              </a:pPr>
              <a:t>6</a:t>
            </a:fld>
            <a:endParaRPr lang="en-US"/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03540208"/>
              </p:ext>
            </p:extLst>
          </p:nvPr>
        </p:nvGraphicFramePr>
        <p:xfrm>
          <a:off x="228600" y="1351281"/>
          <a:ext cx="8686800" cy="512571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038600"/>
                <a:gridCol w="4648200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dirty="0" smtClean="0"/>
                        <a:t>Aspect to monitor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 smtClean="0"/>
                        <a:t>Rationale</a:t>
                      </a:r>
                      <a:r>
                        <a:rPr lang="en-GB" baseline="0" dirty="0" smtClean="0"/>
                        <a:t> for monitoring</a:t>
                      </a:r>
                      <a:endParaRPr lang="en-GB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GB" dirty="0" smtClean="0"/>
                        <a:t>Changes</a:t>
                      </a:r>
                      <a:r>
                        <a:rPr lang="en-GB" baseline="0" dirty="0" smtClean="0"/>
                        <a:t> in environmental parameters that influence poverty/development in a significant manner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Font typeface="Arial" charset="0"/>
                        <a:buChar char="•"/>
                      </a:pPr>
                      <a:r>
                        <a:rPr lang="en-GB" dirty="0" smtClean="0"/>
                        <a:t> Make</a:t>
                      </a:r>
                      <a:r>
                        <a:rPr lang="en-GB" baseline="0" dirty="0" smtClean="0"/>
                        <a:t> decisions as well-informed as possible to </a:t>
                      </a:r>
                      <a:r>
                        <a:rPr lang="en-GB" baseline="0" dirty="0" smtClean="0"/>
                        <a:t>take opportunities to enhance effects on poverty reduction and revert </a:t>
                      </a:r>
                      <a:r>
                        <a:rPr lang="en-GB" baseline="0" dirty="0" smtClean="0"/>
                        <a:t>adverse trends</a:t>
                      </a:r>
                      <a:endParaRPr lang="en-GB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GB" dirty="0" smtClean="0"/>
                        <a:t>Climate variability and change, impacts and vulnerabilities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Font typeface="Arial" charset="0"/>
                        <a:buChar char="•"/>
                      </a:pPr>
                      <a:r>
                        <a:rPr lang="en-GB" dirty="0" smtClean="0"/>
                        <a:t> Make decisions as well informed</a:t>
                      </a:r>
                      <a:r>
                        <a:rPr lang="en-GB" baseline="0" dirty="0" smtClean="0"/>
                        <a:t> as possible</a:t>
                      </a:r>
                    </a:p>
                    <a:p>
                      <a:pPr>
                        <a:buFont typeface="Arial" charset="0"/>
                        <a:buChar char="•"/>
                      </a:pPr>
                      <a:r>
                        <a:rPr lang="en-GB" dirty="0" smtClean="0"/>
                        <a:t> Support adaptive management</a:t>
                      </a:r>
                      <a:endParaRPr lang="en-GB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GB" dirty="0" smtClean="0"/>
                        <a:t>Policy and institutional</a:t>
                      </a:r>
                      <a:r>
                        <a:rPr lang="en-GB" baseline="0" dirty="0" smtClean="0"/>
                        <a:t> change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Font typeface="Arial" charset="0"/>
                        <a:buChar char="•"/>
                      </a:pPr>
                      <a:r>
                        <a:rPr lang="en-GB" dirty="0" smtClean="0"/>
                        <a:t> Promote</a:t>
                      </a:r>
                      <a:r>
                        <a:rPr lang="en-GB" baseline="0" dirty="0" smtClean="0"/>
                        <a:t> the i</a:t>
                      </a:r>
                      <a:r>
                        <a:rPr lang="en-GB" dirty="0" smtClean="0"/>
                        <a:t>nstitutionalisation of environmental and climate change mainstreaming</a:t>
                      </a:r>
                      <a:endParaRPr lang="en-GB" baseline="0" dirty="0" smtClean="0"/>
                    </a:p>
                    <a:p>
                      <a:pPr>
                        <a:buFont typeface="Arial" charset="0"/>
                        <a:buChar char="•"/>
                      </a:pPr>
                      <a:r>
                        <a:rPr lang="en-GB" baseline="0" dirty="0" smtClean="0"/>
                        <a:t> Enhance transparency and accountability of the mainstreaming process</a:t>
                      </a:r>
                      <a:endParaRPr lang="en-GB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GB" dirty="0" smtClean="0"/>
                        <a:t>Policy/Strategy</a:t>
                      </a:r>
                      <a:r>
                        <a:rPr lang="en-GB" baseline="0" dirty="0" smtClean="0"/>
                        <a:t> i</a:t>
                      </a:r>
                      <a:r>
                        <a:rPr lang="en-GB" dirty="0" smtClean="0"/>
                        <a:t>mplementation and outcomes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Font typeface="Arial" charset="0"/>
                        <a:buChar char="•"/>
                      </a:pPr>
                      <a:r>
                        <a:rPr lang="en-GB" baseline="0" dirty="0" smtClean="0"/>
                        <a:t> Strengthen commitment to the objectives set in policies and strategies</a:t>
                      </a:r>
                    </a:p>
                    <a:p>
                      <a:pPr>
                        <a:buFont typeface="Arial" charset="0"/>
                        <a:buChar char="•"/>
                      </a:pPr>
                      <a:r>
                        <a:rPr lang="en-GB" baseline="0" dirty="0" smtClean="0"/>
                        <a:t> Stimulate the achievement of tangible outcomes</a:t>
                      </a:r>
                      <a:endParaRPr lang="en-GB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Environment and climate change in the national development monitoring system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286000"/>
            <a:ext cx="8534400" cy="4114800"/>
          </a:xfrm>
        </p:spPr>
        <p:txBody>
          <a:bodyPr/>
          <a:lstStyle/>
          <a:p>
            <a:r>
              <a:rPr lang="en-GB" dirty="0" smtClean="0"/>
              <a:t>Environment and climate change monitoring should be integrated into wider national and specific development monitoring systems</a:t>
            </a:r>
          </a:p>
          <a:p>
            <a:pPr>
              <a:buNone/>
            </a:pPr>
            <a:r>
              <a:rPr lang="en-GB" b="1" dirty="0" smtClean="0">
                <a:solidFill>
                  <a:srgbClr val="0070C0"/>
                </a:solidFill>
              </a:rPr>
              <a:t>=&gt;</a:t>
            </a:r>
            <a:r>
              <a:rPr lang="en-GB" dirty="0" smtClean="0"/>
              <a:t> Strengthen and adapt existing monitoring systems (incl. statistical systems) to integrate environment and climate change</a:t>
            </a:r>
          </a:p>
          <a:p>
            <a:pPr lvl="1">
              <a:buFont typeface="Arial" pitchFamily="34" charset="0"/>
              <a:buChar char="•"/>
            </a:pPr>
            <a:r>
              <a:rPr lang="en-GB" dirty="0" smtClean="0"/>
              <a:t>Build on existing institutions and sources of information...</a:t>
            </a:r>
          </a:p>
          <a:p>
            <a:pPr lvl="1">
              <a:buFont typeface="Arial" pitchFamily="34" charset="0"/>
              <a:buChar char="•"/>
            </a:pPr>
            <a:r>
              <a:rPr lang="en-GB" dirty="0" smtClean="0"/>
              <a:t>... but adapt statistical systems and data sources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96F414D-441B-4DB3-86E1-416D23C481F6}" type="slidenum">
              <a:rPr lang="en-US" smtClean="0"/>
              <a:pPr>
                <a:defRPr/>
              </a:pPr>
              <a:t>7</a:t>
            </a:fld>
            <a:endParaRPr lang="en-US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Levels at which to measure environment- and climate-related performance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752600"/>
            <a:ext cx="8305800" cy="4800600"/>
          </a:xfrm>
        </p:spPr>
        <p:txBody>
          <a:bodyPr/>
          <a:lstStyle/>
          <a:p>
            <a:r>
              <a:rPr lang="en-GB" dirty="0" smtClean="0"/>
              <a:t>Indicators and milestones related to environment/climate change and the associated response can be included in the PAFs </a:t>
            </a:r>
            <a:r>
              <a:rPr lang="en-GB" b="1" baseline="30000" dirty="0" smtClean="0"/>
              <a:t>(*)</a:t>
            </a:r>
            <a:r>
              <a:rPr lang="en-GB" dirty="0" smtClean="0"/>
              <a:t> of environmental and climate change strategies and actions plans, but also those of:</a:t>
            </a:r>
          </a:p>
          <a:p>
            <a:pPr lvl="1"/>
            <a:r>
              <a:rPr lang="en-GB" dirty="0" smtClean="0"/>
              <a:t>national and sectoral development strategies and programmes</a:t>
            </a:r>
          </a:p>
          <a:p>
            <a:pPr lvl="1"/>
            <a:r>
              <a:rPr lang="en-GB" dirty="0" smtClean="0"/>
              <a:t>sub-national (e.g. regional, local) development plans</a:t>
            </a:r>
          </a:p>
          <a:p>
            <a:pPr lvl="1"/>
            <a:r>
              <a:rPr lang="en-GB" dirty="0" smtClean="0"/>
              <a:t>individual projects (logical framework)</a:t>
            </a:r>
          </a:p>
          <a:p>
            <a:pPr>
              <a:buNone/>
            </a:pPr>
            <a:endParaRPr lang="en-GB" sz="1800" dirty="0" smtClean="0"/>
          </a:p>
          <a:p>
            <a:pPr>
              <a:buNone/>
            </a:pPr>
            <a:r>
              <a:rPr lang="en-GB" sz="1800" b="1" dirty="0" smtClean="0"/>
              <a:t>(*)</a:t>
            </a:r>
            <a:r>
              <a:rPr lang="en-GB" sz="1800" dirty="0" smtClean="0"/>
              <a:t> Performance assessment frameworks</a:t>
            </a:r>
            <a:endParaRPr lang="en-GB" sz="1800" dirty="0"/>
          </a:p>
        </p:txBody>
      </p:sp>
      <p:sp>
        <p:nvSpPr>
          <p:cNvPr id="4" name="Right Brace 3"/>
          <p:cNvSpPr/>
          <p:nvPr/>
        </p:nvSpPr>
        <p:spPr>
          <a:xfrm>
            <a:off x="8153400" y="4026613"/>
            <a:ext cx="304800" cy="1600200"/>
          </a:xfrm>
          <a:prstGeom prst="rightBrace">
            <a:avLst/>
          </a:prstGeom>
          <a:ln w="2857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5" name="Rounded Rectangular Callout 4"/>
          <p:cNvSpPr/>
          <p:nvPr/>
        </p:nvSpPr>
        <p:spPr>
          <a:xfrm>
            <a:off x="4800600" y="5791200"/>
            <a:ext cx="3352800" cy="990600"/>
          </a:xfrm>
          <a:prstGeom prst="wedgeRoundRectCallout">
            <a:avLst>
              <a:gd name="adj1" fmla="val 53521"/>
              <a:gd name="adj2" fmla="val -144814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000" b="1" dirty="0" smtClean="0"/>
              <a:t>Ultimate objective of mainstreaming!</a:t>
            </a:r>
            <a:endParaRPr lang="en-GB" sz="2000" b="1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96F414D-441B-4DB3-86E1-416D23C481F6}" type="slidenum">
              <a:rPr lang="en-US" smtClean="0"/>
              <a:pPr>
                <a:defRPr/>
              </a:pPr>
              <a:t>8</a:t>
            </a:fld>
            <a:endParaRPr lang="en-US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Monitoring environment and climate change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96F414D-441B-4DB3-86E1-416D23C481F6}" type="slidenum">
              <a:rPr lang="en-US" smtClean="0"/>
              <a:pPr>
                <a:defRPr/>
              </a:pPr>
              <a:t>9</a:t>
            </a:fld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3581400" y="3319046"/>
            <a:ext cx="1981200" cy="384721"/>
          </a:xfrm>
          <a:prstGeom prst="rect">
            <a:avLst/>
          </a:prstGeom>
          <a:solidFill>
            <a:srgbClr val="92D05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1900" b="1" dirty="0" smtClean="0">
                <a:solidFill>
                  <a:srgbClr val="002060"/>
                </a:solidFill>
              </a:rPr>
              <a:t>Mainstreaming</a:t>
            </a:r>
            <a:endParaRPr lang="en-GB" sz="1900" b="1" dirty="0">
              <a:solidFill>
                <a:srgbClr val="002060"/>
              </a:solidFill>
            </a:endParaRPr>
          </a:p>
        </p:txBody>
      </p:sp>
      <p:sp>
        <p:nvSpPr>
          <p:cNvPr id="6" name="Rounded Rectangular Callout 5"/>
          <p:cNvSpPr/>
          <p:nvPr/>
        </p:nvSpPr>
        <p:spPr>
          <a:xfrm>
            <a:off x="381000" y="1675800"/>
            <a:ext cx="2438400" cy="1143600"/>
          </a:xfrm>
          <a:prstGeom prst="wedgeRoundRectCallout">
            <a:avLst>
              <a:gd name="adj1" fmla="val 96067"/>
              <a:gd name="adj2" fmla="val 94231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/>
              <a:t>Meteorology, climate variability, environmental parameters</a:t>
            </a:r>
            <a:endParaRPr lang="en-GB" b="1" dirty="0"/>
          </a:p>
        </p:txBody>
      </p:sp>
      <p:sp>
        <p:nvSpPr>
          <p:cNvPr id="7" name="Rounded Rectangular Callout 6"/>
          <p:cNvSpPr/>
          <p:nvPr/>
        </p:nvSpPr>
        <p:spPr>
          <a:xfrm>
            <a:off x="6325800" y="2057400"/>
            <a:ext cx="1980000" cy="838200"/>
          </a:xfrm>
          <a:prstGeom prst="wedgeRoundRectCallout">
            <a:avLst>
              <a:gd name="adj1" fmla="val -108747"/>
              <a:gd name="adj2" fmla="val 96182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/>
              <a:t>Climate change</a:t>
            </a:r>
            <a:endParaRPr lang="en-GB" b="1" dirty="0"/>
          </a:p>
        </p:txBody>
      </p:sp>
      <p:sp>
        <p:nvSpPr>
          <p:cNvPr id="12" name="Rounded Rectangle 11"/>
          <p:cNvSpPr/>
          <p:nvPr/>
        </p:nvSpPr>
        <p:spPr>
          <a:xfrm>
            <a:off x="533400" y="3200400"/>
            <a:ext cx="2700000" cy="1980000"/>
          </a:xfrm>
          <a:prstGeom prst="roundRect">
            <a:avLst/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FontTx/>
              <a:buChar char="•"/>
            </a:pPr>
            <a:r>
              <a:rPr lang="en-GB" dirty="0" smtClean="0">
                <a:solidFill>
                  <a:schemeClr val="accent5">
                    <a:lumMod val="50000"/>
                  </a:schemeClr>
                </a:solidFill>
              </a:rPr>
              <a:t> Data collection, management and dissemination</a:t>
            </a:r>
          </a:p>
          <a:p>
            <a:pPr algn="ctr">
              <a:buFontTx/>
              <a:buChar char="•"/>
            </a:pPr>
            <a:r>
              <a:rPr lang="en-GB" dirty="0" smtClean="0">
                <a:solidFill>
                  <a:schemeClr val="accent5">
                    <a:lumMod val="50000"/>
                  </a:schemeClr>
                </a:solidFill>
              </a:rPr>
              <a:t> Strengthening of meteorological information &amp; systems</a:t>
            </a:r>
            <a:endParaRPr lang="en-GB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13" name="Rounded Rectangle 12"/>
          <p:cNvSpPr/>
          <p:nvPr/>
        </p:nvSpPr>
        <p:spPr>
          <a:xfrm>
            <a:off x="5910600" y="3200400"/>
            <a:ext cx="2928600" cy="1981200"/>
          </a:xfrm>
          <a:prstGeom prst="roundRect">
            <a:avLst/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ts val="300"/>
              </a:spcBef>
              <a:buFontTx/>
              <a:buChar char="•"/>
            </a:pPr>
            <a:r>
              <a:rPr lang="en-GB" dirty="0" smtClean="0">
                <a:solidFill>
                  <a:schemeClr val="accent5">
                    <a:lumMod val="50000"/>
                  </a:schemeClr>
                </a:solidFill>
              </a:rPr>
              <a:t> New patterns</a:t>
            </a:r>
          </a:p>
          <a:p>
            <a:pPr algn="ctr">
              <a:spcBef>
                <a:spcPts val="300"/>
              </a:spcBef>
              <a:buFontTx/>
              <a:buChar char="•"/>
            </a:pPr>
            <a:r>
              <a:rPr lang="en-GB" dirty="0" smtClean="0">
                <a:solidFill>
                  <a:schemeClr val="accent5">
                    <a:lumMod val="50000"/>
                  </a:schemeClr>
                </a:solidFill>
              </a:rPr>
              <a:t> Emerging trends</a:t>
            </a:r>
          </a:p>
          <a:p>
            <a:pPr algn="ctr">
              <a:spcBef>
                <a:spcPts val="300"/>
              </a:spcBef>
              <a:buFontTx/>
              <a:buChar char="•"/>
            </a:pPr>
            <a:r>
              <a:rPr lang="en-GB" dirty="0" smtClean="0">
                <a:solidFill>
                  <a:schemeClr val="accent5">
                    <a:lumMod val="50000"/>
                  </a:schemeClr>
                </a:solidFill>
              </a:rPr>
              <a:t>Projections, scenarios</a:t>
            </a:r>
          </a:p>
          <a:p>
            <a:pPr algn="ctr">
              <a:spcBef>
                <a:spcPts val="300"/>
              </a:spcBef>
              <a:buFontTx/>
              <a:buChar char="•"/>
            </a:pPr>
            <a:r>
              <a:rPr lang="en-GB" dirty="0" smtClean="0">
                <a:solidFill>
                  <a:schemeClr val="accent5">
                    <a:lumMod val="50000"/>
                  </a:schemeClr>
                </a:solidFill>
              </a:rPr>
              <a:t> Tools for assessing impacts, vulnerabilities </a:t>
            </a:r>
          </a:p>
          <a:p>
            <a:pPr algn="ctr">
              <a:spcBef>
                <a:spcPts val="300"/>
              </a:spcBef>
            </a:pPr>
            <a:r>
              <a:rPr lang="en-GB" dirty="0" smtClean="0">
                <a:solidFill>
                  <a:schemeClr val="accent5">
                    <a:lumMod val="50000"/>
                  </a:schemeClr>
                </a:solidFill>
              </a:rPr>
              <a:t>&amp; risks</a:t>
            </a:r>
            <a:endParaRPr lang="en-GB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9" name="Cloud Callout 8"/>
          <p:cNvSpPr/>
          <p:nvPr/>
        </p:nvSpPr>
        <p:spPr>
          <a:xfrm>
            <a:off x="2682000" y="4876800"/>
            <a:ext cx="3780000" cy="1524000"/>
          </a:xfrm>
          <a:prstGeom prst="cloudCallout">
            <a:avLst>
              <a:gd name="adj1" fmla="val 4460"/>
              <a:gd name="adj2" fmla="val -78156"/>
            </a:avLst>
          </a:prstGeom>
          <a:solidFill>
            <a:srgbClr val="92D050"/>
          </a:solidFill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solidFill>
                  <a:srgbClr val="002060"/>
                </a:solidFill>
              </a:rPr>
              <a:t>Is the mainstreaming process based on reliable information?</a:t>
            </a:r>
            <a:endParaRPr lang="en-GB" b="1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12" grpId="0" animBg="1"/>
      <p:bldP spid="13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 Theme 14">
      <a:dk1>
        <a:srgbClr val="000000"/>
      </a:dk1>
      <a:lt1>
        <a:srgbClr val="FFFFFF"/>
      </a:lt1>
      <a:dk2>
        <a:srgbClr val="FFFFFF"/>
      </a:dk2>
      <a:lt2>
        <a:srgbClr val="7E8083"/>
      </a:lt2>
      <a:accent1>
        <a:srgbClr val="0083A9"/>
      </a:accent1>
      <a:accent2>
        <a:srgbClr val="669900"/>
      </a:accent2>
      <a:accent3>
        <a:srgbClr val="FFFFFF"/>
      </a:accent3>
      <a:accent4>
        <a:srgbClr val="000000"/>
      </a:accent4>
      <a:accent5>
        <a:srgbClr val="AAC1D1"/>
      </a:accent5>
      <a:accent6>
        <a:srgbClr val="5C8A00"/>
      </a:accent6>
      <a:hlink>
        <a:srgbClr val="990000"/>
      </a:hlink>
      <a:folHlink>
        <a:srgbClr val="FFE774"/>
      </a:folHlink>
    </a:clrScheme>
    <a:fontScheme name="Office Them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Office Them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1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83A9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AAC1D1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14">
        <a:dk1>
          <a:srgbClr val="000000"/>
        </a:dk1>
        <a:lt1>
          <a:srgbClr val="FFFFFF"/>
        </a:lt1>
        <a:dk2>
          <a:srgbClr val="FFFFFF"/>
        </a:dk2>
        <a:lt2>
          <a:srgbClr val="7E8083"/>
        </a:lt2>
        <a:accent1>
          <a:srgbClr val="0083A9"/>
        </a:accent1>
        <a:accent2>
          <a:srgbClr val="669900"/>
        </a:accent2>
        <a:accent3>
          <a:srgbClr val="FFFFFF"/>
        </a:accent3>
        <a:accent4>
          <a:srgbClr val="000000"/>
        </a:accent4>
        <a:accent5>
          <a:srgbClr val="AAC1D1"/>
        </a:accent5>
        <a:accent6>
          <a:srgbClr val="5C8A00"/>
        </a:accent6>
        <a:hlink>
          <a:srgbClr val="990000"/>
        </a:hlink>
        <a:folHlink>
          <a:srgbClr val="FFE774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>
  <documentManagement/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024CA4CA992ED49B8B6C5E385BAC72F" ma:contentTypeVersion="0" ma:contentTypeDescription="Create a new document." ma:contentTypeScope="" ma:versionID="77384dca7ecd43f6b42e58d7fa3f878a">
  <xsd:schema xmlns:xsd="http://www.w3.org/2001/XMLSchema" xmlns:p="http://schemas.microsoft.com/office/2006/metadata/properties" targetNamespace="http://schemas.microsoft.com/office/2006/metadata/properties" ma:root="true" ma:fieldsID="4aeb20c0e3442673af7ee10786458764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office/internal/2005/internalDocumentation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 ma:readOnly="tru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lastPrinted" minOccurs="0" maxOccurs="1" type="xsd:dateTime"/>
        <xsd:element name="contentStatus" minOccurs="0" maxOccurs="1" type="xsd:string"/>
      </xsd:all>
    </xsd:complexType>
  </xsd:schema>
</ct:contentTypeSchema>
</file>

<file path=customXml/itemProps1.xml><?xml version="1.0" encoding="utf-8"?>
<ds:datastoreItem xmlns:ds="http://schemas.openxmlformats.org/officeDocument/2006/customXml" ds:itemID="{5B126304-E3DB-4E22-AD39-1CF8327EE283}">
  <ds:schemaRefs>
    <ds:schemaRef ds:uri="http://purl.org/dc/elements/1.1/"/>
    <ds:schemaRef ds:uri="http://purl.org/dc/terms/"/>
    <ds:schemaRef ds:uri="http://schemas.microsoft.com/office/2006/documentManagement/types"/>
    <ds:schemaRef ds:uri="http://purl.org/dc/dcmitype/"/>
    <ds:schemaRef ds:uri="http://schemas.microsoft.com/office/2006/metadata/properties"/>
    <ds:schemaRef ds:uri="http://schemas.openxmlformats.org/package/2006/metadata/core-properties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6B311430-6C51-4111-9500-246CA196B3AB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B4F96D2A-70FA-47D3-B8D2-6410D2C342C2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openxmlformats.org/package/2006/metadata/core-properties"/>
    <ds:schemaRef ds:uri="http://purl.org/dc/elements/1.1/"/>
    <ds:schemaRef ds:uri="http://purl.org/dc/terms/"/>
    <ds:schemaRef ds:uri="http://schemas.microsoft.com/office/internal/2005/internalDocumentation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10405</TotalTime>
  <Words>1118</Words>
  <Application>Microsoft Macintosh PowerPoint</Application>
  <PresentationFormat>On-screen Show (4:3)</PresentationFormat>
  <Paragraphs>161</Paragraphs>
  <Slides>18</Slides>
  <Notes>9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19" baseType="lpstr">
      <vt:lpstr>Office Theme</vt:lpstr>
      <vt:lpstr>Module 9 Mainstreaming in country  monitoring systems</vt:lpstr>
      <vt:lpstr>PowerPoint Presentation</vt:lpstr>
      <vt:lpstr>Objectives and related  indicators/milestones</vt:lpstr>
      <vt:lpstr>SMART indicators and targets</vt:lpstr>
      <vt:lpstr>PowerPoint Presentation</vt:lpstr>
      <vt:lpstr>What should be monitored, and why?</vt:lpstr>
      <vt:lpstr>Environment and climate change in the national development monitoring system</vt:lpstr>
      <vt:lpstr>Levels at which to measure environment- and climate-related performance</vt:lpstr>
      <vt:lpstr>Monitoring environment and climate change</vt:lpstr>
      <vt:lpstr>Monitoring policy and institutional  change</vt:lpstr>
      <vt:lpstr>Monitoring policy implementation and outcomes</vt:lpstr>
      <vt:lpstr>PowerPoint Presentation</vt:lpstr>
      <vt:lpstr>Role of PAFs in relation to  budget support</vt:lpstr>
      <vt:lpstr>PowerPoint Presentation</vt:lpstr>
      <vt:lpstr>Turning words into action</vt:lpstr>
      <vt:lpstr>Recap – Key messages</vt:lpstr>
      <vt:lpstr>Key references</vt:lpstr>
      <vt:lpstr>References</vt:lpstr>
    </vt:vector>
  </TitlesOfParts>
  <Company>MWH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MWH Global, Inc.</dc:creator>
  <cp:lastModifiedBy>Juan Palerm</cp:lastModifiedBy>
  <cp:revision>841</cp:revision>
  <dcterms:created xsi:type="dcterms:W3CDTF">2007-10-19T21:31:08Z</dcterms:created>
  <dcterms:modified xsi:type="dcterms:W3CDTF">2013-02-21T11:38:39Z</dcterms:modified>
</cp:coreProperties>
</file>