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8" r:id="rId5"/>
    <p:sldId id="304" r:id="rId6"/>
    <p:sldId id="341" r:id="rId7"/>
    <p:sldId id="395" r:id="rId8"/>
    <p:sldId id="377" r:id="rId9"/>
    <p:sldId id="380" r:id="rId10"/>
    <p:sldId id="391" r:id="rId11"/>
    <p:sldId id="392" r:id="rId12"/>
    <p:sldId id="388" r:id="rId13"/>
    <p:sldId id="389" r:id="rId14"/>
    <p:sldId id="390" r:id="rId15"/>
    <p:sldId id="378" r:id="rId16"/>
    <p:sldId id="358" r:id="rId17"/>
    <p:sldId id="385" r:id="rId18"/>
    <p:sldId id="386" r:id="rId19"/>
    <p:sldId id="394" r:id="rId20"/>
    <p:sldId id="396" r:id="rId21"/>
    <p:sldId id="393" r:id="rId22"/>
  </p:sldIdLst>
  <p:sldSz cx="9144000" cy="6858000" type="screen4x3"/>
  <p:notesSz cx="6735763" cy="98663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 CONINCK Sophie (DEVCO)" initials="DCS(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2D8B2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6" autoAdjust="0"/>
    <p:restoredTop sz="93728" autoAdjust="0"/>
  </p:normalViewPr>
  <p:slideViewPr>
    <p:cSldViewPr>
      <p:cViewPr varScale="1">
        <p:scale>
          <a:sx n="88" d="100"/>
          <a:sy n="88" d="100"/>
        </p:scale>
        <p:origin x="-1280" y="-104"/>
      </p:cViewPr>
      <p:guideLst>
        <p:guide orient="horz" pos="2400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-1848" y="504"/>
      </p:cViewPr>
      <p:guideLst>
        <p:guide orient="horz" pos="3107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commentAuthors" Target="commentAuthors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AAF41-A95D-4EDE-B1C0-86721A45258F}" type="datetimeFigureOut">
              <a:rPr lang="en-GB" smtClean="0"/>
              <a:pPr/>
              <a:t>21/02/13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B22E8-B40D-4A33-AFEB-16C6797056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78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B22E8-B40D-4A33-AFEB-16C67970565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B22E8-B40D-4A33-AFEB-16C67970565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u="sng" dirty="0" smtClean="0"/>
              <a:t>Indicator</a:t>
            </a:r>
            <a:r>
              <a:rPr lang="en-GB" dirty="0" smtClean="0"/>
              <a:t>:</a:t>
            </a:r>
          </a:p>
          <a:p>
            <a:pPr marL="180975" lvl="1"/>
            <a:r>
              <a:rPr lang="en-GB" dirty="0" smtClean="0"/>
              <a:t>* a unit of measurement, used to describe a situation, monitor the evolution of a situation or measure achievements against an objective</a:t>
            </a:r>
          </a:p>
          <a:p>
            <a:pPr marL="180975" lvl="1"/>
            <a:r>
              <a:rPr lang="en-GB" dirty="0" smtClean="0"/>
              <a:t>* measurement may be based on quantitative or qualitative units</a:t>
            </a:r>
          </a:p>
          <a:p>
            <a:r>
              <a:rPr lang="en-GB" u="sng" dirty="0" smtClean="0"/>
              <a:t>Target</a:t>
            </a:r>
            <a:r>
              <a:rPr lang="en-GB" dirty="0" smtClean="0"/>
              <a:t>:</a:t>
            </a:r>
          </a:p>
          <a:p>
            <a:pPr marL="180975" lvl="1"/>
            <a:r>
              <a:rPr lang="en-GB" dirty="0" smtClean="0"/>
              <a:t>a performance standard to be reached; the concrete translation of an objective, expressed by means of an indicator (possibly expressed against a baseline) associated with a point in time (by which the target is expected to be reached)</a:t>
            </a:r>
          </a:p>
          <a:p>
            <a:r>
              <a:rPr lang="en-GB" u="sng" dirty="0" smtClean="0"/>
              <a:t>Milestone</a:t>
            </a:r>
            <a:r>
              <a:rPr lang="en-GB" dirty="0" smtClean="0"/>
              <a:t>:</a:t>
            </a:r>
          </a:p>
          <a:p>
            <a:pPr marL="180975" lvl="1"/>
            <a:r>
              <a:rPr lang="en-GB" dirty="0" smtClean="0"/>
              <a:t>a key step in the process of developing or implementing a policy, programme or project</a:t>
            </a:r>
          </a:p>
          <a:p>
            <a:pPr marL="361950" lvl="2"/>
            <a:r>
              <a:rPr lang="en-GB" dirty="0" smtClean="0"/>
              <a:t>e.g. adoption of a policy, law or regulation, establishment of a coordination structure, restructuring of an organisation</a:t>
            </a:r>
          </a:p>
          <a:p>
            <a:pPr marL="180975" lvl="1"/>
            <a:r>
              <a:rPr lang="en-GB" dirty="0" smtClean="0"/>
              <a:t>the realisation/completion of a milestone is a way of measuring progress towards an objective but it is not an ‘indicator’</a:t>
            </a:r>
          </a:p>
          <a:p>
            <a:pPr marL="180975"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B22E8-B40D-4A33-AFEB-16C67970565D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B22E8-B40D-4A33-AFEB-16C67970565D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B22E8-B40D-4A33-AFEB-16C67970565D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B22E8-B40D-4A33-AFEB-16C67970565D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B22E8-B40D-4A33-AFEB-16C67970565D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7B22E8-B40D-4A33-AFEB-16C67970565D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76AFB7-83F3-4721-8805-BE66F227FE3B}" type="slidenum">
              <a:rPr lang="en-GB" smtClean="0"/>
              <a:pPr/>
              <a:t>14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/>
        </p:nvSpPr>
        <p:spPr bwMode="auto">
          <a:xfrm>
            <a:off x="0" y="3733800"/>
            <a:ext cx="9144000" cy="2536825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0" y="0"/>
            <a:ext cx="9144000" cy="6118225"/>
            <a:chOff x="0" y="0"/>
            <a:chExt cx="5760" cy="3854"/>
          </a:xfrm>
        </p:grpSpPr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0" y="2352"/>
              <a:ext cx="5760" cy="1502"/>
            </a:xfrm>
            <a:custGeom>
              <a:avLst/>
              <a:gdLst/>
              <a:ahLst/>
              <a:cxnLst>
                <a:cxn ang="0">
                  <a:pos x="5766" y="1502"/>
                </a:cxn>
                <a:cxn ang="0">
                  <a:pos x="2887" y="748"/>
                </a:cxn>
                <a:cxn ang="0">
                  <a:pos x="0" y="848"/>
                </a:cxn>
                <a:cxn ang="0">
                  <a:pos x="0" y="0"/>
                </a:cxn>
                <a:cxn ang="0">
                  <a:pos x="5766" y="0"/>
                </a:cxn>
                <a:cxn ang="0">
                  <a:pos x="5766" y="1502"/>
                </a:cxn>
              </a:cxnLst>
              <a:rect l="0" t="0" r="r" b="b"/>
              <a:pathLst>
                <a:path w="5766" h="1502">
                  <a:moveTo>
                    <a:pt x="5766" y="1502"/>
                  </a:moveTo>
                  <a:cubicBezTo>
                    <a:pt x="5766" y="1502"/>
                    <a:pt x="4765" y="856"/>
                    <a:pt x="2887" y="748"/>
                  </a:cubicBezTo>
                  <a:cubicBezTo>
                    <a:pt x="1007" y="638"/>
                    <a:pt x="0" y="848"/>
                    <a:pt x="0" y="84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5766" y="0"/>
                    <a:pt x="5766" y="0"/>
                  </a:cubicBezTo>
                  <a:cubicBezTo>
                    <a:pt x="5766" y="751"/>
                    <a:pt x="5766" y="1502"/>
                    <a:pt x="5766" y="150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667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23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8" name="Group 14"/>
          <p:cNvGrpSpPr>
            <a:grpSpLocks/>
          </p:cNvGrpSpPr>
          <p:nvPr/>
        </p:nvGrpSpPr>
        <p:grpSpPr bwMode="auto">
          <a:xfrm flipV="1">
            <a:off x="0" y="0"/>
            <a:ext cx="9147175" cy="2057400"/>
            <a:chOff x="0" y="3321"/>
            <a:chExt cx="5762" cy="999"/>
          </a:xfrm>
        </p:grpSpPr>
        <p:sp>
          <p:nvSpPr>
            <p:cNvPr id="9" name="Freeform 15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6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Line 23"/>
          <p:cNvSpPr>
            <a:spLocks noChangeShapeType="1"/>
          </p:cNvSpPr>
          <p:nvPr/>
        </p:nvSpPr>
        <p:spPr bwMode="auto">
          <a:xfrm flipH="1">
            <a:off x="0" y="6477000"/>
            <a:ext cx="9144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75" y="1143000"/>
            <a:ext cx="6384925" cy="2286000"/>
          </a:xfrm>
        </p:spPr>
        <p:txBody>
          <a:bodyPr anchor="b"/>
          <a:lstStyle>
            <a:lvl1pPr algn="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7" name="Picture 1" descr="C:\Users\catherine\Pictures\European Commission\logo_ce-en-rvb-lr_2012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"/>
            <a:ext cx="1655318" cy="115125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31869-CBBA-4FDF-8393-18993881BC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1336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2484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A4314-DA80-417A-B798-DEDFCC0E8B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CD04E-1188-48DF-8F60-7F957D630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F414D-441B-4DB3-86E1-416D23C48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07D18-DFC0-4E17-9CF8-095873795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FBA61-B529-4942-939A-D05675B04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17429-C019-4B83-B9C9-92A6AD8B5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F2A0A-D22C-415B-B10F-D560CDEFD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E3272-7603-42D0-AF92-D57BC1770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A5E6D-6F0D-46C2-9297-1AA1C70C9B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68489-839A-4C9A-9264-09D735A9A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"/>
          <p:cNvGrpSpPr>
            <a:grpSpLocks/>
          </p:cNvGrpSpPr>
          <p:nvPr/>
        </p:nvGrpSpPr>
        <p:grpSpPr bwMode="auto">
          <a:xfrm>
            <a:off x="0" y="5791200"/>
            <a:ext cx="9147175" cy="1066800"/>
            <a:chOff x="0" y="3321"/>
            <a:chExt cx="5762" cy="999"/>
          </a:xfrm>
        </p:grpSpPr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1" name="Freeform 7"/>
          <p:cNvSpPr>
            <a:spLocks/>
          </p:cNvSpPr>
          <p:nvPr/>
        </p:nvSpPr>
        <p:spPr bwMode="auto">
          <a:xfrm>
            <a:off x="0" y="-4763"/>
            <a:ext cx="9144000" cy="2536826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0" y="-4763"/>
            <a:ext cx="9144000" cy="2384426"/>
          </a:xfrm>
          <a:custGeom>
            <a:avLst/>
            <a:gdLst/>
            <a:ahLst/>
            <a:cxnLst>
              <a:cxn ang="0">
                <a:pos x="2880" y="751"/>
              </a:cxn>
              <a:cxn ang="0">
                <a:pos x="1442" y="374"/>
              </a:cxn>
              <a:cxn ang="0">
                <a:pos x="0" y="424"/>
              </a:cxn>
              <a:cxn ang="0">
                <a:pos x="0" y="0"/>
              </a:cxn>
              <a:cxn ang="0">
                <a:pos x="2880" y="0"/>
              </a:cxn>
              <a:cxn ang="0">
                <a:pos x="2880" y="751"/>
              </a:cxn>
            </a:cxnLst>
            <a:rect l="0" t="0" r="r" b="b"/>
            <a:pathLst>
              <a:path w="2880" h="751">
                <a:moveTo>
                  <a:pt x="2880" y="751"/>
                </a:moveTo>
                <a:cubicBezTo>
                  <a:pt x="2880" y="751"/>
                  <a:pt x="2380" y="428"/>
                  <a:pt x="1442" y="374"/>
                </a:cubicBezTo>
                <a:cubicBezTo>
                  <a:pt x="503" y="319"/>
                  <a:pt x="0" y="424"/>
                  <a:pt x="0" y="424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51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35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8AC8A61-E4FC-4FDE-94DC-6BA3708DC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0287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714500" indent="-17145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1717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6289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0861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5433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limatechange.worldbank.org/content/mainstreaming-adaptation-climate-change-agriculture-and-natural-resources-management-project" TargetMode="External"/><Relationship Id="rId3" Type="http://schemas.openxmlformats.org/officeDocument/2006/relationships/hyperlink" Target="http://ec.europa.eu/europeaid/infopoint/publications/europeaid/172a_en.htm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europeaid/infopoint/publications/europeaid/172a_en.htm" TargetMode="External"/><Relationship Id="rId4" Type="http://schemas.openxmlformats.org/officeDocument/2006/relationships/hyperlink" Target="http://www.oecd.org/dataoecd/29/21/2754804.pdf" TargetMode="External"/><Relationship Id="rId5" Type="http://schemas.openxmlformats.org/officeDocument/2006/relationships/hyperlink" Target="http://climatechange.worldbank.org/climatechange/content/mainstreaming-adaptation-climate-change-agriculture-and-natural-resources-management-project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c.europa.eu/europeaid/infopoint/publications/europeaid/documents/49a_adm_pcm_guidelines_2004_en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75" y="1143000"/>
            <a:ext cx="6384925" cy="2667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GB" b="1" dirty="0" smtClean="0">
                <a:latin typeface="Arial Black" pitchFamily="34" charset="0"/>
              </a:rPr>
              <a:t>Module 9</a:t>
            </a:r>
            <a:br>
              <a:rPr lang="en-GB" b="1" dirty="0" smtClean="0">
                <a:latin typeface="Arial Black" pitchFamily="34" charset="0"/>
              </a:rPr>
            </a:br>
            <a:r>
              <a:rPr lang="en-GB" sz="2400" b="1" dirty="0" smtClean="0">
                <a:latin typeface="Arial Black" pitchFamily="34" charset="0"/>
              </a:rPr>
              <a:t>Mainstreaming in country </a:t>
            </a:r>
            <a:br>
              <a:rPr lang="en-GB" sz="2400" b="1" dirty="0" smtClean="0">
                <a:latin typeface="Arial Black" pitchFamily="34" charset="0"/>
              </a:rPr>
            </a:br>
            <a:r>
              <a:rPr lang="en-GB" sz="2400" b="1" dirty="0" smtClean="0">
                <a:latin typeface="Arial Black" pitchFamily="34" charset="0"/>
              </a:rPr>
              <a:t>monitoring systems</a:t>
            </a:r>
            <a:endParaRPr lang="en-GB" sz="24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0" y="5257800"/>
            <a:ext cx="3352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Country-led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environmental and climate change mainstreaming (specialist course)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5800" y="594360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spcBef>
                <a:spcPct val="20000"/>
              </a:spcBef>
              <a:defRPr/>
            </a:pPr>
            <a:r>
              <a:rPr lang="en-US" sz="1200" kern="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Training </a:t>
            </a:r>
            <a:r>
              <a:rPr lang="en-US" sz="12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materials developed with the support of the European Commission</a:t>
            </a:r>
            <a:endParaRPr lang="en-US" sz="12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Monitoring policy and institutional </a:t>
            </a:r>
            <a:br>
              <a:rPr lang="en-GB" dirty="0" smtClean="0"/>
            </a:br>
            <a:r>
              <a:rPr lang="en-GB" dirty="0" smtClean="0"/>
              <a:t>change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81400" y="2667000"/>
            <a:ext cx="1981200" cy="38472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900" b="1" dirty="0" smtClean="0">
                <a:solidFill>
                  <a:srgbClr val="002060"/>
                </a:solidFill>
              </a:rPr>
              <a:t>Mainstreaming</a:t>
            </a:r>
            <a:endParaRPr lang="en-GB" sz="1900" b="1" dirty="0">
              <a:solidFill>
                <a:srgbClr val="002060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838200" y="1371600"/>
            <a:ext cx="1981200" cy="838800"/>
          </a:xfrm>
          <a:prstGeom prst="wedgeRoundRectCallout">
            <a:avLst>
              <a:gd name="adj1" fmla="val 96067"/>
              <a:gd name="adj2" fmla="val 9423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Policy change</a:t>
            </a:r>
            <a:endParaRPr lang="en-GB" b="1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325800" y="1371600"/>
            <a:ext cx="1980000" cy="838200"/>
          </a:xfrm>
          <a:prstGeom prst="wedgeRoundRectCallout">
            <a:avLst>
              <a:gd name="adj1" fmla="val -108747"/>
              <a:gd name="adj2" fmla="val 961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Institutional change</a:t>
            </a:r>
            <a:endParaRPr lang="en-GB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152400" y="2438400"/>
            <a:ext cx="3081000" cy="39624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Integration of environment/climate change considerations in national &amp; sector policies/strategies</a:t>
            </a:r>
          </a:p>
          <a:p>
            <a:pPr algn="ctr"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Development of adaptation- &amp; mitigation-oriented policies &amp; plans (e.g. DRR, REDD </a:t>
            </a:r>
            <a:b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strategy)</a:t>
            </a:r>
          </a:p>
          <a:p>
            <a:pPr algn="ctr"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Development of environment-specific policies &amp; plans (e.g. IWRM, biodiversity)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791200" y="2438400"/>
            <a:ext cx="2971800" cy="39624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Political leadership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Institutional commitment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Coordination &amp; participatory mechanisms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Procedures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Systems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Tools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Capacity building programmes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2705100" y="5257800"/>
            <a:ext cx="3733800" cy="1512000"/>
          </a:xfrm>
          <a:prstGeom prst="cloudCallout">
            <a:avLst>
              <a:gd name="adj1" fmla="val 4460"/>
              <a:gd name="adj2" fmla="val -78156"/>
            </a:avLst>
          </a:prstGeom>
          <a:solidFill>
            <a:srgbClr val="92D05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002060"/>
                </a:solidFill>
              </a:rPr>
              <a:t>Is mainstreaming getting institutionalised at all levels? </a:t>
            </a:r>
            <a:endParaRPr lang="en-GB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Monitoring policy implementation</a:t>
            </a:r>
            <a:br>
              <a:rPr lang="en-GB" dirty="0" smtClean="0"/>
            </a:br>
            <a:r>
              <a:rPr lang="en-GB" dirty="0" smtClean="0"/>
              <a:t>and outcomes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81400" y="2743200"/>
            <a:ext cx="1981200" cy="38472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900" b="1" dirty="0" smtClean="0">
                <a:solidFill>
                  <a:srgbClr val="002060"/>
                </a:solidFill>
              </a:rPr>
              <a:t>Mainstreaming</a:t>
            </a:r>
            <a:endParaRPr lang="en-GB" sz="1900" b="1" dirty="0">
              <a:solidFill>
                <a:srgbClr val="002060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838200" y="1447800"/>
            <a:ext cx="2133600" cy="838800"/>
          </a:xfrm>
          <a:prstGeom prst="wedgeRoundRectCallout">
            <a:avLst>
              <a:gd name="adj1" fmla="val 96067"/>
              <a:gd name="adj2" fmla="val 9423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Implementation (inputs, outputs)</a:t>
            </a:r>
            <a:endParaRPr lang="en-GB" b="1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325800" y="1447800"/>
            <a:ext cx="1980000" cy="838200"/>
          </a:xfrm>
          <a:prstGeom prst="wedgeRoundRectCallout">
            <a:avLst>
              <a:gd name="adj1" fmla="val -108747"/>
              <a:gd name="adj2" fmla="val 961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Outcomes, impacts</a:t>
            </a:r>
            <a:endParaRPr lang="en-GB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533400" y="2438400"/>
            <a:ext cx="2700000" cy="41148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Increased allocation of resources</a:t>
            </a:r>
          </a:p>
          <a:p>
            <a:pPr algn="ctr"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(Inclusion of) environment/climate change (measures in) programmes/projects</a:t>
            </a:r>
          </a:p>
          <a:p>
            <a:pPr algn="ctr"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Implementation &amp; enforcement of environment/climate change measures &amp; regulations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943600" y="2438400"/>
            <a:ext cx="3124200" cy="41148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Reduced environmental degradation </a:t>
            </a:r>
            <a:r>
              <a:rPr lang="en-GB" sz="1400" dirty="0" smtClean="0">
                <a:solidFill>
                  <a:schemeClr val="accent5">
                    <a:lumMod val="50000"/>
                  </a:schemeClr>
                </a:solidFill>
              </a:rPr>
              <a:t>and its incidence on poverty/development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Increased resilience of vulnerable groups </a:t>
            </a:r>
            <a:r>
              <a:rPr lang="en-GB" sz="1400" dirty="0" smtClean="0">
                <a:solidFill>
                  <a:schemeClr val="accent5">
                    <a:lumMod val="50000"/>
                  </a:schemeClr>
                </a:solidFill>
              </a:rPr>
              <a:t>(women, children, farmers, coastal communities, ...)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Increased resilience of key sectors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Green growth, </a:t>
            </a:r>
            <a:b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green jobs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Environmentally sustainable, climate-resilient, low-emission development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2667000" y="5161800"/>
            <a:ext cx="3810000" cy="1620000"/>
          </a:xfrm>
          <a:prstGeom prst="cloudCallout">
            <a:avLst>
              <a:gd name="adj1" fmla="val 4460"/>
              <a:gd name="adj2" fmla="val -78156"/>
            </a:avLst>
          </a:prstGeom>
          <a:solidFill>
            <a:srgbClr val="92D05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002060"/>
                </a:solidFill>
              </a:rPr>
              <a:t>Does the mainstreaming process produce results and impacts?</a:t>
            </a:r>
            <a:endParaRPr lang="en-GB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3"/>
          <p:cNvSpPr>
            <a:spLocks noGrp="1"/>
          </p:cNvSpPr>
          <p:nvPr>
            <p:ph idx="1"/>
          </p:nvPr>
        </p:nvSpPr>
        <p:spPr>
          <a:xfrm>
            <a:off x="457200" y="2514600"/>
            <a:ext cx="8534400" cy="1676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dirty="0" smtClean="0"/>
              <a:t>Performance assessment frameworks</a:t>
            </a:r>
            <a:br>
              <a:rPr lang="en-US" dirty="0" smtClean="0"/>
            </a:br>
            <a:r>
              <a:rPr lang="en-US" dirty="0" smtClean="0"/>
              <a:t>and budget support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 of PAFs in relation to </a:t>
            </a:r>
            <a:br>
              <a:rPr lang="en-GB" dirty="0" smtClean="0"/>
            </a:br>
            <a:r>
              <a:rPr lang="en-GB" dirty="0" smtClean="0"/>
              <a:t>budget support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82000" cy="4800600"/>
          </a:xfrm>
        </p:spPr>
        <p:txBody>
          <a:bodyPr/>
          <a:lstStyle/>
          <a:p>
            <a:r>
              <a:rPr lang="en-GB" dirty="0" smtClean="0"/>
              <a:t>Progress measured against the PAF’s criteria </a:t>
            </a:r>
            <a:br>
              <a:rPr lang="en-GB" dirty="0" smtClean="0"/>
            </a:br>
            <a:r>
              <a:rPr lang="en-GB" dirty="0" smtClean="0"/>
              <a:t>and targets provides opportunities for policy dialogue in the context of budget support</a:t>
            </a:r>
          </a:p>
          <a:p>
            <a:pPr lvl="1"/>
            <a:r>
              <a:rPr lang="en-GB" dirty="0" smtClean="0"/>
              <a:t>Increasingly, the PAF associated with development and poverty reduction strategies is likely to include indicators and targets associated with environmental sustainability, climate change adaptation, disaster risk reduction, energy efficiency, etc.</a:t>
            </a:r>
          </a:p>
          <a:p>
            <a:r>
              <a:rPr lang="en-GB" dirty="0" smtClean="0"/>
              <a:t>In the case of EC budget support, performance against a chosen sub-set of criteria and targets also determines the final amount of disbursements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3"/>
          <p:cNvSpPr>
            <a:spLocks noGrp="1"/>
          </p:cNvSpPr>
          <p:nvPr>
            <p:ph idx="1"/>
          </p:nvPr>
        </p:nvSpPr>
        <p:spPr>
          <a:xfrm>
            <a:off x="457200" y="2514600"/>
            <a:ext cx="8534400" cy="2057400"/>
          </a:xfr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buClr>
                <a:srgbClr val="00627F"/>
              </a:buClr>
              <a:buFontTx/>
              <a:buNone/>
              <a:defRPr/>
            </a:pPr>
            <a:r>
              <a:rPr lang="en-GB" dirty="0" smtClean="0">
                <a:solidFill>
                  <a:srgbClr val="0083A9"/>
                </a:solidFill>
              </a:rPr>
              <a:t>Discussion and action planning</a:t>
            </a:r>
          </a:p>
        </p:txBody>
      </p:sp>
      <p:sp>
        <p:nvSpPr>
          <p:cNvPr id="49154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E5CCDB-9A8F-4E75-8FA7-6D69D9C2C5AA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Turning words into 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dirty="0" smtClean="0"/>
              <a:t>Monitoring environment and climate change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Monitoring policy and institutional change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Monitoring policy implementation and outcomes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D8A8AA-BD2E-490D-9C14-B3CCF4F64AC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866900" y="3657600"/>
            <a:ext cx="5410200" cy="16002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rgbClr val="005F7B"/>
                </a:solidFill>
              </a:rPr>
              <a:t>What can be done and what are the institutional and capacity needs in your </a:t>
            </a:r>
            <a:r>
              <a:rPr lang="en-GB" sz="2400" b="1" dirty="0" smtClean="0">
                <a:solidFill>
                  <a:srgbClr val="005F7B"/>
                </a:solidFill>
              </a:rPr>
              <a:t>country/sector of responsibility? </a:t>
            </a:r>
            <a:endParaRPr lang="en-GB" sz="2400" b="1" dirty="0">
              <a:solidFill>
                <a:srgbClr val="005F7B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Recap – Key messages</a:t>
            </a:r>
            <a:endParaRPr lang="en-GB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458200" cy="4800600"/>
          </a:xfrm>
        </p:spPr>
        <p:txBody>
          <a:bodyPr/>
          <a:lstStyle/>
          <a:p>
            <a:r>
              <a:rPr lang="en-GB" dirty="0" smtClean="0"/>
              <a:t>Environment and </a:t>
            </a:r>
            <a:r>
              <a:rPr lang="en-GB" dirty="0"/>
              <a:t>c</a:t>
            </a:r>
            <a:r>
              <a:rPr lang="en-GB" dirty="0" smtClean="0"/>
              <a:t>limate monitoring, and monitoring of responses </a:t>
            </a:r>
            <a:r>
              <a:rPr lang="en-GB" dirty="0" smtClean="0"/>
              <a:t>for </a:t>
            </a:r>
            <a:r>
              <a:rPr lang="en-GB" dirty="0" smtClean="0"/>
              <a:t>environmental </a:t>
            </a:r>
            <a:r>
              <a:rPr lang="en-GB" dirty="0" smtClean="0"/>
              <a:t>sustainability </a:t>
            </a:r>
            <a:r>
              <a:rPr lang="en-GB" dirty="0" smtClean="0"/>
              <a:t>and climate change, should be integrated into existing development monitoring systems</a:t>
            </a:r>
          </a:p>
          <a:p>
            <a:pPr lvl="1"/>
            <a:r>
              <a:rPr lang="en-GB" dirty="0" smtClean="0"/>
              <a:t>This is a key aspect of the mainstreaming process</a:t>
            </a:r>
          </a:p>
          <a:p>
            <a:r>
              <a:rPr lang="en-GB" dirty="0" smtClean="0"/>
              <a:t>Multiple aspects can be subject to monitoring</a:t>
            </a:r>
          </a:p>
          <a:p>
            <a:pPr lvl="1"/>
            <a:r>
              <a:rPr lang="en-GB" dirty="0" smtClean="0"/>
              <a:t>The state of </a:t>
            </a:r>
            <a:r>
              <a:rPr lang="en-GB" dirty="0" smtClean="0"/>
              <a:t>environmental variables closely linked to poverty and development</a:t>
            </a:r>
            <a:endParaRPr lang="en-GB" dirty="0" smtClean="0"/>
          </a:p>
          <a:p>
            <a:pPr lvl="1"/>
            <a:r>
              <a:rPr lang="en-GB" dirty="0" smtClean="0"/>
              <a:t>Climate variability and change and their impacts</a:t>
            </a:r>
          </a:p>
          <a:p>
            <a:pPr lvl="1"/>
            <a:r>
              <a:rPr lang="en-GB" dirty="0" smtClean="0"/>
              <a:t>Changes in policies and institutions</a:t>
            </a:r>
          </a:p>
          <a:p>
            <a:pPr lvl="1"/>
            <a:r>
              <a:rPr lang="en-GB" dirty="0" smtClean="0"/>
              <a:t>The implementation and outcomes of adaptation and mitigation measures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Key </a:t>
            </a:r>
            <a:r>
              <a:rPr lang="en-GB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references</a:t>
            </a:r>
            <a:endParaRPr lang="en-GB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/>
          <a:lstStyle/>
          <a:p>
            <a:r>
              <a:rPr lang="en-US" sz="2400" dirty="0" smtClean="0"/>
              <a:t>World Bank </a:t>
            </a:r>
            <a:r>
              <a:rPr lang="en-US" sz="2400" dirty="0" smtClean="0"/>
              <a:t>report on </a:t>
            </a:r>
            <a:r>
              <a:rPr lang="en-GB" sz="2400" dirty="0" smtClean="0"/>
              <a:t>Mainstreaming </a:t>
            </a:r>
            <a:r>
              <a:rPr lang="en-GB" sz="2400" dirty="0" smtClean="0"/>
              <a:t>Adaptation to </a:t>
            </a:r>
            <a:br>
              <a:rPr lang="en-GB" sz="2400" dirty="0" smtClean="0"/>
            </a:br>
            <a:r>
              <a:rPr lang="en-GB" sz="2400" dirty="0" smtClean="0"/>
              <a:t>Climate Change in Agriculture and Natural Resources Management </a:t>
            </a:r>
            <a:r>
              <a:rPr lang="en-GB" sz="2400" dirty="0" smtClean="0"/>
              <a:t>Projects</a:t>
            </a:r>
          </a:p>
          <a:p>
            <a:pPr lvl="1"/>
            <a:r>
              <a:rPr lang="en-GB" sz="2000" dirty="0">
                <a:hlinkClick r:id="rId2"/>
              </a:rPr>
              <a:t>http://climatechange.worldbank.org/content/mainstreaming-adaptation-climate-change-agriculture-and-natural-resources-management-</a:t>
            </a:r>
            <a:r>
              <a:rPr lang="en-GB" sz="2000" dirty="0" smtClean="0">
                <a:hlinkClick r:id="rId2"/>
              </a:rPr>
              <a:t>project</a:t>
            </a:r>
            <a:endParaRPr lang="en-GB" sz="2000" dirty="0" smtClean="0"/>
          </a:p>
          <a:p>
            <a:r>
              <a:rPr lang="en-GB" sz="2400" dirty="0" smtClean="0"/>
              <a:t>European Commission Guidance on the Integration of Environment and Climate Change in Development Cooperation</a:t>
            </a:r>
          </a:p>
          <a:p>
            <a:pPr lvl="1"/>
            <a:r>
              <a:rPr lang="en-GB" sz="2000" dirty="0">
                <a:hlinkClick r:id="rId3"/>
              </a:rPr>
              <a:t>http://ec.europa.eu/europeaid/infopoint/publications/europeaid/</a:t>
            </a:r>
            <a:r>
              <a:rPr lang="en-GB" sz="2000" dirty="0" smtClean="0">
                <a:hlinkClick r:id="rId3"/>
              </a:rPr>
              <a:t>172a_en.htm</a:t>
            </a:r>
            <a:endParaRPr lang="en-GB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924800" cy="44196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GB" sz="1400" dirty="0" smtClean="0"/>
              <a:t>EC (2004) </a:t>
            </a:r>
            <a:r>
              <a:rPr lang="en-GB" sz="1400" i="1" dirty="0" smtClean="0"/>
              <a:t>Project Cycle Management Guidelines. </a:t>
            </a:r>
            <a:r>
              <a:rPr lang="en-GB" sz="1400" dirty="0" smtClean="0"/>
              <a:t>Aid Delivery Methods series, Volume 1. European Commission, Brussels. Available from: </a:t>
            </a:r>
            <a:r>
              <a:rPr lang="en-GB" sz="1400" u="sng" dirty="0" smtClean="0">
                <a:hlinkClick r:id="rId2"/>
              </a:rPr>
              <a:t>http://ec.europa.eu/europeaid/infopoint/publications/europeaid/documents/49a_adm_pcm_guidelines_2004_en.pdf</a:t>
            </a:r>
            <a:endParaRPr lang="en-GB" sz="1400" u="sng" dirty="0" smtClean="0"/>
          </a:p>
          <a:p>
            <a:pPr>
              <a:spcBef>
                <a:spcPts val="600"/>
              </a:spcBef>
            </a:pPr>
            <a:r>
              <a:rPr lang="en-GB" sz="1400" dirty="0" smtClean="0"/>
              <a:t>EC (2009) </a:t>
            </a:r>
            <a:r>
              <a:rPr lang="en-GB" sz="1400" i="1" dirty="0" smtClean="0"/>
              <a:t>Guidance on </a:t>
            </a:r>
            <a:r>
              <a:rPr lang="en-GB" sz="1400" i="1" dirty="0" smtClean="0"/>
              <a:t>Integration of the Environment and Climate Change in Development Cooperation</a:t>
            </a:r>
            <a:r>
              <a:rPr lang="en-GB" sz="1400" dirty="0" smtClean="0"/>
              <a:t>. </a:t>
            </a:r>
            <a:r>
              <a:rPr lang="en-GB" sz="1400" dirty="0" err="1" smtClean="0"/>
              <a:t>EuropeAid</a:t>
            </a:r>
            <a:r>
              <a:rPr lang="en-GB" sz="1400" dirty="0" smtClean="0"/>
              <a:t> Tools and Methods Series Guidelines No. 4, Brussels. </a:t>
            </a:r>
            <a:r>
              <a:rPr lang="en-GB" sz="1400" dirty="0"/>
              <a:t>Available from: </a:t>
            </a:r>
            <a:r>
              <a:rPr lang="en-GB" sz="1400" dirty="0">
                <a:hlinkClick r:id="rId3"/>
              </a:rPr>
              <a:t>http://ec.europa.eu/europeaid/infopoint/publications/europeaid/</a:t>
            </a:r>
            <a:r>
              <a:rPr lang="en-GB" sz="1400" dirty="0" smtClean="0">
                <a:hlinkClick r:id="rId3"/>
              </a:rPr>
              <a:t>172a_en.htm</a:t>
            </a:r>
            <a:endParaRPr lang="en-GB" sz="1400" dirty="0" smtClean="0"/>
          </a:p>
          <a:p>
            <a:pPr>
              <a:spcBef>
                <a:spcPts val="600"/>
              </a:spcBef>
            </a:pPr>
            <a:r>
              <a:rPr lang="en-GB" sz="1400" dirty="0" smtClean="0"/>
              <a:t>OECD </a:t>
            </a:r>
            <a:r>
              <a:rPr lang="en-GB" sz="1400" dirty="0" smtClean="0"/>
              <a:t>(2002) </a:t>
            </a:r>
            <a:r>
              <a:rPr lang="en-GB" sz="1400" i="1" dirty="0" smtClean="0"/>
              <a:t>Glossary of Key Terms in Evaluation and Results Based Management</a:t>
            </a:r>
            <a:r>
              <a:rPr lang="en-GB" sz="1400" dirty="0" smtClean="0"/>
              <a:t>. OECD Publishing, Paris. Available from: </a:t>
            </a:r>
            <a:r>
              <a:rPr lang="en-GB" sz="1400" u="sng" dirty="0" smtClean="0">
                <a:hlinkClick r:id="rId4"/>
              </a:rPr>
              <a:t>http://www.oecd.org/dataoecd/29/21/2754804.pdf</a:t>
            </a:r>
            <a:endParaRPr lang="en-GB" sz="1400" u="sng" dirty="0" smtClean="0"/>
          </a:p>
          <a:p>
            <a:pPr>
              <a:spcBef>
                <a:spcPts val="600"/>
              </a:spcBef>
            </a:pPr>
            <a:r>
              <a:rPr lang="en-US" sz="1400" dirty="0" smtClean="0"/>
              <a:t>World Bank (</a:t>
            </a:r>
            <a:r>
              <a:rPr lang="en-US" sz="1400" dirty="0" err="1" smtClean="0"/>
              <a:t>n.d</a:t>
            </a:r>
            <a:r>
              <a:rPr lang="en-US" sz="1400" dirty="0" smtClean="0"/>
              <a:t>.) </a:t>
            </a:r>
            <a:r>
              <a:rPr lang="en-GB" sz="1400" i="1" dirty="0" smtClean="0"/>
              <a:t>Mainstreaming Adaptation to Climate Change in Agriculture and Natural Resources Management Projects</a:t>
            </a:r>
            <a:r>
              <a:rPr lang="en-GB" sz="1400" dirty="0" smtClean="0"/>
              <a:t>. World Bank, Washington, DC. Guidance Note #8 – Monitoring and Evaluation of Adaptation Activities. </a:t>
            </a:r>
            <a:r>
              <a:rPr lang="fr-BE" sz="1400" dirty="0" smtClean="0"/>
              <a:t>[Online]  </a:t>
            </a:r>
            <a:r>
              <a:rPr lang="en-GB" sz="1400" dirty="0" smtClean="0"/>
              <a:t>Available from: </a:t>
            </a:r>
            <a:r>
              <a:rPr lang="fr-BE" sz="1400" u="sng" dirty="0" smtClean="0">
                <a:hlinkClick r:id="rId5"/>
              </a:rPr>
              <a:t>http://climatechange.worldbank.org/climatechange/content/mainstreaming-adaptation-climate-change-agriculture-and-natural-resources-management-project</a:t>
            </a:r>
            <a:endParaRPr lang="en-GB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3"/>
          <p:cNvSpPr>
            <a:spLocks noGrp="1"/>
          </p:cNvSpPr>
          <p:nvPr>
            <p:ph idx="1"/>
          </p:nvPr>
        </p:nvSpPr>
        <p:spPr>
          <a:xfrm>
            <a:off x="457200" y="2514600"/>
            <a:ext cx="8534400" cy="16764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dirty="0" smtClean="0"/>
              <a:t>Performance measurement and monitoring: </a:t>
            </a:r>
            <a:br>
              <a:rPr lang="en-US" dirty="0" smtClean="0"/>
            </a:br>
            <a:r>
              <a:rPr lang="en-US" dirty="0" smtClean="0"/>
              <a:t>Key concepts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 and related </a:t>
            </a:r>
            <a:br>
              <a:rPr lang="en-GB" dirty="0" smtClean="0"/>
            </a:br>
            <a:r>
              <a:rPr lang="en-GB" dirty="0" smtClean="0"/>
              <a:t>indicators/milestones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1981200"/>
            <a:ext cx="2971800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Hierarchy of objectives</a:t>
            </a:r>
            <a:endParaRPr lang="en-GB" sz="20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57800" y="1981200"/>
            <a:ext cx="2971800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Progress measurement</a:t>
            </a:r>
            <a:endParaRPr lang="en-GB" sz="20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2647890"/>
            <a:ext cx="2971800" cy="40011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Overall objective(s)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3562290"/>
            <a:ext cx="2971800" cy="4001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Specific objective(s)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4473714"/>
            <a:ext cx="2971800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Intermediate results</a:t>
            </a:r>
            <a:endParaRPr lang="en-GB" sz="20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5388114"/>
            <a:ext cx="2971800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Inputs</a:t>
            </a:r>
            <a:endParaRPr lang="en-GB" sz="20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2644914"/>
            <a:ext cx="2971800" cy="40011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</a:rPr>
              <a:t>Impact indicators</a:t>
            </a:r>
            <a:endParaRPr lang="en-GB" sz="20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57800" y="3559314"/>
            <a:ext cx="2971800" cy="4001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Outcome indicators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57800" y="4321314"/>
            <a:ext cx="2971800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Output indicators</a:t>
            </a:r>
          </a:p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Milestones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57800" y="5235714"/>
            <a:ext cx="2971800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Input indicators</a:t>
            </a:r>
          </a:p>
          <a:p>
            <a:pPr algn="ctr"/>
            <a:r>
              <a:rPr lang="en-GB" sz="2000" dirty="0" smtClean="0">
                <a:solidFill>
                  <a:srgbClr val="002060"/>
                </a:solidFill>
              </a:rPr>
              <a:t>Milestones</a:t>
            </a:r>
            <a:endParaRPr lang="en-GB" sz="2000" dirty="0">
              <a:solidFill>
                <a:srgbClr val="002060"/>
              </a:solidFill>
            </a:endParaRPr>
          </a:p>
        </p:txBody>
      </p:sp>
      <p:cxnSp>
        <p:nvCxnSpPr>
          <p:cNvPr id="14" name="Straight Arrow Connector 13"/>
          <p:cNvCxnSpPr>
            <a:stCxn id="8" idx="0"/>
            <a:endCxn id="7" idx="2"/>
          </p:cNvCxnSpPr>
          <p:nvPr/>
        </p:nvCxnSpPr>
        <p:spPr>
          <a:xfrm rot="5400000" flipH="1" flipV="1">
            <a:off x="2524155" y="5130969"/>
            <a:ext cx="514290" cy="1588"/>
          </a:xfrm>
          <a:prstGeom prst="straightConnector1">
            <a:avLst/>
          </a:prstGeom>
          <a:ln w="317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0"/>
            <a:endCxn id="6" idx="2"/>
          </p:cNvCxnSpPr>
          <p:nvPr/>
        </p:nvCxnSpPr>
        <p:spPr>
          <a:xfrm rot="5400000" flipH="1" flipV="1">
            <a:off x="2525643" y="4218057"/>
            <a:ext cx="511314" cy="1588"/>
          </a:xfrm>
          <a:prstGeom prst="straightConnector1">
            <a:avLst/>
          </a:prstGeom>
          <a:ln w="317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0"/>
            <a:endCxn id="5" idx="2"/>
          </p:cNvCxnSpPr>
          <p:nvPr/>
        </p:nvCxnSpPr>
        <p:spPr>
          <a:xfrm rot="5400000" flipH="1" flipV="1">
            <a:off x="2524155" y="3305145"/>
            <a:ext cx="514290" cy="1588"/>
          </a:xfrm>
          <a:prstGeom prst="straightConnector1">
            <a:avLst/>
          </a:prstGeom>
          <a:ln w="317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1"/>
            <a:endCxn id="8" idx="3"/>
          </p:cNvCxnSpPr>
          <p:nvPr/>
        </p:nvCxnSpPr>
        <p:spPr>
          <a:xfrm rot="10800000">
            <a:off x="4267200" y="5588169"/>
            <a:ext cx="990600" cy="148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1"/>
            <a:endCxn id="7" idx="3"/>
          </p:cNvCxnSpPr>
          <p:nvPr/>
        </p:nvCxnSpPr>
        <p:spPr>
          <a:xfrm rot="10800000">
            <a:off x="4267200" y="4673769"/>
            <a:ext cx="990600" cy="1488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1"/>
            <a:endCxn id="6" idx="3"/>
          </p:cNvCxnSpPr>
          <p:nvPr/>
        </p:nvCxnSpPr>
        <p:spPr>
          <a:xfrm rot="10800000" flipV="1">
            <a:off x="4267200" y="3759369"/>
            <a:ext cx="990600" cy="2976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9" idx="1"/>
            <a:endCxn id="5" idx="3"/>
          </p:cNvCxnSpPr>
          <p:nvPr/>
        </p:nvCxnSpPr>
        <p:spPr>
          <a:xfrm rot="10800000" flipV="1">
            <a:off x="4267200" y="2844969"/>
            <a:ext cx="990600" cy="2976"/>
          </a:xfrm>
          <a:prstGeom prst="straightConnector1">
            <a:avLst/>
          </a:prstGeom>
          <a:ln w="254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Left Brace 30"/>
          <p:cNvSpPr/>
          <p:nvPr/>
        </p:nvSpPr>
        <p:spPr>
          <a:xfrm>
            <a:off x="884420" y="4343400"/>
            <a:ext cx="334780" cy="1600200"/>
          </a:xfrm>
          <a:prstGeom prst="leftBrac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eft Brace 31"/>
          <p:cNvSpPr/>
          <p:nvPr/>
        </p:nvSpPr>
        <p:spPr>
          <a:xfrm>
            <a:off x="914401" y="2494613"/>
            <a:ext cx="287310" cy="1620187"/>
          </a:xfrm>
          <a:prstGeom prst="leftBrac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457200" y="2057400"/>
            <a:ext cx="304800" cy="206210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002060"/>
                </a:solidFill>
              </a:rPr>
              <a:t>Outcomes</a:t>
            </a:r>
            <a:endParaRPr lang="en-GB" sz="16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7200" y="4342151"/>
            <a:ext cx="304800" cy="181588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rgbClr val="002060"/>
                </a:solidFill>
              </a:rPr>
              <a:t>Process</a:t>
            </a:r>
            <a:endParaRPr lang="en-GB" sz="1600" b="1" dirty="0">
              <a:solidFill>
                <a:srgbClr val="002060"/>
              </a:solidFill>
            </a:endParaRPr>
          </a:p>
        </p:txBody>
      </p:sp>
      <p:sp>
        <p:nvSpPr>
          <p:cNvPr id="25" name="TextBox 3"/>
          <p:cNvSpPr txBox="1">
            <a:spLocks noChangeArrowheads="1"/>
          </p:cNvSpPr>
          <p:nvPr/>
        </p:nvSpPr>
        <p:spPr bwMode="auto">
          <a:xfrm>
            <a:off x="4495800" y="6477000"/>
            <a:ext cx="3352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GB" sz="1400" dirty="0" smtClean="0"/>
              <a:t>Adapted from: EC (2004), OECD (2002)</a:t>
            </a:r>
            <a:endParaRPr lang="en-GB" sz="1400" dirty="0"/>
          </a:p>
        </p:txBody>
      </p:sp>
      <p:sp>
        <p:nvSpPr>
          <p:cNvPr id="2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858000" y="6613525"/>
            <a:ext cx="2133600" cy="168275"/>
          </a:xfrm>
        </p:spPr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SMART indicators and targets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8F2A0A-D22C-415B-B10F-D560CDEFD75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752600"/>
            <a:ext cx="8686800" cy="4800600"/>
          </a:xfrm>
          <a:prstGeom prst="rect">
            <a:avLst/>
          </a:prstGeom>
        </p:spPr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Indicators and targets should be: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GB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5800" lvl="1" indent="-228600" eaLnBrk="0" hangingPunct="0">
              <a:spcBef>
                <a:spcPct val="20000"/>
              </a:spcBef>
              <a:buFontTx/>
              <a:buChar char="•"/>
            </a:pPr>
            <a:r>
              <a:rPr lang="en-GB" sz="2800" b="1" kern="0" dirty="0" smtClean="0">
                <a:solidFill>
                  <a:srgbClr val="006699"/>
                </a:solidFill>
                <a:latin typeface="+mn-lt"/>
              </a:rPr>
              <a:t>S</a:t>
            </a:r>
            <a:r>
              <a:rPr lang="en-GB" sz="2800" kern="0" dirty="0" smtClean="0">
                <a:latin typeface="+mn-lt"/>
              </a:rPr>
              <a:t>pecific to the related objectives</a:t>
            </a:r>
          </a:p>
          <a:p>
            <a:pPr marL="685800" lvl="1" indent="-228600" eaLnBrk="0" hangingPunct="0">
              <a:spcBef>
                <a:spcPct val="20000"/>
              </a:spcBef>
              <a:buFontTx/>
              <a:buChar char="•"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easurable</a:t>
            </a:r>
          </a:p>
          <a:p>
            <a:pPr marL="685800" lvl="1" indent="-228600" eaLnBrk="0" hangingPunct="0">
              <a:spcBef>
                <a:spcPct val="20000"/>
              </a:spcBef>
              <a:buFontTx/>
              <a:buChar char="•"/>
            </a:pPr>
            <a:r>
              <a:rPr lang="en-GB" sz="2800" b="1" kern="0" dirty="0" smtClean="0">
                <a:solidFill>
                  <a:srgbClr val="006699"/>
                </a:solidFill>
                <a:latin typeface="+mn-lt"/>
              </a:rPr>
              <a:t>A</a:t>
            </a:r>
            <a:r>
              <a:rPr lang="en-GB" sz="2800" kern="0" dirty="0" smtClean="0">
                <a:latin typeface="+mn-lt"/>
              </a:rPr>
              <a:t>vailable at a reasonable cost</a:t>
            </a:r>
          </a:p>
          <a:p>
            <a:pPr marL="685800" lvl="1" indent="-228600" eaLnBrk="0" hangingPunct="0">
              <a:spcBef>
                <a:spcPct val="20000"/>
              </a:spcBef>
              <a:buFontTx/>
              <a:buChar char="•"/>
            </a:pPr>
            <a:r>
              <a:rPr kumimoji="0" lang="en-GB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elevant to information needs of</a:t>
            </a:r>
            <a:r>
              <a:rPr kumimoji="0" lang="en-GB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decision makers</a:t>
            </a:r>
            <a:endParaRPr kumimoji="0" lang="en-GB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5800" lvl="1" indent="-228600" eaLnBrk="0" hangingPunct="0">
              <a:spcBef>
                <a:spcPct val="20000"/>
              </a:spcBef>
              <a:buFontTx/>
              <a:buChar char="•"/>
            </a:pPr>
            <a:r>
              <a:rPr lang="en-GB" sz="2800" b="1" kern="0" dirty="0" smtClean="0">
                <a:solidFill>
                  <a:srgbClr val="006699"/>
                </a:solidFill>
                <a:latin typeface="+mn-lt"/>
              </a:rPr>
              <a:t>T</a:t>
            </a:r>
            <a:r>
              <a:rPr lang="en-GB" sz="2800" kern="0" dirty="0" smtClean="0">
                <a:latin typeface="+mn-lt"/>
              </a:rPr>
              <a:t>ime-bound</a:t>
            </a:r>
            <a:endParaRPr kumimoji="0" lang="en-GB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4495800" y="6477000"/>
            <a:ext cx="3352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GB" sz="1400" dirty="0" smtClean="0"/>
              <a:t>Source: EC (2004)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3"/>
          <p:cNvSpPr>
            <a:spLocks noGrp="1"/>
          </p:cNvSpPr>
          <p:nvPr>
            <p:ph idx="1"/>
          </p:nvPr>
        </p:nvSpPr>
        <p:spPr>
          <a:xfrm>
            <a:off x="457200" y="2514600"/>
            <a:ext cx="8534400" cy="19812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dirty="0" smtClean="0"/>
              <a:t>Mainstreaming environment and climate change in monitoring systems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should be monitored,</a:t>
            </a:r>
            <a:br>
              <a:rPr lang="en-GB" dirty="0" smtClean="0"/>
            </a:br>
            <a:r>
              <a:rPr lang="en-GB" dirty="0" smtClean="0"/>
              <a:t>and why?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540208"/>
              </p:ext>
            </p:extLst>
          </p:nvPr>
        </p:nvGraphicFramePr>
        <p:xfrm>
          <a:off x="228600" y="1351281"/>
          <a:ext cx="8686800" cy="5125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4648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Aspect to monitor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Rationale</a:t>
                      </a:r>
                      <a:r>
                        <a:rPr lang="en-GB" baseline="0" dirty="0" smtClean="0"/>
                        <a:t> for monitoring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Changes</a:t>
                      </a:r>
                      <a:r>
                        <a:rPr lang="en-GB" baseline="0" dirty="0" smtClean="0"/>
                        <a:t> in environmental parameters that influence poverty/development in a significant manner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GB" dirty="0" smtClean="0"/>
                        <a:t> Make</a:t>
                      </a:r>
                      <a:r>
                        <a:rPr lang="en-GB" baseline="0" dirty="0" smtClean="0"/>
                        <a:t> decisions as well-informed as possible to </a:t>
                      </a:r>
                      <a:r>
                        <a:rPr lang="en-GB" baseline="0" dirty="0" smtClean="0"/>
                        <a:t>take opportunities to enhance effects on poverty reduction and revert </a:t>
                      </a:r>
                      <a:r>
                        <a:rPr lang="en-GB" baseline="0" dirty="0" smtClean="0"/>
                        <a:t>adverse trends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Climate variability and change, impacts and vulnerabilities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GB" dirty="0" smtClean="0"/>
                        <a:t> Make decisions as well informed</a:t>
                      </a:r>
                      <a:r>
                        <a:rPr lang="en-GB" baseline="0" dirty="0" smtClean="0"/>
                        <a:t> as possible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GB" dirty="0" smtClean="0"/>
                        <a:t> Support adaptive management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Policy and institutional</a:t>
                      </a:r>
                      <a:r>
                        <a:rPr lang="en-GB" baseline="0" dirty="0" smtClean="0"/>
                        <a:t> change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GB" dirty="0" smtClean="0"/>
                        <a:t> Promote</a:t>
                      </a:r>
                      <a:r>
                        <a:rPr lang="en-GB" baseline="0" dirty="0" smtClean="0"/>
                        <a:t> the i</a:t>
                      </a:r>
                      <a:r>
                        <a:rPr lang="en-GB" dirty="0" smtClean="0"/>
                        <a:t>nstitutionalisation of environmental and climate change mainstreaming</a:t>
                      </a:r>
                      <a:endParaRPr lang="en-GB" baseline="0" dirty="0" smtClean="0"/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GB" baseline="0" dirty="0" smtClean="0"/>
                        <a:t> Enhance transparency and accountability of the mainstreaming process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Policy/Strategy</a:t>
                      </a:r>
                      <a:r>
                        <a:rPr lang="en-GB" baseline="0" dirty="0" smtClean="0"/>
                        <a:t> i</a:t>
                      </a:r>
                      <a:r>
                        <a:rPr lang="en-GB" dirty="0" smtClean="0"/>
                        <a:t>mplementation and outcomes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charset="0"/>
                        <a:buChar char="•"/>
                      </a:pPr>
                      <a:r>
                        <a:rPr lang="en-GB" baseline="0" dirty="0" smtClean="0"/>
                        <a:t> Strengthen commitment to the objectives set in policies and strategies</a:t>
                      </a:r>
                    </a:p>
                    <a:p>
                      <a:pPr>
                        <a:buFont typeface="Arial" charset="0"/>
                        <a:buChar char="•"/>
                      </a:pPr>
                      <a:r>
                        <a:rPr lang="en-GB" baseline="0" dirty="0" smtClean="0"/>
                        <a:t> Stimulate the achievement of tangible outcomes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Environment and climate change in the national development monitoring system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534400" cy="4114800"/>
          </a:xfrm>
        </p:spPr>
        <p:txBody>
          <a:bodyPr/>
          <a:lstStyle/>
          <a:p>
            <a:r>
              <a:rPr lang="en-GB" dirty="0" smtClean="0"/>
              <a:t>Environment and climate change monitoring should be integrated into wider national and specific development monitoring systems</a:t>
            </a:r>
          </a:p>
          <a:p>
            <a:pPr>
              <a:buNone/>
            </a:pPr>
            <a:r>
              <a:rPr lang="en-GB" b="1" dirty="0" smtClean="0">
                <a:solidFill>
                  <a:srgbClr val="0070C0"/>
                </a:solidFill>
              </a:rPr>
              <a:t>=&gt;</a:t>
            </a:r>
            <a:r>
              <a:rPr lang="en-GB" dirty="0" smtClean="0"/>
              <a:t> Strengthen and adapt existing monitoring systems (incl. statistical systems) to integrate environment and climate change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Build on existing institutions and sources of information...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... but adapt statistical systems and data 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Levels at which to measure environment- and climate-related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800600"/>
          </a:xfrm>
        </p:spPr>
        <p:txBody>
          <a:bodyPr/>
          <a:lstStyle/>
          <a:p>
            <a:r>
              <a:rPr lang="en-GB" dirty="0" smtClean="0"/>
              <a:t>Indicators and milestones related to environment/climate change and the associated response can be included in the PAFs </a:t>
            </a:r>
            <a:r>
              <a:rPr lang="en-GB" b="1" baseline="30000" dirty="0" smtClean="0"/>
              <a:t>(*)</a:t>
            </a:r>
            <a:r>
              <a:rPr lang="en-GB" dirty="0" smtClean="0"/>
              <a:t> of environmental and climate change strategies and actions plans, but also those of:</a:t>
            </a:r>
          </a:p>
          <a:p>
            <a:pPr lvl="1"/>
            <a:r>
              <a:rPr lang="en-GB" dirty="0" smtClean="0"/>
              <a:t>national and sectoral development strategies and programmes</a:t>
            </a:r>
          </a:p>
          <a:p>
            <a:pPr lvl="1"/>
            <a:r>
              <a:rPr lang="en-GB" dirty="0" smtClean="0"/>
              <a:t>sub-national (e.g. regional, local) development plans</a:t>
            </a:r>
          </a:p>
          <a:p>
            <a:pPr lvl="1"/>
            <a:r>
              <a:rPr lang="en-GB" dirty="0" smtClean="0"/>
              <a:t>individual projects (logical framework)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b="1" dirty="0" smtClean="0"/>
              <a:t>(*)</a:t>
            </a:r>
            <a:r>
              <a:rPr lang="en-GB" sz="1800" dirty="0" smtClean="0"/>
              <a:t> Performance assessment frameworks</a:t>
            </a:r>
            <a:endParaRPr lang="en-GB" sz="1800" dirty="0"/>
          </a:p>
        </p:txBody>
      </p:sp>
      <p:sp>
        <p:nvSpPr>
          <p:cNvPr id="4" name="Right Brace 3"/>
          <p:cNvSpPr/>
          <p:nvPr/>
        </p:nvSpPr>
        <p:spPr>
          <a:xfrm>
            <a:off x="8153400" y="4026613"/>
            <a:ext cx="304800" cy="1600200"/>
          </a:xfrm>
          <a:prstGeom prst="rightBrac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4800600" y="5791200"/>
            <a:ext cx="3352800" cy="990600"/>
          </a:xfrm>
          <a:prstGeom prst="wedgeRoundRectCallout">
            <a:avLst>
              <a:gd name="adj1" fmla="val 53521"/>
              <a:gd name="adj2" fmla="val -14481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Ultimate objective of mainstreaming!</a:t>
            </a:r>
            <a:endParaRPr lang="en-GB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Monitoring environment and climate change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6F414D-441B-4DB3-86E1-416D23C481F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81400" y="3319046"/>
            <a:ext cx="1981200" cy="38472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900" b="1" dirty="0" smtClean="0">
                <a:solidFill>
                  <a:srgbClr val="002060"/>
                </a:solidFill>
              </a:rPr>
              <a:t>Mainstreaming</a:t>
            </a:r>
            <a:endParaRPr lang="en-GB" sz="1900" b="1" dirty="0">
              <a:solidFill>
                <a:srgbClr val="002060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381000" y="1675800"/>
            <a:ext cx="2438400" cy="1143600"/>
          </a:xfrm>
          <a:prstGeom prst="wedgeRoundRectCallout">
            <a:avLst>
              <a:gd name="adj1" fmla="val 96067"/>
              <a:gd name="adj2" fmla="val 9423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Meteorology, climate variability, environmental parameters</a:t>
            </a:r>
            <a:endParaRPr lang="en-GB" b="1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325800" y="2057400"/>
            <a:ext cx="1980000" cy="838200"/>
          </a:xfrm>
          <a:prstGeom prst="wedgeRoundRectCallout">
            <a:avLst>
              <a:gd name="adj1" fmla="val -108747"/>
              <a:gd name="adj2" fmla="val 961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Climate change</a:t>
            </a:r>
            <a:endParaRPr lang="en-GB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533400" y="3200400"/>
            <a:ext cx="2700000" cy="19800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Data collection, management and dissemination</a:t>
            </a:r>
          </a:p>
          <a:p>
            <a:pPr algn="ctr"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Strengthening of meteorological information &amp; systems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910600" y="3200400"/>
            <a:ext cx="2928600" cy="19812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New patterns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Emerging trends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Projections, scenarios</a:t>
            </a:r>
          </a:p>
          <a:p>
            <a:pPr algn="ctr">
              <a:spcBef>
                <a:spcPts val="300"/>
              </a:spcBef>
              <a:buFontTx/>
              <a:buChar char="•"/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 Tools for assessing impacts, vulnerabilities </a:t>
            </a:r>
          </a:p>
          <a:p>
            <a:pPr algn="ctr">
              <a:spcBef>
                <a:spcPts val="300"/>
              </a:spcBef>
            </a:pPr>
            <a:r>
              <a:rPr lang="en-GB" dirty="0" smtClean="0">
                <a:solidFill>
                  <a:schemeClr val="accent5">
                    <a:lumMod val="50000"/>
                  </a:schemeClr>
                </a:solidFill>
              </a:rPr>
              <a:t>&amp; risks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2682000" y="4876800"/>
            <a:ext cx="3780000" cy="1524000"/>
          </a:xfrm>
          <a:prstGeom prst="cloudCallout">
            <a:avLst>
              <a:gd name="adj1" fmla="val 4460"/>
              <a:gd name="adj2" fmla="val -78156"/>
            </a:avLst>
          </a:prstGeom>
          <a:solidFill>
            <a:srgbClr val="92D050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rgbClr val="002060"/>
                </a:solidFill>
              </a:rPr>
              <a:t>Is the mainstreaming process based on reliable information?</a:t>
            </a:r>
            <a:endParaRPr lang="en-GB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 14">
      <a:dk1>
        <a:srgbClr val="000000"/>
      </a:dk1>
      <a:lt1>
        <a:srgbClr val="FFFFFF"/>
      </a:lt1>
      <a:dk2>
        <a:srgbClr val="FFFFFF"/>
      </a:dk2>
      <a:lt2>
        <a:srgbClr val="7E8083"/>
      </a:lt2>
      <a:accent1>
        <a:srgbClr val="0083A9"/>
      </a:accent1>
      <a:accent2>
        <a:srgbClr val="669900"/>
      </a:accent2>
      <a:accent3>
        <a:srgbClr val="FFFFFF"/>
      </a:accent3>
      <a:accent4>
        <a:srgbClr val="000000"/>
      </a:accent4>
      <a:accent5>
        <a:srgbClr val="AAC1D1"/>
      </a:accent5>
      <a:accent6>
        <a:srgbClr val="5C8A00"/>
      </a:accent6>
      <a:hlink>
        <a:srgbClr val="990000"/>
      </a:hlink>
      <a:folHlink>
        <a:srgbClr val="FFE77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83A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00000"/>
        </a:dk1>
        <a:lt1>
          <a:srgbClr val="FFFFFF"/>
        </a:lt1>
        <a:dk2>
          <a:srgbClr val="FFFFFF"/>
        </a:dk2>
        <a:lt2>
          <a:srgbClr val="7E8083"/>
        </a:lt2>
        <a:accent1>
          <a:srgbClr val="0083A9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5C8A00"/>
        </a:accent6>
        <a:hlink>
          <a:srgbClr val="990000"/>
        </a:hlink>
        <a:folHlink>
          <a:srgbClr val="FFE7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24CA4CA992ED49B8B6C5E385BAC72F" ma:contentTypeVersion="0" ma:contentTypeDescription="Create a new document." ma:contentTypeScope="" ma:versionID="77384dca7ecd43f6b42e58d7fa3f878a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B126304-E3DB-4E22-AD39-1CF8327EE283}">
  <ds:schemaRefs>
    <ds:schemaRef ds:uri="http://purl.org/dc/elements/1.1/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B311430-6C51-4111-9500-246CA196B3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F96D2A-70FA-47D3-B8D2-6410D2C342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10405</TotalTime>
  <Words>1118</Words>
  <Application>Microsoft Macintosh PowerPoint</Application>
  <PresentationFormat>On-screen Show (4:3)</PresentationFormat>
  <Paragraphs>161</Paragraphs>
  <Slides>18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Module 9 Mainstreaming in country  monitoring systems</vt:lpstr>
      <vt:lpstr>PowerPoint Presentation</vt:lpstr>
      <vt:lpstr>Objectives and related  indicators/milestones</vt:lpstr>
      <vt:lpstr>SMART indicators and targets</vt:lpstr>
      <vt:lpstr>PowerPoint Presentation</vt:lpstr>
      <vt:lpstr>What should be monitored, and why?</vt:lpstr>
      <vt:lpstr>Environment and climate change in the national development monitoring system</vt:lpstr>
      <vt:lpstr>Levels at which to measure environment- and climate-related performance</vt:lpstr>
      <vt:lpstr>Monitoring environment and climate change</vt:lpstr>
      <vt:lpstr>Monitoring policy and institutional  change</vt:lpstr>
      <vt:lpstr>Monitoring policy implementation and outcomes</vt:lpstr>
      <vt:lpstr>PowerPoint Presentation</vt:lpstr>
      <vt:lpstr>Role of PAFs in relation to  budget support</vt:lpstr>
      <vt:lpstr>PowerPoint Presentation</vt:lpstr>
      <vt:lpstr>Turning words into action</vt:lpstr>
      <vt:lpstr>Recap – Key messages</vt:lpstr>
      <vt:lpstr>Key references</vt:lpstr>
      <vt:lpstr>References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MWH Global, Inc.</dc:creator>
  <cp:lastModifiedBy>Juan Palerm</cp:lastModifiedBy>
  <cp:revision>841</cp:revision>
  <dcterms:created xsi:type="dcterms:W3CDTF">2007-10-19T21:31:08Z</dcterms:created>
  <dcterms:modified xsi:type="dcterms:W3CDTF">2013-02-21T11:38:39Z</dcterms:modified>
</cp:coreProperties>
</file>