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01" r:id="rId2"/>
    <p:sldId id="260" r:id="rId3"/>
    <p:sldId id="306" r:id="rId4"/>
    <p:sldId id="286" r:id="rId5"/>
    <p:sldId id="324" r:id="rId6"/>
    <p:sldId id="288" r:id="rId7"/>
    <p:sldId id="297" r:id="rId8"/>
    <p:sldId id="282" r:id="rId9"/>
    <p:sldId id="326" r:id="rId10"/>
    <p:sldId id="309" r:id="rId11"/>
    <p:sldId id="278" r:id="rId12"/>
    <p:sldId id="308" r:id="rId13"/>
    <p:sldId id="315" r:id="rId14"/>
    <p:sldId id="293" r:id="rId15"/>
    <p:sldId id="314" r:id="rId16"/>
    <p:sldId id="303" r:id="rId17"/>
    <p:sldId id="325" r:id="rId18"/>
    <p:sldId id="323" r:id="rId19"/>
  </p:sldIdLst>
  <p:sldSz cx="9144000" cy="6858000" type="screen4x3"/>
  <p:notesSz cx="7315200" cy="96012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an Baker" initials="JB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A0000"/>
    <a:srgbClr val="006666"/>
    <a:srgbClr val="D68B04"/>
    <a:srgbClr val="4A7EBB"/>
    <a:srgbClr val="4B8D09"/>
    <a:srgbClr val="74EB39"/>
    <a:srgbClr val="FD27C5"/>
    <a:srgbClr val="F82CDB"/>
    <a:srgbClr val="E808C8"/>
    <a:srgbClr val="95C11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7" d="100"/>
          <a:sy n="67" d="100"/>
        </p:scale>
        <p:origin x="-2802" y="-102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Feuille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Chart%20in%20Microsoft%20PowerPoint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4"/>
  <c:chart>
    <c:plotArea>
      <c:layout>
        <c:manualLayout>
          <c:layoutTarget val="inner"/>
          <c:xMode val="edge"/>
          <c:yMode val="edge"/>
          <c:x val="0.11384951881014871"/>
          <c:y val="2.8252405949256338E-2"/>
          <c:w val="0.88337270341207352"/>
          <c:h val="0.7810680956547098"/>
        </c:manualLayout>
      </c:layout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Val val="1"/>
          </c:dLbls>
          <c:cat>
            <c:strRef>
              <c:f>Sheet1!$D$4:$D$8</c:f>
              <c:strCache>
                <c:ptCount val="5"/>
                <c:pt idx="0">
                  <c:v>Lowest</c:v>
                </c:pt>
                <c:pt idx="1">
                  <c:v>Second</c:v>
                </c:pt>
                <c:pt idx="2">
                  <c:v>Third</c:v>
                </c:pt>
                <c:pt idx="3">
                  <c:v>Fourth</c:v>
                </c:pt>
                <c:pt idx="4">
                  <c:v>Highest</c:v>
                </c:pt>
              </c:strCache>
            </c:strRef>
          </c:cat>
          <c:val>
            <c:numRef>
              <c:f>Sheet1!$E$4:$E$8</c:f>
              <c:numCache>
                <c:formatCode>General</c:formatCode>
                <c:ptCount val="5"/>
                <c:pt idx="0">
                  <c:v>54</c:v>
                </c:pt>
                <c:pt idx="1">
                  <c:v>51</c:v>
                </c:pt>
                <c:pt idx="2">
                  <c:v>42</c:v>
                </c:pt>
                <c:pt idx="3">
                  <c:v>39</c:v>
                </c:pt>
                <c:pt idx="4">
                  <c:v>26</c:v>
                </c:pt>
              </c:numCache>
            </c:numRef>
          </c:val>
        </c:ser>
        <c:dLbls/>
        <c:axId val="89651456"/>
        <c:axId val="98250752"/>
      </c:barChart>
      <c:catAx>
        <c:axId val="89651456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98250752"/>
        <c:crosses val="autoZero"/>
        <c:auto val="1"/>
        <c:lblAlgn val="ctr"/>
        <c:lblOffset val="100"/>
      </c:catAx>
      <c:valAx>
        <c:axId val="98250752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896514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Val val="1"/>
          </c:dLbls>
          <c:cat>
            <c:strRef>
              <c:f>Sheet1!$D$23:$D$27</c:f>
              <c:strCache>
                <c:ptCount val="5"/>
                <c:pt idx="0">
                  <c:v>93-94</c:v>
                </c:pt>
                <c:pt idx="1">
                  <c:v>96-97</c:v>
                </c:pt>
                <c:pt idx="2">
                  <c:v>99-00</c:v>
                </c:pt>
                <c:pt idx="3">
                  <c:v>2004</c:v>
                </c:pt>
                <c:pt idx="4">
                  <c:v>2007</c:v>
                </c:pt>
              </c:strCache>
            </c:strRef>
          </c:cat>
          <c:val>
            <c:numRef>
              <c:f>Sheet1!$E$23:$E$27</c:f>
              <c:numCache>
                <c:formatCode>General</c:formatCode>
                <c:ptCount val="5"/>
                <c:pt idx="0">
                  <c:v>46</c:v>
                </c:pt>
                <c:pt idx="1">
                  <c:v>45</c:v>
                </c:pt>
                <c:pt idx="2">
                  <c:v>46</c:v>
                </c:pt>
                <c:pt idx="3">
                  <c:v>42</c:v>
                </c:pt>
                <c:pt idx="4">
                  <c:v>43</c:v>
                </c:pt>
              </c:numCache>
            </c:numRef>
          </c:val>
        </c:ser>
        <c:dLbls/>
        <c:axId val="98286592"/>
        <c:axId val="98288384"/>
      </c:barChart>
      <c:catAx>
        <c:axId val="98286592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98288384"/>
        <c:crosses val="autoZero"/>
        <c:auto val="1"/>
        <c:lblAlgn val="ctr"/>
        <c:lblOffset val="100"/>
      </c:catAx>
      <c:valAx>
        <c:axId val="98288384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98286592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3200"/>
                </a:pPr>
                <a:endParaRPr lang="fr-FR"/>
              </a:p>
            </c:txPr>
            <c:showVal val="1"/>
          </c:dLbls>
          <c:cat>
            <c:strRef>
              <c:f>Sheet1!$D$6:$D$10</c:f>
              <c:strCache>
                <c:ptCount val="5"/>
                <c:pt idx="0">
                  <c:v>Watch TV</c:v>
                </c:pt>
                <c:pt idx="1">
                  <c:v>Have mobile</c:v>
                </c:pt>
                <c:pt idx="2">
                  <c:v>Read newspaper</c:v>
                </c:pt>
                <c:pt idx="3">
                  <c:v>Listen to radio</c:v>
                </c:pt>
                <c:pt idx="4">
                  <c:v>Media dark</c:v>
                </c:pt>
              </c:strCache>
            </c:strRef>
          </c:cat>
          <c:val>
            <c:numRef>
              <c:f>Sheet1!$E$6:$E$10</c:f>
              <c:numCache>
                <c:formatCode>General</c:formatCode>
                <c:ptCount val="5"/>
                <c:pt idx="0">
                  <c:v>67</c:v>
                </c:pt>
                <c:pt idx="1">
                  <c:v>59</c:v>
                </c:pt>
                <c:pt idx="2">
                  <c:v>21</c:v>
                </c:pt>
                <c:pt idx="3">
                  <c:v>14</c:v>
                </c:pt>
                <c:pt idx="4">
                  <c:v>26</c:v>
                </c:pt>
              </c:numCache>
            </c:numRef>
          </c:val>
        </c:ser>
        <c:dLbls/>
        <c:axId val="117840128"/>
        <c:axId val="117850112"/>
      </c:barChart>
      <c:catAx>
        <c:axId val="11784012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/>
            </a:pPr>
            <a:endParaRPr lang="fr-FR"/>
          </a:p>
        </c:txPr>
        <c:crossAx val="117850112"/>
        <c:crosses val="autoZero"/>
        <c:auto val="1"/>
        <c:lblAlgn val="ctr"/>
        <c:lblOffset val="100"/>
      </c:catAx>
      <c:valAx>
        <c:axId val="117850112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000"/>
            </a:pPr>
            <a:endParaRPr lang="fr-FR"/>
          </a:p>
        </c:txPr>
        <c:crossAx val="117840128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>
        <c:manualLayout>
          <c:layoutTarget val="inner"/>
          <c:xMode val="edge"/>
          <c:yMode val="edge"/>
          <c:x val="0.1416938976377953"/>
          <c:y val="0.11707761529808773"/>
          <c:w val="0.46373458005249346"/>
          <c:h val="0.79497356580427447"/>
        </c:manualLayout>
      </c:layout>
      <c:pieChart>
        <c:varyColors val="1"/>
        <c:ser>
          <c:idx val="0"/>
          <c:order val="0"/>
          <c:cat>
            <c:strRef>
              <c:f>Sheet1!$G$5:$G$11</c:f>
              <c:strCache>
                <c:ptCount val="7"/>
                <c:pt idx="0">
                  <c:v>BRAC MNCH rural</c:v>
                </c:pt>
                <c:pt idx="1">
                  <c:v>BRAC DFID</c:v>
                </c:pt>
                <c:pt idx="2">
                  <c:v>BRAC EHC</c:v>
                </c:pt>
                <c:pt idx="3">
                  <c:v>Manoshi</c:v>
                </c:pt>
                <c:pt idx="4">
                  <c:v>UNICEF </c:v>
                </c:pt>
                <c:pt idx="5">
                  <c:v>DFID Poverty</c:v>
                </c:pt>
                <c:pt idx="6">
                  <c:v>SC</c:v>
                </c:pt>
              </c:strCache>
            </c:strRef>
          </c:cat>
          <c:val>
            <c:numRef>
              <c:f>Sheet1!$H$5:$H$11</c:f>
              <c:numCache>
                <c:formatCode>General</c:formatCode>
                <c:ptCount val="7"/>
                <c:pt idx="0">
                  <c:v>2.4499999999999997</c:v>
                </c:pt>
                <c:pt idx="1">
                  <c:v>1.9000000000000001</c:v>
                </c:pt>
                <c:pt idx="2">
                  <c:v>1.7</c:v>
                </c:pt>
                <c:pt idx="3">
                  <c:v>0.15000000000000002</c:v>
                </c:pt>
                <c:pt idx="4">
                  <c:v>0.28800000000000003</c:v>
                </c:pt>
                <c:pt idx="5">
                  <c:v>0.22900000000000001</c:v>
                </c:pt>
                <c:pt idx="6">
                  <c:v>0.20400000000000001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65684456109652978"/>
          <c:y val="0.19505778882902794"/>
          <c:w val="0.27679741421211229"/>
          <c:h val="0.63035202836487569"/>
        </c:manualLayout>
      </c:layout>
      <c:txPr>
        <a:bodyPr/>
        <a:lstStyle/>
        <a:p>
          <a:pPr>
            <a:defRPr sz="2000"/>
          </a:pPr>
          <a:endParaRPr lang="fr-FR"/>
        </a:p>
      </c:txPr>
    </c:legend>
    <c:plotVisOnly val="1"/>
    <c:dispBlanksAs val="zero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'[Chart in Microsoft PowerPoint]Sheet1'!$B$1</c:f>
              <c:strCache>
                <c:ptCount val="1"/>
                <c:pt idx="0">
                  <c:v>Baseline (2010)</c:v>
                </c:pt>
              </c:strCache>
            </c:strRef>
          </c:tx>
          <c:cat>
            <c:strRef>
              <c:f>'[Chart in Microsoft PowerPoint]Sheet1'!$A$2:$A$9</c:f>
              <c:strCache>
                <c:ptCount val="8"/>
                <c:pt idx="0">
                  <c:v>Early initiation</c:v>
                </c:pt>
                <c:pt idx="1">
                  <c:v>EBF 0-5.9 mo</c:v>
                </c:pt>
                <c:pt idx="2">
                  <c:v>Continued BF 12-15 mo</c:v>
                </c:pt>
                <c:pt idx="3">
                  <c:v>Solid/semi-solids in 6-8.9 mo</c:v>
                </c:pt>
                <c:pt idx="4">
                  <c:v>Min diet diversity 6-23 mo </c:v>
                </c:pt>
                <c:pt idx="5">
                  <c:v>Min meal freq (6-23 mo)</c:v>
                </c:pt>
                <c:pt idx="6">
                  <c:v>Min acceptable diet (6-23 mo)</c:v>
                </c:pt>
                <c:pt idx="7">
                  <c:v>Iron food (6-23 mo)</c:v>
                </c:pt>
              </c:strCache>
            </c:strRef>
          </c:cat>
          <c:val>
            <c:numRef>
              <c:f>'[Chart in Microsoft PowerPoint]Sheet1'!$B$2:$B$9</c:f>
              <c:numCache>
                <c:formatCode>General</c:formatCode>
                <c:ptCount val="8"/>
                <c:pt idx="0">
                  <c:v>62.1</c:v>
                </c:pt>
                <c:pt idx="1">
                  <c:v>48.3</c:v>
                </c:pt>
                <c:pt idx="2">
                  <c:v>92.1</c:v>
                </c:pt>
                <c:pt idx="3">
                  <c:v>50.5</c:v>
                </c:pt>
                <c:pt idx="4">
                  <c:v>22.9</c:v>
                </c:pt>
                <c:pt idx="5" formatCode="0.0">
                  <c:v>34.4</c:v>
                </c:pt>
                <c:pt idx="6" formatCode="0.0">
                  <c:v>10.7</c:v>
                </c:pt>
                <c:pt idx="7">
                  <c:v>24.8</c:v>
                </c:pt>
              </c:numCache>
            </c:numRef>
          </c:val>
        </c:ser>
        <c:ser>
          <c:idx val="1"/>
          <c:order val="1"/>
          <c:tx>
            <c:strRef>
              <c:f>'[Chart in Microsoft PowerPoint]Sheet1'!$C$1</c:f>
              <c:strCache>
                <c:ptCount val="1"/>
                <c:pt idx="0">
                  <c:v>Non-A&amp;T (2012)</c:v>
                </c:pt>
              </c:strCache>
            </c:strRef>
          </c:tx>
          <c:spPr>
            <a:solidFill>
              <a:schemeClr val="accent3"/>
            </a:solidFill>
          </c:spPr>
          <c:cat>
            <c:strRef>
              <c:f>'[Chart in Microsoft PowerPoint]Sheet1'!$A$2:$A$9</c:f>
              <c:strCache>
                <c:ptCount val="8"/>
                <c:pt idx="0">
                  <c:v>Early initiation</c:v>
                </c:pt>
                <c:pt idx="1">
                  <c:v>EBF 0-5.9 mo</c:v>
                </c:pt>
                <c:pt idx="2">
                  <c:v>Continued BF 12-15 mo</c:v>
                </c:pt>
                <c:pt idx="3">
                  <c:v>Solid/semi-solids in 6-8.9 mo</c:v>
                </c:pt>
                <c:pt idx="4">
                  <c:v>Min diet diversity 6-23 mo </c:v>
                </c:pt>
                <c:pt idx="5">
                  <c:v>Min meal freq (6-23 mo)</c:v>
                </c:pt>
                <c:pt idx="6">
                  <c:v>Min acceptable diet (6-23 mo)</c:v>
                </c:pt>
                <c:pt idx="7">
                  <c:v>Iron food (6-23 mo)</c:v>
                </c:pt>
              </c:strCache>
            </c:strRef>
          </c:cat>
          <c:val>
            <c:numRef>
              <c:f>'[Chart in Microsoft PowerPoint]Sheet1'!$C$2:$C$9</c:f>
              <c:numCache>
                <c:formatCode>General</c:formatCode>
                <c:ptCount val="8"/>
                <c:pt idx="0">
                  <c:v>68.2</c:v>
                </c:pt>
                <c:pt idx="2">
                  <c:v>97.7</c:v>
                </c:pt>
                <c:pt idx="3">
                  <c:v>87.5</c:v>
                </c:pt>
                <c:pt idx="4">
                  <c:v>33.800000000000011</c:v>
                </c:pt>
                <c:pt idx="5" formatCode="0.0">
                  <c:v>64.099999999999994</c:v>
                </c:pt>
                <c:pt idx="6" formatCode="0.0">
                  <c:v>26.9</c:v>
                </c:pt>
                <c:pt idx="7">
                  <c:v>42</c:v>
                </c:pt>
              </c:numCache>
            </c:numRef>
          </c:val>
        </c:ser>
        <c:ser>
          <c:idx val="2"/>
          <c:order val="2"/>
          <c:tx>
            <c:strRef>
              <c:f>'[Chart in Microsoft PowerPoint]Sheet1'!$D$1</c:f>
              <c:strCache>
                <c:ptCount val="1"/>
                <c:pt idx="0">
                  <c:v>A&amp;T (2012)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'[Chart in Microsoft PowerPoint]Sheet1'!$A$2:$A$9</c:f>
              <c:strCache>
                <c:ptCount val="8"/>
                <c:pt idx="0">
                  <c:v>Early initiation</c:v>
                </c:pt>
                <c:pt idx="1">
                  <c:v>EBF 0-5.9 mo</c:v>
                </c:pt>
                <c:pt idx="2">
                  <c:v>Continued BF 12-15 mo</c:v>
                </c:pt>
                <c:pt idx="3">
                  <c:v>Solid/semi-solids in 6-8.9 mo</c:v>
                </c:pt>
                <c:pt idx="4">
                  <c:v>Min diet diversity 6-23 mo </c:v>
                </c:pt>
                <c:pt idx="5">
                  <c:v>Min meal freq (6-23 mo)</c:v>
                </c:pt>
                <c:pt idx="6">
                  <c:v>Min acceptable diet (6-23 mo)</c:v>
                </c:pt>
                <c:pt idx="7">
                  <c:v>Iron food (6-23 mo)</c:v>
                </c:pt>
              </c:strCache>
            </c:strRef>
          </c:cat>
          <c:val>
            <c:numRef>
              <c:f>'[Chart in Microsoft PowerPoint]Sheet1'!$D$2:$D$9</c:f>
              <c:numCache>
                <c:formatCode>General</c:formatCode>
                <c:ptCount val="8"/>
                <c:pt idx="0">
                  <c:v>78.8</c:v>
                </c:pt>
                <c:pt idx="2">
                  <c:v>97</c:v>
                </c:pt>
                <c:pt idx="3">
                  <c:v>91.3</c:v>
                </c:pt>
                <c:pt idx="4">
                  <c:v>51.6</c:v>
                </c:pt>
                <c:pt idx="5">
                  <c:v>72.8</c:v>
                </c:pt>
                <c:pt idx="6">
                  <c:v>41</c:v>
                </c:pt>
                <c:pt idx="7">
                  <c:v>65.900000000000006</c:v>
                </c:pt>
              </c:numCache>
            </c:numRef>
          </c:val>
        </c:ser>
        <c:dLbls/>
        <c:axId val="64662144"/>
        <c:axId val="64680320"/>
      </c:barChart>
      <c:catAx>
        <c:axId val="64662144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64680320"/>
        <c:crosses val="autoZero"/>
        <c:auto val="1"/>
        <c:lblAlgn val="ctr"/>
        <c:lblOffset val="100"/>
      </c:catAx>
      <c:valAx>
        <c:axId val="64680320"/>
        <c:scaling>
          <c:orientation val="minMax"/>
          <c:max val="100"/>
        </c:scaling>
        <c:axPos val="b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64662144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2800" b="0"/>
                </a:pPr>
                <a:endParaRPr lang="fr-FR"/>
              </a:p>
            </c:txPr>
            <c:showVal val="1"/>
          </c:dLbls>
          <c:cat>
            <c:strRef>
              <c:f>Sheet1!$D$23:$D$30</c:f>
              <c:strCache>
                <c:ptCount val="8"/>
                <c:pt idx="0">
                  <c:v>93-94</c:v>
                </c:pt>
                <c:pt idx="1">
                  <c:v>96-97</c:v>
                </c:pt>
                <c:pt idx="2">
                  <c:v>99-00</c:v>
                </c:pt>
                <c:pt idx="3">
                  <c:v>2004</c:v>
                </c:pt>
                <c:pt idx="4">
                  <c:v>2007</c:v>
                </c:pt>
                <c:pt idx="5">
                  <c:v>2011</c:v>
                </c:pt>
                <c:pt idx="7">
                  <c:v>Min.AD</c:v>
                </c:pt>
              </c:strCache>
            </c:strRef>
          </c:cat>
          <c:val>
            <c:numRef>
              <c:f>Sheet1!$E$23:$E$30</c:f>
              <c:numCache>
                <c:formatCode>General</c:formatCode>
                <c:ptCount val="8"/>
                <c:pt idx="0">
                  <c:v>46</c:v>
                </c:pt>
                <c:pt idx="1">
                  <c:v>45</c:v>
                </c:pt>
                <c:pt idx="2">
                  <c:v>46</c:v>
                </c:pt>
                <c:pt idx="3">
                  <c:v>42</c:v>
                </c:pt>
                <c:pt idx="4">
                  <c:v>43</c:v>
                </c:pt>
                <c:pt idx="5">
                  <c:v>64</c:v>
                </c:pt>
                <c:pt idx="7">
                  <c:v>21</c:v>
                </c:pt>
              </c:numCache>
            </c:numRef>
          </c:val>
        </c:ser>
        <c:dLbls/>
        <c:axId val="119918976"/>
        <c:axId val="119920512"/>
      </c:barChart>
      <c:catAx>
        <c:axId val="119918976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fr-FR"/>
          </a:p>
        </c:txPr>
        <c:crossAx val="119920512"/>
        <c:crosses val="autoZero"/>
        <c:auto val="1"/>
        <c:lblAlgn val="ctr"/>
        <c:lblOffset val="100"/>
      </c:catAx>
      <c:valAx>
        <c:axId val="119920512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119918976"/>
        <c:crosses val="autoZero"/>
        <c:crossBetween val="between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>
        <c:manualLayout>
          <c:layoutTarget val="inner"/>
          <c:xMode val="edge"/>
          <c:yMode val="edge"/>
          <c:x val="0.10593285214348212"/>
          <c:y val="5.1400554097404488E-2"/>
          <c:w val="0.86351159230096242"/>
          <c:h val="0.584491566461863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Baseline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Knowledge</c:v>
                </c:pt>
                <c:pt idx="1">
                  <c:v>Social Norm</c:v>
                </c:pt>
                <c:pt idx="2">
                  <c:v>Currently EBF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0.49000000000000005</c:v>
                </c:pt>
                <c:pt idx="1">
                  <c:v>0.24000000000000002</c:v>
                </c:pt>
                <c:pt idx="2">
                  <c:v>0.2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Unexposed to mass media campaign and living in a media-only area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Knowledge</c:v>
                </c:pt>
                <c:pt idx="1">
                  <c:v>Social Norm</c:v>
                </c:pt>
                <c:pt idx="2">
                  <c:v>Currently EBF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0.55300000000000005</c:v>
                </c:pt>
                <c:pt idx="1">
                  <c:v>0.43000000000000005</c:v>
                </c:pt>
                <c:pt idx="2">
                  <c:v>0.34100000000000008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Exposed to mass media campaign (all areas combined)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Knowledge</c:v>
                </c:pt>
                <c:pt idx="1">
                  <c:v>Social Norm</c:v>
                </c:pt>
                <c:pt idx="2">
                  <c:v>Currently EBF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0.75100000000000011</c:v>
                </c:pt>
                <c:pt idx="1">
                  <c:v>0.62400000000000011</c:v>
                </c:pt>
                <c:pt idx="2">
                  <c:v>0.54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Living in an A&amp;T-intensive area, regardless of exposure to the media campaign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Knowledge</c:v>
                </c:pt>
                <c:pt idx="1">
                  <c:v>Social Norm</c:v>
                </c:pt>
                <c:pt idx="2">
                  <c:v>Currently EBF</c:v>
                </c:pt>
              </c:strCache>
            </c:strRef>
          </c:cat>
          <c:val>
            <c:numRef>
              <c:f>Sheet1!$E$2:$E$4</c:f>
              <c:numCache>
                <c:formatCode>0%</c:formatCode>
                <c:ptCount val="3"/>
                <c:pt idx="0">
                  <c:v>0.79</c:v>
                </c:pt>
                <c:pt idx="1">
                  <c:v>0.68300000000000005</c:v>
                </c:pt>
                <c:pt idx="2">
                  <c:v>0.58899999999999997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Living in an A&amp;T-intensive area and also exposed to the media campaign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Knowledge</c:v>
                </c:pt>
                <c:pt idx="1">
                  <c:v>Social Norm</c:v>
                </c:pt>
                <c:pt idx="2">
                  <c:v>Currently EBF</c:v>
                </c:pt>
              </c:strCache>
            </c:strRef>
          </c:cat>
          <c:val>
            <c:numRef>
              <c:f>Sheet1!$F$2:$F$4</c:f>
              <c:numCache>
                <c:formatCode>0%</c:formatCode>
                <c:ptCount val="3"/>
                <c:pt idx="0">
                  <c:v>0.81200000000000017</c:v>
                </c:pt>
                <c:pt idx="1">
                  <c:v>0.70800000000000007</c:v>
                </c:pt>
                <c:pt idx="2">
                  <c:v>0.60600000000000009</c:v>
                </c:pt>
              </c:numCache>
            </c:numRef>
          </c:val>
        </c:ser>
        <c:dLbls/>
        <c:axId val="120531968"/>
        <c:axId val="120546048"/>
      </c:barChart>
      <c:catAx>
        <c:axId val="120531968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/>
            </a:pPr>
            <a:endParaRPr lang="fr-FR"/>
          </a:p>
        </c:txPr>
        <c:crossAx val="120546048"/>
        <c:crosses val="autoZero"/>
        <c:auto val="1"/>
        <c:lblAlgn val="ctr"/>
        <c:lblOffset val="100"/>
      </c:catAx>
      <c:valAx>
        <c:axId val="120546048"/>
        <c:scaling>
          <c:orientation val="minMax"/>
        </c:scaling>
        <c:axPos val="l"/>
        <c:majorGridlines/>
        <c:numFmt formatCode="0%" sourceLinked="1"/>
        <c:tickLblPos val="nextTo"/>
        <c:crossAx val="1205319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9321116997201916E-2"/>
          <c:y val="0.73739449271718371"/>
          <c:w val="0.92225656962862657"/>
          <c:h val="0.26260550728281656"/>
        </c:manualLayout>
      </c:layout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7A5825-D444-4A5E-A960-BC7D617F4C1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A23ADD-9624-466D-96E6-9B7CBAC199F1}">
      <dgm:prSet phldrT="[Text]"/>
      <dgm:spPr/>
      <dgm:t>
        <a:bodyPr/>
        <a:lstStyle/>
        <a:p>
          <a:r>
            <a:rPr lang="en-US" dirty="0" smtClean="0">
              <a:latin typeface="Myriad Pro" pitchFamily="34" charset="0"/>
            </a:rPr>
            <a:t>Map geographic sites</a:t>
          </a:r>
          <a:endParaRPr lang="en-US" dirty="0">
            <a:latin typeface="Myriad Pro" pitchFamily="34" charset="0"/>
          </a:endParaRPr>
        </a:p>
      </dgm:t>
    </dgm:pt>
    <dgm:pt modelId="{D2708A7D-B0CE-4BB2-8C31-B98AD38CB8AD}" type="parTrans" cxnId="{0AAAAD3D-A859-4D78-BDAF-9086B12E3030}">
      <dgm:prSet/>
      <dgm:spPr/>
      <dgm:t>
        <a:bodyPr/>
        <a:lstStyle/>
        <a:p>
          <a:endParaRPr lang="en-US"/>
        </a:p>
      </dgm:t>
    </dgm:pt>
    <dgm:pt modelId="{8C59BF4F-2E90-4723-BF62-535F4275920C}" type="sibTrans" cxnId="{0AAAAD3D-A859-4D78-BDAF-9086B12E3030}">
      <dgm:prSet/>
      <dgm:spPr/>
      <dgm:t>
        <a:bodyPr/>
        <a:lstStyle/>
        <a:p>
          <a:endParaRPr lang="en-US"/>
        </a:p>
      </dgm:t>
    </dgm:pt>
    <dgm:pt modelId="{FF41BEFA-BEBB-4553-882A-9182C2340886}">
      <dgm:prSet phldrT="[Text]" custT="1"/>
      <dgm:spPr/>
      <dgm:t>
        <a:bodyPr/>
        <a:lstStyle/>
        <a:p>
          <a:pPr algn="l"/>
          <a:r>
            <a:rPr lang="en-US" sz="3200" b="0" i="0" dirty="0" smtClean="0">
              <a:solidFill>
                <a:schemeClr val="accent6">
                  <a:lumMod val="75000"/>
                </a:schemeClr>
              </a:solidFill>
            </a:rPr>
            <a:t>• </a:t>
          </a:r>
          <a:r>
            <a:rPr lang="en-US" sz="2800" dirty="0" smtClean="0">
              <a:latin typeface="+mn-lt"/>
            </a:rPr>
            <a:t>Form IYCF alliance</a:t>
          </a:r>
        </a:p>
        <a:p>
          <a:pPr algn="l"/>
          <a:r>
            <a:rPr lang="en-US" sz="2800" b="0" i="0" dirty="0" smtClean="0">
              <a:solidFill>
                <a:schemeClr val="accent6">
                  <a:lumMod val="75000"/>
                </a:schemeClr>
              </a:solidFill>
              <a:latin typeface="+mn-lt"/>
            </a:rPr>
            <a:t>• </a:t>
          </a:r>
          <a:r>
            <a:rPr lang="en-US" sz="2800" dirty="0" smtClean="0">
              <a:latin typeface="+mn-lt"/>
            </a:rPr>
            <a:t>Jointly plan &amp; harmonize   </a:t>
          </a:r>
        </a:p>
        <a:p>
          <a:pPr algn="l"/>
          <a:r>
            <a:rPr lang="en-US" sz="2800" dirty="0" smtClean="0">
              <a:latin typeface="+mn-lt"/>
            </a:rPr>
            <a:t>   approaches</a:t>
          </a:r>
        </a:p>
        <a:p>
          <a:pPr algn="l"/>
          <a:r>
            <a:rPr lang="en-US" sz="2800" b="0" i="0" dirty="0" smtClean="0">
              <a:solidFill>
                <a:schemeClr val="accent6">
                  <a:lumMod val="75000"/>
                </a:schemeClr>
              </a:solidFill>
              <a:latin typeface="+mn-lt"/>
            </a:rPr>
            <a:t>• </a:t>
          </a:r>
          <a:r>
            <a:rPr lang="en-US" sz="2800" dirty="0" smtClean="0">
              <a:latin typeface="+mn-lt"/>
            </a:rPr>
            <a:t>Assist start up</a:t>
          </a:r>
          <a:endParaRPr lang="en-US" sz="2800" dirty="0">
            <a:latin typeface="+mn-lt"/>
          </a:endParaRPr>
        </a:p>
      </dgm:t>
    </dgm:pt>
    <dgm:pt modelId="{F7DC52B6-55C8-4128-95CA-8B114B60C5CF}" type="parTrans" cxnId="{2C711D45-E7B3-4F6B-BC9C-CC8267205A26}">
      <dgm:prSet/>
      <dgm:spPr/>
      <dgm:t>
        <a:bodyPr/>
        <a:lstStyle/>
        <a:p>
          <a:endParaRPr lang="en-US"/>
        </a:p>
      </dgm:t>
    </dgm:pt>
    <dgm:pt modelId="{23605DCF-3AB8-4E0B-9F1E-5C61B3D7A44E}" type="sibTrans" cxnId="{2C711D45-E7B3-4F6B-BC9C-CC8267205A26}">
      <dgm:prSet/>
      <dgm:spPr/>
      <dgm:t>
        <a:bodyPr/>
        <a:lstStyle/>
        <a:p>
          <a:endParaRPr lang="en-US"/>
        </a:p>
      </dgm:t>
    </dgm:pt>
    <dgm:pt modelId="{CDCBDA21-6215-45EA-AED7-BA261F7E4531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800" b="1" dirty="0" smtClean="0"/>
            <a:t>Aligned strategy &amp; content</a:t>
          </a:r>
          <a:endParaRPr lang="en-US" sz="2800" b="1" dirty="0"/>
        </a:p>
      </dgm:t>
    </dgm:pt>
    <dgm:pt modelId="{F9C8A0C6-5AAF-45E8-8209-03CBD2BC004C}" type="parTrans" cxnId="{734204A6-5336-415F-A502-063FEEA53226}">
      <dgm:prSet/>
      <dgm:spPr/>
      <dgm:t>
        <a:bodyPr/>
        <a:lstStyle/>
        <a:p>
          <a:endParaRPr lang="en-US"/>
        </a:p>
      </dgm:t>
    </dgm:pt>
    <dgm:pt modelId="{CA64FDAA-BDB3-4D87-8DE3-EEF6066B461B}" type="sibTrans" cxnId="{734204A6-5336-415F-A502-063FEEA53226}">
      <dgm:prSet/>
      <dgm:spPr/>
      <dgm:t>
        <a:bodyPr/>
        <a:lstStyle/>
        <a:p>
          <a:endParaRPr lang="en-US"/>
        </a:p>
      </dgm:t>
    </dgm:pt>
    <dgm:pt modelId="{4E6F6642-9E73-479B-B6CC-AAD7D9BFE0A6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 smtClean="0">
              <a:latin typeface="Myriad Pro" pitchFamily="34" charset="0"/>
            </a:rPr>
            <a:t>Help to monitor</a:t>
          </a:r>
        </a:p>
        <a:p>
          <a:pPr>
            <a:lnSpc>
              <a:spcPct val="100000"/>
            </a:lnSpc>
          </a:pPr>
          <a:r>
            <a:rPr lang="en-US" sz="2400" dirty="0" smtClean="0">
              <a:latin typeface="Myriad Pro" pitchFamily="34" charset="0"/>
            </a:rPr>
            <a:t>follow up</a:t>
          </a:r>
          <a:endParaRPr lang="en-US" sz="2400" dirty="0">
            <a:latin typeface="Myriad Pro" pitchFamily="34" charset="0"/>
          </a:endParaRPr>
        </a:p>
      </dgm:t>
    </dgm:pt>
    <dgm:pt modelId="{87B132C1-468A-44B7-88CD-EBDFF63625BA}" type="parTrans" cxnId="{B6F9E547-E92D-4A95-A436-C514F54F6DAF}">
      <dgm:prSet/>
      <dgm:spPr/>
      <dgm:t>
        <a:bodyPr/>
        <a:lstStyle/>
        <a:p>
          <a:endParaRPr lang="en-US"/>
        </a:p>
      </dgm:t>
    </dgm:pt>
    <dgm:pt modelId="{16E41A2B-ACBA-4330-AB24-FCCAE104EAAB}" type="sibTrans" cxnId="{B6F9E547-E92D-4A95-A436-C514F54F6DAF}">
      <dgm:prSet/>
      <dgm:spPr/>
      <dgm:t>
        <a:bodyPr/>
        <a:lstStyle/>
        <a:p>
          <a:endParaRPr lang="en-US"/>
        </a:p>
      </dgm:t>
    </dgm:pt>
    <dgm:pt modelId="{A0EFAF96-752D-4F4E-80E3-A4FF0271C7A4}" type="pres">
      <dgm:prSet presAssocID="{C27A5825-D444-4A5E-A960-BC7D617F4C1C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1840B9B-3C23-4254-9E73-8DE42CD8203F}" type="pres">
      <dgm:prSet presAssocID="{A7A23ADD-9624-466D-96E6-9B7CBAC199F1}" presName="chaos" presStyleCnt="0"/>
      <dgm:spPr/>
    </dgm:pt>
    <dgm:pt modelId="{196C4AA9-D507-4FCB-B660-EB9472687F62}" type="pres">
      <dgm:prSet presAssocID="{A7A23ADD-9624-466D-96E6-9B7CBAC199F1}" presName="parTx1" presStyleLbl="revTx" presStyleIdx="0" presStyleCnt="3" custScaleX="121899" custScaleY="144504" custLinFactNeighborX="5501" custLinFactNeighborY="19173"/>
      <dgm:spPr/>
      <dgm:t>
        <a:bodyPr/>
        <a:lstStyle/>
        <a:p>
          <a:endParaRPr lang="en-US"/>
        </a:p>
      </dgm:t>
    </dgm:pt>
    <dgm:pt modelId="{5600EE9F-A63E-4ED9-9DF7-97AC54B4DF37}" type="pres">
      <dgm:prSet presAssocID="{A7A23ADD-9624-466D-96E6-9B7CBAC199F1}" presName="desTx1" presStyleLbl="revTx" presStyleIdx="1" presStyleCnt="3" custScaleX="201506" custScaleY="40052" custLinFactNeighborX="29931" custLinFactNeighborY="378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39A145-9739-4DAA-8421-6FCA470A8EAA}" type="pres">
      <dgm:prSet presAssocID="{A7A23ADD-9624-466D-96E6-9B7CBAC199F1}" presName="c1" presStyleLbl="node1" presStyleIdx="0" presStyleCnt="19" custLinFactX="-200000" custLinFactY="200000" custLinFactNeighborX="-239616" custLinFactNeighborY="290864"/>
      <dgm:spPr>
        <a:solidFill>
          <a:srgbClr val="00B050"/>
        </a:solidFill>
      </dgm:spPr>
    </dgm:pt>
    <dgm:pt modelId="{60B5EAC5-9273-4F2D-8448-536E2F5CABA2}" type="pres">
      <dgm:prSet presAssocID="{A7A23ADD-9624-466D-96E6-9B7CBAC199F1}" presName="c2" presStyleLbl="node1" presStyleIdx="1" presStyleCnt="19"/>
      <dgm:spPr/>
    </dgm:pt>
    <dgm:pt modelId="{5786D2CD-1793-4B39-B1AA-A63B2AD2D474}" type="pres">
      <dgm:prSet presAssocID="{A7A23ADD-9624-466D-96E6-9B7CBAC199F1}" presName="c3" presStyleLbl="node1" presStyleIdx="2" presStyleCnt="19"/>
      <dgm:spPr>
        <a:solidFill>
          <a:schemeClr val="bg2">
            <a:lumMod val="50000"/>
          </a:schemeClr>
        </a:solidFill>
      </dgm:spPr>
    </dgm:pt>
    <dgm:pt modelId="{E35C01A5-9712-4934-A205-3EE3CF86882D}" type="pres">
      <dgm:prSet presAssocID="{A7A23ADD-9624-466D-96E6-9B7CBAC199F1}" presName="c4" presStyleLbl="node1" presStyleIdx="3" presStyleCnt="19"/>
      <dgm:spPr>
        <a:solidFill>
          <a:schemeClr val="accent5">
            <a:lumMod val="40000"/>
            <a:lumOff val="60000"/>
          </a:schemeClr>
        </a:solidFill>
      </dgm:spPr>
    </dgm:pt>
    <dgm:pt modelId="{D517963F-ADF8-4ED1-B6B1-08C2AA443956}" type="pres">
      <dgm:prSet presAssocID="{A7A23ADD-9624-466D-96E6-9B7CBAC199F1}" presName="c5" presStyleLbl="node1" presStyleIdx="4" presStyleCnt="19"/>
      <dgm:spPr/>
    </dgm:pt>
    <dgm:pt modelId="{CCA0D7A1-1F9D-4BBA-A6EC-3C77E7774698}" type="pres">
      <dgm:prSet presAssocID="{A7A23ADD-9624-466D-96E6-9B7CBAC199F1}" presName="c6" presStyleLbl="node1" presStyleIdx="5" presStyleCnt="19"/>
      <dgm:spPr/>
    </dgm:pt>
    <dgm:pt modelId="{25AAB379-8186-4EF3-B40D-01F148A813A4}" type="pres">
      <dgm:prSet presAssocID="{A7A23ADD-9624-466D-96E6-9B7CBAC199F1}" presName="c7" presStyleLbl="node1" presStyleIdx="6" presStyleCnt="19"/>
      <dgm:spPr>
        <a:solidFill>
          <a:schemeClr val="accent3">
            <a:lumMod val="75000"/>
          </a:schemeClr>
        </a:solidFill>
      </dgm:spPr>
    </dgm:pt>
    <dgm:pt modelId="{D425EE16-1A25-4A0E-A718-3A654D8CD553}" type="pres">
      <dgm:prSet presAssocID="{A7A23ADD-9624-466D-96E6-9B7CBAC199F1}" presName="c8" presStyleLbl="node1" presStyleIdx="7" presStyleCnt="19"/>
      <dgm:spPr/>
    </dgm:pt>
    <dgm:pt modelId="{ACE7ACE0-2C45-4416-99AB-1AAE8EA13FAC}" type="pres">
      <dgm:prSet presAssocID="{A7A23ADD-9624-466D-96E6-9B7CBAC199F1}" presName="c9" presStyleLbl="node1" presStyleIdx="8" presStyleCnt="19" custLinFactY="100000" custLinFactNeighborX="-43793" custLinFactNeighborY="142459"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12283A2B-1C48-4BC2-BF17-68A364F8AF7B}" type="pres">
      <dgm:prSet presAssocID="{A7A23ADD-9624-466D-96E6-9B7CBAC199F1}" presName="c10" presStyleLbl="node1" presStyleIdx="9" presStyleCnt="19"/>
      <dgm:spPr>
        <a:solidFill>
          <a:schemeClr val="accent6">
            <a:lumMod val="40000"/>
            <a:lumOff val="60000"/>
          </a:schemeClr>
        </a:solidFill>
      </dgm:spPr>
    </dgm:pt>
    <dgm:pt modelId="{EF9B9CA9-2FFB-49DD-93BE-A180E4DE0C3A}" type="pres">
      <dgm:prSet presAssocID="{A7A23ADD-9624-466D-96E6-9B7CBAC199F1}" presName="c11" presStyleLbl="node1" presStyleIdx="10" presStyleCnt="19"/>
      <dgm:spPr/>
    </dgm:pt>
    <dgm:pt modelId="{61B23FB9-AC78-4863-B4DE-147BB4164328}" type="pres">
      <dgm:prSet presAssocID="{A7A23ADD-9624-466D-96E6-9B7CBAC199F1}" presName="c12" presStyleLbl="node1" presStyleIdx="11" presStyleCnt="19"/>
      <dgm:spPr>
        <a:solidFill>
          <a:schemeClr val="accent4">
            <a:lumMod val="75000"/>
          </a:schemeClr>
        </a:solidFill>
      </dgm:spPr>
    </dgm:pt>
    <dgm:pt modelId="{6E0B20A6-73B5-42C8-AE13-2D13BEE4B996}" type="pres">
      <dgm:prSet presAssocID="{A7A23ADD-9624-466D-96E6-9B7CBAC199F1}" presName="c13" presStyleLbl="node1" presStyleIdx="12" presStyleCnt="19"/>
      <dgm:spPr>
        <a:solidFill>
          <a:schemeClr val="accent2">
            <a:lumMod val="40000"/>
            <a:lumOff val="60000"/>
          </a:schemeClr>
        </a:solidFill>
      </dgm:spPr>
    </dgm:pt>
    <dgm:pt modelId="{059C4199-CAFD-426C-99E0-2B35D3761FF8}" type="pres">
      <dgm:prSet presAssocID="{A7A23ADD-9624-466D-96E6-9B7CBAC199F1}" presName="c14" presStyleLbl="node1" presStyleIdx="13" presStyleCnt="19" custLinFactX="-149049" custLinFactY="-570785" custLinFactNeighborX="-200000" custLinFactNeighborY="-600000"/>
      <dgm:spPr/>
      <dgm:t>
        <a:bodyPr/>
        <a:lstStyle/>
        <a:p>
          <a:endParaRPr lang="en-US"/>
        </a:p>
      </dgm:t>
    </dgm:pt>
    <dgm:pt modelId="{DA82C789-113C-4A4F-A144-197D0002E3F0}" type="pres">
      <dgm:prSet presAssocID="{A7A23ADD-9624-466D-96E6-9B7CBAC199F1}" presName="c15" presStyleLbl="node1" presStyleIdx="14" presStyleCnt="19"/>
      <dgm:spPr>
        <a:solidFill>
          <a:schemeClr val="accent6">
            <a:lumMod val="75000"/>
          </a:schemeClr>
        </a:solidFill>
      </dgm:spPr>
    </dgm:pt>
    <dgm:pt modelId="{7974501F-B91B-49A4-B06C-D59E420914BB}" type="pres">
      <dgm:prSet presAssocID="{A7A23ADD-9624-466D-96E6-9B7CBAC199F1}" presName="c16" presStyleLbl="node1" presStyleIdx="15" presStyleCnt="19"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0B1C5B4-0407-4175-A418-6F57038E4306}" type="pres">
      <dgm:prSet presAssocID="{A7A23ADD-9624-466D-96E6-9B7CBAC199F1}" presName="c17" presStyleLbl="node1" presStyleIdx="16" presStyleCnt="19"/>
      <dgm:spPr/>
    </dgm:pt>
    <dgm:pt modelId="{9598CE18-BB9C-41BA-A813-50145DD435CC}" type="pres">
      <dgm:prSet presAssocID="{A7A23ADD-9624-466D-96E6-9B7CBAC199F1}" presName="c18" presStyleLbl="node1" presStyleIdx="17" presStyleCnt="19"/>
      <dgm:spPr>
        <a:solidFill>
          <a:srgbClr val="00B0F0"/>
        </a:solidFill>
      </dgm:spPr>
    </dgm:pt>
    <dgm:pt modelId="{379D36AF-79CC-4CD3-99C2-96A00812777B}" type="pres">
      <dgm:prSet presAssocID="{8C59BF4F-2E90-4723-BF62-535F4275920C}" presName="chevronComposite1" presStyleCnt="0"/>
      <dgm:spPr/>
    </dgm:pt>
    <dgm:pt modelId="{0FC27775-769C-4ECA-9C3D-82A192F2EA3C}" type="pres">
      <dgm:prSet presAssocID="{8C59BF4F-2E90-4723-BF62-535F4275920C}" presName="chevron1" presStyleLbl="sibTrans2D1" presStyleIdx="0" presStyleCnt="2" custLinFactX="-11736" custLinFactNeighborX="-100000" custLinFactNeighborY="1362"/>
      <dgm:spPr>
        <a:solidFill>
          <a:srgbClr val="92D050">
            <a:alpha val="60000"/>
          </a:srgbClr>
        </a:solidFill>
      </dgm:spPr>
      <dgm:t>
        <a:bodyPr/>
        <a:lstStyle/>
        <a:p>
          <a:endParaRPr lang="en-US"/>
        </a:p>
      </dgm:t>
    </dgm:pt>
    <dgm:pt modelId="{280BFAEE-B608-48C4-A01C-14FFB32A4FFA}" type="pres">
      <dgm:prSet presAssocID="{8C59BF4F-2E90-4723-BF62-535F4275920C}" presName="spChevron1" presStyleCnt="0"/>
      <dgm:spPr/>
    </dgm:pt>
    <dgm:pt modelId="{3F24EFCB-04B1-4697-B5F8-EB4174ABC716}" type="pres">
      <dgm:prSet presAssocID="{8C59BF4F-2E90-4723-BF62-535F4275920C}" presName="overlap" presStyleCnt="0"/>
      <dgm:spPr/>
    </dgm:pt>
    <dgm:pt modelId="{C0F202AC-E382-4010-B9FA-775E70C2313B}" type="pres">
      <dgm:prSet presAssocID="{8C59BF4F-2E90-4723-BF62-535F4275920C}" presName="chevronComposite2" presStyleCnt="0"/>
      <dgm:spPr/>
    </dgm:pt>
    <dgm:pt modelId="{1D3E9087-9B49-4A21-9A2A-622FB51FA523}" type="pres">
      <dgm:prSet presAssocID="{8C59BF4F-2E90-4723-BF62-535F4275920C}" presName="chevron2" presStyleLbl="sibTrans2D1" presStyleIdx="1" presStyleCnt="2" custLinFactX="-33814" custLinFactNeighborX="-100000" custLinFactNeighborY="1362"/>
      <dgm:spPr>
        <a:solidFill>
          <a:srgbClr val="92D050">
            <a:alpha val="60000"/>
          </a:srgbClr>
        </a:solidFill>
      </dgm:spPr>
      <dgm:t>
        <a:bodyPr/>
        <a:lstStyle/>
        <a:p>
          <a:endParaRPr lang="en-US"/>
        </a:p>
      </dgm:t>
    </dgm:pt>
    <dgm:pt modelId="{C3D82E44-6870-4FAB-B66D-41696E12D13A}" type="pres">
      <dgm:prSet presAssocID="{8C59BF4F-2E90-4723-BF62-535F4275920C}" presName="spChevron2" presStyleCnt="0"/>
      <dgm:spPr/>
    </dgm:pt>
    <dgm:pt modelId="{F982D128-8974-4DBF-899F-BD1A6CE633FB}" type="pres">
      <dgm:prSet presAssocID="{CDCBDA21-6215-45EA-AED7-BA261F7E4531}" presName="last" presStyleCnt="0"/>
      <dgm:spPr/>
    </dgm:pt>
    <dgm:pt modelId="{32917173-296B-415F-A6D6-972DFA9F2A1E}" type="pres">
      <dgm:prSet presAssocID="{CDCBDA21-6215-45EA-AED7-BA261F7E4531}" presName="circleTx" presStyleLbl="node1" presStyleIdx="18" presStyleCnt="19" custScaleX="139812" custScaleY="125336" custLinFactNeighborX="-49320" custLinFactNeighborY="-1843"/>
      <dgm:spPr/>
      <dgm:t>
        <a:bodyPr/>
        <a:lstStyle/>
        <a:p>
          <a:endParaRPr lang="en-US"/>
        </a:p>
      </dgm:t>
    </dgm:pt>
    <dgm:pt modelId="{38839481-EEC6-4DFC-856F-423229D3DF3C}" type="pres">
      <dgm:prSet presAssocID="{CDCBDA21-6215-45EA-AED7-BA261F7E4531}" presName="desTxN" presStyleLbl="revTx" presStyleIdx="2" presStyleCnt="3" custScaleX="147517" custLinFactNeighborX="-36733" custLinFactNeighborY="74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2A03AF-D306-4743-A82C-FD043325B7F5}" type="pres">
      <dgm:prSet presAssocID="{CDCBDA21-6215-45EA-AED7-BA261F7E4531}" presName="spN" presStyleCnt="0"/>
      <dgm:spPr/>
    </dgm:pt>
  </dgm:ptLst>
  <dgm:cxnLst>
    <dgm:cxn modelId="{0AAAAD3D-A859-4D78-BDAF-9086B12E3030}" srcId="{C27A5825-D444-4A5E-A960-BC7D617F4C1C}" destId="{A7A23ADD-9624-466D-96E6-9B7CBAC199F1}" srcOrd="0" destOrd="0" parTransId="{D2708A7D-B0CE-4BB2-8C31-B98AD38CB8AD}" sibTransId="{8C59BF4F-2E90-4723-BF62-535F4275920C}"/>
    <dgm:cxn modelId="{649C7165-FC1C-4C8D-9975-6290A8DC730A}" type="presOf" srcId="{C27A5825-D444-4A5E-A960-BC7D617F4C1C}" destId="{A0EFAF96-752D-4F4E-80E3-A4FF0271C7A4}" srcOrd="0" destOrd="0" presId="urn:microsoft.com/office/officeart/2009/3/layout/RandomtoResultProcess"/>
    <dgm:cxn modelId="{2C711D45-E7B3-4F6B-BC9C-CC8267205A26}" srcId="{A7A23ADD-9624-466D-96E6-9B7CBAC199F1}" destId="{FF41BEFA-BEBB-4553-882A-9182C2340886}" srcOrd="0" destOrd="0" parTransId="{F7DC52B6-55C8-4128-95CA-8B114B60C5CF}" sibTransId="{23605DCF-3AB8-4E0B-9F1E-5C61B3D7A44E}"/>
    <dgm:cxn modelId="{05E29CB2-A325-468B-80DA-8C64FDE03E39}" type="presOf" srcId="{A7A23ADD-9624-466D-96E6-9B7CBAC199F1}" destId="{196C4AA9-D507-4FCB-B660-EB9472687F62}" srcOrd="0" destOrd="0" presId="urn:microsoft.com/office/officeart/2009/3/layout/RandomtoResultProcess"/>
    <dgm:cxn modelId="{F93B6E4B-22BE-4A9B-B6B4-AA3ACFE2FA00}" type="presOf" srcId="{CDCBDA21-6215-45EA-AED7-BA261F7E4531}" destId="{32917173-296B-415F-A6D6-972DFA9F2A1E}" srcOrd="0" destOrd="0" presId="urn:microsoft.com/office/officeart/2009/3/layout/RandomtoResultProcess"/>
    <dgm:cxn modelId="{92E2F6E8-1896-46D1-AF74-FB8270E9E751}" type="presOf" srcId="{4E6F6642-9E73-479B-B6CC-AAD7D9BFE0A6}" destId="{38839481-EEC6-4DFC-856F-423229D3DF3C}" srcOrd="0" destOrd="0" presId="urn:microsoft.com/office/officeart/2009/3/layout/RandomtoResultProcess"/>
    <dgm:cxn modelId="{734204A6-5336-415F-A502-063FEEA53226}" srcId="{C27A5825-D444-4A5E-A960-BC7D617F4C1C}" destId="{CDCBDA21-6215-45EA-AED7-BA261F7E4531}" srcOrd="1" destOrd="0" parTransId="{F9C8A0C6-5AAF-45E8-8209-03CBD2BC004C}" sibTransId="{CA64FDAA-BDB3-4D87-8DE3-EEF6066B461B}"/>
    <dgm:cxn modelId="{1B169D3B-334C-4898-8045-B8FDD1B0FAFA}" type="presOf" srcId="{FF41BEFA-BEBB-4553-882A-9182C2340886}" destId="{5600EE9F-A63E-4ED9-9DF7-97AC54B4DF37}" srcOrd="0" destOrd="0" presId="urn:microsoft.com/office/officeart/2009/3/layout/RandomtoResultProcess"/>
    <dgm:cxn modelId="{B6F9E547-E92D-4A95-A436-C514F54F6DAF}" srcId="{CDCBDA21-6215-45EA-AED7-BA261F7E4531}" destId="{4E6F6642-9E73-479B-B6CC-AAD7D9BFE0A6}" srcOrd="0" destOrd="0" parTransId="{87B132C1-468A-44B7-88CD-EBDFF63625BA}" sibTransId="{16E41A2B-ACBA-4330-AB24-FCCAE104EAAB}"/>
    <dgm:cxn modelId="{69E6FD0C-7874-44FD-98CC-C5E9736E50EC}" type="presParOf" srcId="{A0EFAF96-752D-4F4E-80E3-A4FF0271C7A4}" destId="{61840B9B-3C23-4254-9E73-8DE42CD8203F}" srcOrd="0" destOrd="0" presId="urn:microsoft.com/office/officeart/2009/3/layout/RandomtoResultProcess"/>
    <dgm:cxn modelId="{081F62E5-2252-432D-AE14-EC5B21A9AF4E}" type="presParOf" srcId="{61840B9B-3C23-4254-9E73-8DE42CD8203F}" destId="{196C4AA9-D507-4FCB-B660-EB9472687F62}" srcOrd="0" destOrd="0" presId="urn:microsoft.com/office/officeart/2009/3/layout/RandomtoResultProcess"/>
    <dgm:cxn modelId="{1999562D-BC56-4D19-856C-493C65606BEB}" type="presParOf" srcId="{61840B9B-3C23-4254-9E73-8DE42CD8203F}" destId="{5600EE9F-A63E-4ED9-9DF7-97AC54B4DF37}" srcOrd="1" destOrd="0" presId="urn:microsoft.com/office/officeart/2009/3/layout/RandomtoResultProcess"/>
    <dgm:cxn modelId="{7EC7D53F-2726-4E99-B540-5D510B4D14A3}" type="presParOf" srcId="{61840B9B-3C23-4254-9E73-8DE42CD8203F}" destId="{D939A145-9739-4DAA-8421-6FCA470A8EAA}" srcOrd="2" destOrd="0" presId="urn:microsoft.com/office/officeart/2009/3/layout/RandomtoResultProcess"/>
    <dgm:cxn modelId="{76789F05-BC79-468C-A457-BBE555B43D82}" type="presParOf" srcId="{61840B9B-3C23-4254-9E73-8DE42CD8203F}" destId="{60B5EAC5-9273-4F2D-8448-536E2F5CABA2}" srcOrd="3" destOrd="0" presId="urn:microsoft.com/office/officeart/2009/3/layout/RandomtoResultProcess"/>
    <dgm:cxn modelId="{7A259238-EA70-415D-8E72-7513667AB9F3}" type="presParOf" srcId="{61840B9B-3C23-4254-9E73-8DE42CD8203F}" destId="{5786D2CD-1793-4B39-B1AA-A63B2AD2D474}" srcOrd="4" destOrd="0" presId="urn:microsoft.com/office/officeart/2009/3/layout/RandomtoResultProcess"/>
    <dgm:cxn modelId="{C597B493-3491-4E85-9390-0F4BF20C0709}" type="presParOf" srcId="{61840B9B-3C23-4254-9E73-8DE42CD8203F}" destId="{E35C01A5-9712-4934-A205-3EE3CF86882D}" srcOrd="5" destOrd="0" presId="urn:microsoft.com/office/officeart/2009/3/layout/RandomtoResultProcess"/>
    <dgm:cxn modelId="{546CA4C4-9107-4A06-83D7-89B9A25FE57D}" type="presParOf" srcId="{61840B9B-3C23-4254-9E73-8DE42CD8203F}" destId="{D517963F-ADF8-4ED1-B6B1-08C2AA443956}" srcOrd="6" destOrd="0" presId="urn:microsoft.com/office/officeart/2009/3/layout/RandomtoResultProcess"/>
    <dgm:cxn modelId="{960BF844-6E02-419D-901B-1EA7D6D495A4}" type="presParOf" srcId="{61840B9B-3C23-4254-9E73-8DE42CD8203F}" destId="{CCA0D7A1-1F9D-4BBA-A6EC-3C77E7774698}" srcOrd="7" destOrd="0" presId="urn:microsoft.com/office/officeart/2009/3/layout/RandomtoResultProcess"/>
    <dgm:cxn modelId="{C25935A7-80DF-4157-8B89-477A43E6D301}" type="presParOf" srcId="{61840B9B-3C23-4254-9E73-8DE42CD8203F}" destId="{25AAB379-8186-4EF3-B40D-01F148A813A4}" srcOrd="8" destOrd="0" presId="urn:microsoft.com/office/officeart/2009/3/layout/RandomtoResultProcess"/>
    <dgm:cxn modelId="{0AAE31A8-4708-4708-9815-6E0F49E2588F}" type="presParOf" srcId="{61840B9B-3C23-4254-9E73-8DE42CD8203F}" destId="{D425EE16-1A25-4A0E-A718-3A654D8CD553}" srcOrd="9" destOrd="0" presId="urn:microsoft.com/office/officeart/2009/3/layout/RandomtoResultProcess"/>
    <dgm:cxn modelId="{31A42802-67BF-4D81-BBD4-40C9A7026E26}" type="presParOf" srcId="{61840B9B-3C23-4254-9E73-8DE42CD8203F}" destId="{ACE7ACE0-2C45-4416-99AB-1AAE8EA13FAC}" srcOrd="10" destOrd="0" presId="urn:microsoft.com/office/officeart/2009/3/layout/RandomtoResultProcess"/>
    <dgm:cxn modelId="{5DE9464F-CB5B-4BCA-B57A-0D79590FF32A}" type="presParOf" srcId="{61840B9B-3C23-4254-9E73-8DE42CD8203F}" destId="{12283A2B-1C48-4BC2-BF17-68A364F8AF7B}" srcOrd="11" destOrd="0" presId="urn:microsoft.com/office/officeart/2009/3/layout/RandomtoResultProcess"/>
    <dgm:cxn modelId="{E69C32E7-CBEE-450C-AE64-7DB0A4596E3B}" type="presParOf" srcId="{61840B9B-3C23-4254-9E73-8DE42CD8203F}" destId="{EF9B9CA9-2FFB-49DD-93BE-A180E4DE0C3A}" srcOrd="12" destOrd="0" presId="urn:microsoft.com/office/officeart/2009/3/layout/RandomtoResultProcess"/>
    <dgm:cxn modelId="{63EAFFCB-EE0F-4DF2-A993-9000920FA4D7}" type="presParOf" srcId="{61840B9B-3C23-4254-9E73-8DE42CD8203F}" destId="{61B23FB9-AC78-4863-B4DE-147BB4164328}" srcOrd="13" destOrd="0" presId="urn:microsoft.com/office/officeart/2009/3/layout/RandomtoResultProcess"/>
    <dgm:cxn modelId="{4F0DCD53-FFB9-492E-953E-B5D5DBC60DC0}" type="presParOf" srcId="{61840B9B-3C23-4254-9E73-8DE42CD8203F}" destId="{6E0B20A6-73B5-42C8-AE13-2D13BEE4B996}" srcOrd="14" destOrd="0" presId="urn:microsoft.com/office/officeart/2009/3/layout/RandomtoResultProcess"/>
    <dgm:cxn modelId="{822C3B67-7D30-4B06-8732-4DA0D537D2F6}" type="presParOf" srcId="{61840B9B-3C23-4254-9E73-8DE42CD8203F}" destId="{059C4199-CAFD-426C-99E0-2B35D3761FF8}" srcOrd="15" destOrd="0" presId="urn:microsoft.com/office/officeart/2009/3/layout/RandomtoResultProcess"/>
    <dgm:cxn modelId="{197FE863-946F-4C5D-8A2E-2E178E33D7B9}" type="presParOf" srcId="{61840B9B-3C23-4254-9E73-8DE42CD8203F}" destId="{DA82C789-113C-4A4F-A144-197D0002E3F0}" srcOrd="16" destOrd="0" presId="urn:microsoft.com/office/officeart/2009/3/layout/RandomtoResultProcess"/>
    <dgm:cxn modelId="{BB85ADCD-DE7B-4132-AC7D-573164525EC1}" type="presParOf" srcId="{61840B9B-3C23-4254-9E73-8DE42CD8203F}" destId="{7974501F-B91B-49A4-B06C-D59E420914BB}" srcOrd="17" destOrd="0" presId="urn:microsoft.com/office/officeart/2009/3/layout/RandomtoResultProcess"/>
    <dgm:cxn modelId="{FC898445-E436-43F1-88D0-4361FF5B80C8}" type="presParOf" srcId="{61840B9B-3C23-4254-9E73-8DE42CD8203F}" destId="{F0B1C5B4-0407-4175-A418-6F57038E4306}" srcOrd="18" destOrd="0" presId="urn:microsoft.com/office/officeart/2009/3/layout/RandomtoResultProcess"/>
    <dgm:cxn modelId="{9E569D3E-CFC3-4552-BF42-57A2302D95C3}" type="presParOf" srcId="{61840B9B-3C23-4254-9E73-8DE42CD8203F}" destId="{9598CE18-BB9C-41BA-A813-50145DD435CC}" srcOrd="19" destOrd="0" presId="urn:microsoft.com/office/officeart/2009/3/layout/RandomtoResultProcess"/>
    <dgm:cxn modelId="{365A7BA7-29B1-4435-ABF8-75F4DB09AA8F}" type="presParOf" srcId="{A0EFAF96-752D-4F4E-80E3-A4FF0271C7A4}" destId="{379D36AF-79CC-4CD3-99C2-96A00812777B}" srcOrd="1" destOrd="0" presId="urn:microsoft.com/office/officeart/2009/3/layout/RandomtoResultProcess"/>
    <dgm:cxn modelId="{E05E143F-6A81-4562-817F-543417BD441E}" type="presParOf" srcId="{379D36AF-79CC-4CD3-99C2-96A00812777B}" destId="{0FC27775-769C-4ECA-9C3D-82A192F2EA3C}" srcOrd="0" destOrd="0" presId="urn:microsoft.com/office/officeart/2009/3/layout/RandomtoResultProcess"/>
    <dgm:cxn modelId="{F622ED0A-DEA7-4C54-9FE1-4B33F187D696}" type="presParOf" srcId="{379D36AF-79CC-4CD3-99C2-96A00812777B}" destId="{280BFAEE-B608-48C4-A01C-14FFB32A4FFA}" srcOrd="1" destOrd="0" presId="urn:microsoft.com/office/officeart/2009/3/layout/RandomtoResultProcess"/>
    <dgm:cxn modelId="{7D3891CE-3B81-4175-A5BF-524D86D29D82}" type="presParOf" srcId="{A0EFAF96-752D-4F4E-80E3-A4FF0271C7A4}" destId="{3F24EFCB-04B1-4697-B5F8-EB4174ABC716}" srcOrd="2" destOrd="0" presId="urn:microsoft.com/office/officeart/2009/3/layout/RandomtoResultProcess"/>
    <dgm:cxn modelId="{AA3B0F1B-0A73-4C21-B602-D0AF468E2A25}" type="presParOf" srcId="{A0EFAF96-752D-4F4E-80E3-A4FF0271C7A4}" destId="{C0F202AC-E382-4010-B9FA-775E70C2313B}" srcOrd="3" destOrd="0" presId="urn:microsoft.com/office/officeart/2009/3/layout/RandomtoResultProcess"/>
    <dgm:cxn modelId="{E3A7DF97-A792-4592-B4E6-5DE5F9B87367}" type="presParOf" srcId="{C0F202AC-E382-4010-B9FA-775E70C2313B}" destId="{1D3E9087-9B49-4A21-9A2A-622FB51FA523}" srcOrd="0" destOrd="0" presId="urn:microsoft.com/office/officeart/2009/3/layout/RandomtoResultProcess"/>
    <dgm:cxn modelId="{9A737254-D27F-4436-B674-175452D269DB}" type="presParOf" srcId="{C0F202AC-E382-4010-B9FA-775E70C2313B}" destId="{C3D82E44-6870-4FAB-B66D-41696E12D13A}" srcOrd="1" destOrd="0" presId="urn:microsoft.com/office/officeart/2009/3/layout/RandomtoResultProcess"/>
    <dgm:cxn modelId="{3C16C87C-9D40-4F65-A0E2-427D1DC17A5F}" type="presParOf" srcId="{A0EFAF96-752D-4F4E-80E3-A4FF0271C7A4}" destId="{F982D128-8974-4DBF-899F-BD1A6CE633FB}" srcOrd="4" destOrd="0" presId="urn:microsoft.com/office/officeart/2009/3/layout/RandomtoResultProcess"/>
    <dgm:cxn modelId="{40E355D7-C0BC-432D-8415-E5D7671D25A3}" type="presParOf" srcId="{F982D128-8974-4DBF-899F-BD1A6CE633FB}" destId="{32917173-296B-415F-A6D6-972DFA9F2A1E}" srcOrd="0" destOrd="0" presId="urn:microsoft.com/office/officeart/2009/3/layout/RandomtoResultProcess"/>
    <dgm:cxn modelId="{7B08B66B-92AB-43D0-9DBD-8FB82AFC593A}" type="presParOf" srcId="{F982D128-8974-4DBF-899F-BD1A6CE633FB}" destId="{38839481-EEC6-4DFC-856F-423229D3DF3C}" srcOrd="1" destOrd="0" presId="urn:microsoft.com/office/officeart/2009/3/layout/RandomtoResultProcess"/>
    <dgm:cxn modelId="{0E350107-A7CD-4D55-AF61-5EDDBFFAF18C}" type="presParOf" srcId="{F982D128-8974-4DBF-899F-BD1A6CE633FB}" destId="{ED2A03AF-D306-4743-A82C-FD043325B7F5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6C4AA9-D507-4FCB-B660-EB9472687F62}">
      <dsp:nvSpPr>
        <dsp:cNvPr id="0" name=""/>
        <dsp:cNvSpPr/>
      </dsp:nvSpPr>
      <dsp:spPr>
        <a:xfrm>
          <a:off x="924551" y="1630150"/>
          <a:ext cx="2476324" cy="967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Myriad Pro" pitchFamily="34" charset="0"/>
            </a:rPr>
            <a:t>Map geographic sites</a:t>
          </a:r>
          <a:endParaRPr lang="en-US" sz="2600" kern="1200" dirty="0">
            <a:latin typeface="Myriad Pro" pitchFamily="34" charset="0"/>
          </a:endParaRPr>
        </a:p>
      </dsp:txBody>
      <dsp:txXfrm>
        <a:off x="924551" y="1630150"/>
        <a:ext cx="2476324" cy="967392"/>
      </dsp:txXfrm>
    </dsp:sp>
    <dsp:sp modelId="{5600EE9F-A63E-4ED9-9DF7-97AC54B4DF37}">
      <dsp:nvSpPr>
        <dsp:cNvPr id="0" name=""/>
        <dsp:cNvSpPr/>
      </dsp:nvSpPr>
      <dsp:spPr>
        <a:xfrm>
          <a:off x="612245" y="3913002"/>
          <a:ext cx="4093505" cy="50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0" i="0" kern="1200" dirty="0" smtClean="0">
              <a:solidFill>
                <a:schemeClr val="accent6">
                  <a:lumMod val="75000"/>
                </a:schemeClr>
              </a:solidFill>
            </a:rPr>
            <a:t>• </a:t>
          </a:r>
          <a:r>
            <a:rPr lang="en-US" sz="2800" kern="1200" dirty="0" smtClean="0">
              <a:latin typeface="+mn-lt"/>
            </a:rPr>
            <a:t>Form IYCF alliance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>
              <a:solidFill>
                <a:schemeClr val="accent6">
                  <a:lumMod val="75000"/>
                </a:schemeClr>
              </a:solidFill>
              <a:latin typeface="+mn-lt"/>
            </a:rPr>
            <a:t>• </a:t>
          </a:r>
          <a:r>
            <a:rPr lang="en-US" sz="2800" kern="1200" dirty="0" smtClean="0">
              <a:latin typeface="+mn-lt"/>
            </a:rPr>
            <a:t>Jointly plan &amp; harmonize   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+mn-lt"/>
            </a:rPr>
            <a:t>   approaches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>
              <a:solidFill>
                <a:schemeClr val="accent6">
                  <a:lumMod val="75000"/>
                </a:schemeClr>
              </a:solidFill>
              <a:latin typeface="+mn-lt"/>
            </a:rPr>
            <a:t>• </a:t>
          </a:r>
          <a:r>
            <a:rPr lang="en-US" sz="2800" kern="1200" dirty="0" smtClean="0">
              <a:latin typeface="+mn-lt"/>
            </a:rPr>
            <a:t>Assist start up</a:t>
          </a:r>
          <a:endParaRPr lang="en-US" sz="2800" kern="1200" dirty="0">
            <a:latin typeface="+mn-lt"/>
          </a:endParaRPr>
        </a:p>
      </dsp:txBody>
      <dsp:txXfrm>
        <a:off x="612245" y="3913002"/>
        <a:ext cx="4093505" cy="502346"/>
      </dsp:txXfrm>
    </dsp:sp>
    <dsp:sp modelId="{D939A145-9739-4DAA-8421-6FCA470A8EAA}">
      <dsp:nvSpPr>
        <dsp:cNvPr id="0" name=""/>
        <dsp:cNvSpPr/>
      </dsp:nvSpPr>
      <dsp:spPr>
        <a:xfrm>
          <a:off x="322537" y="2240357"/>
          <a:ext cx="161593" cy="161593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5EAC5-9273-4F2D-8448-536E2F5CABA2}">
      <dsp:nvSpPr>
        <dsp:cNvPr id="0" name=""/>
        <dsp:cNvSpPr/>
      </dsp:nvSpPr>
      <dsp:spPr>
        <a:xfrm>
          <a:off x="1146041" y="1220925"/>
          <a:ext cx="161593" cy="1615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86D2CD-1793-4B39-B1AA-A63B2AD2D474}">
      <dsp:nvSpPr>
        <dsp:cNvPr id="0" name=""/>
        <dsp:cNvSpPr/>
      </dsp:nvSpPr>
      <dsp:spPr>
        <a:xfrm>
          <a:off x="1417518" y="1266171"/>
          <a:ext cx="253931" cy="253931"/>
        </a:xfrm>
        <a:prstGeom prst="ellipse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5C01A5-9712-4934-A205-3EE3CF86882D}">
      <dsp:nvSpPr>
        <dsp:cNvPr id="0" name=""/>
        <dsp:cNvSpPr/>
      </dsp:nvSpPr>
      <dsp:spPr>
        <a:xfrm>
          <a:off x="1643748" y="1017317"/>
          <a:ext cx="161593" cy="161593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17963F-ADF8-4ED1-B6B1-08C2AA443956}">
      <dsp:nvSpPr>
        <dsp:cNvPr id="0" name=""/>
        <dsp:cNvSpPr/>
      </dsp:nvSpPr>
      <dsp:spPr>
        <a:xfrm>
          <a:off x="1937847" y="926825"/>
          <a:ext cx="161593" cy="1615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A0D7A1-1F9D-4BBA-A6EC-3C77E7774698}">
      <dsp:nvSpPr>
        <dsp:cNvPr id="0" name=""/>
        <dsp:cNvSpPr/>
      </dsp:nvSpPr>
      <dsp:spPr>
        <a:xfrm>
          <a:off x="2299816" y="1085187"/>
          <a:ext cx="161593" cy="1615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AAB379-8186-4EF3-B40D-01F148A813A4}">
      <dsp:nvSpPr>
        <dsp:cNvPr id="0" name=""/>
        <dsp:cNvSpPr/>
      </dsp:nvSpPr>
      <dsp:spPr>
        <a:xfrm>
          <a:off x="2526046" y="1198302"/>
          <a:ext cx="253931" cy="253931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25EE16-1A25-4A0E-A718-3A654D8CD553}">
      <dsp:nvSpPr>
        <dsp:cNvPr id="0" name=""/>
        <dsp:cNvSpPr/>
      </dsp:nvSpPr>
      <dsp:spPr>
        <a:xfrm>
          <a:off x="2842769" y="1447155"/>
          <a:ext cx="161593" cy="1615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E7ACE0-2C45-4416-99AB-1AAE8EA13FAC}">
      <dsp:nvSpPr>
        <dsp:cNvPr id="0" name=""/>
        <dsp:cNvSpPr/>
      </dsp:nvSpPr>
      <dsp:spPr>
        <a:xfrm>
          <a:off x="2907740" y="2087805"/>
          <a:ext cx="161593" cy="161593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83A2B-1C48-4BC2-BF17-68A364F8AF7B}">
      <dsp:nvSpPr>
        <dsp:cNvPr id="0" name=""/>
        <dsp:cNvSpPr/>
      </dsp:nvSpPr>
      <dsp:spPr>
        <a:xfrm>
          <a:off x="1802109" y="1220925"/>
          <a:ext cx="415525" cy="415525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9B9CA9-2FFB-49DD-93BE-A180E4DE0C3A}">
      <dsp:nvSpPr>
        <dsp:cNvPr id="0" name=""/>
        <dsp:cNvSpPr/>
      </dsp:nvSpPr>
      <dsp:spPr>
        <a:xfrm>
          <a:off x="919811" y="2080600"/>
          <a:ext cx="161593" cy="1615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B23FB9-AC78-4863-B4DE-147BB4164328}">
      <dsp:nvSpPr>
        <dsp:cNvPr id="0" name=""/>
        <dsp:cNvSpPr/>
      </dsp:nvSpPr>
      <dsp:spPr>
        <a:xfrm>
          <a:off x="1055549" y="2284207"/>
          <a:ext cx="253931" cy="253931"/>
        </a:xfrm>
        <a:prstGeom prst="ellips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0B20A6-73B5-42C8-AE13-2D13BEE4B996}">
      <dsp:nvSpPr>
        <dsp:cNvPr id="0" name=""/>
        <dsp:cNvSpPr/>
      </dsp:nvSpPr>
      <dsp:spPr>
        <a:xfrm>
          <a:off x="1394895" y="2465191"/>
          <a:ext cx="369355" cy="369355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9C4199-CAFD-426C-99E0-2B35D3761FF8}">
      <dsp:nvSpPr>
        <dsp:cNvPr id="0" name=""/>
        <dsp:cNvSpPr/>
      </dsp:nvSpPr>
      <dsp:spPr>
        <a:xfrm>
          <a:off x="1305939" y="867383"/>
          <a:ext cx="161593" cy="1615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82C789-113C-4A4F-A144-197D0002E3F0}">
      <dsp:nvSpPr>
        <dsp:cNvPr id="0" name=""/>
        <dsp:cNvSpPr/>
      </dsp:nvSpPr>
      <dsp:spPr>
        <a:xfrm>
          <a:off x="1960470" y="2465191"/>
          <a:ext cx="253931" cy="253931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4501F-B91B-49A4-B06C-D59E420914BB}">
      <dsp:nvSpPr>
        <dsp:cNvPr id="0" name=""/>
        <dsp:cNvSpPr/>
      </dsp:nvSpPr>
      <dsp:spPr>
        <a:xfrm>
          <a:off x="2186701" y="2781914"/>
          <a:ext cx="161593" cy="161593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B1C5B4-0407-4175-A418-6F57038E4306}">
      <dsp:nvSpPr>
        <dsp:cNvPr id="0" name=""/>
        <dsp:cNvSpPr/>
      </dsp:nvSpPr>
      <dsp:spPr>
        <a:xfrm>
          <a:off x="2390308" y="2419945"/>
          <a:ext cx="369355" cy="3693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98CE18-BB9C-41BA-A813-50145DD435CC}">
      <dsp:nvSpPr>
        <dsp:cNvPr id="0" name=""/>
        <dsp:cNvSpPr/>
      </dsp:nvSpPr>
      <dsp:spPr>
        <a:xfrm>
          <a:off x="2888015" y="2329453"/>
          <a:ext cx="253931" cy="253931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C27775-769C-4ECA-9C3D-82A192F2EA3C}">
      <dsp:nvSpPr>
        <dsp:cNvPr id="0" name=""/>
        <dsp:cNvSpPr/>
      </dsp:nvSpPr>
      <dsp:spPr>
        <a:xfrm>
          <a:off x="3264431" y="1285186"/>
          <a:ext cx="745761" cy="1423741"/>
        </a:xfrm>
        <a:prstGeom prst="chevron">
          <a:avLst>
            <a:gd name="adj" fmla="val 62310"/>
          </a:avLst>
        </a:prstGeom>
        <a:solidFill>
          <a:srgbClr val="92D050">
            <a:alpha val="6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3E9087-9B49-4A21-9A2A-622FB51FA523}">
      <dsp:nvSpPr>
        <dsp:cNvPr id="0" name=""/>
        <dsp:cNvSpPr/>
      </dsp:nvSpPr>
      <dsp:spPr>
        <a:xfrm>
          <a:off x="3709950" y="1285186"/>
          <a:ext cx="745761" cy="1423741"/>
        </a:xfrm>
        <a:prstGeom prst="chevron">
          <a:avLst>
            <a:gd name="adj" fmla="val 62310"/>
          </a:avLst>
        </a:prstGeom>
        <a:solidFill>
          <a:srgbClr val="92D050">
            <a:alpha val="6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17173-296B-415F-A6D6-972DFA9F2A1E}">
      <dsp:nvSpPr>
        <dsp:cNvPr id="0" name=""/>
        <dsp:cNvSpPr/>
      </dsp:nvSpPr>
      <dsp:spPr>
        <a:xfrm>
          <a:off x="4892624" y="913923"/>
          <a:ext cx="2417086" cy="2166823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Aligned strategy &amp; content</a:t>
          </a:r>
          <a:endParaRPr lang="en-US" sz="2800" b="1" kern="1200" dirty="0"/>
        </a:p>
      </dsp:txBody>
      <dsp:txXfrm>
        <a:off x="4892624" y="913923"/>
        <a:ext cx="2417086" cy="2166823"/>
      </dsp:txXfrm>
    </dsp:sp>
    <dsp:sp modelId="{38839481-EEC6-4DFC-856F-423229D3DF3C}">
      <dsp:nvSpPr>
        <dsp:cNvPr id="0" name=""/>
        <dsp:cNvSpPr/>
      </dsp:nvSpPr>
      <dsp:spPr>
        <a:xfrm>
          <a:off x="4706535" y="3155669"/>
          <a:ext cx="3000342" cy="1254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Myriad Pro" pitchFamily="34" charset="0"/>
            </a:rPr>
            <a:t>Help to monitor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Myriad Pro" pitchFamily="34" charset="0"/>
            </a:rPr>
            <a:t>follow up</a:t>
          </a:r>
          <a:endParaRPr lang="en-US" sz="2400" kern="1200" dirty="0">
            <a:latin typeface="Myriad Pro" pitchFamily="34" charset="0"/>
          </a:endParaRPr>
        </a:p>
      </dsp:txBody>
      <dsp:txXfrm>
        <a:off x="4706535" y="3155669"/>
        <a:ext cx="3000342" cy="1254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0.175</cdr:x>
      <cdr:y>0.44286</cdr:y>
    </cdr:from>
    <cdr:to>
      <cdr:x>0.28611</cdr:x>
      <cdr:y>0.64286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00200" y="2362200"/>
          <a:ext cx="1015989" cy="1066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800" b="1" dirty="0" smtClean="0">
              <a:solidFill>
                <a:schemeClr val="bg1"/>
              </a:solidFill>
            </a:rPr>
            <a:t>Alive &amp; </a:t>
          </a:r>
        </a:p>
        <a:p xmlns:a="http://schemas.openxmlformats.org/drawingml/2006/main">
          <a:r>
            <a:rPr lang="en-US" sz="2800" b="1" dirty="0" smtClean="0">
              <a:solidFill>
                <a:schemeClr val="bg1"/>
              </a:solidFill>
            </a:rPr>
            <a:t>Thrive</a:t>
          </a:r>
        </a:p>
        <a:p xmlns:a="http://schemas.openxmlformats.org/drawingml/2006/main">
          <a:endParaRPr lang="en-US" sz="28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0.3454</cdr:x>
      <cdr:y>0.17143</cdr:y>
    </cdr:from>
    <cdr:to>
      <cdr:x>0.57031</cdr:x>
      <cdr:y>0.86154</cdr:y>
    </cdr:to>
    <cdr:sp macro="" textlink="">
      <cdr:nvSpPr>
        <cdr:cNvPr id="3" name="Curved Left Arrow 2"/>
        <cdr:cNvSpPr/>
      </cdr:nvSpPr>
      <cdr:spPr>
        <a:xfrm xmlns:a="http://schemas.openxmlformats.org/drawingml/2006/main">
          <a:off x="3096344" y="868133"/>
          <a:ext cx="2016224" cy="3494764"/>
        </a:xfrm>
        <a:prstGeom xmlns:a="http://schemas.openxmlformats.org/drawingml/2006/main" prst="curvedLeftArrow">
          <a:avLst>
            <a:gd name="adj1" fmla="val 25000"/>
            <a:gd name="adj2" fmla="val 50000"/>
            <a:gd name="adj3" fmla="val 24771"/>
          </a:avLst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</cdr:x>
      <cdr:y>0.42857</cdr:y>
    </cdr:from>
    <cdr:to>
      <cdr:x>0.525</cdr:x>
      <cdr:y>0.51929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657600" y="2286000"/>
          <a:ext cx="1143000" cy="483901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sz="2800" b="1" dirty="0" smtClean="0">
              <a:solidFill>
                <a:schemeClr val="tx1"/>
              </a:solidFill>
            </a:rPr>
            <a:t>Other</a:t>
          </a:r>
          <a:endParaRPr lang="en-US" sz="2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0.65833</cdr:x>
      <cdr:y>0.35714</cdr:y>
    </cdr:from>
    <cdr:to>
      <cdr:x>0.86667</cdr:x>
      <cdr:y>0.48022</cdr:y>
    </cdr:to>
    <cdr:sp macro="" textlink="">
      <cdr:nvSpPr>
        <cdr:cNvPr id="5" name="Oval 4"/>
        <cdr:cNvSpPr/>
      </cdr:nvSpPr>
      <cdr:spPr>
        <a:xfrm xmlns:a="http://schemas.openxmlformats.org/drawingml/2006/main">
          <a:off x="6019800" y="1905000"/>
          <a:ext cx="1905060" cy="656509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41275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0.59531</cdr:x>
      <cdr:y>0.15148</cdr:y>
    </cdr:from>
    <cdr:to>
      <cdr:x>0.62866</cdr:x>
      <cdr:y>0.21948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4899128" y="660483"/>
          <a:ext cx="274457" cy="29648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*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0.74592</cdr:x>
      <cdr:y>0.04705</cdr:y>
    </cdr:from>
    <cdr:to>
      <cdr:x>0.80108</cdr:x>
      <cdr:y>0.11506</cdr:y>
    </cdr:to>
    <cdr:sp macro="" textlink="">
      <cdr:nvSpPr>
        <cdr:cNvPr id="3" name="TextBox 4"/>
        <cdr:cNvSpPr txBox="1"/>
      </cdr:nvSpPr>
      <cdr:spPr>
        <a:xfrm xmlns:a="http://schemas.openxmlformats.org/drawingml/2006/main">
          <a:off x="6138644" y="205123"/>
          <a:ext cx="453944" cy="29653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***</a:t>
          </a:r>
          <a:endParaRPr lang="en-US" sz="14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55037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0D83394-7B33-4F7C-8650-94B760459620}" type="datetimeFigureOut">
              <a:rPr lang="fr-FR" smtClean="0"/>
              <a:pPr/>
              <a:t>10/06/2013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A2A69A0-74D3-45C7-8C8C-4A9B4B1C04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73510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2899504-1592-454C-9307-ADC949EBCEDC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now</a:t>
            </a:r>
            <a:r>
              <a:rPr lang="en-US" baseline="0" dirty="0" smtClean="0"/>
              <a:t> the situation in 2012. </a:t>
            </a:r>
            <a:r>
              <a:rPr lang="en-US" dirty="0" smtClean="0"/>
              <a:t>Improvements are seen</a:t>
            </a:r>
            <a:r>
              <a:rPr lang="en-US" baseline="0" dirty="0" smtClean="0"/>
              <a:t> in some indicators. Highlight the significant ones.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EBF can’t be calculated because of our sample age range.  WE will be looking at this next year.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7910F-6A27-47A7-9CE9-E64B4585E76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8097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01FF-E532-42F2-9DA3-7FD84E5477A9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2211-12EC-4D1F-AACE-5926CED0228C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A5F4-7126-4960-B9B6-12779EA61EFF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2D525-571A-47A8-BDBA-9EAB72C1259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73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8148-E446-439F-94ED-2F37E7FF3D31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8688-E179-4EA5-945E-B3F69FB07790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9572-7D6C-4AAB-B478-E30C39E22B09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F63F-5EAF-4F05-90E1-C34ACDA35813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B68C-6E5E-4ACE-BD44-22BCA8FBD40C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2B9C-FEEE-444A-9E81-14D7C595D613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5E10-464E-46CC-87F7-8372E948EA59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5E8D-D017-4812-A802-FE821E613B29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0C085-CF1F-49E8-B7A3-A78C698DB429}" type="datetime1">
              <a:rPr lang="fr-FR" smtClean="0"/>
              <a:pPr/>
              <a:t>10/06/2013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oleObject" Target="../embeddings/Feuille_Microsoft_Office_Excel_97-20031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611" y="221459"/>
            <a:ext cx="5691533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5445224"/>
            <a:ext cx="9144000" cy="1080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0" y="5553236"/>
            <a:ext cx="9144000" cy="707886"/>
          </a:xfrm>
          <a:prstGeom prst="rect">
            <a:avLst/>
          </a:prstGeom>
          <a:solidFill>
            <a:srgbClr val="D68B04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Behavior  &amp; Social </a:t>
            </a:r>
            <a:r>
              <a:rPr lang="en-US" sz="4000" b="1" dirty="0">
                <a:solidFill>
                  <a:schemeClr val="bg1"/>
                </a:solidFill>
              </a:rPr>
              <a:t>C</a:t>
            </a:r>
            <a:r>
              <a:rPr lang="en-US" sz="4000" b="1" dirty="0" smtClean="0">
                <a:solidFill>
                  <a:schemeClr val="bg1"/>
                </a:solidFill>
              </a:rPr>
              <a:t>hange Communication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93817"/>
            <a:ext cx="1440160" cy="59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C:\Users\tsanghvi\Pictures\VN Eth\Mother and child in Ethiopia lo res (Agnes Guyon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0727"/>
            <a:ext cx="3347864" cy="445721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</p:pic>
      <p:pic>
        <p:nvPicPr>
          <p:cNvPr id="16" name="Picture 5" descr="C:\Documents and Settings\tsanghvi\My Documents\My Pictures\Prep Phase Jan 09\DSC0046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6483" y="980729"/>
            <a:ext cx="3359706" cy="4457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28195" y="6268988"/>
            <a:ext cx="92816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Tina G. </a:t>
            </a:r>
            <a:r>
              <a:rPr lang="en-US" sz="2800" dirty="0" err="1">
                <a:solidFill>
                  <a:srgbClr val="0070C0"/>
                </a:solidFill>
              </a:rPr>
              <a:t>S</a:t>
            </a:r>
            <a:r>
              <a:rPr lang="en-US" sz="2800" dirty="0" err="1" smtClean="0">
                <a:solidFill>
                  <a:srgbClr val="0070C0"/>
                </a:solidFill>
              </a:rPr>
              <a:t>anghvi</a:t>
            </a:r>
            <a:r>
              <a:rPr lang="en-US" sz="2800" dirty="0" smtClean="0">
                <a:solidFill>
                  <a:srgbClr val="0070C0"/>
                </a:solidFill>
              </a:rPr>
              <a:t>, PhD.  Alive &amp; Thrive Country Director.  FHI 360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7171" name="Picture 3" descr="C:\Users\tsanghvi\Pictures\VN Eth\VN mother with C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9" y="980730"/>
            <a:ext cx="3384376" cy="445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-6087" y="4944069"/>
            <a:ext cx="1368152" cy="315766"/>
          </a:xfrm>
          <a:prstGeom prst="rect">
            <a:avLst/>
          </a:prstGeom>
          <a:solidFill>
            <a:srgbClr val="D68B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Ethiopia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837746" y="4944069"/>
            <a:ext cx="1368152" cy="315766"/>
          </a:xfrm>
          <a:prstGeom prst="rect">
            <a:avLst/>
          </a:prstGeom>
          <a:solidFill>
            <a:srgbClr val="D68B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Viet Nam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28184" y="4944069"/>
            <a:ext cx="1368152" cy="315766"/>
          </a:xfrm>
          <a:prstGeom prst="rect">
            <a:avLst/>
          </a:prstGeom>
          <a:solidFill>
            <a:srgbClr val="D68B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Bangladesh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5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8640"/>
            <a:ext cx="939001" cy="61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449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84840"/>
            <a:ext cx="8229600" cy="7199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different?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67544" y="1600200"/>
            <a:ext cx="8424936" cy="4525963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D68B04"/>
                </a:solidFill>
              </a:rPr>
              <a:t>Collaboration</a:t>
            </a:r>
            <a:r>
              <a:rPr lang="en-US" dirty="0" smtClean="0"/>
              <a:t> …. Mutual trust, open to compromise, aim to raise funds &amp; integration</a:t>
            </a:r>
          </a:p>
          <a:p>
            <a:r>
              <a:rPr lang="en-US" b="1" i="1" dirty="0" smtClean="0">
                <a:solidFill>
                  <a:srgbClr val="D68B04"/>
                </a:solidFill>
              </a:rPr>
              <a:t>Counseling </a:t>
            </a:r>
            <a:r>
              <a:rPr lang="en-US" dirty="0" smtClean="0"/>
              <a:t>…. Hands-on support  to all family members, demonstrate, empower mothers</a:t>
            </a:r>
          </a:p>
          <a:p>
            <a:r>
              <a:rPr lang="en-US" b="1" i="1" dirty="0" smtClean="0">
                <a:solidFill>
                  <a:srgbClr val="D68B04"/>
                </a:solidFill>
              </a:rPr>
              <a:t>Mass media </a:t>
            </a:r>
            <a:r>
              <a:rPr lang="en-US" dirty="0" smtClean="0"/>
              <a:t>…. Focused</a:t>
            </a:r>
            <a:r>
              <a:rPr lang="en-US" dirty="0"/>
              <a:t> </a:t>
            </a:r>
            <a:r>
              <a:rPr lang="en-US" dirty="0" smtClean="0"/>
              <a:t>on determinants, </a:t>
            </a:r>
            <a:r>
              <a:rPr lang="en-US" dirty="0" err="1" smtClean="0"/>
              <a:t>pvt.</a:t>
            </a: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ector ad. </a:t>
            </a:r>
            <a:r>
              <a:rPr lang="en-US" dirty="0"/>
              <a:t>a</a:t>
            </a:r>
            <a:r>
              <a:rPr lang="en-US" dirty="0" smtClean="0"/>
              <a:t>pproach &amp; sustained intensity</a:t>
            </a:r>
          </a:p>
          <a:p>
            <a:r>
              <a:rPr lang="en-US" b="1" i="1" dirty="0" smtClean="0">
                <a:solidFill>
                  <a:srgbClr val="D68B04"/>
                </a:solidFill>
              </a:rPr>
              <a:t>Advocacy</a:t>
            </a:r>
            <a:r>
              <a:rPr lang="en-US" dirty="0" smtClean="0"/>
              <a:t> …. Strategic, journalists, earned media</a:t>
            </a:r>
            <a:endParaRPr lang="en-US" dirty="0"/>
          </a:p>
        </p:txBody>
      </p:sp>
      <p:sp>
        <p:nvSpPr>
          <p:cNvPr id="10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780513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pied de page 8"/>
          <p:cNvSpPr txBox="1">
            <a:spLocks/>
          </p:cNvSpPr>
          <p:nvPr/>
        </p:nvSpPr>
        <p:spPr>
          <a:xfrm>
            <a:off x="-36512" y="6520259"/>
            <a:ext cx="619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45661"/>
            <a:ext cx="720080" cy="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590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How partnerships were built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1083361872"/>
              </p:ext>
            </p:extLst>
          </p:nvPr>
        </p:nvGraphicFramePr>
        <p:xfrm>
          <a:off x="457200" y="852521"/>
          <a:ext cx="8458200" cy="5243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Oval 3"/>
          <p:cNvSpPr/>
          <p:nvPr/>
        </p:nvSpPr>
        <p:spPr>
          <a:xfrm>
            <a:off x="1600200" y="2362200"/>
            <a:ext cx="161431" cy="16143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Oval 4"/>
          <p:cNvSpPr/>
          <p:nvPr/>
        </p:nvSpPr>
        <p:spPr>
          <a:xfrm>
            <a:off x="1058613" y="2362199"/>
            <a:ext cx="161431" cy="16143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Oval 5"/>
          <p:cNvSpPr/>
          <p:nvPr/>
        </p:nvSpPr>
        <p:spPr>
          <a:xfrm>
            <a:off x="1143000" y="2814884"/>
            <a:ext cx="161431" cy="16143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780513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45661"/>
            <a:ext cx="720080" cy="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pied de page 8"/>
          <p:cNvSpPr txBox="1">
            <a:spLocks/>
          </p:cNvSpPr>
          <p:nvPr/>
        </p:nvSpPr>
        <p:spPr>
          <a:xfrm>
            <a:off x="-36512" y="6520259"/>
            <a:ext cx="619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3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567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780513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pied de page 8"/>
          <p:cNvSpPr txBox="1">
            <a:spLocks/>
          </p:cNvSpPr>
          <p:nvPr/>
        </p:nvSpPr>
        <p:spPr>
          <a:xfrm>
            <a:off x="-36512" y="6520259"/>
            <a:ext cx="619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>
                <a:solidFill>
                  <a:schemeClr val="bg1"/>
                </a:solidFill>
              </a:rPr>
              <a:t>Conférence Internationale contre la malnutrition : Behavior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45661"/>
            <a:ext cx="720080" cy="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78728693"/>
              </p:ext>
            </p:extLst>
          </p:nvPr>
        </p:nvGraphicFramePr>
        <p:xfrm>
          <a:off x="179512" y="1064494"/>
          <a:ext cx="8964488" cy="506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860228"/>
            <a:ext cx="9144000" cy="408532"/>
          </a:xfrm>
          <a:prstGeom prst="rect">
            <a:avLst/>
          </a:prstGeom>
          <a:solidFill>
            <a:srgbClr val="4B8D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Result of alliance building &amp; advocacy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5793775"/>
            <a:ext cx="84969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Counseling: No. mothers of &lt; 2 y reached in Bangladesh  8.5m</a:t>
            </a:r>
          </a:p>
          <a:p>
            <a:pPr algn="ctr"/>
            <a:r>
              <a:rPr lang="en-US" dirty="0" smtClean="0"/>
              <a:t>Source: A&amp;T Monitoring data, 2013 </a:t>
            </a:r>
            <a:endParaRPr lang="en-US" dirty="0"/>
          </a:p>
        </p:txBody>
      </p:sp>
      <p:pic>
        <p:nvPicPr>
          <p:cNvPr id="11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065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3140968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Results &amp; IYCF trends</a:t>
            </a:r>
            <a:endParaRPr lang="en-US" dirty="0"/>
          </a:p>
        </p:txBody>
      </p:sp>
      <p:sp>
        <p:nvSpPr>
          <p:cNvPr id="10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780513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pied de page 8"/>
          <p:cNvSpPr txBox="1">
            <a:spLocks/>
          </p:cNvSpPr>
          <p:nvPr/>
        </p:nvSpPr>
        <p:spPr>
          <a:xfrm>
            <a:off x="-36512" y="6520259"/>
            <a:ext cx="619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>
                <a:solidFill>
                  <a:schemeClr val="bg1"/>
                </a:solidFill>
              </a:rPr>
              <a:t>Conférence Internationale contre la malnutrition : Behavior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45661"/>
            <a:ext cx="720080" cy="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017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6315147" cy="67848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3">
                    <a:lumMod val="75000"/>
                  </a:schemeClr>
                </a:solidFill>
              </a:rPr>
              <a:t>Bangladesh – Improving IYCF</a:t>
            </a:r>
            <a:r>
              <a:rPr lang="en-US" sz="4000" b="1" dirty="0" smtClean="0">
                <a:solidFill>
                  <a:schemeClr val="tx2"/>
                </a:solidFill>
              </a:rPr>
              <a:t/>
            </a:r>
            <a:br>
              <a:rPr lang="en-US" sz="4000" b="1" dirty="0" smtClean="0">
                <a:solidFill>
                  <a:schemeClr val="tx2"/>
                </a:solidFill>
              </a:rPr>
            </a:br>
            <a:endParaRPr lang="en-US" sz="4000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73091996"/>
              </p:ext>
            </p:extLst>
          </p:nvPr>
        </p:nvGraphicFramePr>
        <p:xfrm>
          <a:off x="457200" y="1961486"/>
          <a:ext cx="8229600" cy="4360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860823" y="354811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6432359"/>
            <a:ext cx="2672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 smtClean="0"/>
              <a:t>*</a:t>
            </a:r>
            <a:r>
              <a:rPr lang="en-US" sz="1400" dirty="0" smtClean="0"/>
              <a:t> p &lt; 0.05, </a:t>
            </a:r>
            <a:r>
              <a:rPr lang="en-US" sz="1400" baseline="30000" dirty="0" smtClean="0"/>
              <a:t>**</a:t>
            </a:r>
            <a:r>
              <a:rPr lang="en-US" sz="1400" dirty="0" smtClean="0"/>
              <a:t> p &lt; 0.01, </a:t>
            </a:r>
            <a:r>
              <a:rPr lang="en-US" sz="1400" baseline="30000" dirty="0" smtClean="0"/>
              <a:t>***</a:t>
            </a:r>
            <a:r>
              <a:rPr lang="en-US" sz="1400" dirty="0" smtClean="0"/>
              <a:t> p &lt; 0.001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6839704" y="1473116"/>
            <a:ext cx="2304296" cy="767954"/>
            <a:chOff x="6781800" y="1295400"/>
            <a:chExt cx="2304296" cy="767954"/>
          </a:xfrm>
        </p:grpSpPr>
        <p:sp>
          <p:nvSpPr>
            <p:cNvPr id="18" name="Rectangle 17"/>
            <p:cNvSpPr/>
            <p:nvPr/>
          </p:nvSpPr>
          <p:spPr>
            <a:xfrm>
              <a:off x="6781800" y="1780893"/>
              <a:ext cx="152400" cy="1524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81800" y="1549316"/>
              <a:ext cx="152400" cy="1524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781800" y="1320716"/>
              <a:ext cx="152400" cy="1524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010400" y="1755577"/>
              <a:ext cx="13115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Baseline (2010)</a:t>
              </a:r>
              <a:endParaRPr lang="en-US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10400" y="1524000"/>
              <a:ext cx="2075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A&amp;T Non-Intensive (2012)</a:t>
              </a:r>
              <a:endParaRPr lang="en-US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10400" y="1295400"/>
              <a:ext cx="17166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A&amp;T Intensive (2012)</a:t>
              </a:r>
              <a:endParaRPr lang="en-US" sz="14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043422" y="6321623"/>
            <a:ext cx="312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%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650165" y="6371195"/>
            <a:ext cx="3370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IFPRI  Surveys 2010, 2012</a:t>
            </a:r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0" y="780513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45661"/>
            <a:ext cx="720080" cy="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12036" y="1099870"/>
            <a:ext cx="1936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Intervention areas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107504" y="2087181"/>
            <a:ext cx="3600400" cy="2478591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581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780513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pied de page 8"/>
          <p:cNvSpPr txBox="1">
            <a:spLocks/>
          </p:cNvSpPr>
          <p:nvPr/>
        </p:nvSpPr>
        <p:spPr>
          <a:xfrm>
            <a:off x="-36512" y="6520259"/>
            <a:ext cx="619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>
                <a:solidFill>
                  <a:schemeClr val="bg1"/>
                </a:solidFill>
              </a:rPr>
              <a:t>Conférence Internationale contre la malnutrition : Behavior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45661"/>
            <a:ext cx="720080" cy="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4"/>
          <p:cNvSpPr txBox="1">
            <a:spLocks/>
          </p:cNvSpPr>
          <p:nvPr/>
        </p:nvSpPr>
        <p:spPr>
          <a:xfrm>
            <a:off x="446856" y="874179"/>
            <a:ext cx="8229600" cy="56356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Bangladesh National IYCF trends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05016" y="2348880"/>
            <a:ext cx="1209675" cy="3318669"/>
          </a:xfrm>
          <a:prstGeom prst="ellipse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676269"/>
              </p:ext>
            </p:extLst>
          </p:nvPr>
        </p:nvGraphicFramePr>
        <p:xfrm>
          <a:off x="-36512" y="1268760"/>
          <a:ext cx="9144000" cy="479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020164" y="5966261"/>
            <a:ext cx="836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Years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60197" y="6150927"/>
            <a:ext cx="246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Bangladesh DHS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40481" y="6030454"/>
            <a:ext cx="193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Complem</a:t>
            </a:r>
            <a:r>
              <a:rPr lang="en-US" dirty="0" smtClean="0"/>
              <a:t>. Feeding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712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Viet Nam Exclusive Breastfeeding 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2440539398"/>
              </p:ext>
            </p:extLst>
          </p:nvPr>
        </p:nvGraphicFramePr>
        <p:xfrm>
          <a:off x="94883" y="836712"/>
          <a:ext cx="864096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6372036"/>
            <a:ext cx="6227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Source: Institute of Social and Medical Studies, 2011 and 2012, Viet Nam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52799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52520"/>
            <a:ext cx="8229600" cy="56511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Conclusions &amp; Lessons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0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780513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pied de page 8"/>
          <p:cNvSpPr txBox="1">
            <a:spLocks/>
          </p:cNvSpPr>
          <p:nvPr/>
        </p:nvSpPr>
        <p:spPr>
          <a:xfrm>
            <a:off x="-36512" y="6520259"/>
            <a:ext cx="619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>
                <a:solidFill>
                  <a:schemeClr val="bg1"/>
                </a:solidFill>
              </a:rPr>
              <a:t>Conférence Internationale contre la malnutrition : Behavior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45661"/>
            <a:ext cx="720080" cy="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4"/>
          <p:cNvSpPr txBox="1">
            <a:spLocks/>
          </p:cNvSpPr>
          <p:nvPr/>
        </p:nvSpPr>
        <p:spPr>
          <a:xfrm>
            <a:off x="86816" y="1124744"/>
            <a:ext cx="8229600" cy="56356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179512" y="1412776"/>
            <a:ext cx="8964488" cy="511256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Form stakeholder partnerships &amp; alliances, in </a:t>
            </a:r>
            <a:r>
              <a:rPr lang="en-US" dirty="0"/>
              <a:t>B</a:t>
            </a:r>
            <a:r>
              <a:rPr lang="en-US" dirty="0" smtClean="0"/>
              <a:t>angladesh we generated $3 per $1 spent</a:t>
            </a:r>
          </a:p>
          <a:p>
            <a:r>
              <a:rPr lang="en-US" dirty="0" smtClean="0"/>
              <a:t>Lead with formative research – mothers’ perceptions/barriers/motivations, media habits of </a:t>
            </a:r>
            <a:r>
              <a:rPr lang="en-US" dirty="0" err="1" smtClean="0"/>
              <a:t>influentials</a:t>
            </a:r>
            <a:r>
              <a:rPr lang="en-US" dirty="0" smtClean="0"/>
              <a:t>, BMS conflicting messages, health trends</a:t>
            </a:r>
          </a:p>
          <a:p>
            <a:r>
              <a:rPr lang="en-US" dirty="0" smtClean="0"/>
              <a:t>Use commercial mass media advertising plus other channels to reach key audiences: interpersonal, </a:t>
            </a:r>
            <a:r>
              <a:rPr lang="en-US" dirty="0"/>
              <a:t>mobile phones, TV/radio</a:t>
            </a:r>
            <a:r>
              <a:rPr lang="en-US" dirty="0" smtClean="0"/>
              <a:t>, social media, interactive theater, internet, schools, journalists</a:t>
            </a:r>
          </a:p>
          <a:p>
            <a:r>
              <a:rPr lang="en-US" dirty="0" smtClean="0"/>
              <a:t>Monitor reach, perceptions, message recall, be flexible to respond to emerging issues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2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941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4" name="Picture 2" descr="C:\Users\tsanghvi\Pictures\CF HW Photos 2012\0031-alive&amp;thrive-Bogra-4th April-2012-Kir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514600" y="12700"/>
            <a:ext cx="6400800" cy="914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</a:rPr>
              <a:t>Scaling up nutrition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516216" y="2641600"/>
            <a:ext cx="2792884" cy="9144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800" b="1" dirty="0" smtClean="0">
                <a:solidFill>
                  <a:srgbClr val="92D050"/>
                </a:solidFill>
              </a:rPr>
              <a:t>Yes, </a:t>
            </a:r>
          </a:p>
          <a:p>
            <a:pPr marL="0" indent="0">
              <a:buFont typeface="Arial" pitchFamily="34" charset="0"/>
              <a:buNone/>
            </a:pPr>
            <a:r>
              <a:rPr lang="en-US" sz="4800" b="1" dirty="0" smtClean="0">
                <a:solidFill>
                  <a:srgbClr val="92D050"/>
                </a:solidFill>
              </a:rPr>
              <a:t>it works!</a:t>
            </a:r>
            <a:endParaRPr lang="en-US" sz="4800" b="1" dirty="0">
              <a:solidFill>
                <a:srgbClr val="92D05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62737" y="6115000"/>
            <a:ext cx="6400800" cy="914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6666"/>
                </a:solidFill>
              </a:rPr>
              <a:t>www.aliveandthrive.org</a:t>
            </a:r>
            <a:endParaRPr lang="en-US" b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327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763688" y="1412776"/>
            <a:ext cx="4853930" cy="639763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Outline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sz="half" idx="1"/>
          </p:nvPr>
        </p:nvSpPr>
        <p:spPr>
          <a:xfrm>
            <a:off x="2699792" y="2276872"/>
            <a:ext cx="4196308" cy="35242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Background</a:t>
            </a:r>
          </a:p>
          <a:p>
            <a:r>
              <a:rPr lang="en-US" sz="3600" dirty="0" smtClean="0"/>
              <a:t>Strategies</a:t>
            </a:r>
          </a:p>
          <a:p>
            <a:r>
              <a:rPr lang="en-US" sz="3600" dirty="0" smtClean="0"/>
              <a:t>Results</a:t>
            </a:r>
          </a:p>
          <a:p>
            <a:r>
              <a:rPr lang="en-US" sz="3600" dirty="0" smtClean="0"/>
              <a:t>Conclusions</a:t>
            </a:r>
            <a:endParaRPr lang="en-US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6192688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38540"/>
            <a:ext cx="864096" cy="359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335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611" y="221459"/>
            <a:ext cx="5691533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-3944" y="652534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406978"/>
            <a:ext cx="720080" cy="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6192688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23528" y="164737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tx1"/>
                </a:solidFill>
              </a:rPr>
              <a:t>A&amp;T Goal</a:t>
            </a:r>
            <a:r>
              <a:rPr lang="en-US" dirty="0" smtClean="0">
                <a:solidFill>
                  <a:schemeClr val="tx1"/>
                </a:solidFill>
              </a:rPr>
              <a:t>: reduce </a:t>
            </a:r>
            <a:r>
              <a:rPr lang="en-US" dirty="0" err="1" smtClean="0">
                <a:solidFill>
                  <a:schemeClr val="tx1"/>
                </a:solidFill>
              </a:rPr>
              <a:t>undernutrition</a:t>
            </a:r>
            <a:r>
              <a:rPr lang="en-US" dirty="0" smtClean="0">
                <a:solidFill>
                  <a:schemeClr val="tx1"/>
                </a:solidFill>
              </a:rPr>
              <a:t> and death caused by sub-optimal IYCF practices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 algn="l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Improve supply and access to quality IYCF services </a:t>
            </a:r>
            <a:r>
              <a:rPr lang="en-US" dirty="0" smtClean="0">
                <a:solidFill>
                  <a:schemeClr val="tx1"/>
                </a:solidFill>
              </a:rPr>
              <a:t>by enhancing performance of frontline workers</a:t>
            </a:r>
          </a:p>
          <a:p>
            <a:pPr marL="857250" lvl="1" indent="-457200" algn="l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Increase demand and support for quality services and improved practices </a:t>
            </a:r>
            <a:r>
              <a:rPr lang="en-US" dirty="0" smtClean="0">
                <a:solidFill>
                  <a:schemeClr val="tx1"/>
                </a:solidFill>
              </a:rPr>
              <a:t>through community mobilization and multichannel communication campaign</a:t>
            </a:r>
          </a:p>
          <a:p>
            <a:pPr marL="857250" lvl="1" indent="-457200" algn="l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Create an enabling environment </a:t>
            </a:r>
            <a:r>
              <a:rPr lang="en-US" dirty="0" smtClean="0">
                <a:solidFill>
                  <a:schemeClr val="tx1"/>
                </a:solidFill>
              </a:rPr>
              <a:t>through policy advocacy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980728"/>
            <a:ext cx="9140056" cy="457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One Mission Three countries</a:t>
            </a:r>
            <a:endParaRPr lang="en-US" sz="4000" dirty="0"/>
          </a:p>
        </p:txBody>
      </p:sp>
      <p:pic>
        <p:nvPicPr>
          <p:cNvPr id="9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311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5506" y="980728"/>
            <a:ext cx="9433048" cy="100811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Technical Basis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99592" y="1988840"/>
            <a:ext cx="7776864" cy="4320480"/>
          </a:xfrm>
        </p:spPr>
        <p:txBody>
          <a:bodyPr>
            <a:normAutofit/>
          </a:bodyPr>
          <a:lstStyle/>
          <a:p>
            <a:r>
              <a:rPr lang="en-US" dirty="0"/>
              <a:t>Epidemiology of IYCN</a:t>
            </a:r>
          </a:p>
          <a:p>
            <a:r>
              <a:rPr lang="en-US" dirty="0"/>
              <a:t>Theories of behavior change</a:t>
            </a:r>
          </a:p>
          <a:p>
            <a:r>
              <a:rPr lang="en-US" dirty="0" smtClean="0"/>
              <a:t>Local feeding practices &amp; determinants</a:t>
            </a:r>
          </a:p>
          <a:p>
            <a:r>
              <a:rPr lang="en-US" dirty="0" smtClean="0"/>
              <a:t>Access &amp; media habits of key audiences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Policy framework: National Strategies &amp; Plans</a:t>
            </a:r>
          </a:p>
          <a:p>
            <a:pPr marL="0" indent="0">
              <a:buNone/>
            </a:pPr>
            <a:r>
              <a:rPr lang="en-US" dirty="0" smtClean="0"/>
              <a:t>Approach: Advocacy to sustain for norm shift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6192688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38614"/>
            <a:ext cx="936104" cy="38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9046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340768"/>
            <a:ext cx="9144000" cy="7199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Situation in Bangladesh 2008-2009:</a:t>
            </a:r>
            <a:br>
              <a:rPr lang="en-US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Stunting widespread, exclusive breastfeeding not improving </a:t>
            </a:r>
            <a:endParaRPr lang="en-US" sz="3200" dirty="0"/>
          </a:p>
        </p:txBody>
      </p:sp>
      <p:sp>
        <p:nvSpPr>
          <p:cNvPr id="10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10008" y="6536493"/>
            <a:ext cx="6598231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38540"/>
            <a:ext cx="864096" cy="359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08449323"/>
              </p:ext>
            </p:extLst>
          </p:nvPr>
        </p:nvGraphicFramePr>
        <p:xfrm>
          <a:off x="0" y="249289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62918556"/>
              </p:ext>
            </p:extLst>
          </p:nvPr>
        </p:nvGraphicFramePr>
        <p:xfrm>
          <a:off x="4572000" y="249289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51720" y="5219908"/>
            <a:ext cx="171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Wealth quintiles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553244" y="5232882"/>
            <a:ext cx="672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Years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10" y="6020324"/>
            <a:ext cx="9139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Stunting not only due to poverty, past approaches not working for EBF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645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able Placeholder 5"/>
          <p:cNvSpPr>
            <a:spLocks noGrp="1" noTextEdit="1"/>
          </p:cNvSpPr>
          <p:nvPr>
            <p:ph type="tbl" idx="1"/>
          </p:nvPr>
        </p:nvSpPr>
        <p:spPr/>
      </p:sp>
      <p:graphicFrame>
        <p:nvGraphicFramePr>
          <p:cNvPr id="1433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30143801"/>
              </p:ext>
            </p:extLst>
          </p:nvPr>
        </p:nvGraphicFramePr>
        <p:xfrm>
          <a:off x="4936" y="756375"/>
          <a:ext cx="9247584" cy="5763884"/>
        </p:xfrm>
        <a:graphic>
          <a:graphicData uri="http://schemas.openxmlformats.org/presentationml/2006/ole">
            <p:oleObj spid="_x0000_s6181" name="Chart" r:id="rId4" imgW="4810076" imgH="2476371" progId="Excel.Sheet.8">
              <p:embed/>
            </p:oleObj>
          </a:graphicData>
        </a:graphic>
      </p:graphicFrame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585243" y="5992706"/>
            <a:ext cx="39735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/>
            <a:r>
              <a:rPr lang="en-US" sz="1600" dirty="0"/>
              <a:t>Source: A&amp;T 2009. HH survey, 24-h recall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780513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-11697" y="6553154"/>
            <a:ext cx="9144000" cy="30484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space réservé du pied de page 8"/>
          <p:cNvSpPr txBox="1">
            <a:spLocks/>
          </p:cNvSpPr>
          <p:nvPr/>
        </p:nvSpPr>
        <p:spPr>
          <a:xfrm>
            <a:off x="-36512" y="6520259"/>
            <a:ext cx="619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97013" y="333579"/>
            <a:ext cx="864096" cy="359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814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780513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pied de page 8"/>
          <p:cNvSpPr txBox="1">
            <a:spLocks/>
          </p:cNvSpPr>
          <p:nvPr/>
        </p:nvSpPr>
        <p:spPr>
          <a:xfrm>
            <a:off x="-36512" y="6520259"/>
            <a:ext cx="619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>
                <a:solidFill>
                  <a:schemeClr val="bg1"/>
                </a:solidFill>
              </a:rPr>
              <a:t>Conférence Internationale contre la malnutrition : Behavior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45661"/>
            <a:ext cx="720080" cy="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88604169"/>
              </p:ext>
            </p:extLst>
          </p:nvPr>
        </p:nvGraphicFramePr>
        <p:xfrm>
          <a:off x="899592" y="1844824"/>
          <a:ext cx="777686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itle 4"/>
          <p:cNvSpPr txBox="1">
            <a:spLocks/>
          </p:cNvSpPr>
          <p:nvPr/>
        </p:nvSpPr>
        <p:spPr>
          <a:xfrm>
            <a:off x="179512" y="1052736"/>
            <a:ext cx="8496944" cy="63557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Rural Media Habits, Bangladesh - 2011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843808" y="6040076"/>
            <a:ext cx="4951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Source: Nielsen Media &amp; Demographic Survey, 2011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547664" y="1688306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 of population</a:t>
            </a:r>
            <a:endParaRPr lang="en-US" dirty="0"/>
          </a:p>
        </p:txBody>
      </p:sp>
      <p:pic>
        <p:nvPicPr>
          <p:cNvPr id="12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33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238125" y="260648"/>
            <a:ext cx="8667750" cy="111095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3">
                    <a:lumMod val="75000"/>
                  </a:schemeClr>
                </a:solidFill>
              </a:rPr>
              <a:t>Program Framework, Bangladesh</a:t>
            </a:r>
          </a:p>
        </p:txBody>
      </p:sp>
      <p:grpSp>
        <p:nvGrpSpPr>
          <p:cNvPr id="19459" name="Group 2"/>
          <p:cNvGrpSpPr>
            <a:grpSpLocks/>
          </p:cNvGrpSpPr>
          <p:nvPr/>
        </p:nvGrpSpPr>
        <p:grpSpPr bwMode="auto">
          <a:xfrm>
            <a:off x="190500" y="2819400"/>
            <a:ext cx="6553200" cy="1828800"/>
            <a:chOff x="429816" y="1600200"/>
            <a:chExt cx="6172203" cy="1981200"/>
          </a:xfrm>
        </p:grpSpPr>
        <p:grpSp>
          <p:nvGrpSpPr>
            <p:cNvPr id="19469" name="Group 18"/>
            <p:cNvGrpSpPr>
              <a:grpSpLocks/>
            </p:cNvGrpSpPr>
            <p:nvPr/>
          </p:nvGrpSpPr>
          <p:grpSpPr bwMode="auto">
            <a:xfrm>
              <a:off x="429816" y="1600200"/>
              <a:ext cx="6172203" cy="1981200"/>
              <a:chOff x="0" y="2438400"/>
              <a:chExt cx="4876803" cy="2362200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0" y="2438400"/>
                <a:ext cx="4876803" cy="2362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 sz="12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680484" y="2590139"/>
                <a:ext cx="4196319" cy="2058723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 sz="12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729564" y="2698817"/>
                <a:ext cx="3147239" cy="1781902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 sz="12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033825" y="2832100"/>
                <a:ext cx="1786271" cy="149893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 sz="12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771016" y="3006395"/>
                <a:ext cx="1105787" cy="116674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sz="1600" b="1" dirty="0" err="1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MothersCare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-givers</a:t>
                </a:r>
                <a:endParaRPr lang="en-US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9470" name="TextBox 9"/>
            <p:cNvSpPr txBox="1">
              <a:spLocks noChangeArrowheads="1"/>
            </p:cNvSpPr>
            <p:nvPr/>
          </p:nvSpPr>
          <p:spPr bwMode="auto">
            <a:xfrm>
              <a:off x="4413040" y="2343150"/>
              <a:ext cx="1039167" cy="433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000" b="1">
                  <a:solidFill>
                    <a:schemeClr val="bg1"/>
                  </a:solidFill>
                  <a:latin typeface="Calibri" pitchFamily="34" charset="0"/>
                </a:rPr>
                <a:t>Family</a:t>
              </a:r>
            </a:p>
          </p:txBody>
        </p:sp>
        <p:sp>
          <p:nvSpPr>
            <p:cNvPr id="21" name="TextBox 10"/>
            <p:cNvSpPr txBox="1">
              <a:spLocks noChangeArrowheads="1"/>
            </p:cNvSpPr>
            <p:nvPr/>
          </p:nvSpPr>
          <p:spPr bwMode="auto">
            <a:xfrm>
              <a:off x="3049414" y="2095500"/>
              <a:ext cx="1650705" cy="1000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Volunteers,</a:t>
              </a:r>
              <a:endParaRPr lang="en-US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>
                <a:defRPr/>
              </a:pPr>
              <a:r>
                <a:rPr lang="en-US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Community Leaders</a:t>
              </a:r>
              <a:endParaRPr lang="en-US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1326939" y="2260600"/>
              <a:ext cx="1650705" cy="69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Health &amp;</a:t>
              </a:r>
            </a:p>
            <a:p>
              <a:pPr>
                <a:defRPr/>
              </a:pPr>
              <a:r>
                <a:rPr lang="en-US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Other Sectors </a:t>
              </a:r>
              <a:endParaRPr lang="en-US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TextBox 12"/>
            <p:cNvSpPr txBox="1">
              <a:spLocks noChangeArrowheads="1"/>
            </p:cNvSpPr>
            <p:nvPr/>
          </p:nvSpPr>
          <p:spPr bwMode="auto">
            <a:xfrm>
              <a:off x="537471" y="2178050"/>
              <a:ext cx="1004777" cy="899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Policy </a:t>
              </a:r>
              <a:r>
                <a:rPr lang="en-US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makers, Managers</a:t>
              </a:r>
              <a:endPara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190500" y="1371600"/>
            <a:ext cx="2438400" cy="838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Policy advocacy</a:t>
            </a:r>
          </a:p>
          <a:p>
            <a:pPr algn="ctr">
              <a:defRPr/>
            </a:pPr>
            <a:endParaRPr lang="en-US" sz="2400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500" y="2286000"/>
            <a:ext cx="64008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Mass media </a:t>
            </a:r>
            <a:endParaRPr lang="en-US" sz="2400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05100" y="1371600"/>
            <a:ext cx="3886200" cy="838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Support from skilled community level workers </a:t>
            </a:r>
            <a:endParaRPr lang="en-US" sz="2400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115300" y="2133600"/>
            <a:ext cx="838200" cy="335280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Improved </a:t>
            </a:r>
            <a:r>
              <a:rPr lang="en-US" sz="2400" b="1" dirty="0" smtClean="0">
                <a:solidFill>
                  <a:schemeClr val="tx1"/>
                </a:solidFill>
              </a:rPr>
              <a:t>IYCF,  reduced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stunting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81800" y="1828800"/>
            <a:ext cx="1257300" cy="16764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Increase 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IYCF know-ledge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skills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81800" y="3581400"/>
            <a:ext cx="1257300" cy="1981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Increase practice  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BF, CF,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ygiene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066800" y="5029200"/>
            <a:ext cx="48768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19468" name="TextBox 31"/>
          <p:cNvSpPr txBox="1">
            <a:spLocks noChangeArrowheads="1"/>
          </p:cNvSpPr>
          <p:nvPr/>
        </p:nvSpPr>
        <p:spPr bwMode="auto">
          <a:xfrm>
            <a:off x="1981200" y="5029200"/>
            <a:ext cx="3695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Partnerships &amp; alliances</a:t>
            </a:r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6192688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023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550" y="1559967"/>
            <a:ext cx="295848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Bangladesh</a:t>
            </a:r>
          </a:p>
          <a:p>
            <a:r>
              <a:rPr lang="en-US" b="1" i="1" dirty="0" smtClean="0"/>
              <a:t>Interpersonal through home visits – NGO</a:t>
            </a:r>
          </a:p>
          <a:p>
            <a:r>
              <a:rPr lang="en-US" dirty="0" smtClean="0"/>
              <a:t>Community forums - NGO</a:t>
            </a:r>
          </a:p>
          <a:p>
            <a:r>
              <a:rPr lang="en-US" dirty="0" smtClean="0"/>
              <a:t>Mass media – private ad agencies</a:t>
            </a:r>
          </a:p>
          <a:p>
            <a:r>
              <a:rPr lang="en-US" dirty="0" smtClean="0"/>
              <a:t>Policy advocacy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832" y="1559967"/>
            <a:ext cx="2979891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7A0000"/>
                </a:solidFill>
              </a:rPr>
              <a:t>Ethiopia</a:t>
            </a:r>
          </a:p>
          <a:p>
            <a:r>
              <a:rPr lang="en-US" b="1" i="1" dirty="0" smtClean="0">
                <a:solidFill>
                  <a:srgbClr val="7A0000"/>
                </a:solidFill>
              </a:rPr>
              <a:t>Interpersonal through outreach from health post – Govt.</a:t>
            </a:r>
          </a:p>
          <a:p>
            <a:r>
              <a:rPr lang="en-US" dirty="0" smtClean="0">
                <a:solidFill>
                  <a:srgbClr val="7A0000"/>
                </a:solidFill>
              </a:rPr>
              <a:t>Community forums – Govt.</a:t>
            </a:r>
          </a:p>
          <a:p>
            <a:r>
              <a:rPr lang="en-US" dirty="0" smtClean="0">
                <a:solidFill>
                  <a:srgbClr val="7A0000"/>
                </a:solidFill>
              </a:rPr>
              <a:t>Mass media – private agencies</a:t>
            </a:r>
          </a:p>
          <a:p>
            <a:r>
              <a:rPr lang="en-US" dirty="0" smtClean="0">
                <a:solidFill>
                  <a:srgbClr val="7A0000"/>
                </a:solidFill>
              </a:rPr>
              <a:t>Policy collaboration</a:t>
            </a:r>
          </a:p>
          <a:p>
            <a:endParaRPr lang="en-US" dirty="0"/>
          </a:p>
        </p:txBody>
      </p:sp>
      <p:sp>
        <p:nvSpPr>
          <p:cNvPr id="10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 err="1" smtClean="0">
                <a:solidFill>
                  <a:schemeClr val="bg1"/>
                </a:solidFill>
              </a:rPr>
              <a:t>Behavior</a:t>
            </a:r>
            <a:r>
              <a:rPr lang="fr-FR" dirty="0" smtClean="0">
                <a:solidFill>
                  <a:schemeClr val="bg1"/>
                </a:solidFill>
              </a:rPr>
              <a:t>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780513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pied de page 8"/>
          <p:cNvSpPr txBox="1">
            <a:spLocks/>
          </p:cNvSpPr>
          <p:nvPr/>
        </p:nvSpPr>
        <p:spPr>
          <a:xfrm>
            <a:off x="-36512" y="6520259"/>
            <a:ext cx="619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>
                <a:solidFill>
                  <a:schemeClr val="bg1"/>
                </a:solidFill>
              </a:rPr>
              <a:t>Conférence Internationale contre la malnutrition : Behavior &amp; social change communication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45661"/>
            <a:ext cx="720080" cy="2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4"/>
          <p:cNvSpPr txBox="1">
            <a:spLocks/>
          </p:cNvSpPr>
          <p:nvPr/>
        </p:nvSpPr>
        <p:spPr>
          <a:xfrm>
            <a:off x="179512" y="852521"/>
            <a:ext cx="8496944" cy="56025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Program Delivery</a:t>
            </a:r>
            <a:endParaRPr lang="en-US" b="1" dirty="0"/>
          </a:p>
        </p:txBody>
      </p:sp>
      <p:pic>
        <p:nvPicPr>
          <p:cNvPr id="12" name="Picture 2" descr="C:\Users\rrosario\Desktop\A&amp;T_2CLogo_RGB_English Web PPT 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394" y="188640"/>
            <a:ext cx="778950" cy="50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556792"/>
            <a:ext cx="2880320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039723" y="1539235"/>
            <a:ext cx="2996771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Viet Nam</a:t>
            </a:r>
            <a:endParaRPr lang="en-US" sz="2600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</a:rPr>
              <a:t>Interpersonal 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at health centers– Govt.</a:t>
            </a:r>
            <a:endParaRPr lang="en-US" sz="26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Few community groups - </a:t>
            </a:r>
            <a:r>
              <a:rPr lang="en-US" sz="2600" dirty="0">
                <a:solidFill>
                  <a:schemeClr val="tx2">
                    <a:lumMod val="75000"/>
                  </a:schemeClr>
                </a:solidFill>
              </a:rPr>
              <a:t>NGO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b="1" i="1" dirty="0">
                <a:solidFill>
                  <a:schemeClr val="tx2">
                    <a:lumMod val="75000"/>
                  </a:schemeClr>
                </a:solidFill>
              </a:rPr>
              <a:t>Mass media – private </a:t>
            </a:r>
            <a:r>
              <a:rPr lang="en-US" sz="2600" b="1" i="1" dirty="0" smtClean="0">
                <a:solidFill>
                  <a:schemeClr val="tx2">
                    <a:lumMod val="75000"/>
                  </a:schemeClr>
                </a:solidFill>
              </a:rPr>
              <a:t>agencies</a:t>
            </a:r>
            <a:endParaRPr lang="en-US" sz="2600" b="1" i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600" b="1" i="1" dirty="0">
                <a:solidFill>
                  <a:schemeClr val="tx2">
                    <a:lumMod val="75000"/>
                  </a:schemeClr>
                </a:solidFill>
              </a:rPr>
              <a:t>Policy </a:t>
            </a:r>
            <a:r>
              <a:rPr lang="en-US" sz="2600" b="1" i="1" dirty="0" smtClean="0">
                <a:solidFill>
                  <a:schemeClr val="tx2">
                    <a:lumMod val="75000"/>
                  </a:schemeClr>
                </a:solidFill>
              </a:rPr>
              <a:t>advocacy: BMS code, maternity leave</a:t>
            </a:r>
            <a:endParaRPr lang="en-US" sz="2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08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853</Words>
  <Application>Microsoft Office PowerPoint</Application>
  <PresentationFormat>Affichage à l'écran (4:3)</PresentationFormat>
  <Paragraphs>140</Paragraphs>
  <Slides>18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Thème Office</vt:lpstr>
      <vt:lpstr>Chart</vt:lpstr>
      <vt:lpstr>Diapositive 1</vt:lpstr>
      <vt:lpstr>Outline</vt:lpstr>
      <vt:lpstr>Diapositive 3</vt:lpstr>
      <vt:lpstr>Technical Basis</vt:lpstr>
      <vt:lpstr>Situation in Bangladesh 2008-2009:  Stunting widespread, exclusive breastfeeding not improving </vt:lpstr>
      <vt:lpstr>Diapositive 6</vt:lpstr>
      <vt:lpstr>Diapositive 7</vt:lpstr>
      <vt:lpstr>Program Framework, Bangladesh</vt:lpstr>
      <vt:lpstr>Diapositive 9</vt:lpstr>
      <vt:lpstr>What is different?</vt:lpstr>
      <vt:lpstr>How partnerships were built</vt:lpstr>
      <vt:lpstr>Diapositive 12</vt:lpstr>
      <vt:lpstr>Results &amp; IYCF trends</vt:lpstr>
      <vt:lpstr>Bangladesh – Improving IYCF </vt:lpstr>
      <vt:lpstr>Diapositive 15</vt:lpstr>
      <vt:lpstr>Viet Nam Exclusive Breastfeeding </vt:lpstr>
      <vt:lpstr>Conclusions &amp; Lessons </vt:lpstr>
      <vt:lpstr>Diapositive 18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stagiaire1</cp:lastModifiedBy>
  <cp:revision>68</cp:revision>
  <cp:lastPrinted>2013-05-10T20:23:44Z</cp:lastPrinted>
  <dcterms:created xsi:type="dcterms:W3CDTF">2013-04-16T12:02:01Z</dcterms:created>
  <dcterms:modified xsi:type="dcterms:W3CDTF">2013-06-10T13:44:37Z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-421327611</vt:i4>
  </property>
  <property fmtid="{D5CDD505-2E9C-101B-9397-08002B2CF9AE}" pid="3" name="_NewReviewCycle">
    <vt:lpwstr/>
  </property>
  <property fmtid="{D5CDD505-2E9C-101B-9397-08002B2CF9AE}" pid="4" name="_EmailSubject">
    <vt:lpwstr>Paris PPT</vt:lpwstr>
  </property>
  <property fmtid="{D5CDD505-2E9C-101B-9397-08002B2CF9AE}" pid="5" name="_AuthorEmail">
    <vt:lpwstr>jbaker@fhi360.org</vt:lpwstr>
  </property>
  <property fmtid="{D5CDD505-2E9C-101B-9397-08002B2CF9AE}" pid="6" name="_AuthorEmailDisplayName">
    <vt:lpwstr>Jean Baker</vt:lpwstr>
  </property>
</Properties>
</file>