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8" r:id="rId3"/>
  </p:sldMasterIdLst>
  <p:notesMasterIdLst>
    <p:notesMasterId r:id="rId16"/>
  </p:notesMasterIdLst>
  <p:sldIdLst>
    <p:sldId id="256" r:id="rId4"/>
    <p:sldId id="260" r:id="rId5"/>
    <p:sldId id="261" r:id="rId6"/>
    <p:sldId id="259" r:id="rId7"/>
    <p:sldId id="262" r:id="rId8"/>
    <p:sldId id="257" r:id="rId9"/>
    <p:sldId id="264" r:id="rId10"/>
    <p:sldId id="263" r:id="rId11"/>
    <p:sldId id="266" r:id="rId12"/>
    <p:sldId id="268" r:id="rId13"/>
    <p:sldId id="265" r:id="rId14"/>
    <p:sldId id="267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C11F"/>
    <a:srgbClr val="4A7E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D83394-7B33-4F7C-8650-94B760459620}" type="datetimeFigureOut">
              <a:rPr lang="fr-FR" smtClean="0"/>
              <a:pPr/>
              <a:t>14/05/2013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A69A0-74D3-45C7-8C8C-4A9B4B1C040F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97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2267B7F5-9FDA-4063-ABEB-9FBD6989D6D4}" type="slidenum">
              <a:rPr lang="en-US">
                <a:solidFill>
                  <a:prstClr val="black"/>
                </a:solidFill>
              </a:rPr>
              <a:pPr eaLnBrk="1" hangingPunct="1"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01FF-E532-42F2-9DA3-7FD84E5477A9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B2211-12EC-4D1F-AACE-5926CED0228C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FA5F4-7126-4960-B9B6-12779EA61EFF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14604"/>
            <a:ext cx="8229600" cy="3511559"/>
          </a:xfrm>
        </p:spPr>
        <p:txBody>
          <a:bodyPr>
            <a:normAutofit/>
          </a:bodyPr>
          <a:lstStyle>
            <a:lvl1pPr marL="223838" indent="-223838">
              <a:buClrTx/>
              <a:buFont typeface="Arial"/>
              <a:buChar char="•"/>
              <a:defRPr sz="1600" b="0">
                <a:solidFill>
                  <a:schemeClr val="tx1"/>
                </a:solidFill>
              </a:defRPr>
            </a:lvl1pPr>
            <a:lvl2pPr>
              <a:defRPr sz="1200" b="0">
                <a:solidFill>
                  <a:schemeClr val="tx1"/>
                </a:solidFill>
              </a:defRPr>
            </a:lvl2pPr>
            <a:lvl3pPr>
              <a:defRPr sz="1100" b="0">
                <a:solidFill>
                  <a:schemeClr val="tx1"/>
                </a:solidFill>
              </a:defRPr>
            </a:lvl3pPr>
            <a:lvl4pPr>
              <a:defRPr sz="1050" b="0">
                <a:solidFill>
                  <a:schemeClr val="tx1"/>
                </a:solidFill>
              </a:defRPr>
            </a:lvl4pPr>
            <a:lvl5pPr>
              <a:defRPr sz="105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2032495"/>
            <a:ext cx="8229600" cy="445475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06FC2-F2E8-4E08-9491-0BBF7D76CF8F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8DF4C-7E49-475F-A981-8462276B6E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17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3838" indent="-223838">
              <a:buClrTx/>
              <a:buFont typeface="Arial"/>
              <a:buChar char="•"/>
              <a:defRPr b="1">
                <a:solidFill>
                  <a:srgbClr val="8F6226"/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32846-E720-4159-88AB-E3A5B9A09E9B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9112E-C7E0-4331-906A-D6D399222A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221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3838" indent="-223838">
              <a:buFont typeface="Arial"/>
              <a:buChar char="•"/>
              <a:defRPr b="1">
                <a:solidFill>
                  <a:srgbClr val="009BC1"/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6A75B-0C3B-45EE-9FF3-CD194E921ACC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D042B-FCC0-4A22-8B80-DF7328B31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334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3838" indent="-223838">
              <a:buFont typeface="Arial"/>
              <a:buChar char="•"/>
              <a:defRPr b="1">
                <a:solidFill>
                  <a:srgbClr val="D22C2E"/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2524F-20F0-4068-9DE4-3C07E16573CB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89D8D-4AFF-48C3-92AC-CB9538234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56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3838" indent="-223838">
              <a:buFont typeface="Arial"/>
              <a:buChar char="•"/>
              <a:defRPr b="1">
                <a:solidFill>
                  <a:srgbClr val="006532"/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F0E2-9BF1-483D-9968-413E9AF46B72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2A89C-5C8B-482A-949C-E6940CD34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404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3838" indent="-223838">
              <a:buFont typeface="Arial"/>
              <a:buChar char="•"/>
              <a:defRPr b="1">
                <a:solidFill>
                  <a:srgbClr val="66215E"/>
                </a:solidFill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53017"/>
            <a:ext cx="6586909" cy="82023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B6B6F-89B1-4D6F-BDCD-25C5ED5DCCBC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8F177-218B-4899-BE7D-A96742389C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60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81D31-6CA1-43FB-9543-973D3EE0FDA5}" type="datetime1">
              <a:rPr lang="en-US"/>
              <a:pPr>
                <a:defRPr/>
              </a:pPr>
              <a:t>5/14/2013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1759A-8F98-4E24-BECA-1104B6790E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377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C3342-6F41-41D1-90A4-289F9A46BDE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4EE7F-926B-43D6-AC3B-E45F0B35F98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3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68148-E446-439F-94ED-2F37E7FF3D31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F892-0275-4720-8E43-70A6B054D87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72176-AB11-4840-97B9-0808E44B92F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579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FF4E2-9F75-43BF-A10D-AF659AC794A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D1A89-EF0B-43D6-9D67-07DBCDCBE7F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357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52C77-7CC7-4039-BF4B-66E23F614A8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178AA-82FC-4B23-80EE-19448FB7928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62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A85DF-357E-4B51-B8F9-FC6288BA03F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FD28-0199-4D71-A6A3-1C72B937B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254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F8FA3-32F5-4C80-B491-8E6BE494CCF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33169-8250-47AC-9906-D8F539A9A3E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7564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339C-7B5D-4CC1-84CA-38CAB3D66CB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96605-FECF-4646-9589-C9B2218C67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57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FAEA-FDE9-46BA-990B-6322F9C1F33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ACD8B-B962-4D83-A29A-70D5E6C841C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65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6B19F-DDA6-43EB-BEFA-9C148C283D0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C534-3AA3-40C7-977C-3154249382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134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82480-9143-400C-9DAC-DD95ACC6D0E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5F3F-E943-43A0-BDD1-8BBE2A8278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327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473F8-5F5A-4E78-AA4A-6DEB3C2D7AD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024E2-1109-4408-883F-D097F174CA1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05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28688-E179-4EA5-945E-B3F69FB07790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A9572-7D6C-4AAB-B478-E30C39E22B09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DF63F-5EAF-4F05-90E1-C34ACDA35813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0B68C-6E5E-4ACE-BD44-22BCA8FBD40C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C2B9C-FEEE-444A-9E81-14D7C595D613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C5E10-464E-46CC-87F7-8372E948EA59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5E8D-D017-4812-A802-FE821E613B29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0C085-CF1F-49E8-B7A3-A78C698DB429}" type="datetime1">
              <a:rPr lang="fr-FR" smtClean="0"/>
              <a:pPr/>
              <a:t>14/05/2013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EE925-639F-4C58-9CB9-A3576406038A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HKI_HorizonGraphic+Logo_HorizontalLetterhead.eps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52413"/>
            <a:ext cx="6586538" cy="8207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17713"/>
            <a:ext cx="822960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55E1A"/>
                </a:solidFill>
                <a:latin typeface="Cambria" pitchFamily="-108" charset="0"/>
                <a:ea typeface="ＭＳ Ｐゴシック" pitchFamily="-108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6E498DB-6410-408C-AC3A-1DEE2AB473E0}" type="datetime1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855E1A"/>
                </a:solidFill>
                <a:latin typeface="Cambria"/>
                <a:ea typeface="+mn-ea"/>
                <a:cs typeface="Cambria"/>
              </a:defRPr>
            </a:lvl1pPr>
          </a:lstStyle>
          <a:p>
            <a:pPr defTabSz="457200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55E1A"/>
                </a:solidFill>
                <a:latin typeface="Cambria" pitchFamily="-108" charset="0"/>
                <a:ea typeface="ＭＳ Ｐゴシック" pitchFamily="-108" charset="-128"/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D461EBB0-D959-4862-9145-8682DBCF9F33}" type="slidenum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67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kern="1200" cap="all">
          <a:solidFill>
            <a:schemeClr val="bg1"/>
          </a:solidFill>
          <a:latin typeface="Impact"/>
          <a:ea typeface="ＭＳ Ｐゴシック" pitchFamily="-108" charset="-128"/>
          <a:cs typeface="Impact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  <a:cs typeface="Impact" pitchFamily="-108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  <a:cs typeface="Impact" pitchFamily="-108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  <a:cs typeface="Impact" pitchFamily="-108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  <a:cs typeface="Impact" pitchFamily="-108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Impact" pitchFamily="-108" charset="0"/>
          <a:ea typeface="ＭＳ Ｐゴシック" pitchFamily="-108" charset="-128"/>
        </a:defRPr>
      </a:lvl9pPr>
    </p:titleStyle>
    <p:bodyStyle>
      <a:lvl1pPr marL="223838" indent="-223838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b="1" kern="1200">
          <a:solidFill>
            <a:srgbClr val="855E1A"/>
          </a:solidFill>
          <a:latin typeface="Cambria"/>
          <a:ea typeface="ＭＳ Ｐゴシック" pitchFamily="-108" charset="-128"/>
          <a:cs typeface="Cambria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Cambria"/>
          <a:ea typeface="ＭＳ Ｐゴシック" pitchFamily="-108" charset="-128"/>
          <a:cs typeface="Cambri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Cambria"/>
          <a:ea typeface="ＭＳ Ｐゴシック" pitchFamily="-108" charset="-128"/>
          <a:cs typeface="Cambri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200" kern="1200">
          <a:solidFill>
            <a:schemeClr val="tx1"/>
          </a:solidFill>
          <a:latin typeface="Cambria"/>
          <a:ea typeface="ＭＳ Ｐゴシック" pitchFamily="-108" charset="-128"/>
          <a:cs typeface="Cambri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200" kern="1200">
          <a:solidFill>
            <a:schemeClr val="tx1"/>
          </a:solidFill>
          <a:latin typeface="Cambria"/>
          <a:ea typeface="ＭＳ Ｐゴシック" pitchFamily="-108" charset="-128"/>
          <a:cs typeface="Cambr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C9BED8-3CD5-43C9-AA3E-E1FD956D3FE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54347E-57D7-456F-9EB5-ED4DAF675D0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362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gif"/><Relationship Id="rId7" Type="http://schemas.openxmlformats.org/officeDocument/2006/relationships/image" Target="../media/image18.gif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jpe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11" y="221459"/>
            <a:ext cx="5691533" cy="54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0" y="5445224"/>
            <a:ext cx="9144000" cy="21602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251520" y="5800396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Shawn K. Baker</a:t>
            </a:r>
          </a:p>
          <a:p>
            <a:r>
              <a:rPr lang="fr-F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Vice-President</a:t>
            </a:r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fr-F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Regional</a:t>
            </a:r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Director for Africa</a:t>
            </a:r>
          </a:p>
          <a:p>
            <a:r>
              <a:rPr lang="fr-FR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Helen Keller International</a:t>
            </a:r>
            <a:endParaRPr lang="fr-FR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64794" y="1116033"/>
            <a:ext cx="4683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Titre de la présentation</a:t>
            </a:r>
            <a:endParaRPr lang="fr-FR" sz="3200" b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699792" y="2924944"/>
            <a:ext cx="3948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bg1"/>
                </a:solidFill>
              </a:rPr>
              <a:t>[ Illustration de couverture modifiable ]</a:t>
            </a:r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31974"/>
          <a:stretch/>
        </p:blipFill>
        <p:spPr bwMode="auto">
          <a:xfrm>
            <a:off x="-36512" y="980728"/>
            <a:ext cx="9246154" cy="4717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693" y="44624"/>
            <a:ext cx="140176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ZoneTexte 13"/>
          <p:cNvSpPr txBox="1">
            <a:spLocks noChangeArrowheads="1"/>
          </p:cNvSpPr>
          <p:nvPr/>
        </p:nvSpPr>
        <p:spPr bwMode="auto">
          <a:xfrm>
            <a:off x="107504" y="1631702"/>
            <a:ext cx="88614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Role of Agriculture-based Strategies in Improving Infant and Young Child Nutrition</a:t>
            </a:r>
            <a:endParaRPr lang="fr-FR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07504" y="1196752"/>
            <a:ext cx="9036496" cy="606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Some Results – Enhanced Homestead Food Production Programs:</a:t>
            </a:r>
            <a:endParaRPr lang="en-US" sz="2400" b="1" dirty="0">
              <a:solidFill>
                <a:srgbClr val="00B0F0"/>
              </a:solidFill>
            </a:endParaRP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defRPr/>
            </a:pPr>
            <a:r>
              <a:rPr lang="en-US" sz="2200" b="1" dirty="0">
                <a:solidFill>
                  <a:prstClr val="black"/>
                </a:solidFill>
              </a:rPr>
              <a:t>Consistently improve: 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Household production of micronutrient-rich foods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Household consumption of micronutrient-rich foods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Consumption of micronutrient-rich foods among mothers and </a:t>
            </a:r>
            <a:r>
              <a:rPr lang="en-US" dirty="0" smtClean="0">
                <a:solidFill>
                  <a:prstClr val="black"/>
                </a:solidFill>
              </a:rPr>
              <a:t>children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Knowledge, attitude and practice concerning infant and young child feeding</a:t>
            </a:r>
            <a:endParaRPr lang="en-US" dirty="0">
              <a:solidFill>
                <a:prstClr val="black"/>
              </a:solidFill>
            </a:endParaRP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Growing evidence </a:t>
            </a:r>
            <a:r>
              <a:rPr lang="en-US" sz="2200" b="1" dirty="0">
                <a:solidFill>
                  <a:prstClr val="black"/>
                </a:solidFill>
              </a:rPr>
              <a:t>that they improve: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Income (especially under women’s control)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Women’s empowerment </a:t>
            </a:r>
            <a:r>
              <a:rPr lang="en-US" dirty="0" smtClean="0">
                <a:solidFill>
                  <a:prstClr val="black"/>
                </a:solidFill>
              </a:rPr>
              <a:t>(household decision-making</a:t>
            </a:r>
            <a:r>
              <a:rPr lang="en-US" dirty="0">
                <a:solidFill>
                  <a:prstClr val="black"/>
                </a:solidFill>
              </a:rPr>
              <a:t>)</a:t>
            </a: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Inconsistent </a:t>
            </a:r>
            <a:r>
              <a:rPr lang="en-US" sz="2200" b="1" dirty="0">
                <a:solidFill>
                  <a:prstClr val="black"/>
                </a:solidFill>
              </a:rPr>
              <a:t>evidence that they improve: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Health </a:t>
            </a:r>
            <a:r>
              <a:rPr lang="en-US" dirty="0" smtClean="0">
                <a:solidFill>
                  <a:prstClr val="black"/>
                </a:solidFill>
              </a:rPr>
              <a:t>outcomes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Uptake of health services</a:t>
            </a:r>
            <a:endParaRPr lang="en-US" dirty="0">
              <a:solidFill>
                <a:prstClr val="black"/>
              </a:solidFill>
            </a:endParaRP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>
                <a:solidFill>
                  <a:prstClr val="black"/>
                </a:solidFill>
              </a:rPr>
              <a:t>Nutritional status outcomes (anemia, night blindness</a:t>
            </a:r>
            <a:r>
              <a:rPr lang="en-US" dirty="0" smtClean="0">
                <a:solidFill>
                  <a:prstClr val="black"/>
                </a:solidFill>
              </a:rPr>
              <a:t>)</a:t>
            </a: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Not yet demonstrated </a:t>
            </a:r>
            <a:r>
              <a:rPr lang="en-US" sz="2200" b="1" dirty="0">
                <a:solidFill>
                  <a:prstClr val="black"/>
                </a:solidFill>
              </a:rPr>
              <a:t>that they improve: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Stunting and wasting </a:t>
            </a:r>
            <a:endParaRPr lang="en-US" dirty="0">
              <a:solidFill>
                <a:prstClr val="black"/>
              </a:solidFill>
            </a:endParaRP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63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sp>
        <p:nvSpPr>
          <p:cNvPr id="8" name="ZoneTexte 10"/>
          <p:cNvSpPr txBox="1"/>
          <p:nvPr/>
        </p:nvSpPr>
        <p:spPr>
          <a:xfrm>
            <a:off x="107504" y="1082635"/>
            <a:ext cx="5976664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Enhanced Homestead Food Production – the Next Generation: </a:t>
            </a:r>
            <a:endParaRPr lang="en-US" sz="2400" b="1" dirty="0">
              <a:solidFill>
                <a:srgbClr val="00B0F0"/>
              </a:solidFill>
            </a:endParaRPr>
          </a:p>
          <a:p>
            <a:pPr marL="365760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Course correct to further improve impact pathways</a:t>
            </a:r>
          </a:p>
          <a:p>
            <a:pPr marL="365760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Expand intervention period to further assess potential for impact on </a:t>
            </a:r>
            <a:r>
              <a:rPr lang="en-US" sz="2400" b="1" u="sng" dirty="0" smtClean="0">
                <a:solidFill>
                  <a:prstClr val="black"/>
                </a:solidFill>
              </a:rPr>
              <a:t>child growth</a:t>
            </a:r>
          </a:p>
          <a:p>
            <a:pPr marL="365760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Improve targeting to ensure access to most vulnerable</a:t>
            </a:r>
            <a:endParaRPr lang="en-US" sz="2400" dirty="0">
              <a:solidFill>
                <a:prstClr val="black"/>
              </a:solidFill>
            </a:endParaRPr>
          </a:p>
          <a:p>
            <a:pPr marL="365760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Explore potential for co-delivery of nutrition-specific and WASH interventions</a:t>
            </a:r>
          </a:p>
          <a:p>
            <a:pPr marL="365760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Distill operations and impact research into proxy indicators for use in scale-up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0" r="-5260"/>
          <a:stretch/>
        </p:blipFill>
        <p:spPr>
          <a:xfrm>
            <a:off x="6251149" y="1268760"/>
            <a:ext cx="3195231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13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sp>
        <p:nvSpPr>
          <p:cNvPr id="8" name="ZoneTexte 10"/>
          <p:cNvSpPr txBox="1"/>
          <p:nvPr/>
        </p:nvSpPr>
        <p:spPr>
          <a:xfrm>
            <a:off x="107504" y="980728"/>
            <a:ext cx="640871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Conclusions: </a:t>
            </a:r>
            <a:endParaRPr lang="en-US" sz="2400" b="1" dirty="0">
              <a:solidFill>
                <a:srgbClr val="00B0F0"/>
              </a:solidFill>
            </a:endParaRP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Agriculture-based interventions show strong potential to contribute to improved infant and young child nutrition – and to women’s nutrition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New generation of program design, operations research and evaluation generating improved practice and understanding of potential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Agriculture investments dwarf nutrition-specific investments so incremental improvements translate into big gains</a:t>
            </a:r>
            <a:endParaRPr lang="en-US" sz="2400" b="1" u="sng" dirty="0" smtClean="0">
              <a:solidFill>
                <a:prstClr val="black"/>
              </a:solidFill>
            </a:endParaRP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Important to position as one piece of an overall infant and young child nutrition strategy</a:t>
            </a:r>
            <a:endParaRPr lang="en-US" sz="2400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18701"/>
            <a:ext cx="2699792" cy="5666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21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175" y="-109538"/>
            <a:ext cx="10140950" cy="114300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/>
              <a:t>HKI’s Nutrition Strategies – a continuum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28600" y="1549400"/>
            <a:ext cx="4157663" cy="1981200"/>
            <a:chOff x="111127" y="762000"/>
            <a:chExt cx="5913332" cy="2017993"/>
          </a:xfrm>
        </p:grpSpPr>
        <p:pic>
          <p:nvPicPr>
            <p:cNvPr id="19472" name="Picture 8" descr="1047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27" y="762000"/>
              <a:ext cx="3551132" cy="2017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3" name="TextBox 5"/>
            <p:cNvSpPr txBox="1">
              <a:spLocks noChangeArrowheads="1"/>
            </p:cNvSpPr>
            <p:nvPr/>
          </p:nvSpPr>
          <p:spPr bwMode="auto">
            <a:xfrm>
              <a:off x="3662259" y="762000"/>
              <a:ext cx="2362200" cy="658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u="sng" smtClean="0">
                  <a:solidFill>
                    <a:prstClr val="black"/>
                  </a:solidFill>
                  <a:latin typeface="Calibri" pitchFamily="34" charset="0"/>
                </a:rPr>
                <a:t>Optimal breastfeeding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360738" y="2346350"/>
            <a:ext cx="2057400" cy="3890962"/>
            <a:chOff x="-3055546" y="4057994"/>
            <a:chExt cx="3557542" cy="5298412"/>
          </a:xfrm>
        </p:grpSpPr>
        <p:sp>
          <p:nvSpPr>
            <p:cNvPr id="19470" name="TextBox 7"/>
            <p:cNvSpPr txBox="1">
              <a:spLocks noChangeArrowheads="1"/>
            </p:cNvSpPr>
            <p:nvPr/>
          </p:nvSpPr>
          <p:spPr bwMode="auto">
            <a:xfrm>
              <a:off x="-2811101" y="8099043"/>
              <a:ext cx="2869618" cy="1257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u="sng" smtClean="0">
                  <a:solidFill>
                    <a:prstClr val="black"/>
                  </a:solidFill>
                  <a:latin typeface="Calibri" pitchFamily="34" charset="0"/>
                </a:rPr>
                <a:t>Optimal complementary  feeding </a:t>
              </a:r>
              <a:endParaRPr lang="en-US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pic>
          <p:nvPicPr>
            <p:cNvPr id="19471" name="Picture 2" descr="C:\Users\Victoria\Pictures\Nepal Nov 11\DSC0639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055546" y="4057994"/>
              <a:ext cx="3557542" cy="3967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162550" y="1918573"/>
            <a:ext cx="3873946" cy="2651542"/>
            <a:chOff x="5249159" y="1290867"/>
            <a:chExt cx="3507507" cy="4816182"/>
          </a:xfrm>
        </p:grpSpPr>
        <p:pic>
          <p:nvPicPr>
            <p:cNvPr id="19468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9246" y="1418498"/>
              <a:ext cx="1647420" cy="4688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TextBox 6"/>
            <p:cNvSpPr txBox="1">
              <a:spLocks noChangeArrowheads="1"/>
            </p:cNvSpPr>
            <p:nvPr/>
          </p:nvSpPr>
          <p:spPr bwMode="auto">
            <a:xfrm>
              <a:off x="5249159" y="1290867"/>
              <a:ext cx="1797880" cy="1173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u="sng" dirty="0" smtClean="0">
                  <a:solidFill>
                    <a:prstClr val="black"/>
                  </a:solidFill>
                  <a:latin typeface="Calibri" pitchFamily="34" charset="0"/>
                </a:rPr>
                <a:t>Vitamin A Supplementation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334963" y="4100513"/>
            <a:ext cx="2286000" cy="2638425"/>
            <a:chOff x="3966213" y="4550593"/>
            <a:chExt cx="2286000" cy="2640102"/>
          </a:xfrm>
        </p:grpSpPr>
        <p:pic>
          <p:nvPicPr>
            <p:cNvPr id="19464" name="Picture 9" descr="how t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8177" y="4550593"/>
              <a:ext cx="1826586" cy="22885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5" name="TextBox 9"/>
            <p:cNvSpPr txBox="1">
              <a:spLocks noChangeArrowheads="1"/>
            </p:cNvSpPr>
            <p:nvPr/>
          </p:nvSpPr>
          <p:spPr bwMode="auto">
            <a:xfrm>
              <a:off x="3966213" y="6790585"/>
              <a:ext cx="22860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000" u="sng" smtClean="0">
                  <a:solidFill>
                    <a:prstClr val="black"/>
                  </a:solidFill>
                  <a:latin typeface="Calibri" pitchFamily="34" charset="0"/>
                </a:rPr>
                <a:t>Home fortification </a:t>
              </a:r>
              <a:endParaRPr lang="en-US" sz="2000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427984" y="3926594"/>
            <a:ext cx="3573483" cy="2886782"/>
            <a:chOff x="5257800" y="3956334"/>
            <a:chExt cx="3573483" cy="2886782"/>
          </a:xfrm>
        </p:grpSpPr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>
              <a:off x="5257800" y="6443006"/>
              <a:ext cx="357348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000" u="sng" dirty="0" smtClean="0">
                  <a:solidFill>
                    <a:prstClr val="black"/>
                  </a:solidFill>
                  <a:latin typeface="Calibri" pitchFamily="34" charset="0"/>
                </a:rPr>
                <a:t>Treatment of Acute Malnutrition</a:t>
              </a:r>
              <a:endParaRPr lang="en-US" sz="2000" dirty="0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pic>
          <p:nvPicPr>
            <p:cNvPr id="20" name="Picture 2" descr="C:\Baker\Niger\2010\Health Worker Weighing Child Diffa Niger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936" y="3956334"/>
              <a:ext cx="1499126" cy="2533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864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648200" y="1916832"/>
            <a:ext cx="4038600" cy="1939102"/>
            <a:chOff x="4343324" y="1295400"/>
            <a:chExt cx="4038664" cy="1939102"/>
          </a:xfrm>
        </p:grpSpPr>
        <p:pic>
          <p:nvPicPr>
            <p:cNvPr id="20491" name="Picture 34" descr="Jewel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7151" y="1371600"/>
              <a:ext cx="1994837" cy="1773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2" name="TextBox 9"/>
            <p:cNvSpPr txBox="1">
              <a:spLocks noChangeArrowheads="1"/>
            </p:cNvSpPr>
            <p:nvPr/>
          </p:nvSpPr>
          <p:spPr bwMode="auto">
            <a:xfrm>
              <a:off x="4343324" y="1295400"/>
              <a:ext cx="1997149" cy="1939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ctr"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000" u="sng" dirty="0" err="1" smtClean="0">
                  <a:solidFill>
                    <a:prstClr val="black"/>
                  </a:solidFill>
                  <a:latin typeface="Calibri" pitchFamily="34" charset="0"/>
                </a:rPr>
                <a:t>Biofortication</a:t>
              </a:r>
              <a:r>
                <a:rPr lang="en-US" sz="2000" u="sng" dirty="0" smtClean="0">
                  <a:solidFill>
                    <a:prstClr val="black"/>
                  </a:solidFill>
                  <a:latin typeface="Calibri" pitchFamily="34" charset="0"/>
                </a:rPr>
                <a:t> - </a:t>
              </a:r>
              <a:r>
                <a:rPr lang="en-US" sz="2000" dirty="0" smtClean="0">
                  <a:solidFill>
                    <a:prstClr val="black"/>
                  </a:solidFill>
                  <a:latin typeface="Calibri" pitchFamily="34" charset="0"/>
                </a:rPr>
                <a:t>conventional breeding: Orange-fleshed </a:t>
              </a:r>
              <a:r>
                <a:rPr lang="en-US" sz="2000" dirty="0" err="1" smtClean="0">
                  <a:solidFill>
                    <a:prstClr val="black"/>
                  </a:solidFill>
                  <a:latin typeface="Calibri" pitchFamily="34" charset="0"/>
                </a:rPr>
                <a:t>sweetpotato</a:t>
              </a:r>
              <a:r>
                <a:rPr lang="en-US" sz="2000" dirty="0" smtClean="0">
                  <a:solidFill>
                    <a:prstClr val="black"/>
                  </a:solidFill>
                  <a:latin typeface="Calibri" pitchFamily="34" charset="0"/>
                </a:rPr>
                <a:t> OFSP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536619" y="1524000"/>
            <a:ext cx="3652890" cy="2693833"/>
            <a:chOff x="0" y="1676400"/>
            <a:chExt cx="3652180" cy="2693833"/>
          </a:xfrm>
        </p:grpSpPr>
        <p:sp>
          <p:nvSpPr>
            <p:cNvPr id="20486" name="TextBox 7"/>
            <p:cNvSpPr txBox="1">
              <a:spLocks noChangeArrowheads="1"/>
            </p:cNvSpPr>
            <p:nvPr/>
          </p:nvSpPr>
          <p:spPr bwMode="auto">
            <a:xfrm>
              <a:off x="2206152" y="2133600"/>
              <a:ext cx="144602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000" u="sng" dirty="0" smtClean="0">
                  <a:solidFill>
                    <a:prstClr val="black"/>
                  </a:solidFill>
                  <a:latin typeface="Calibri" pitchFamily="34" charset="0"/>
                </a:rPr>
                <a:t>Homestead food production</a:t>
              </a:r>
              <a:endParaRPr lang="en-US" sz="2000" dirty="0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pic>
          <p:nvPicPr>
            <p:cNvPr id="20487" name="Picture 2" descr="C:\Users\Victoria\Pictures\Nepal Nov 06\HKI Field Trip Day 2\Cropped photos\Woman weighing veg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76400"/>
              <a:ext cx="2053781" cy="2693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3175" y="-109538"/>
            <a:ext cx="10140950" cy="1143001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/>
              <a:t>HKI’s Nutrition Strategies – a continuum</a:t>
            </a:r>
          </a:p>
        </p:txBody>
      </p: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2699792" y="4343401"/>
            <a:ext cx="3048000" cy="2451100"/>
            <a:chOff x="7279458" y="2944000"/>
            <a:chExt cx="3124200" cy="2790110"/>
          </a:xfrm>
        </p:grpSpPr>
        <p:sp>
          <p:nvSpPr>
            <p:cNvPr id="16" name="TextBox 9"/>
            <p:cNvSpPr txBox="1">
              <a:spLocks noChangeArrowheads="1"/>
            </p:cNvSpPr>
            <p:nvPr/>
          </p:nvSpPr>
          <p:spPr bwMode="auto">
            <a:xfrm>
              <a:off x="7279458" y="5334000"/>
              <a:ext cx="3124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34" charset="-128"/>
                </a:defRPr>
              </a:lvl9pPr>
            </a:lstStyle>
            <a:p>
              <a:pPr algn="r" defTabSz="45720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sz="2000" u="sng" smtClean="0">
                  <a:solidFill>
                    <a:prstClr val="black"/>
                  </a:solidFill>
                  <a:latin typeface="Calibri" pitchFamily="34" charset="0"/>
                </a:rPr>
                <a:t>Industrial food fortification</a:t>
              </a:r>
              <a:endParaRPr lang="en-US" sz="2000" smtClea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pic>
          <p:nvPicPr>
            <p:cNvPr id="18" name="Picture 4" descr="WEB Baouke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8648" y="2944000"/>
              <a:ext cx="1827816" cy="233475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ounded Rectangle 5"/>
          <p:cNvSpPr/>
          <p:nvPr/>
        </p:nvSpPr>
        <p:spPr>
          <a:xfrm>
            <a:off x="228600" y="1524000"/>
            <a:ext cx="8807896" cy="2693833"/>
          </a:xfrm>
          <a:prstGeom prst="roundRect">
            <a:avLst/>
          </a:prstGeom>
          <a:noFill/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01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7046912" y="6520259"/>
            <a:ext cx="2133600" cy="365125"/>
          </a:xfrm>
        </p:spPr>
        <p:txBody>
          <a:bodyPr/>
          <a:lstStyle/>
          <a:p>
            <a:fld id="{281EE925-639F-4C58-9CB9-A3576406038A}" type="slidenum">
              <a:rPr lang="fr-FR" smtClean="0">
                <a:solidFill>
                  <a:schemeClr val="bg1"/>
                </a:solidFill>
              </a:rPr>
              <a:pPr/>
              <a:t>4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251520" y="1179909"/>
            <a:ext cx="53285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 smtClean="0">
                <a:solidFill>
                  <a:srgbClr val="00B0F0"/>
                </a:solidFill>
              </a:rPr>
              <a:t>Work</a:t>
            </a:r>
            <a:r>
              <a:rPr lang="fr-FR" sz="2800" b="1" dirty="0" smtClean="0">
                <a:solidFill>
                  <a:srgbClr val="00B0F0"/>
                </a:solidFill>
              </a:rPr>
              <a:t> </a:t>
            </a:r>
            <a:r>
              <a:rPr lang="fr-FR" sz="2800" b="1" dirty="0" err="1" smtClean="0">
                <a:solidFill>
                  <a:srgbClr val="00B0F0"/>
                </a:solidFill>
              </a:rPr>
              <a:t>undertaken</a:t>
            </a:r>
            <a:r>
              <a:rPr lang="fr-FR" sz="2800" b="1" dirty="0" smtClean="0">
                <a:solidFill>
                  <a:srgbClr val="00B0F0"/>
                </a:solidFill>
              </a:rPr>
              <a:t> in collaboration </a:t>
            </a:r>
            <a:r>
              <a:rPr lang="fr-FR" sz="2800" b="1" dirty="0" err="1" smtClean="0">
                <a:solidFill>
                  <a:srgbClr val="00B0F0"/>
                </a:solidFill>
              </a:rPr>
              <a:t>with</a:t>
            </a:r>
            <a:r>
              <a:rPr lang="fr-FR" sz="2800" b="1" dirty="0" smtClean="0">
                <a:solidFill>
                  <a:srgbClr val="00B0F0"/>
                </a:solidFill>
              </a:rPr>
              <a:t> and </a:t>
            </a:r>
            <a:r>
              <a:rPr lang="fr-FR" sz="2800" b="1" dirty="0" err="1" smtClean="0">
                <a:solidFill>
                  <a:srgbClr val="00B0F0"/>
                </a:solidFill>
              </a:rPr>
              <a:t>supported</a:t>
            </a:r>
            <a:r>
              <a:rPr lang="fr-FR" sz="2800" b="1" dirty="0" smtClean="0">
                <a:solidFill>
                  <a:srgbClr val="00B0F0"/>
                </a:solidFill>
              </a:rPr>
              <a:t> by </a:t>
            </a:r>
            <a:r>
              <a:rPr lang="fr-FR" sz="2800" b="1" dirty="0" err="1" smtClean="0">
                <a:solidFill>
                  <a:srgbClr val="00B0F0"/>
                </a:solidFill>
              </a:rPr>
              <a:t>many</a:t>
            </a:r>
            <a:r>
              <a:rPr lang="fr-FR" sz="2800" b="1" dirty="0" smtClean="0">
                <a:solidFill>
                  <a:srgbClr val="00B0F0"/>
                </a:solidFill>
              </a:rPr>
              <a:t> </a:t>
            </a:r>
            <a:r>
              <a:rPr lang="fr-FR" sz="2800" b="1" dirty="0" err="1" smtClean="0">
                <a:solidFill>
                  <a:srgbClr val="00B0F0"/>
                </a:solidFill>
              </a:rPr>
              <a:t>partners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0" y="1340768"/>
            <a:ext cx="2952750" cy="18859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900" r="63900"/>
          <a:stretch/>
        </p:blipFill>
        <p:spPr bwMode="auto">
          <a:xfrm>
            <a:off x="3851920" y="3429000"/>
            <a:ext cx="473812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29" r="56079"/>
          <a:stretch>
            <a:fillRect/>
          </a:stretch>
        </p:blipFill>
        <p:spPr bwMode="auto">
          <a:xfrm>
            <a:off x="251519" y="2865549"/>
            <a:ext cx="3037221" cy="1859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4854916"/>
            <a:ext cx="1938337" cy="131038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040" y="4147170"/>
            <a:ext cx="33051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IFPRI_Logo_4L_Gn-Bx_s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157192"/>
            <a:ext cx="1996105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24" y="5013176"/>
            <a:ext cx="2207568" cy="108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33606"/>
            <a:ext cx="4214588" cy="49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logo-blk-l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574" y="3246255"/>
            <a:ext cx="2623578" cy="686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90638"/>
          </a:xfrm>
        </p:spPr>
        <p:txBody>
          <a:bodyPr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Agricultural-based Interventions for Nutrition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69119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7207696" y="2709863"/>
            <a:ext cx="1828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black"/>
                </a:solidFill>
              </a:rPr>
              <a:t>Potential Program Impact Pathways</a:t>
            </a:r>
          </a:p>
        </p:txBody>
      </p:sp>
      <p:sp>
        <p:nvSpPr>
          <p:cNvPr id="3" name="Left Arrow 2"/>
          <p:cNvSpPr/>
          <p:nvPr/>
        </p:nvSpPr>
        <p:spPr>
          <a:xfrm>
            <a:off x="4716016" y="4005064"/>
            <a:ext cx="2520280" cy="1525741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Improving women’s access to and control of resources</a:t>
            </a:r>
            <a:endParaRPr lang="en-US" b="1" dirty="0"/>
          </a:p>
        </p:txBody>
      </p:sp>
      <p:sp>
        <p:nvSpPr>
          <p:cNvPr id="9" name="Left Arrow 8"/>
          <p:cNvSpPr/>
          <p:nvPr/>
        </p:nvSpPr>
        <p:spPr>
          <a:xfrm>
            <a:off x="5868144" y="2852936"/>
            <a:ext cx="2520280" cy="1453733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Linking with health services</a:t>
            </a:r>
            <a:endParaRPr lang="en-US" b="1" dirty="0"/>
          </a:p>
        </p:txBody>
      </p:sp>
      <p:sp>
        <p:nvSpPr>
          <p:cNvPr id="4" name="Up Arrow 3"/>
          <p:cNvSpPr/>
          <p:nvPr/>
        </p:nvSpPr>
        <p:spPr>
          <a:xfrm>
            <a:off x="2051720" y="3933056"/>
            <a:ext cx="2376264" cy="1944216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Promoting optimal nutrition practices</a:t>
            </a:r>
            <a:endParaRPr lang="en-US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79512" y="3140968"/>
            <a:ext cx="2322984" cy="2880320"/>
            <a:chOff x="179512" y="3140968"/>
            <a:chExt cx="2322984" cy="2880320"/>
          </a:xfrm>
        </p:grpSpPr>
        <p:sp>
          <p:nvSpPr>
            <p:cNvPr id="7" name="Oval 6"/>
            <p:cNvSpPr/>
            <p:nvPr/>
          </p:nvSpPr>
          <p:spPr>
            <a:xfrm>
              <a:off x="179512" y="3140968"/>
              <a:ext cx="2322984" cy="936104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Up Arrow 7"/>
            <p:cNvSpPr/>
            <p:nvPr/>
          </p:nvSpPr>
          <p:spPr>
            <a:xfrm>
              <a:off x="251520" y="4005064"/>
              <a:ext cx="1584176" cy="2016224"/>
            </a:xfrm>
            <a:prstGeom prst="up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Grow more Food</a:t>
              </a:r>
              <a:endParaRPr lang="en-US" b="1" dirty="0"/>
            </a:p>
          </p:txBody>
        </p:sp>
      </p:grpSp>
      <p:sp>
        <p:nvSpPr>
          <p:cNvPr id="2" name="Oval 1"/>
          <p:cNvSpPr/>
          <p:nvPr/>
        </p:nvSpPr>
        <p:spPr>
          <a:xfrm>
            <a:off x="232792" y="2060848"/>
            <a:ext cx="2322984" cy="936104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251520" y="2996952"/>
            <a:ext cx="1584176" cy="1770982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Eat more Food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310721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4" grpId="0" animBg="1"/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07504" y="980728"/>
            <a:ext cx="6194838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Primary pathways to achieve impact on nutrition: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Increased </a:t>
            </a:r>
            <a:r>
              <a:rPr lang="en-US" sz="2400" dirty="0">
                <a:solidFill>
                  <a:prstClr val="black"/>
                </a:solidFill>
              </a:rPr>
              <a:t>availability of micronutrient-rich foods through increased household </a:t>
            </a:r>
            <a:r>
              <a:rPr lang="en-US" sz="2400" b="1" u="sng" dirty="0">
                <a:solidFill>
                  <a:prstClr val="black"/>
                </a:solidFill>
              </a:rPr>
              <a:t>production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of these foods.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Increased </a:t>
            </a:r>
            <a:r>
              <a:rPr lang="en-US" sz="2400" b="1" u="sng" dirty="0">
                <a:solidFill>
                  <a:prstClr val="black"/>
                </a:solidFill>
              </a:rPr>
              <a:t>income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under control of women through </a:t>
            </a:r>
            <a:r>
              <a:rPr lang="en-US" sz="2400" dirty="0">
                <a:solidFill>
                  <a:prstClr val="black"/>
                </a:solidFill>
              </a:rPr>
              <a:t>the sale of surplus production.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Increased </a:t>
            </a:r>
            <a:r>
              <a:rPr lang="en-US" sz="2400" dirty="0">
                <a:solidFill>
                  <a:prstClr val="black"/>
                </a:solidFill>
              </a:rPr>
              <a:t>knowledge and adoption of optimal nutrition practices including </a:t>
            </a:r>
            <a:r>
              <a:rPr lang="en-US" sz="2400" b="1" u="sng" dirty="0">
                <a:solidFill>
                  <a:prstClr val="black"/>
                </a:solidFill>
              </a:rPr>
              <a:t>consumption</a:t>
            </a:r>
            <a:r>
              <a:rPr lang="en-US" sz="2400" dirty="0">
                <a:solidFill>
                  <a:prstClr val="black"/>
                </a:solidFill>
              </a:rPr>
              <a:t> of micronutrient-rich foods through </a:t>
            </a:r>
            <a:r>
              <a:rPr lang="en-US" sz="2400" b="1" u="sng" dirty="0">
                <a:solidFill>
                  <a:prstClr val="black"/>
                </a:solidFill>
              </a:rPr>
              <a:t>behavior change communication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solidFill>
                  <a:prstClr val="black"/>
                </a:solidFill>
              </a:rPr>
              <a:t>Linkages </a:t>
            </a:r>
            <a:r>
              <a:rPr lang="en-US" sz="2400" dirty="0">
                <a:solidFill>
                  <a:prstClr val="black"/>
                </a:solidFill>
              </a:rPr>
              <a:t>established with local </a:t>
            </a:r>
            <a:r>
              <a:rPr lang="en-US" sz="2400" b="1" u="sng" dirty="0">
                <a:solidFill>
                  <a:prstClr val="black"/>
                </a:solidFill>
              </a:rPr>
              <a:t>health services</a:t>
            </a:r>
            <a:r>
              <a:rPr lang="en-US" sz="24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92325"/>
            <a:ext cx="2808312" cy="5693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07504" y="1082635"/>
            <a:ext cx="5976664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F0"/>
                </a:solidFill>
              </a:rPr>
              <a:t>Objective:   improve nutritional status of vulnerable members of low income households through home production of micronutrient (MN) rich crops and small animals, poultry … 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prstClr val="black"/>
                </a:solidFill>
              </a:rPr>
              <a:t>Nutritional </a:t>
            </a:r>
            <a:r>
              <a:rPr lang="en-US" sz="2600" dirty="0">
                <a:solidFill>
                  <a:prstClr val="black"/>
                </a:solidFill>
              </a:rPr>
              <a:t>focus now broadened to include </a:t>
            </a:r>
            <a:r>
              <a:rPr lang="en-US" sz="2600" b="1" u="sng" dirty="0">
                <a:solidFill>
                  <a:prstClr val="black"/>
                </a:solidFill>
              </a:rPr>
              <a:t>child growth </a:t>
            </a:r>
            <a:r>
              <a:rPr lang="en-US" sz="2600" dirty="0">
                <a:solidFill>
                  <a:prstClr val="black"/>
                </a:solidFill>
              </a:rPr>
              <a:t>and not just micronutrient deficiencies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prstClr val="black"/>
                </a:solidFill>
              </a:rPr>
              <a:t>Emphasis </a:t>
            </a:r>
            <a:r>
              <a:rPr lang="en-US" sz="2600" dirty="0">
                <a:solidFill>
                  <a:prstClr val="black"/>
                </a:solidFill>
              </a:rPr>
              <a:t>on </a:t>
            </a:r>
            <a:r>
              <a:rPr lang="en-US" sz="2600" b="1" u="sng" dirty="0">
                <a:solidFill>
                  <a:prstClr val="black"/>
                </a:solidFill>
              </a:rPr>
              <a:t>year round</a:t>
            </a:r>
            <a:r>
              <a:rPr lang="en-US" sz="2600" b="1" dirty="0">
                <a:solidFill>
                  <a:prstClr val="black"/>
                </a:solidFill>
              </a:rPr>
              <a:t> </a:t>
            </a:r>
            <a:r>
              <a:rPr lang="en-US" sz="2600" dirty="0">
                <a:solidFill>
                  <a:prstClr val="black"/>
                </a:solidFill>
              </a:rPr>
              <a:t>production of local micronutrient-rich crops and animal source foods </a:t>
            </a:r>
          </a:p>
          <a:p>
            <a:pPr marL="822960" lvl="1" indent="-457200">
              <a:spcBef>
                <a:spcPts val="550"/>
              </a:spcBef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600" dirty="0" smtClean="0">
                <a:solidFill>
                  <a:prstClr val="black"/>
                </a:solidFill>
              </a:rPr>
              <a:t>Focus </a:t>
            </a:r>
            <a:r>
              <a:rPr lang="en-US" sz="2600" dirty="0">
                <a:solidFill>
                  <a:prstClr val="black"/>
                </a:solidFill>
              </a:rPr>
              <a:t>on improving </a:t>
            </a:r>
            <a:r>
              <a:rPr lang="en-US" sz="2600" b="1" u="sng" dirty="0">
                <a:solidFill>
                  <a:prstClr val="black"/>
                </a:solidFill>
              </a:rPr>
              <a:t>local farming practices</a:t>
            </a:r>
            <a:r>
              <a:rPr lang="en-US" sz="2600" dirty="0">
                <a:solidFill>
                  <a:prstClr val="black"/>
                </a:solidFill>
              </a:rPr>
              <a:t> to extent possible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6300192" y="1200150"/>
            <a:ext cx="2880320" cy="5657850"/>
            <a:chOff x="5943600" y="0"/>
            <a:chExt cx="3200400" cy="6858000"/>
          </a:xfrm>
        </p:grpSpPr>
        <p:pic>
          <p:nvPicPr>
            <p:cNvPr id="8" name="Picture 6" descr="C:\Users\Victoria\Pictures\Cambodia Feb 09\HFP Field Trip\DSC0532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950052" y="2209800"/>
              <a:ext cx="3193948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4" descr="C:\Users\Victoria\Pictures\Cambodia Feb 09\HFP Field Trip\DSC0528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43600" y="4457700"/>
              <a:ext cx="32004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4" descr="Jewe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943600" y="0"/>
              <a:ext cx="3200400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7215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07504" y="1220559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Some </a:t>
            </a:r>
            <a:r>
              <a:rPr lang="en-US" sz="2400" b="1" dirty="0">
                <a:solidFill>
                  <a:srgbClr val="00B0F0"/>
                </a:solidFill>
              </a:rPr>
              <a:t>Results: </a:t>
            </a:r>
            <a:r>
              <a:rPr lang="en-US" sz="2400" b="1" dirty="0" smtClean="0">
                <a:solidFill>
                  <a:srgbClr val="00B0F0"/>
                </a:solidFill>
              </a:rPr>
              <a:t>Orange-Fleshed </a:t>
            </a:r>
            <a:r>
              <a:rPr lang="en-US" sz="2400" b="1" dirty="0" err="1" smtClean="0">
                <a:solidFill>
                  <a:srgbClr val="00B0F0"/>
                </a:solidFill>
              </a:rPr>
              <a:t>Sweetpotato</a:t>
            </a:r>
            <a:r>
              <a:rPr lang="en-US" sz="2400" b="1" dirty="0" smtClean="0">
                <a:solidFill>
                  <a:srgbClr val="00B0F0"/>
                </a:solidFill>
              </a:rPr>
              <a:t> - Impact </a:t>
            </a:r>
            <a:r>
              <a:rPr lang="en-US" sz="2400" b="1" dirty="0">
                <a:solidFill>
                  <a:srgbClr val="00B0F0"/>
                </a:solidFill>
              </a:rPr>
              <a:t>on Vitamin A Intakes </a:t>
            </a:r>
            <a:r>
              <a:rPr lang="en-US" sz="2400" b="1" dirty="0" smtClean="0">
                <a:solidFill>
                  <a:srgbClr val="00B0F0"/>
                </a:solidFill>
              </a:rPr>
              <a:t>Children  </a:t>
            </a:r>
            <a:r>
              <a:rPr lang="en-US" sz="2400" b="1" dirty="0">
                <a:solidFill>
                  <a:srgbClr val="00B0F0"/>
                </a:solidFill>
              </a:rPr>
              <a:t>6-35 months, Mozambique</a:t>
            </a:r>
          </a:p>
          <a:p>
            <a:r>
              <a:rPr lang="en-US" sz="2400" b="1" dirty="0" smtClean="0">
                <a:solidFill>
                  <a:srgbClr val="00B0F0"/>
                </a:solidFill>
              </a:rPr>
              <a:t> </a:t>
            </a:r>
            <a:endParaRPr lang="en-US" sz="2400" b="1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5877" y="6309320"/>
            <a:ext cx="76482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solidFill>
                  <a:prstClr val="black"/>
                </a:solidFill>
                <a:latin typeface="Arial" charset="0"/>
              </a:rPr>
              <a:t>Source: Christine </a:t>
            </a:r>
            <a:r>
              <a:rPr lang="en-US" sz="1800" dirty="0" err="1" smtClean="0">
                <a:solidFill>
                  <a:prstClr val="black"/>
                </a:solidFill>
                <a:latin typeface="Arial" charset="0"/>
              </a:rPr>
              <a:t>Hotz</a:t>
            </a:r>
            <a:r>
              <a:rPr lang="en-US" sz="1800" dirty="0" smtClean="0">
                <a:solidFill>
                  <a:prstClr val="black"/>
                </a:solidFill>
                <a:latin typeface="Arial" charset="0"/>
              </a:rPr>
              <a:t> et al., </a:t>
            </a:r>
            <a:r>
              <a:rPr lang="en-US" sz="1800" dirty="0" err="1" smtClean="0">
                <a:solidFill>
                  <a:prstClr val="black"/>
                </a:solidFill>
                <a:latin typeface="Arial" charset="0"/>
              </a:rPr>
              <a:t>Biofortification</a:t>
            </a:r>
            <a:r>
              <a:rPr lang="en-US" sz="1800" dirty="0" smtClean="0">
                <a:solidFill>
                  <a:prstClr val="black"/>
                </a:solidFill>
                <a:latin typeface="Arial" charset="0"/>
              </a:rPr>
              <a:t> Conference, November. 2010</a:t>
            </a:r>
          </a:p>
          <a:p>
            <a:endParaRPr lang="en-US" sz="1800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93440"/>
            <a:ext cx="8304213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77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908720"/>
            <a:ext cx="9144000" cy="72008"/>
          </a:xfrm>
          <a:prstGeom prst="rect">
            <a:avLst/>
          </a:prstGeom>
          <a:solidFill>
            <a:srgbClr val="95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1"/>
          </p:nvPr>
        </p:nvSpPr>
        <p:spPr>
          <a:xfrm>
            <a:off x="-36512" y="6520259"/>
            <a:ext cx="4760168" cy="365125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Conférence Internationale contre la malnutrition : titre de la présentation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596"/>
            <a:ext cx="3456384" cy="549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76" y="-5680"/>
            <a:ext cx="1403648" cy="1403648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107504" y="1196752"/>
            <a:ext cx="9036496" cy="464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Some “Enhancements” to Homestead Food Production Programs:</a:t>
            </a:r>
            <a:endParaRPr lang="en-US" sz="2400" b="1" dirty="0">
              <a:solidFill>
                <a:srgbClr val="00B0F0"/>
              </a:solidFill>
            </a:endParaRPr>
          </a:p>
          <a:p>
            <a:pPr marL="320040" indent="-32004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Our approach has evolved in response to the evidence: </a:t>
            </a:r>
          </a:p>
          <a:p>
            <a:pPr marL="342900" indent="-34290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buFont typeface="Arial" pitchFamily="34" charset="0"/>
              <a:buChar char="•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Essential Nutrition Actions: </a:t>
            </a:r>
            <a:endParaRPr lang="en-US" sz="2200" b="1" dirty="0">
              <a:solidFill>
                <a:prstClr val="black"/>
              </a:solidFill>
            </a:endParaRP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Strengthened inter-personal communications covering breastfeeding and complementary feeding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Clr>
                <a:prstClr val="black"/>
              </a:buClr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Including training of health workers in program area to “saturate” </a:t>
            </a:r>
          </a:p>
          <a:p>
            <a:pPr marL="342900" indent="-34290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buFont typeface="Arial" pitchFamily="34" charset="0"/>
              <a:buChar char="•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Including animal source foods</a:t>
            </a:r>
            <a:endParaRPr lang="en-US" sz="2200" b="1" dirty="0">
              <a:solidFill>
                <a:prstClr val="black"/>
              </a:solidFill>
            </a:endParaRPr>
          </a:p>
          <a:p>
            <a:pPr marL="342900" indent="-34290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buFont typeface="Arial" pitchFamily="34" charset="0"/>
              <a:buChar char="•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Strengthening operations research and impact evaluation:</a:t>
            </a:r>
            <a:endParaRPr lang="en-US" sz="2200" b="1" dirty="0">
              <a:solidFill>
                <a:prstClr val="black"/>
              </a:solidFill>
            </a:endParaRP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Partnership with International Food Policy Research Institute</a:t>
            </a:r>
          </a:p>
          <a:p>
            <a:pPr marL="342900" indent="-342900" fontAlgn="auto">
              <a:spcBef>
                <a:spcPts val="700"/>
              </a:spcBef>
              <a:spcAft>
                <a:spcPts val="0"/>
              </a:spcAft>
              <a:buClr>
                <a:srgbClr val="C0504D"/>
              </a:buClr>
              <a:buSzPct val="60000"/>
              <a:buFont typeface="Arial" pitchFamily="34" charset="0"/>
              <a:buChar char="•"/>
              <a:defRPr/>
            </a:pPr>
            <a:r>
              <a:rPr lang="en-US" sz="2200" b="1" dirty="0" smtClean="0">
                <a:solidFill>
                  <a:prstClr val="black"/>
                </a:solidFill>
              </a:rPr>
              <a:t>Modifying agriculture extension models to fit context:</a:t>
            </a: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prstClr val="black"/>
                </a:solidFill>
              </a:rPr>
              <a:t>Analyze gender constraints to different models  </a:t>
            </a:r>
            <a:endParaRPr lang="en-US" dirty="0">
              <a:solidFill>
                <a:prstClr val="black"/>
              </a:solidFill>
            </a:endParaRPr>
          </a:p>
          <a:p>
            <a:pPr marL="640080" lvl="1" indent="-274320" fontAlgn="auto">
              <a:spcBef>
                <a:spcPts val="550"/>
              </a:spcBef>
              <a:spcAft>
                <a:spcPts val="0"/>
              </a:spcAft>
              <a:buSzPct val="100000"/>
              <a:buFont typeface="Arial" pitchFamily="34" charset="0"/>
              <a:buChar char="•"/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96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</TotalTime>
  <Words>637</Words>
  <Application>Microsoft Office PowerPoint</Application>
  <PresentationFormat>On-screen Show (4:3)</PresentationFormat>
  <Paragraphs>82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Thème Office</vt:lpstr>
      <vt:lpstr>2_Office Theme</vt:lpstr>
      <vt:lpstr>Office Theme</vt:lpstr>
      <vt:lpstr>PowerPoint Presentation</vt:lpstr>
      <vt:lpstr>HKI’s Nutrition Strategies – a continuum</vt:lpstr>
      <vt:lpstr>HKI’s Nutrition Strategies – a continuum</vt:lpstr>
      <vt:lpstr>PowerPoint Presentation</vt:lpstr>
      <vt:lpstr>Agricultural-based Interventions for Nutrition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UNICEF France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gdruhen</dc:creator>
  <cp:lastModifiedBy>Shawn BAKER</cp:lastModifiedBy>
  <cp:revision>41</cp:revision>
  <dcterms:created xsi:type="dcterms:W3CDTF">2013-04-16T12:02:01Z</dcterms:created>
  <dcterms:modified xsi:type="dcterms:W3CDTF">2013-05-14T09:29:25Z</dcterms:modified>
</cp:coreProperties>
</file>