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11F"/>
    <a:srgbClr val="4A7EB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8737" autoAdjust="0"/>
  </p:normalViewPr>
  <p:slideViewPr>
    <p:cSldViewPr>
      <p:cViewPr>
        <p:scale>
          <a:sx n="80" d="100"/>
          <a:sy n="80" d="100"/>
        </p:scale>
        <p:origin x="-542" y="3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83394-7B33-4F7C-8650-94B760459620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80046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lb-LU" dirty="0" smtClean="0"/>
              <a:t>Source Banque Mondiale et UNICEF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lb-LU" dirty="0" smtClean="0"/>
              <a:t>Voir Décret</a:t>
            </a:r>
            <a:r>
              <a:rPr lang="lb-LU" baseline="0" dirty="0" smtClean="0"/>
              <a:t> CAN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01FF-E532-42F2-9DA3-7FD84E5477A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211-12EC-4D1F-AACE-5926CED0228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A5F4-7126-4960-B9B6-12779EA61EFF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8148-E446-439F-94ED-2F37E7FF3D31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8688-E179-4EA5-945E-B3F69FB07790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9572-7D6C-4AAB-B478-E30C39E22B0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F63F-5EAF-4F05-90E1-C34ACDA358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B68C-6E5E-4ACE-BD44-22BCA8FBD40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2B9C-FEEE-444A-9E81-14D7C595D6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5E10-464E-46CC-87F7-8372E948EA5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5E8D-D017-4812-A802-FE821E613B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C085-CF1F-49E8-B7A3-A78C698DB4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11" y="221459"/>
            <a:ext cx="5691533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0" y="5526554"/>
            <a:ext cx="9144000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51520" y="5805264"/>
            <a:ext cx="871296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Pr. Mathurin </a:t>
            </a:r>
            <a:r>
              <a:rPr lang="fr-FR" sz="17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Coffi</a:t>
            </a:r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NAGO</a:t>
            </a:r>
          </a:p>
          <a:p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Président de l’Assemblée Nationale, </a:t>
            </a:r>
            <a:endParaRPr lang="fr-FR" sz="17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7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Bénin</a:t>
            </a:r>
            <a:endParaRPr lang="fr-FR" sz="17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79512" y="1628800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Des progrès à portée de main: Mobiliser la volonté politique pour accélérer la mise en œuvre des actions nutritionnelles et renforcer leur impact au Bénin</a:t>
            </a:r>
            <a:endParaRPr lang="fr-FR" sz="24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3" name="Rectangle 2"/>
          <p:cNvSpPr/>
          <p:nvPr/>
        </p:nvSpPr>
        <p:spPr>
          <a:xfrm>
            <a:off x="0" y="472514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latin typeface="Arial" pitchFamily="34" charset="0"/>
                <a:cs typeface="Arial" pitchFamily="34" charset="0"/>
              </a:rPr>
              <a:t>Processus de réformes du secteur de l’Alimentation et de la Nutrition au Bénin : </a:t>
            </a:r>
            <a:r>
              <a:rPr lang="lb-LU" b="1" dirty="0" smtClean="0">
                <a:latin typeface="Arial" pitchFamily="34" charset="0"/>
                <a:cs typeface="Arial" pitchFamily="34" charset="0"/>
              </a:rPr>
              <a:t>Progrès, perspectives et </a:t>
            </a:r>
            <a:r>
              <a:rPr lang="lb-LU" b="1" dirty="0" smtClean="0">
                <a:latin typeface="Arial" pitchFamily="34" charset="0"/>
                <a:cs typeface="Arial" pitchFamily="34" charset="0"/>
              </a:rPr>
              <a:t>rôle</a:t>
            </a:r>
            <a:r>
              <a:rPr lang="lb-L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lb-LU" b="1" dirty="0" smtClean="0">
                <a:latin typeface="Arial" pitchFamily="34" charset="0"/>
                <a:cs typeface="Arial" pitchFamily="34" charset="0"/>
              </a:rPr>
              <a:t>du Parlement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 rot="16200000">
            <a:off x="7372169" y="3092492"/>
            <a:ext cx="26800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      © /UNICEF </a:t>
            </a:r>
            <a:r>
              <a:rPr kumimoji="0" lang="en-GB" sz="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Bénin</a:t>
            </a:r>
            <a:r>
              <a: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2010/Leonie MARINOVITCH</a:t>
            </a:r>
            <a:endParaRPr kumimoji="0" lang="en-GB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412776"/>
            <a:ext cx="4206875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Mobiliser la volonté politique pour accélérer la mise en œuvre des actions nutritionnelles et renforcer leur impact au Bénin</a:t>
            </a:r>
            <a:endParaRPr lang="fr-FR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95536" y="1124744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Malgré une longue expérience dans le secteur de la nutrition, près </a:t>
            </a:r>
            <a:r>
              <a:rPr lang="fr-FR" sz="2400" b="1" dirty="0" smtClean="0">
                <a:solidFill>
                  <a:srgbClr val="00B0F0"/>
                </a:solidFill>
              </a:rPr>
              <a:t>de 4 enfants sur 10 souffrent </a:t>
            </a:r>
            <a:r>
              <a:rPr lang="fr-FR" sz="2400" b="1" dirty="0" smtClean="0">
                <a:solidFill>
                  <a:srgbClr val="00B0F0"/>
                </a:solidFill>
              </a:rPr>
              <a:t>encore de </a:t>
            </a:r>
            <a:r>
              <a:rPr lang="fr-FR" sz="2400" b="1" dirty="0" smtClean="0">
                <a:solidFill>
                  <a:srgbClr val="00B0F0"/>
                </a:solidFill>
              </a:rPr>
              <a:t>malnutrition chronique au Bénin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0928"/>
            <a:ext cx="395181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7504" y="5229200"/>
            <a:ext cx="9036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fr-FR" dirty="0" smtClean="0"/>
              <a:t> Le Bénin </a:t>
            </a:r>
            <a:r>
              <a:rPr lang="fr-FR" dirty="0" smtClean="0"/>
              <a:t>a perdu </a:t>
            </a:r>
            <a:r>
              <a:rPr lang="fr-FR" dirty="0" smtClean="0"/>
              <a:t>près </a:t>
            </a:r>
            <a:r>
              <a:rPr lang="fr-FR" dirty="0"/>
              <a:t>de 99 millions de dollars </a:t>
            </a:r>
            <a:r>
              <a:rPr lang="fr-FR" dirty="0" smtClean="0"/>
              <a:t>par </a:t>
            </a:r>
            <a:r>
              <a:rPr lang="fr-FR" dirty="0" smtClean="0"/>
              <a:t>an à cause d’une fragmentation des </a:t>
            </a:r>
            <a:r>
              <a:rPr lang="fr-FR" dirty="0" smtClean="0"/>
              <a:t>efforts dans le secteur de la nutrition (faible priorité/faible financement)</a:t>
            </a:r>
            <a:endParaRPr lang="fr-FR" dirty="0" smtClean="0"/>
          </a:p>
          <a:p>
            <a:pPr lvl="0">
              <a:buFont typeface="Wingdings" pitchFamily="2" charset="2"/>
              <a:buChar char="§"/>
            </a:pPr>
            <a:r>
              <a:rPr lang="fr-LU" dirty="0" smtClean="0"/>
              <a:t> Alors qu’un</a:t>
            </a:r>
            <a:r>
              <a:rPr lang="fr-LU" b="1" dirty="0" smtClean="0"/>
              <a:t> effort même modeste dans le secteur de la </a:t>
            </a:r>
            <a:r>
              <a:rPr lang="fr-LU" b="1" dirty="0" smtClean="0"/>
              <a:t>nutrition</a:t>
            </a:r>
            <a:r>
              <a:rPr lang="fr-LU" b="1" dirty="0" smtClean="0"/>
              <a:t> </a:t>
            </a:r>
            <a:r>
              <a:rPr lang="fr-LU" b="1" dirty="0" smtClean="0"/>
              <a:t>aura un impact significatif sur le développement social et économique du Bénin</a:t>
            </a:r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457200"/>
            <a:ext cx="3017838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1124744"/>
            <a:ext cx="2606675" cy="389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"/>
          <p:cNvSpPr>
            <a:spLocks noChangeArrowheads="1"/>
          </p:cNvSpPr>
          <p:nvPr/>
        </p:nvSpPr>
        <p:spPr bwMode="auto">
          <a:xfrm rot="16200000">
            <a:off x="7444177" y="3596548"/>
            <a:ext cx="26800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      © /UNICEF </a:t>
            </a:r>
            <a:r>
              <a:rPr kumimoji="0" lang="en-GB" sz="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Bénin</a:t>
            </a:r>
            <a:r>
              <a:rPr kumimoji="0" lang="en-GB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2010/Leonie MARINOVITCH</a:t>
            </a:r>
            <a:endParaRPr kumimoji="0" lang="en-GB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9512" y="980728"/>
            <a:ext cx="8964488" cy="629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b-LU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Un processus </a:t>
            </a:r>
            <a:r>
              <a:rPr lang="lb-LU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lb-LU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réformes multisectoriel pour faire reculer la malnutrition</a:t>
            </a:r>
            <a:endParaRPr lang="lb-LU" sz="2400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endParaRPr lang="fr-FR" sz="1700" b="1" dirty="0" smtClean="0">
              <a:solidFill>
                <a:srgbClr val="00B0F0"/>
              </a:solidFill>
            </a:endParaRPr>
          </a:p>
          <a:p>
            <a:r>
              <a:rPr lang="fr-FR" sz="2400" b="1" dirty="0" smtClean="0">
                <a:solidFill>
                  <a:srgbClr val="00B0F0"/>
                </a:solidFill>
              </a:rPr>
              <a:t>&gt; </a:t>
            </a:r>
            <a:r>
              <a:rPr lang="fr-FR" sz="2000" b="1" dirty="0" smtClean="0">
                <a:solidFill>
                  <a:srgbClr val="00B0F0"/>
                </a:solidFill>
              </a:rPr>
              <a:t>Mobilisation des intervenants en nutrition et institutionnalisation de la nutrition</a:t>
            </a:r>
            <a:endParaRPr lang="fr-FR" sz="2000" b="1" dirty="0" smtClean="0">
              <a:solidFill>
                <a:srgbClr val="00B0F0"/>
              </a:solidFill>
            </a:endParaRPr>
          </a:p>
          <a:p>
            <a:endParaRPr lang="fr-FR" sz="1200" dirty="0"/>
          </a:p>
          <a:p>
            <a:pPr marL="285750" indent="-285750"/>
            <a:endParaRPr lang="fr-FR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lb-LU" sz="1700" dirty="0" smtClean="0"/>
              <a:t>Diagnostic plurifactoriel du secteur et lancement du processus de réformes en 2007 (Feuille de Route validée en Conseil des Ministres)</a:t>
            </a:r>
          </a:p>
          <a:p>
            <a:pPr marL="285750" indent="-285750">
              <a:buFont typeface="Wingdings" pitchFamily="2" charset="2"/>
              <a:buChar char="§"/>
            </a:pPr>
            <a:endParaRPr lang="lb-LU" sz="1700" dirty="0" smtClean="0"/>
          </a:p>
          <a:p>
            <a:pPr marL="285750" lvl="0" indent="-285750">
              <a:buFont typeface="Wingdings" pitchFamily="2" charset="2"/>
              <a:buChar char="§"/>
            </a:pPr>
            <a:r>
              <a:rPr lang="lb-LU" sz="1700" dirty="0" smtClean="0"/>
              <a:t>Installation du </a:t>
            </a:r>
            <a:r>
              <a:rPr lang="lb-LU" sz="1700" b="1" dirty="0" smtClean="0"/>
              <a:t>Conseil de l’Alimentation et de la Nutrition (CAN) </a:t>
            </a:r>
            <a:r>
              <a:rPr lang="lb-LU" sz="1700" dirty="0" smtClean="0"/>
              <a:t>en novembre 2011 par le Chef de l’Etat et nomination de </a:t>
            </a:r>
            <a:r>
              <a:rPr lang="fr-LU" sz="1700" dirty="0" smtClean="0"/>
              <a:t>son </a:t>
            </a:r>
            <a:r>
              <a:rPr lang="fr-LU" sz="1700" b="1" dirty="0" smtClean="0"/>
              <a:t>Secrétaire Permanent</a:t>
            </a:r>
            <a:r>
              <a:rPr lang="fr-LU" sz="1700" dirty="0" smtClean="0"/>
              <a:t> en </a:t>
            </a:r>
            <a:r>
              <a:rPr lang="fr-LU" sz="1700" dirty="0" smtClean="0"/>
              <a:t>mars </a:t>
            </a:r>
            <a:r>
              <a:rPr lang="fr-LU" sz="1700" dirty="0" smtClean="0"/>
              <a:t>2013</a:t>
            </a:r>
          </a:p>
          <a:p>
            <a:endParaRPr lang="fr-FR" sz="1700" dirty="0" smtClean="0"/>
          </a:p>
          <a:p>
            <a:pPr marL="0" lvl="1">
              <a:buFont typeface="Wingdings" pitchFamily="2" charset="2"/>
              <a:buChar char="§"/>
            </a:pPr>
            <a:r>
              <a:rPr lang="fr-FR" sz="1700" dirty="0" smtClean="0"/>
              <a:t>   Le CAN </a:t>
            </a:r>
            <a:r>
              <a:rPr lang="fr-LU" sz="1700" dirty="0" smtClean="0"/>
              <a:t>est c</a:t>
            </a:r>
            <a:r>
              <a:rPr lang="fr-LU" sz="1700" dirty="0" smtClean="0"/>
              <a:t>omposé </a:t>
            </a:r>
            <a:r>
              <a:rPr lang="fr-LU" sz="1700" dirty="0" smtClean="0"/>
              <a:t>de 17 membres dont des représentants de 7 </a:t>
            </a:r>
            <a:r>
              <a:rPr lang="fr-LU" sz="1700" dirty="0" smtClean="0"/>
              <a:t>Ministères, </a:t>
            </a:r>
            <a:r>
              <a:rPr lang="fr-LU" sz="1700" dirty="0" smtClean="0"/>
              <a:t>du monde </a:t>
            </a:r>
            <a:r>
              <a:rPr lang="fr-LU" sz="1700" dirty="0" smtClean="0"/>
              <a:t>   académique</a:t>
            </a:r>
            <a:r>
              <a:rPr lang="fr-LU" sz="1700" dirty="0" smtClean="0"/>
              <a:t>, de la société civile, du secteur </a:t>
            </a:r>
            <a:r>
              <a:rPr lang="fr-LU" sz="1700" dirty="0" smtClean="0"/>
              <a:t>privé etc.</a:t>
            </a:r>
          </a:p>
          <a:p>
            <a:pPr marL="0" lvl="1">
              <a:buFont typeface="Wingdings" pitchFamily="2" charset="2"/>
              <a:buChar char="§"/>
            </a:pPr>
            <a:endParaRPr lang="fr-LU" sz="1700" dirty="0" smtClean="0"/>
          </a:p>
          <a:p>
            <a:pPr>
              <a:buFont typeface="Wingdings" pitchFamily="2" charset="2"/>
              <a:buChar char="§"/>
            </a:pPr>
            <a:r>
              <a:rPr lang="fr-FR" sz="1700" dirty="0" smtClean="0"/>
              <a:t>   Le CAN a pour </a:t>
            </a:r>
            <a:r>
              <a:rPr lang="fr-FR" sz="1700" dirty="0" smtClean="0"/>
              <a:t>missions de : 	</a:t>
            </a:r>
          </a:p>
          <a:p>
            <a:pPr lvl="1">
              <a:buFont typeface="Wingdings" pitchFamily="2" charset="2"/>
              <a:buChar char="ü"/>
            </a:pPr>
            <a:r>
              <a:rPr lang="fr-FR" sz="1700" dirty="0" smtClean="0"/>
              <a:t>Définir la Politique Nationale en matière d'Alimentation et de Nutrition </a:t>
            </a:r>
          </a:p>
          <a:p>
            <a:pPr lvl="1">
              <a:buFont typeface="Wingdings" pitchFamily="2" charset="2"/>
              <a:buChar char="ü"/>
            </a:pPr>
            <a:r>
              <a:rPr lang="fr-FR" sz="1700" dirty="0" smtClean="0"/>
              <a:t>Assurer I' élaboration, la mise en œuvre, </a:t>
            </a:r>
            <a:r>
              <a:rPr lang="fr-FR" sz="1700" dirty="0" err="1" smtClean="0"/>
              <a:t>Ie</a:t>
            </a:r>
            <a:r>
              <a:rPr lang="fr-FR" sz="1700" dirty="0" smtClean="0"/>
              <a:t> suivi et I' évaluation du Plan Stratégique d’Alimentation et de Nutrition (PSDAN)</a:t>
            </a:r>
          </a:p>
          <a:p>
            <a:pPr lvl="1">
              <a:buFont typeface="Wingdings" pitchFamily="2" charset="2"/>
              <a:buChar char="ü"/>
            </a:pPr>
            <a:r>
              <a:rPr lang="fr-FR" sz="1700" dirty="0" smtClean="0"/>
              <a:t>Assurer la coordination des actions liées à l’Alimentation et la Nutrition	</a:t>
            </a:r>
          </a:p>
          <a:p>
            <a:pPr marL="742950" lvl="1" indent="-285750">
              <a:buFont typeface="Wingdings" pitchFamily="2" charset="2"/>
              <a:buChar char="§"/>
            </a:pPr>
            <a:endParaRPr lang="fr-FR" dirty="0" smtClean="0"/>
          </a:p>
          <a:p>
            <a:pPr marL="285750" indent="-285750">
              <a:buFont typeface="Wingdings" pitchFamily="2" charset="2"/>
              <a:buChar char="§"/>
            </a:pP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fr-FR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4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Mobiliser la volonté politique pour accélérer la mise en œuvre des actions nutritionnelles et renforcer leur impact au Bénin</a:t>
            </a:r>
            <a:endParaRPr lang="fr-FR" dirty="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9512" y="1124744"/>
            <a:ext cx="85920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Le Plan Stratégique de Développement de l’Alimentation et de la Nutrition (PSDAN)</a:t>
            </a:r>
          </a:p>
          <a:p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3" name="Rectangle 12"/>
          <p:cNvSpPr/>
          <p:nvPr/>
        </p:nvSpPr>
        <p:spPr>
          <a:xfrm>
            <a:off x="251520" y="2132856"/>
            <a:ext cx="78812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 smtClean="0">
                <a:solidFill>
                  <a:srgbClr val="00B0F0"/>
                </a:solidFill>
              </a:rPr>
              <a:t>&gt; </a:t>
            </a:r>
            <a:r>
              <a:rPr lang="fr-FR" sz="2000" b="1" dirty="0" smtClean="0">
                <a:solidFill>
                  <a:srgbClr val="00B0F0"/>
                </a:solidFill>
              </a:rPr>
              <a:t>Un plan unique pour passer à l’échelle les interventions nutritionnelles</a:t>
            </a:r>
            <a:endParaRPr lang="fr-FR" sz="2000" b="1" dirty="0" smtClean="0">
              <a:solidFill>
                <a:srgbClr val="00B0F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3528" y="2780928"/>
            <a:ext cx="831641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Elaboration du Plan Stratégique de Développement de l’Alimentation et de la Nutrition (</a:t>
            </a:r>
            <a:r>
              <a:rPr lang="fr-FR" b="1" dirty="0" smtClean="0"/>
              <a:t>PSDAN</a:t>
            </a:r>
            <a:r>
              <a:rPr lang="fr-FR" dirty="0" smtClean="0"/>
              <a:t>) en 2009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/>
              <a:t>« Long route » : disponibilité et accessibilité alimentaire (intensification du secteur agricole)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b="1" dirty="0" smtClean="0"/>
              <a:t>« Short route »  : interventions </a:t>
            </a:r>
            <a:r>
              <a:rPr lang="fr-FR" b="1" dirty="0" smtClean="0"/>
              <a:t>directes et sensibles en nutrition</a:t>
            </a:r>
          </a:p>
          <a:p>
            <a:pPr lvl="3">
              <a:buFontTx/>
              <a:buChar char="-"/>
            </a:pPr>
            <a:r>
              <a:rPr lang="fr-FR" dirty="0" smtClean="0"/>
              <a:t>PANAR</a:t>
            </a:r>
            <a:r>
              <a:rPr lang="fr-FR" dirty="0" smtClean="0"/>
              <a:t>: </a:t>
            </a:r>
            <a:r>
              <a:rPr lang="fr-FR" dirty="0" smtClean="0"/>
              <a:t>Programme d’Alimentation et de Nutrition Axé sur les Résultats</a:t>
            </a:r>
          </a:p>
          <a:p>
            <a:pPr lvl="3"/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200150" lvl="2" indent="-285750">
              <a:buFontTx/>
              <a:buChar char="-"/>
            </a:pPr>
            <a:endParaRPr lang="fr-FR" sz="1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Validation du </a:t>
            </a:r>
            <a:r>
              <a:rPr lang="fr-FR" b="1" dirty="0" smtClean="0"/>
              <a:t>budget du PANAR </a:t>
            </a:r>
            <a:r>
              <a:rPr lang="fr-FR" dirty="0" smtClean="0"/>
              <a:t>en 2012 (estimé à $135 </a:t>
            </a:r>
            <a:r>
              <a:rPr lang="fr-FR" dirty="0" smtClean="0"/>
              <a:t>millions sur 4 ans) pour couvrir toutes les communes du </a:t>
            </a:r>
            <a:r>
              <a:rPr lang="fr-FR" dirty="0" smtClean="0"/>
              <a:t>Bénin</a:t>
            </a:r>
            <a:endParaRPr lang="fr-FR" b="1" dirty="0" smtClean="0"/>
          </a:p>
          <a:p>
            <a:pPr marL="285750" indent="-285750">
              <a:buFont typeface="Wingdings" pitchFamily="2" charset="2"/>
              <a:buChar char="§"/>
            </a:pPr>
            <a:endParaRPr lang="fr-FR" dirty="0"/>
          </a:p>
        </p:txBody>
      </p:sp>
      <p:sp>
        <p:nvSpPr>
          <p:cNvPr id="20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Mobiliser la volonté politique pour accélérer la mise en œuvre des actions nutritionnelles et renforcer leur impact au Bénin</a:t>
            </a:r>
            <a:endParaRPr lang="fr-FR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45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9512" y="1052736"/>
            <a:ext cx="878497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b-LU" sz="2400" b="1" dirty="0" smtClean="0">
                <a:solidFill>
                  <a:srgbClr val="00B0F0"/>
                </a:solidFill>
              </a:rPr>
              <a:t>Adhésion au Mouvement </a:t>
            </a:r>
            <a:r>
              <a:rPr lang="lb-LU" sz="2400" b="1" dirty="0" smtClean="0">
                <a:solidFill>
                  <a:srgbClr val="00B0F0"/>
                </a:solidFill>
              </a:rPr>
              <a:t>SUN</a:t>
            </a:r>
            <a:endParaRPr lang="fr-FR" sz="2400" b="1" dirty="0" smtClean="0">
              <a:solidFill>
                <a:srgbClr val="00B0F0"/>
              </a:solidFill>
            </a:endParaRPr>
          </a:p>
          <a:p>
            <a:endParaRPr lang="fr-FR" sz="1500" b="1" dirty="0" smtClean="0">
              <a:solidFill>
                <a:srgbClr val="00B0F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4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Mobiliser la volonté politique pour accélérer la mise en œuvre des actions nutritionnelles et renforcer leur impact au Bénin</a:t>
            </a:r>
            <a:endParaRPr lang="fr-FR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9512" y="2132856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Adhésion du Bénin au </a:t>
            </a:r>
            <a:r>
              <a:rPr lang="fr-FR" b="1" dirty="0" smtClean="0"/>
              <a:t>SUN en septembre 2011</a:t>
            </a:r>
          </a:p>
          <a:p>
            <a:pPr marL="285750" indent="-285750"/>
            <a:endParaRPr lang="lb-LU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lb-LU" dirty="0" smtClean="0"/>
              <a:t>Mise en place d’une </a:t>
            </a:r>
            <a:r>
              <a:rPr lang="lb-LU" b="1" dirty="0" smtClean="0"/>
              <a:t>plateforme des PTF </a:t>
            </a:r>
            <a:r>
              <a:rPr lang="lb-LU" dirty="0" smtClean="0"/>
              <a:t>pour le passage à l’échelle de la nutrition en 2012 dans le cadre du Mouvement SUN (Chef de file pour </a:t>
            </a:r>
            <a:r>
              <a:rPr lang="lb-LU" dirty="0" smtClean="0"/>
              <a:t>2012/2013: </a:t>
            </a:r>
            <a:r>
              <a:rPr lang="lb-LU" dirty="0" smtClean="0"/>
              <a:t>UNICEF </a:t>
            </a:r>
            <a:r>
              <a:rPr lang="lb-LU" dirty="0" smtClean="0"/>
              <a:t>avec appui </a:t>
            </a:r>
            <a:r>
              <a:rPr lang="lb-LU" dirty="0" smtClean="0"/>
              <a:t>Banque </a:t>
            </a:r>
            <a:r>
              <a:rPr lang="lb-LU" dirty="0" smtClean="0"/>
              <a:t>Mondiale)</a:t>
            </a:r>
          </a:p>
          <a:p>
            <a:pPr marL="285750" indent="-285750">
              <a:buFont typeface="Wingdings" pitchFamily="2" charset="2"/>
              <a:buChar char="§"/>
            </a:pPr>
            <a:endParaRPr lang="lb-LU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lb-LU" b="1" dirty="0" smtClean="0"/>
              <a:t>Rencontres </a:t>
            </a:r>
            <a:r>
              <a:rPr lang="lb-LU" b="1" dirty="0" smtClean="0"/>
              <a:t>régulières entre </a:t>
            </a:r>
            <a:r>
              <a:rPr lang="lb-LU" b="1" dirty="0" smtClean="0"/>
              <a:t>le CAN et la plateforme des PTF</a:t>
            </a:r>
            <a:r>
              <a:rPr lang="lb-LU" dirty="0" smtClean="0"/>
              <a:t> pour renforcer la coordination et assurer l’alignement des acteurs sur les priorités </a:t>
            </a:r>
            <a:r>
              <a:rPr lang="lb-LU" dirty="0" smtClean="0"/>
              <a:t>nationales</a:t>
            </a:r>
          </a:p>
          <a:p>
            <a:pPr marL="285750" indent="-285750">
              <a:buFont typeface="Wingdings" pitchFamily="2" charset="2"/>
              <a:buChar char="§"/>
            </a:pPr>
            <a:endParaRPr lang="lb-LU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Organisation d’une </a:t>
            </a:r>
            <a:r>
              <a:rPr lang="fr-FR" b="1" dirty="0" smtClean="0">
                <a:solidFill>
                  <a:srgbClr val="00B0F0"/>
                </a:solidFill>
              </a:rPr>
              <a:t>Table Ronde </a:t>
            </a:r>
            <a:r>
              <a:rPr lang="fr-FR" dirty="0" smtClean="0"/>
              <a:t>pour mobiliser des financements en faveur de la nutrition </a:t>
            </a:r>
            <a:r>
              <a:rPr lang="fr-FR" dirty="0" smtClean="0"/>
              <a:t>fin </a:t>
            </a:r>
            <a:r>
              <a:rPr lang="fr-FR" dirty="0" smtClean="0"/>
              <a:t>juin 2013 pour: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/>
              <a:t>Estimer les investissements </a:t>
            </a:r>
            <a:r>
              <a:rPr lang="fr-FR" dirty="0" smtClean="0"/>
              <a:t>actuels des partenaires y compris le secteur privé en nutrition</a:t>
            </a:r>
            <a:endParaRPr lang="fr-FR" dirty="0" smtClean="0"/>
          </a:p>
          <a:p>
            <a:pPr marL="742950" lvl="1" indent="-285750">
              <a:buFont typeface="Wingdings" pitchFamily="2" charset="2"/>
              <a:buChar char="Ø"/>
            </a:pPr>
            <a:r>
              <a:rPr lang="fr-FR" dirty="0" smtClean="0"/>
              <a:t>Assurer un engagement des partenaires à soutenir financièrement la mise en œuvre du PANAR</a:t>
            </a:r>
            <a:endParaRPr lang="lb-L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lb-LU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323528" y="1628800"/>
            <a:ext cx="41107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 smtClean="0">
                <a:solidFill>
                  <a:srgbClr val="00B0F0"/>
                </a:solidFill>
              </a:rPr>
              <a:t>&gt; Mobilisation croissante des acteurs</a:t>
            </a:r>
            <a:endParaRPr lang="fr-FR" b="1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7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fr-FR" dirty="0">
                <a:solidFill>
                  <a:schemeClr val="bg1"/>
                </a:solidFill>
                <a:cs typeface="Arial" pitchFamily="34" charset="0"/>
              </a:rPr>
              <a:t>Budgétisation du Programme d’Alimentation et de Nutrition Axé sur les Résultats (PANAR) 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2204864"/>
            <a:ext cx="51845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dirty="0" smtClean="0"/>
              <a:t>Existence d’un cadre de coordination </a:t>
            </a:r>
            <a:r>
              <a:rPr lang="fr-FR" b="1" dirty="0" smtClean="0"/>
              <a:t>multi-acteurs </a:t>
            </a:r>
            <a:r>
              <a:rPr lang="fr-FR" b="1" dirty="0" smtClean="0"/>
              <a:t> </a:t>
            </a:r>
            <a:r>
              <a:rPr lang="fr-FR" dirty="0" smtClean="0"/>
              <a:t>fonctionnel avec leadership du CAN et </a:t>
            </a:r>
            <a:r>
              <a:rPr lang="fr-FR" dirty="0" smtClean="0"/>
              <a:t>d’un Plan </a:t>
            </a:r>
            <a:r>
              <a:rPr lang="fr-FR" dirty="0" smtClean="0"/>
              <a:t>Stratégique </a:t>
            </a:r>
            <a:r>
              <a:rPr lang="fr-FR" dirty="0" smtClean="0"/>
              <a:t>d’Alimentation et de Nutrition (</a:t>
            </a:r>
            <a:r>
              <a:rPr lang="fr-FR" dirty="0" smtClean="0"/>
              <a:t>PSDAN), unique, multi </a:t>
            </a:r>
            <a:r>
              <a:rPr lang="fr-FR" dirty="0" smtClean="0"/>
              <a:t>sectoriel et budgétisé</a:t>
            </a:r>
          </a:p>
          <a:p>
            <a:pPr marL="285750" indent="-285750">
              <a:buFont typeface="Wingdings" pitchFamily="2" charset="2"/>
              <a:buChar char="§"/>
            </a:pPr>
            <a:endParaRPr lang="lb-LU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lb-LU" dirty="0" smtClean="0"/>
              <a:t>Ancrage du PSDAN sur le processus de </a:t>
            </a:r>
            <a:r>
              <a:rPr lang="lb-LU" b="1" dirty="0" smtClean="0"/>
              <a:t>décentralisation </a:t>
            </a:r>
            <a:r>
              <a:rPr lang="lb-LU" dirty="0" smtClean="0"/>
              <a:t>pour couvrir les 77 communes du </a:t>
            </a:r>
            <a:r>
              <a:rPr lang="lb-LU" dirty="0" smtClean="0"/>
              <a:t>Bénin et mobiliser des ressources au niveau communal</a:t>
            </a:r>
            <a:endParaRPr lang="fr-FR" dirty="0" smtClean="0"/>
          </a:p>
          <a:p>
            <a:pPr marL="285750" indent="-285750">
              <a:buFont typeface="Wingdings" pitchFamily="2" charset="2"/>
              <a:buChar char="§"/>
            </a:pPr>
            <a:endParaRPr lang="lb-LU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lb-LU" b="1" dirty="0" smtClean="0"/>
              <a:t>Existence </a:t>
            </a:r>
            <a:r>
              <a:rPr lang="lb-LU" b="1" dirty="0" smtClean="0"/>
              <a:t>des documents techniques </a:t>
            </a:r>
            <a:r>
              <a:rPr lang="lb-LU" dirty="0" smtClean="0"/>
              <a:t>(protocoles, directives) nécéssaires à la mise en oeuvre des activités de nutrition et </a:t>
            </a:r>
            <a:r>
              <a:rPr lang="lb-LU" b="1" dirty="0" smtClean="0"/>
              <a:t>opérationnalisation déjà initiée </a:t>
            </a:r>
            <a:r>
              <a:rPr lang="lb-LU" dirty="0" smtClean="0"/>
              <a:t>avec appui de certains partenaires</a:t>
            </a:r>
            <a:endParaRPr lang="lb-LU" dirty="0" smtClean="0"/>
          </a:p>
          <a:p>
            <a:pPr marL="285750" indent="-285750">
              <a:buFont typeface="Wingdings" pitchFamily="2" charset="2"/>
              <a:buChar char="§"/>
            </a:pP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9512" y="980728"/>
            <a:ext cx="8964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b-LU" sz="2400" b="1" dirty="0" smtClean="0">
                <a:solidFill>
                  <a:srgbClr val="00B0F0"/>
                </a:solidFill>
              </a:rPr>
              <a:t>Priorité : Accélération du passage à l’échelle des interventions nutritionnelles directes et sensibles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3528" y="1844824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rgbClr val="00B0F0"/>
                </a:solidFill>
              </a:rPr>
              <a:t>&gt; </a:t>
            </a:r>
            <a:r>
              <a:rPr lang="fr-FR" sz="2000" b="1" dirty="0" smtClean="0">
                <a:solidFill>
                  <a:srgbClr val="00B0F0"/>
                </a:solidFill>
              </a:rPr>
              <a:t>Opportunités</a:t>
            </a:r>
            <a:endParaRPr lang="fr-FR" sz="2000" b="1" dirty="0" smtClean="0">
              <a:solidFill>
                <a:srgbClr val="00B0F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45109" y="2780927"/>
            <a:ext cx="3445683" cy="230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 rot="16200000">
            <a:off x="7711666" y="3668556"/>
            <a:ext cx="26800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      © /UNICEF </a:t>
            </a:r>
            <a:r>
              <a:rPr kumimoji="0" lang="en-GB" sz="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Bénin</a:t>
            </a:r>
            <a:r>
              <a:rPr kumimoji="0" lang="en-GB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2010/Leonie MARINOVITCH</a:t>
            </a:r>
            <a:endParaRPr kumimoji="0" lang="en-GB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112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5536" y="1340768"/>
            <a:ext cx="86409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b-LU" sz="2400" b="1" dirty="0" smtClean="0">
                <a:solidFill>
                  <a:srgbClr val="00B0F0"/>
                </a:solidFill>
              </a:rPr>
              <a:t>Rôle déterminant du Parlement pour replacer la nutrition au coeur du développement</a:t>
            </a:r>
            <a:endParaRPr lang="fr-FR" sz="2400" b="1" dirty="0" smtClean="0">
              <a:solidFill>
                <a:srgbClr val="00B0F0"/>
              </a:solidFill>
            </a:endParaRPr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lb-LU" dirty="0" smtClean="0"/>
              <a:t>Suivi du processus de réformes de l’Alimentation et de la Nutrition depuis 2007</a:t>
            </a:r>
          </a:p>
          <a:p>
            <a:pPr marL="285750" indent="-285750">
              <a:buFont typeface="Wingdings" pitchFamily="2" charset="2"/>
              <a:buChar char="§"/>
            </a:pPr>
            <a:endParaRPr lang="lb-LU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lb-LU" dirty="0" smtClean="0"/>
              <a:t>Allocation budgétaire au CAN pour son installation en 2012</a:t>
            </a:r>
          </a:p>
          <a:p>
            <a:pPr marL="285750" indent="-285750">
              <a:buFont typeface="Wingdings" pitchFamily="2" charset="2"/>
              <a:buChar char="§"/>
            </a:pPr>
            <a:endParaRPr lang="lb-LU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lb-LU" dirty="0" smtClean="0"/>
              <a:t>Vote pour la 1ère fois au Bénin d’une ligne bugétaire spécifique pour la nutrition en 2013</a:t>
            </a:r>
          </a:p>
          <a:p>
            <a:pPr marL="285750" indent="-285750">
              <a:buFont typeface="Wingdings" pitchFamily="2" charset="2"/>
              <a:buChar char="§"/>
            </a:pPr>
            <a:endParaRPr lang="lb-LU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lb-LU" dirty="0" smtClean="0"/>
              <a:t>Poursuite de l’accompagnement du processus national en 2014 pour :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lb-LU" dirty="0" smtClean="0"/>
              <a:t>contribuer à relever le défi de la mobilisation de ressources financières, matérielles et humaines pour la nutrition (y compris sur budget national) et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lb-LU" dirty="0" smtClean="0"/>
              <a:t>pour contribuer à assurer le droit à la nutrition  pour chaque femme et enfant du Bénin</a:t>
            </a:r>
            <a:endParaRPr lang="fr-FR" b="1" dirty="0" smtClean="0">
              <a:solidFill>
                <a:srgbClr val="00B0F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fr-FR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9933"/>
            <a:ext cx="910972" cy="7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8064" y="0"/>
            <a:ext cx="12955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/>
              <a:t>REPUBLIQUE DU BENIN</a:t>
            </a:r>
            <a:endParaRPr lang="fr-FR" sz="900" dirty="0"/>
          </a:p>
        </p:txBody>
      </p:sp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892899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 :Des progrès à portée de main au Bénin</a:t>
            </a:r>
            <a:endParaRPr lang="fr-FR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500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772</Words>
  <Application>Microsoft Office PowerPoint</Application>
  <PresentationFormat>Affichage à l'écran (4:3)</PresentationFormat>
  <Paragraphs>88</Paragraphs>
  <Slides>7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Nicolas PIERRE</cp:lastModifiedBy>
  <cp:revision>38</cp:revision>
  <dcterms:created xsi:type="dcterms:W3CDTF">2013-04-16T12:02:01Z</dcterms:created>
  <dcterms:modified xsi:type="dcterms:W3CDTF">2013-05-13T21:21:06Z</dcterms:modified>
</cp:coreProperties>
</file>