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73" r:id="rId5"/>
    <p:sldId id="269" r:id="rId6"/>
    <p:sldId id="270" r:id="rId7"/>
    <p:sldId id="258" r:id="rId8"/>
    <p:sldId id="274" r:id="rId9"/>
    <p:sldId id="260" r:id="rId10"/>
    <p:sldId id="265" r:id="rId11"/>
    <p:sldId id="272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7882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7527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19340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714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7289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7533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796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3747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987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7186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6329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C1575-3F3C-4853-8B38-0040EB8BB246}" type="datetimeFigureOut">
              <a:rPr lang="fr-FR" smtClean="0"/>
              <a:pPr/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1CD73-1597-42BE-8DB4-8B3B9BE8B7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4681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Document4!OLE_LINK3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8134672" cy="2234679"/>
          </a:xfrm>
        </p:spPr>
        <p:txBody>
          <a:bodyPr>
            <a:normAutofit/>
          </a:bodyPr>
          <a:lstStyle/>
          <a:p>
            <a:r>
              <a:rPr lang="fr-FR" sz="2700" dirty="0" smtClean="0">
                <a:solidFill>
                  <a:srgbClr val="002060"/>
                </a:solidFill>
              </a:rPr>
              <a:t>Réduire la mortalité  en mettant la mère au cœur du dispositif de soin et en intégrant les différentes activités médicales.</a:t>
            </a:r>
            <a:endParaRPr lang="fr-FR" sz="2700" dirty="0">
              <a:solidFill>
                <a:srgbClr val="00206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fr-FR" sz="2400" dirty="0" smtClean="0"/>
          </a:p>
          <a:p>
            <a:pPr algn="r"/>
            <a:endParaRPr lang="fr-FR" sz="2400" dirty="0"/>
          </a:p>
          <a:p>
            <a:pPr algn="r"/>
            <a:r>
              <a:rPr lang="fr-FR" sz="2000" dirty="0" smtClean="0"/>
              <a:t>Dr Isabelle </a:t>
            </a:r>
            <a:r>
              <a:rPr lang="fr-FR" sz="2000" dirty="0" err="1" smtClean="0"/>
              <a:t>Defourny</a:t>
            </a:r>
            <a:endParaRPr lang="fr-FR" sz="2000" dirty="0" smtClean="0"/>
          </a:p>
          <a:p>
            <a:pPr algn="r"/>
            <a:r>
              <a:rPr lang="fr-FR" sz="2000" dirty="0" smtClean="0"/>
              <a:t>Mai 2013</a:t>
            </a:r>
            <a:endParaRPr lang="fr-FR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7704" cy="2068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67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30591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Projet de </a:t>
            </a:r>
            <a:r>
              <a:rPr lang="fr-FR" sz="2800" dirty="0" err="1" smtClean="0">
                <a:solidFill>
                  <a:srgbClr val="0070C0"/>
                </a:solidFill>
              </a:rPr>
              <a:t>Koulikouro</a:t>
            </a:r>
            <a:r>
              <a:rPr lang="fr-FR" sz="2800" dirty="0" smtClean="0">
                <a:solidFill>
                  <a:srgbClr val="0070C0"/>
                </a:solidFill>
              </a:rPr>
              <a:t>: améliorer la prise en charge de la MAS et de la pédiatrie au niveau de la région. 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661248"/>
          </a:xfrm>
        </p:spPr>
        <p:txBody>
          <a:bodyPr>
            <a:normAutofit fontScale="92500" lnSpcReduction="20000"/>
          </a:bodyPr>
          <a:lstStyle/>
          <a:p>
            <a:r>
              <a:rPr lang="fr-FR" sz="2200" dirty="0" smtClean="0"/>
              <a:t>Projet sur 3 années en plusieurs étapes, en partenariat avec la direction régionale de la santé et l’AMCP. </a:t>
            </a:r>
          </a:p>
          <a:p>
            <a:pPr marL="0" indent="0">
              <a:buNone/>
            </a:pPr>
            <a:endParaRPr lang="fr-FR" sz="2200" dirty="0"/>
          </a:p>
          <a:p>
            <a:r>
              <a:rPr lang="fr-FR" sz="2200" dirty="0" smtClean="0"/>
              <a:t>Dépistage de la malnutrition : par les mères au PB toute l’année et renforcé par 4 à 5 campagnes de dépistage de masse par an. </a:t>
            </a:r>
          </a:p>
          <a:p>
            <a:pPr marL="0" indent="0">
              <a:buNone/>
            </a:pPr>
            <a:endParaRPr lang="fr-FR" sz="2200" dirty="0" smtClean="0"/>
          </a:p>
          <a:p>
            <a:r>
              <a:rPr lang="fr-FR" sz="2200" dirty="0" smtClean="0"/>
              <a:t>Lors de ces campagnes : distributions de moustiquaires, SMC, rattrapage vaccinal, distribution de vitamine A. </a:t>
            </a:r>
          </a:p>
          <a:p>
            <a:pPr marL="0" indent="0">
              <a:buNone/>
            </a:pPr>
            <a:endParaRPr lang="fr-FR" sz="2200" dirty="0"/>
          </a:p>
          <a:p>
            <a:r>
              <a:rPr lang="fr-FR" sz="2200" dirty="0" smtClean="0"/>
              <a:t>Renforcement de certains centres de santé par 1 infirmier nutrition qui devient un infirmier pédiatrique. </a:t>
            </a:r>
          </a:p>
          <a:p>
            <a:pPr marL="0" indent="0">
              <a:buNone/>
            </a:pPr>
            <a:endParaRPr lang="fr-FR" sz="2200" dirty="0"/>
          </a:p>
          <a:p>
            <a:r>
              <a:rPr lang="fr-FR" sz="2200" dirty="0" smtClean="0"/>
              <a:t>Mise en place de centres nutritionnels intensifs dans chaque hôpital de district participant à renforcer la pédiatrie ( sécurité transfusionnelle par exemple). </a:t>
            </a:r>
          </a:p>
          <a:p>
            <a:pPr marL="0" indent="0">
              <a:buNone/>
            </a:pPr>
            <a:endParaRPr lang="fr-FR" sz="2700" dirty="0" smtClean="0"/>
          </a:p>
          <a:p>
            <a:pPr marL="457200" lvl="1" indent="0">
              <a:buNone/>
            </a:pPr>
            <a:endParaRPr lang="fr-FR" sz="2700" dirty="0" smtClean="0"/>
          </a:p>
          <a:p>
            <a:pPr marL="457200" lvl="1" indent="0">
              <a:buNone/>
            </a:pPr>
            <a:endParaRPr lang="fr-FR" sz="1500" dirty="0" smtClean="0"/>
          </a:p>
          <a:p>
            <a:pPr marL="457200" lvl="1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="" xmlns:p14="http://schemas.microsoft.com/office/powerpoint/2010/main" val="56678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Conclusion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824536"/>
          </a:xfrm>
        </p:spPr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endParaRPr lang="fr-FR" sz="900" dirty="0" smtClean="0"/>
          </a:p>
          <a:p>
            <a:pPr marL="742950" lvl="2" indent="-342900"/>
            <a:r>
              <a:rPr lang="fr-FR" dirty="0" smtClean="0"/>
              <a:t>Les </a:t>
            </a:r>
            <a:r>
              <a:rPr lang="fr-FR" dirty="0"/>
              <a:t>avancées dans le domaine de la malnutrition seront une réussite si elles débouchent sur l’amélioration de la santé du jeune enfant en général (vaccination, nutrition, principales pathologies pédiatriques).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fr-FR" sz="11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/>
              <a:t>Mais, plusieurs difficultés sur le terrain : </a:t>
            </a:r>
          </a:p>
          <a:p>
            <a:pPr marL="0" lvl="1" indent="0">
              <a:buNone/>
            </a:pPr>
            <a:endParaRPr lang="fr-FR" sz="1100" dirty="0" smtClean="0"/>
          </a:p>
          <a:p>
            <a:pPr marL="742950" lvl="2" indent="-342900"/>
            <a:r>
              <a:rPr lang="fr-FR" dirty="0" smtClean="0"/>
              <a:t>Beaucoup de programmes médicaux verticaux. Besoin de modes d’intervention qui </a:t>
            </a:r>
            <a:r>
              <a:rPr lang="fr-FR" u="sng" dirty="0" smtClean="0"/>
              <a:t>intègrent les </a:t>
            </a:r>
            <a:r>
              <a:rPr lang="fr-FR" u="sng" dirty="0"/>
              <a:t>différentes activités </a:t>
            </a:r>
            <a:r>
              <a:rPr lang="fr-FR" u="sng" dirty="0" smtClean="0"/>
              <a:t>pédiatriques </a:t>
            </a:r>
            <a:r>
              <a:rPr lang="fr-FR" dirty="0" smtClean="0"/>
              <a:t>essentielles avec comme objectif de  faciliter l’utilisation du système de santé par les mères et de rendre les actions plus efficientes. </a:t>
            </a:r>
          </a:p>
          <a:p>
            <a:pPr marL="400050" lvl="2" indent="0">
              <a:buNone/>
            </a:pPr>
            <a:endParaRPr lang="fr-FR" sz="1100" dirty="0"/>
          </a:p>
          <a:p>
            <a:pPr marL="742950" lvl="2" indent="-342900"/>
            <a:r>
              <a:rPr lang="fr-FR" dirty="0" smtClean="0"/>
              <a:t>Pas assez de réflexion sur le </a:t>
            </a:r>
            <a:r>
              <a:rPr lang="fr-FR" u="sng" dirty="0" smtClean="0"/>
              <a:t>rôle de la mère </a:t>
            </a:r>
            <a:r>
              <a:rPr lang="fr-FR" dirty="0" smtClean="0"/>
              <a:t>dans le traitement et l’identification du problème de santé de son enfant.  </a:t>
            </a:r>
          </a:p>
          <a:p>
            <a:pPr marL="400050" lvl="2" indent="0">
              <a:buNone/>
            </a:pPr>
            <a:endParaRPr lang="fr-FR" sz="1100" dirty="0"/>
          </a:p>
          <a:p>
            <a:pPr marL="742950" lvl="2" indent="-342900"/>
            <a:r>
              <a:rPr lang="fr-FR" dirty="0" smtClean="0"/>
              <a:t>Malgré des évidences de plus en plus fortes, </a:t>
            </a:r>
            <a:r>
              <a:rPr lang="fr-FR" u="sng" dirty="0" smtClean="0"/>
              <a:t>peu / pas de disponibilité des aliments de compléments pour les 6-23 mois</a:t>
            </a:r>
            <a:r>
              <a:rPr lang="fr-FR" dirty="0" smtClean="0"/>
              <a:t>. Peu de possibilité aujourd’hui de prévenir les carences nutritionnelles multiples et de permettre une croissance saine des jeunes enfants. </a:t>
            </a:r>
          </a:p>
          <a:p>
            <a:pPr marL="400050" lvl="2" indent="0">
              <a:buNone/>
            </a:pPr>
            <a:endParaRPr lang="fr-FR" sz="1300" dirty="0" smtClean="0"/>
          </a:p>
          <a:p>
            <a:pPr marL="0" lvl="1" indent="0">
              <a:buNone/>
            </a:pPr>
            <a:endParaRPr lang="fr-FR" dirty="0" smtClean="0"/>
          </a:p>
          <a:p>
            <a:pPr marL="400050" lvl="2" indent="0">
              <a:buNone/>
            </a:pPr>
            <a:endParaRPr lang="fr-FR" sz="900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02990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Projets </a:t>
            </a:r>
            <a:r>
              <a:rPr lang="fr-FR" sz="3200" dirty="0" err="1" smtClean="0">
                <a:solidFill>
                  <a:srgbClr val="0070C0"/>
                </a:solidFill>
              </a:rPr>
              <a:t>Alima</a:t>
            </a:r>
            <a:r>
              <a:rPr lang="fr-FR" sz="3200" dirty="0" smtClean="0">
                <a:solidFill>
                  <a:srgbClr val="0070C0"/>
                </a:solidFill>
              </a:rPr>
              <a:t> dans le Sahel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62500" lnSpcReduction="20000"/>
          </a:bodyPr>
          <a:lstStyle/>
          <a:p>
            <a:r>
              <a:rPr lang="fr-FR" b="1" u="sng" dirty="0" smtClean="0"/>
              <a:t>Crise de sécurité alimentaire et nutritionnelle 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sz="1500" dirty="0" smtClean="0"/>
          </a:p>
          <a:p>
            <a:pPr lvl="1"/>
            <a:r>
              <a:rPr lang="fr-FR" sz="3100" dirty="0" smtClean="0"/>
              <a:t>Deux crises : </a:t>
            </a:r>
            <a:endParaRPr lang="fr-FR" sz="700" dirty="0" smtClean="0"/>
          </a:p>
          <a:p>
            <a:pPr lvl="2"/>
            <a:r>
              <a:rPr lang="fr-FR" sz="2900" dirty="0" smtClean="0"/>
              <a:t>Déficits de production mais aussi mécanismes économiques complexes.</a:t>
            </a:r>
          </a:p>
          <a:p>
            <a:pPr lvl="2"/>
            <a:r>
              <a:rPr lang="fr-FR" sz="2900" dirty="0"/>
              <a:t>D</a:t>
            </a:r>
            <a:r>
              <a:rPr lang="fr-FR" sz="2900" u="sng" dirty="0" smtClean="0"/>
              <a:t>écès de jeunes enfants </a:t>
            </a:r>
            <a:r>
              <a:rPr lang="fr-FR" sz="2900" dirty="0"/>
              <a:t> </a:t>
            </a:r>
            <a:r>
              <a:rPr lang="fr-FR" sz="2900" dirty="0" smtClean="0"/>
              <a:t>: malnutrition et infections  banales non traitées. </a:t>
            </a:r>
          </a:p>
          <a:p>
            <a:pPr marL="914400" lvl="2" indent="0">
              <a:buNone/>
            </a:pPr>
            <a:endParaRPr lang="fr-FR" sz="1300" dirty="0" smtClean="0"/>
          </a:p>
          <a:p>
            <a:pPr lvl="1"/>
            <a:r>
              <a:rPr lang="fr-FR" sz="3100" dirty="0" smtClean="0"/>
              <a:t>Contexte financier favorable </a:t>
            </a:r>
            <a:r>
              <a:rPr lang="fr-FR" sz="3100" dirty="0"/>
              <a:t> </a:t>
            </a:r>
            <a:r>
              <a:rPr lang="fr-FR" dirty="0" smtClean="0"/>
              <a:t>: </a:t>
            </a:r>
            <a:endParaRPr lang="fr-FR" sz="700" dirty="0" smtClean="0"/>
          </a:p>
          <a:p>
            <a:pPr lvl="2"/>
            <a:r>
              <a:rPr lang="fr-FR" sz="2900" dirty="0" smtClean="0"/>
              <a:t>2012 : 1 ,163 milliards USD , 2013 : 1,66 milliards USD.</a:t>
            </a:r>
          </a:p>
          <a:p>
            <a:pPr marL="457200" lvl="1" indent="0">
              <a:buNone/>
            </a:pPr>
            <a:endParaRPr lang="fr-FR" sz="1300" dirty="0" smtClean="0"/>
          </a:p>
          <a:p>
            <a:pPr lvl="1"/>
            <a:r>
              <a:rPr lang="fr-FR" sz="3000" u="sng" dirty="0" smtClean="0"/>
              <a:t>Secteur de la santé sous-représenté </a:t>
            </a:r>
            <a:r>
              <a:rPr lang="fr-FR" sz="3000" dirty="0" smtClean="0"/>
              <a:t>: </a:t>
            </a:r>
          </a:p>
          <a:p>
            <a:pPr lvl="2"/>
            <a:r>
              <a:rPr lang="fr-FR" sz="2900" dirty="0" smtClean="0"/>
              <a:t>17,5 millions financés en 2012 ( soit 1,5% du montant total) et 112 millions en 2013. </a:t>
            </a:r>
            <a:endParaRPr lang="fr-FR" sz="3100" dirty="0" smtClean="0"/>
          </a:p>
          <a:p>
            <a:pPr marL="0" indent="0">
              <a:buNone/>
            </a:pPr>
            <a:endParaRPr lang="fr-FR" sz="1500" dirty="0" smtClean="0"/>
          </a:p>
          <a:p>
            <a:r>
              <a:rPr lang="fr-FR" b="1" u="sng" dirty="0" smtClean="0"/>
              <a:t>Projets </a:t>
            </a:r>
            <a:r>
              <a:rPr lang="fr-FR" b="1" u="sng" dirty="0" err="1" smtClean="0"/>
              <a:t>Alima</a:t>
            </a:r>
            <a:r>
              <a:rPr lang="fr-FR" b="1" u="sng" dirty="0" smtClean="0"/>
              <a:t> </a:t>
            </a:r>
            <a:r>
              <a:rPr lang="fr-FR" dirty="0" smtClean="0"/>
              <a:t>: </a:t>
            </a:r>
          </a:p>
          <a:p>
            <a:pPr marL="0" indent="0">
              <a:buNone/>
            </a:pPr>
            <a:endParaRPr lang="fr-FR" sz="1500" dirty="0" smtClean="0"/>
          </a:p>
          <a:p>
            <a:pPr lvl="1"/>
            <a:r>
              <a:rPr lang="fr-FR" sz="3000" dirty="0" smtClean="0"/>
              <a:t>Participer à augmenter le nombre d’enfants malnutris aigus sévères traités.</a:t>
            </a:r>
          </a:p>
          <a:p>
            <a:pPr marL="457200" lvl="1" indent="0">
              <a:buNone/>
            </a:pPr>
            <a:endParaRPr lang="fr-FR" sz="1300" dirty="0" smtClean="0"/>
          </a:p>
          <a:p>
            <a:pPr lvl="1"/>
            <a:r>
              <a:rPr lang="fr-FR" sz="3000" dirty="0" smtClean="0"/>
              <a:t>Mettre en place des projets qui garantissent les soins de santé de base pour les jeunes enfants ( nutrition, vaccination, paludisme).  </a:t>
            </a:r>
          </a:p>
          <a:p>
            <a:pPr marL="457200" lvl="1" indent="0">
              <a:buNone/>
            </a:pPr>
            <a:endParaRPr lang="fr-FR" sz="1500" dirty="0" smtClean="0"/>
          </a:p>
          <a:p>
            <a:pPr lvl="1"/>
            <a:r>
              <a:rPr lang="fr-FR" sz="3100" dirty="0" smtClean="0"/>
              <a:t>Les partenaires : </a:t>
            </a:r>
            <a:r>
              <a:rPr lang="fr-FR" sz="3100" dirty="0" err="1" smtClean="0"/>
              <a:t>Befen</a:t>
            </a:r>
            <a:r>
              <a:rPr lang="fr-FR" sz="3100" dirty="0" smtClean="0"/>
              <a:t> au Niger, AMCP</a:t>
            </a:r>
            <a:r>
              <a:rPr lang="fr-FR" sz="3100" dirty="0"/>
              <a:t> </a:t>
            </a:r>
            <a:r>
              <a:rPr lang="fr-FR" sz="3100" dirty="0" smtClean="0"/>
              <a:t>au Mali, </a:t>
            </a:r>
            <a:r>
              <a:rPr lang="fr-FR" sz="3100" dirty="0" err="1" smtClean="0"/>
              <a:t>Keogoo</a:t>
            </a:r>
            <a:r>
              <a:rPr lang="fr-FR" sz="3100" dirty="0" smtClean="0"/>
              <a:t> et SOS médecins au Burkina et Alerte Santé au Tchad</a:t>
            </a:r>
            <a:r>
              <a:rPr lang="fr-FR" sz="3100" b="1" i="1" dirty="0" smtClean="0"/>
              <a:t>.</a:t>
            </a:r>
          </a:p>
          <a:p>
            <a:pPr lvl="1"/>
            <a:endParaRPr lang="fr-FR" sz="1300" b="1" i="1" dirty="0"/>
          </a:p>
          <a:p>
            <a:pPr lvl="1"/>
            <a:r>
              <a:rPr lang="fr-FR" sz="3100" dirty="0" smtClean="0"/>
              <a:t>2012 :  57 000 MAS , 300 000 consultations  et 17 000 hospitalisations pédiatriques</a:t>
            </a:r>
            <a:r>
              <a:rPr lang="fr-FR" sz="3100" smtClean="0"/>
              <a:t>. </a:t>
            </a:r>
            <a:endParaRPr lang="fr-FR" dirty="0" smtClean="0"/>
          </a:p>
          <a:p>
            <a:pPr marL="0" indent="0">
              <a:buNone/>
            </a:pPr>
            <a:endParaRPr lang="fr-FR" sz="1100" dirty="0" smtClean="0"/>
          </a:p>
          <a:p>
            <a:pPr marL="457200" lvl="1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51351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Projets </a:t>
            </a:r>
            <a:r>
              <a:rPr lang="fr-FR" sz="3200" dirty="0" err="1" smtClean="0">
                <a:solidFill>
                  <a:srgbClr val="0070C0"/>
                </a:solidFill>
              </a:rPr>
              <a:t>Alima</a:t>
            </a:r>
            <a:r>
              <a:rPr lang="fr-FR" sz="3200" dirty="0" smtClean="0">
                <a:solidFill>
                  <a:srgbClr val="0070C0"/>
                </a:solidFill>
              </a:rPr>
              <a:t> dans le Sahel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100" dirty="0" smtClean="0"/>
          </a:p>
          <a:p>
            <a:r>
              <a:rPr lang="fr-FR" sz="2400" u="sng" dirty="0" smtClean="0"/>
              <a:t>Réflexions à la base de projets</a:t>
            </a:r>
            <a:r>
              <a:rPr lang="fr-FR" sz="2400" dirty="0" smtClean="0"/>
              <a:t>: </a:t>
            </a:r>
          </a:p>
          <a:p>
            <a:pPr marL="0" lvl="0" indent="0">
              <a:buNone/>
            </a:pPr>
            <a:endParaRPr lang="fr-FR" sz="1100" dirty="0" smtClean="0"/>
          </a:p>
          <a:p>
            <a:pPr lvl="1"/>
            <a:r>
              <a:rPr lang="fr-FR" sz="2000" dirty="0" smtClean="0"/>
              <a:t>Contextes de mortalité infanto-juvéniles élevées (&gt; 250 / 1000), nombre très élevés de patients. </a:t>
            </a:r>
          </a:p>
          <a:p>
            <a:pPr lvl="1"/>
            <a:r>
              <a:rPr lang="fr-FR" sz="2000" dirty="0" smtClean="0"/>
              <a:t>Nécessité de décentraliser les soins hors du centre de santé</a:t>
            </a:r>
            <a:r>
              <a:rPr lang="fr-FR" sz="2000" dirty="0"/>
              <a:t> </a:t>
            </a:r>
            <a:r>
              <a:rPr lang="fr-FR" sz="2000" dirty="0" smtClean="0"/>
              <a:t>vers des non médicaux mais aussi vers le patient ou son entourage. </a:t>
            </a:r>
          </a:p>
          <a:p>
            <a:pPr lvl="1"/>
            <a:r>
              <a:rPr lang="fr-FR" sz="2000" dirty="0" smtClean="0"/>
              <a:t>Besoin de simplification : périmètre brachial. </a:t>
            </a:r>
          </a:p>
          <a:p>
            <a:pPr lvl="1"/>
            <a:r>
              <a:rPr lang="fr-FR" sz="2000" dirty="0" smtClean="0"/>
              <a:t>Combiner les actions médicales pour qu’elles se renforcent.  </a:t>
            </a:r>
          </a:p>
          <a:p>
            <a:pPr marL="457200" lvl="1" indent="0">
              <a:buNone/>
            </a:pPr>
            <a:endParaRPr lang="fr-FR" sz="1300" dirty="0"/>
          </a:p>
          <a:p>
            <a:r>
              <a:rPr lang="fr-FR" sz="2400" u="sng" dirty="0" smtClean="0"/>
              <a:t>2 projets présentés :</a:t>
            </a:r>
          </a:p>
          <a:p>
            <a:pPr marL="0" indent="0">
              <a:buNone/>
            </a:pPr>
            <a:endParaRPr lang="fr-FR" sz="1300" b="1" u="sng" dirty="0" smtClean="0"/>
          </a:p>
          <a:p>
            <a:pPr lvl="1"/>
            <a:r>
              <a:rPr lang="fr-FR" sz="2000" dirty="0" smtClean="0"/>
              <a:t>Niger : dépistage de la MAS au périmètre brachial par les mères. </a:t>
            </a:r>
          </a:p>
          <a:p>
            <a:pPr lvl="1"/>
            <a:r>
              <a:rPr lang="fr-FR" sz="2000" dirty="0" smtClean="0"/>
              <a:t>Mali :  nutrition et paludisme. </a:t>
            </a:r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2644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Comparaison de la prise du périmètre brachial </a:t>
            </a:r>
            <a:r>
              <a:rPr lang="fr-FR" sz="2800" dirty="0" smtClean="0">
                <a:solidFill>
                  <a:srgbClr val="0070C0"/>
                </a:solidFill>
              </a:rPr>
              <a:t/>
            </a:r>
            <a:br>
              <a:rPr lang="fr-FR" sz="2800" dirty="0" smtClean="0">
                <a:solidFill>
                  <a:srgbClr val="0070C0"/>
                </a:solidFill>
              </a:rPr>
            </a:br>
            <a:r>
              <a:rPr lang="fr-FR" sz="2800" dirty="0" smtClean="0">
                <a:solidFill>
                  <a:srgbClr val="0070C0"/>
                </a:solidFill>
              </a:rPr>
              <a:t>par </a:t>
            </a:r>
            <a:r>
              <a:rPr lang="fr-FR" sz="2800" dirty="0">
                <a:solidFill>
                  <a:srgbClr val="0070C0"/>
                </a:solidFill>
              </a:rPr>
              <a:t>100 mères et 2 </a:t>
            </a:r>
            <a:r>
              <a:rPr lang="fr-FR" sz="2800" dirty="0" smtClean="0">
                <a:solidFill>
                  <a:srgbClr val="0070C0"/>
                </a:solidFill>
              </a:rPr>
              <a:t>infirmiers,</a:t>
            </a:r>
            <a:br>
              <a:rPr lang="fr-FR" sz="2800" dirty="0" smtClean="0">
                <a:solidFill>
                  <a:srgbClr val="0070C0"/>
                </a:solidFill>
              </a:rPr>
            </a:br>
            <a:r>
              <a:rPr lang="fr-FR" sz="2800" dirty="0" smtClean="0">
                <a:solidFill>
                  <a:srgbClr val="0070C0"/>
                </a:solidFill>
              </a:rPr>
              <a:t>Centre </a:t>
            </a:r>
            <a:r>
              <a:rPr lang="fr-FR" sz="2800" dirty="0">
                <a:solidFill>
                  <a:srgbClr val="0070C0"/>
                </a:solidFill>
              </a:rPr>
              <a:t>de </a:t>
            </a:r>
            <a:r>
              <a:rPr lang="fr-FR" sz="2800" dirty="0" err="1" smtClean="0">
                <a:solidFill>
                  <a:srgbClr val="0070C0"/>
                </a:solidFill>
              </a:rPr>
              <a:t>re</a:t>
            </a:r>
            <a:r>
              <a:rPr lang="fr-FR" sz="2800" dirty="0" smtClean="0">
                <a:solidFill>
                  <a:srgbClr val="0070C0"/>
                </a:solidFill>
              </a:rPr>
              <a:t> nutrition </a:t>
            </a:r>
            <a:r>
              <a:rPr lang="fr-FR" sz="2800" dirty="0">
                <a:solidFill>
                  <a:srgbClr val="0070C0"/>
                </a:solidFill>
              </a:rPr>
              <a:t>intensive de </a:t>
            </a:r>
            <a:r>
              <a:rPr lang="fr-FR" sz="2800" dirty="0" err="1">
                <a:solidFill>
                  <a:srgbClr val="0070C0"/>
                </a:solidFill>
              </a:rPr>
              <a:t>Mirriah</a:t>
            </a:r>
            <a:r>
              <a:rPr lang="fr-FR" sz="2800" dirty="0">
                <a:solidFill>
                  <a:srgbClr val="0070C0"/>
                </a:solidFill>
              </a:rPr>
              <a:t>, Niger</a:t>
            </a:r>
            <a:r>
              <a:rPr lang="fr-FR" sz="2800" dirty="0"/>
              <a:t>. </a:t>
            </a:r>
          </a:p>
        </p:txBody>
      </p:sp>
      <p:graphicFrame>
        <p:nvGraphicFramePr>
          <p:cNvPr id="4" name="Espace réservé du contenu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03910337"/>
              </p:ext>
            </p:extLst>
          </p:nvPr>
        </p:nvGraphicFramePr>
        <p:xfrm>
          <a:off x="671032" y="1772816"/>
          <a:ext cx="7686188" cy="4456545"/>
        </p:xfrm>
        <a:graphic>
          <a:graphicData uri="http://schemas.openxmlformats.org/presentationml/2006/ole">
            <p:oleObj spid="_x0000_s7197" name="Document" r:id="rId3" imgW="5410001" imgH="3136785" progId="Word.Document.12">
              <p:link updateAutomatic="1"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683568" y="1772816"/>
            <a:ext cx="237626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79512" y="4077072"/>
            <a:ext cx="8568952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0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fr-FR" sz="2800" dirty="0" smtClean="0">
                <a:solidFill>
                  <a:srgbClr val="0070C0"/>
                </a:solidFill>
              </a:rPr>
              <a:t>Comparaison de la prise du périmètre brachial dans 2 villages de </a:t>
            </a:r>
            <a:r>
              <a:rPr lang="fr-FR" sz="2800" dirty="0" err="1" smtClean="0">
                <a:solidFill>
                  <a:srgbClr val="0070C0"/>
                </a:solidFill>
              </a:rPr>
              <a:t>Mirriah</a:t>
            </a:r>
            <a:r>
              <a:rPr lang="fr-FR" sz="2800" dirty="0" smtClean="0">
                <a:solidFill>
                  <a:srgbClr val="0070C0"/>
                </a:solidFill>
              </a:rPr>
              <a:t> au Niger </a:t>
            </a:r>
            <a:br>
              <a:rPr lang="fr-FR" sz="2800" dirty="0" smtClean="0">
                <a:solidFill>
                  <a:srgbClr val="0070C0"/>
                </a:solidFill>
              </a:rPr>
            </a:br>
            <a:r>
              <a:rPr lang="fr-FR" sz="2800" dirty="0" smtClean="0">
                <a:solidFill>
                  <a:srgbClr val="0070C0"/>
                </a:solidFill>
              </a:rPr>
              <a:t>par 103 mères et 2 travailleurs communautaires.</a:t>
            </a:r>
            <a:br>
              <a:rPr lang="fr-FR" sz="2800" dirty="0" smtClean="0">
                <a:solidFill>
                  <a:srgbClr val="0070C0"/>
                </a:solidFill>
              </a:rPr>
            </a:br>
            <a:r>
              <a:rPr lang="fr-FR" sz="2800" dirty="0" smtClean="0">
                <a:solidFill>
                  <a:srgbClr val="0070C0"/>
                </a:solidFill>
              </a:rPr>
              <a:t> </a:t>
            </a:r>
            <a:endParaRPr lang="fr-FR" sz="2800" dirty="0">
              <a:solidFill>
                <a:srgbClr val="0070C0"/>
              </a:solidFill>
            </a:endParaRPr>
          </a:p>
        </p:txBody>
      </p:sp>
      <p:pic>
        <p:nvPicPr>
          <p:cNvPr id="4" name="Espace réservé du contenu 3" descr="Capture d’écran 2013-05-08 à 09.12.10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6" y="2492896"/>
            <a:ext cx="9118184" cy="2088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718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Projet 2013 : passage à l’échelle du PB par les mères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Comparaison du dépistage de la MAS par le périmètre brachial et les œdèmes :</a:t>
            </a:r>
          </a:p>
          <a:p>
            <a:pPr marL="0" indent="0">
              <a:buNone/>
            </a:pPr>
            <a:endParaRPr lang="fr-FR" sz="1100" dirty="0" smtClean="0"/>
          </a:p>
          <a:p>
            <a:pPr lvl="1"/>
            <a:r>
              <a:rPr lang="fr-FR" dirty="0" smtClean="0"/>
              <a:t>par 6655 mères  dans une aire de santé.</a:t>
            </a:r>
          </a:p>
          <a:p>
            <a:pPr lvl="1"/>
            <a:r>
              <a:rPr lang="fr-FR" dirty="0" smtClean="0"/>
              <a:t>Par 36 agents communautaires dans une seconde aire de santé.  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Evaluation de la couverture de prise en charge de la MAS, de la précocité de la prise en charge (PB moyen à l’admission) et du coût. 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Projet sur 1 an, résultats en fin 2013. 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Objectif supplémentaire : test  de l’utilisation de différents  thermomètres frontaux par les mères. 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4050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</a:rPr>
              <a:t>Mali : malnutrition et paludisme,</a:t>
            </a:r>
            <a:br>
              <a:rPr lang="fr-FR" sz="3200" dirty="0" smtClean="0">
                <a:solidFill>
                  <a:srgbClr val="0070C0"/>
                </a:solidFill>
              </a:rPr>
            </a:br>
            <a:r>
              <a:rPr lang="fr-FR" sz="3200" dirty="0" err="1" smtClean="0">
                <a:solidFill>
                  <a:srgbClr val="0070C0"/>
                </a:solidFill>
              </a:rPr>
              <a:t>Alima</a:t>
            </a:r>
            <a:r>
              <a:rPr lang="fr-FR" sz="3200" dirty="0" smtClean="0">
                <a:solidFill>
                  <a:srgbClr val="0070C0"/>
                </a:solidFill>
              </a:rPr>
              <a:t> / AMCP, région de </a:t>
            </a:r>
            <a:r>
              <a:rPr lang="fr-FR" sz="3200" dirty="0" err="1" smtClean="0">
                <a:solidFill>
                  <a:srgbClr val="0070C0"/>
                </a:solidFill>
              </a:rPr>
              <a:t>Koulikouro</a:t>
            </a:r>
            <a:r>
              <a:rPr lang="fr-FR" sz="3200" dirty="0" smtClean="0">
                <a:solidFill>
                  <a:srgbClr val="0070C0"/>
                </a:solidFill>
              </a:rPr>
              <a:t>. 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2276871"/>
            <a:ext cx="7200800" cy="3168353"/>
          </a:xfrm>
        </p:spPr>
        <p:txBody>
          <a:bodyPr>
            <a:normAutofit fontScale="77500" lnSpcReduction="20000"/>
          </a:bodyPr>
          <a:lstStyle/>
          <a:p>
            <a:r>
              <a:rPr lang="fr-FR" sz="3100" dirty="0" smtClean="0"/>
              <a:t>Paludisme = 1</a:t>
            </a:r>
            <a:r>
              <a:rPr lang="fr-FR" sz="3100" baseline="30000" dirty="0" smtClean="0"/>
              <a:t>ère</a:t>
            </a:r>
            <a:r>
              <a:rPr lang="fr-FR" sz="3100" dirty="0" smtClean="0"/>
              <a:t> cause de mortalité chez les enfants de moins de 5 ans. Pic pendant 6 mois.</a:t>
            </a:r>
          </a:p>
          <a:p>
            <a:pPr marL="0" indent="0">
              <a:buNone/>
            </a:pPr>
            <a:endParaRPr lang="fr-FR" sz="3100" dirty="0" smtClean="0"/>
          </a:p>
          <a:p>
            <a:r>
              <a:rPr lang="fr-FR" sz="3100" dirty="0" smtClean="0"/>
              <a:t>Plus (peu) de traitements du paludisme (ACT) dans les centres de santé . </a:t>
            </a:r>
          </a:p>
          <a:p>
            <a:pPr marL="0" indent="0">
              <a:buNone/>
            </a:pPr>
            <a:r>
              <a:rPr lang="fr-FR" sz="3100" dirty="0" smtClean="0"/>
              <a:t>  </a:t>
            </a:r>
          </a:p>
          <a:p>
            <a:r>
              <a:rPr lang="fr-FR" sz="3100" dirty="0" smtClean="0"/>
              <a:t>Traitement de la malnutrition aiguë sévère débutant, pathologie encore peu connue par la population.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5051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6406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Campagnes de dépistage de la MAS dans 5 districts de la région de </a:t>
            </a:r>
            <a:r>
              <a:rPr lang="fr-FR" sz="2800" dirty="0" err="1">
                <a:solidFill>
                  <a:srgbClr val="0070C0"/>
                </a:solidFill>
              </a:rPr>
              <a:t>Koulikouro</a:t>
            </a:r>
            <a:r>
              <a:rPr lang="fr-FR" sz="2800" dirty="0">
                <a:solidFill>
                  <a:srgbClr val="0070C0"/>
                </a:solidFill>
              </a:rPr>
              <a:t>, 2012  - Diagnostic de situation. </a:t>
            </a:r>
            <a:endParaRPr lang="fr-FR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" y="1484784"/>
            <a:ext cx="8229600" cy="168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2780928"/>
            <a:ext cx="7059613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5202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79695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3100" dirty="0" smtClean="0">
                <a:solidFill>
                  <a:srgbClr val="0070C0"/>
                </a:solidFill>
              </a:rPr>
              <a:t>Dépistage de la MAS lors de consultations paludisme par des agents villageois à </a:t>
            </a:r>
            <a:r>
              <a:rPr lang="fr-FR" sz="3100" dirty="0" err="1" smtClean="0">
                <a:solidFill>
                  <a:srgbClr val="0070C0"/>
                </a:solidFill>
              </a:rPr>
              <a:t>Kangaba</a:t>
            </a:r>
            <a:r>
              <a:rPr lang="fr-FR" sz="3100" dirty="0" smtClean="0">
                <a:solidFill>
                  <a:srgbClr val="0070C0"/>
                </a:solidFill>
              </a:rPr>
              <a:t>, </a:t>
            </a:r>
            <a:r>
              <a:rPr lang="fr-FR" sz="3100" dirty="0" err="1" smtClean="0">
                <a:solidFill>
                  <a:srgbClr val="0070C0"/>
                </a:solidFill>
              </a:rPr>
              <a:t>Koulikouro</a:t>
            </a:r>
            <a:r>
              <a:rPr lang="fr-FR" sz="3100" dirty="0" smtClean="0">
                <a:solidFill>
                  <a:srgbClr val="0070C0"/>
                </a:solidFill>
              </a:rPr>
              <a:t>.  </a:t>
            </a:r>
            <a:r>
              <a:rPr lang="fr-FR" sz="3600" dirty="0" smtClean="0">
                <a:solidFill>
                  <a:srgbClr val="0070C0"/>
                </a:solidFill>
              </a:rPr>
              <a:t/>
            </a:r>
            <a:br>
              <a:rPr lang="fr-FR" sz="3600" dirty="0" smtClean="0">
                <a:solidFill>
                  <a:srgbClr val="0070C0"/>
                </a:solidFill>
              </a:rPr>
            </a:br>
            <a:r>
              <a:rPr lang="fr-FR" sz="3600" dirty="0" smtClean="0">
                <a:solidFill>
                  <a:srgbClr val="0070C0"/>
                </a:solidFill>
              </a:rPr>
              <a:t/>
            </a:r>
            <a:br>
              <a:rPr lang="fr-FR" sz="3600" dirty="0" smtClean="0">
                <a:solidFill>
                  <a:srgbClr val="0070C0"/>
                </a:solidFill>
              </a:rPr>
            </a:b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Diagnostic et traitement du paludisme par des agents dans les villages. </a:t>
            </a:r>
          </a:p>
          <a:p>
            <a:pPr marL="0" indent="0">
              <a:buNone/>
            </a:pPr>
            <a:endParaRPr lang="fr-FR" sz="1100" dirty="0" smtClean="0"/>
          </a:p>
          <a:p>
            <a:r>
              <a:rPr lang="fr-FR" dirty="0" smtClean="0"/>
              <a:t>Traitement de la MAS et du paludisme dans les centres de santé. </a:t>
            </a:r>
          </a:p>
          <a:p>
            <a:pPr marL="0" indent="0">
              <a:buNone/>
            </a:pPr>
            <a:endParaRPr lang="fr-FR" sz="1100" dirty="0" smtClean="0"/>
          </a:p>
          <a:p>
            <a:pPr marL="0" indent="0">
              <a:buNone/>
            </a:pPr>
            <a:endParaRPr lang="fr-FR" sz="1000" dirty="0" smtClean="0"/>
          </a:p>
          <a:p>
            <a:r>
              <a:rPr lang="fr-FR" dirty="0" err="1" smtClean="0"/>
              <a:t>Kangaba</a:t>
            </a:r>
            <a:r>
              <a:rPr lang="fr-FR" dirty="0" smtClean="0"/>
              <a:t> : </a:t>
            </a:r>
          </a:p>
          <a:p>
            <a:pPr marL="0" indent="0">
              <a:buNone/>
            </a:pPr>
            <a:endParaRPr lang="fr-FR" sz="1100" dirty="0" smtClean="0"/>
          </a:p>
          <a:p>
            <a:pPr lvl="1"/>
            <a:r>
              <a:rPr lang="fr-FR" dirty="0" smtClean="0"/>
              <a:t>19 500 enfants de moins de 5 ans</a:t>
            </a:r>
          </a:p>
          <a:p>
            <a:pPr lvl="1"/>
            <a:r>
              <a:rPr lang="fr-FR" dirty="0" smtClean="0"/>
              <a:t>51 275 cas de paludisme soit 2,6 épisodes par enfant par an. </a:t>
            </a:r>
          </a:p>
          <a:p>
            <a:pPr lvl="1"/>
            <a:r>
              <a:rPr lang="fr-FR" dirty="0" smtClean="0"/>
              <a:t>1951 cas de MAS traités la première année soit 10% des enfants. </a:t>
            </a:r>
          </a:p>
          <a:p>
            <a:pPr marL="457200" lvl="1" indent="0">
              <a:buNone/>
            </a:pPr>
            <a:endParaRPr lang="fr-FR" sz="1100" dirty="0" smtClean="0"/>
          </a:p>
          <a:p>
            <a:pPr marL="457200" lvl="1" indent="0">
              <a:buNone/>
            </a:pPr>
            <a:endParaRPr lang="fr-FR" sz="1000" dirty="0" smtClean="0"/>
          </a:p>
          <a:p>
            <a:r>
              <a:rPr lang="fr-FR" dirty="0" smtClean="0"/>
              <a:t>La prévalence de la MAS était de 2,8% en 2012 dans la région de </a:t>
            </a:r>
            <a:r>
              <a:rPr lang="fr-FR" dirty="0" err="1" smtClean="0"/>
              <a:t>Koulikouro</a:t>
            </a:r>
            <a:r>
              <a:rPr lang="fr-FR" dirty="0" smtClean="0"/>
              <a:t>, ce qui laisse présager une bonne couverture, rapide du programme. </a:t>
            </a:r>
            <a:r>
              <a:rPr lang="fr-FR" dirty="0"/>
              <a:t>T</a:t>
            </a:r>
            <a:r>
              <a:rPr lang="fr-FR" dirty="0" smtClean="0"/>
              <a:t>aux de guérison de 89%.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endParaRPr lang="fr-FR" sz="1100" dirty="0" smtClean="0"/>
          </a:p>
        </p:txBody>
      </p:sp>
    </p:spTree>
    <p:extLst>
      <p:ext uri="{BB962C8B-B14F-4D97-AF65-F5344CB8AC3E}">
        <p14:creationId xmlns="" xmlns:p14="http://schemas.microsoft.com/office/powerpoint/2010/main" val="16213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3334</TotalTime>
  <Words>843</Words>
  <Application>Microsoft Office PowerPoint</Application>
  <PresentationFormat>Affichage à l'écran (4:3)</PresentationFormat>
  <Paragraphs>108</Paragraphs>
  <Slides>11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Liaisons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Thème Office</vt:lpstr>
      <vt:lpstr>Document4!OLE_LINK3</vt:lpstr>
      <vt:lpstr>Réduire la mortalité  en mettant la mère au cœur du dispositif de soin et en intégrant les différentes activités médicales.</vt:lpstr>
      <vt:lpstr>Projets Alima dans le Sahel</vt:lpstr>
      <vt:lpstr>Projets Alima dans le Sahel</vt:lpstr>
      <vt:lpstr>Comparaison de la prise du périmètre brachial  par 100 mères et 2 infirmiers, Centre de re nutrition intensive de Mirriah, Niger. </vt:lpstr>
      <vt:lpstr>Comparaison de la prise du périmètre brachial dans 2 villages de Mirriah au Niger  par 103 mères et 2 travailleurs communautaires.  </vt:lpstr>
      <vt:lpstr>Projet 2013 : passage à l’échelle du PB par les mères</vt:lpstr>
      <vt:lpstr>Mali : malnutrition et paludisme, Alima / AMCP, région de Koulikouro. </vt:lpstr>
      <vt:lpstr>Campagnes de dépistage de la MAS dans 5 districts de la région de Koulikouro, 2012  - Diagnostic de situation. </vt:lpstr>
      <vt:lpstr> Dépistage de la MAS lors de consultations paludisme par des agents villageois à Kangaba, Koulikouro.    </vt:lpstr>
      <vt:lpstr>Projet de Koulikouro: améliorer la prise en charge de la MAS et de la pédiatrie au niveau de la région.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</dc:creator>
  <cp:lastModifiedBy>conf2013</cp:lastModifiedBy>
  <cp:revision>73</cp:revision>
  <dcterms:created xsi:type="dcterms:W3CDTF">2013-05-07T15:57:33Z</dcterms:created>
  <dcterms:modified xsi:type="dcterms:W3CDTF">2013-05-14T13:11:08Z</dcterms:modified>
</cp:coreProperties>
</file>