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64" r:id="rId4"/>
    <p:sldId id="262" r:id="rId5"/>
    <p:sldId id="258" r:id="rId6"/>
    <p:sldId id="259" r:id="rId7"/>
    <p:sldId id="260" r:id="rId8"/>
    <p:sldId id="267" r:id="rId9"/>
  </p:sldIdLst>
  <p:sldSz cx="9144000" cy="6858000" type="screen4x3"/>
  <p:notesSz cx="6669088"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C11F"/>
    <a:srgbClr val="4A7EB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83" autoAdjust="0"/>
  </p:normalViewPr>
  <p:slideViewPr>
    <p:cSldViewPr>
      <p:cViewPr varScale="1">
        <p:scale>
          <a:sx n="110" d="100"/>
          <a:sy n="110" d="100"/>
        </p:scale>
        <p:origin x="-164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1791E9-297A-40AD-A2AA-7992EA7429B1}" type="doc">
      <dgm:prSet loTypeId="urn:microsoft.com/office/officeart/2005/8/layout/default#1" loCatId="list" qsTypeId="urn:microsoft.com/office/officeart/2005/8/quickstyle/simple3" qsCatId="simple" csTypeId="urn:microsoft.com/office/officeart/2005/8/colors/accent4_4" csCatId="accent4" phldr="1"/>
      <dgm:spPr/>
      <dgm:t>
        <a:bodyPr/>
        <a:lstStyle/>
        <a:p>
          <a:endParaRPr lang="fr-FR"/>
        </a:p>
      </dgm:t>
    </dgm:pt>
    <dgm:pt modelId="{143BE201-514E-40AA-A46C-5FD4A4DC2440}">
      <dgm:prSet phldrT="[Texte]"/>
      <dgm:spPr/>
      <dgm:t>
        <a:bodyPr/>
        <a:lstStyle/>
        <a:p>
          <a:r>
            <a:rPr lang="fr-FR" b="1" dirty="0" smtClean="0"/>
            <a:t>Prestation des services</a:t>
          </a:r>
          <a:endParaRPr lang="fr-FR" dirty="0"/>
        </a:p>
      </dgm:t>
    </dgm:pt>
    <dgm:pt modelId="{A5B78A8E-1874-47D5-8856-F1B2FAC5EFD5}" type="parTrans" cxnId="{640FB3C8-0822-4FC7-965F-34B2D5EEC8EF}">
      <dgm:prSet/>
      <dgm:spPr/>
      <dgm:t>
        <a:bodyPr/>
        <a:lstStyle/>
        <a:p>
          <a:endParaRPr lang="fr-FR"/>
        </a:p>
      </dgm:t>
    </dgm:pt>
    <dgm:pt modelId="{18F7103F-90DA-419E-A1DB-90BBDE0438B5}" type="sibTrans" cxnId="{640FB3C8-0822-4FC7-965F-34B2D5EEC8EF}">
      <dgm:prSet/>
      <dgm:spPr/>
      <dgm:t>
        <a:bodyPr/>
        <a:lstStyle/>
        <a:p>
          <a:endParaRPr lang="fr-FR"/>
        </a:p>
      </dgm:t>
    </dgm:pt>
    <dgm:pt modelId="{292A95BB-BEAE-4B48-91D6-1F34C2104C82}">
      <dgm:prSet phldrT="[Texte]"/>
      <dgm:spPr/>
      <dgm:t>
        <a:bodyPr/>
        <a:lstStyle/>
        <a:p>
          <a:r>
            <a:rPr lang="fr-FR" b="1" dirty="0" smtClean="0"/>
            <a:t>Médicaments et vaccins </a:t>
          </a:r>
          <a:endParaRPr lang="fr-FR" dirty="0"/>
        </a:p>
      </dgm:t>
    </dgm:pt>
    <dgm:pt modelId="{89367956-DBF5-4E38-AE62-C1C72D76B0DE}" type="parTrans" cxnId="{F5C7F409-9804-422B-9EFE-3418BD36F1B6}">
      <dgm:prSet/>
      <dgm:spPr/>
      <dgm:t>
        <a:bodyPr/>
        <a:lstStyle/>
        <a:p>
          <a:endParaRPr lang="fr-FR"/>
        </a:p>
      </dgm:t>
    </dgm:pt>
    <dgm:pt modelId="{278C0C3F-D7A1-43FF-9B4A-2009D549373D}" type="sibTrans" cxnId="{F5C7F409-9804-422B-9EFE-3418BD36F1B6}">
      <dgm:prSet/>
      <dgm:spPr/>
      <dgm:t>
        <a:bodyPr/>
        <a:lstStyle/>
        <a:p>
          <a:endParaRPr lang="fr-FR"/>
        </a:p>
      </dgm:t>
    </dgm:pt>
    <dgm:pt modelId="{144D356B-3BB8-4C5E-9D55-88719EA26130}">
      <dgm:prSet phldrT="[Texte]"/>
      <dgm:spPr/>
      <dgm:t>
        <a:bodyPr/>
        <a:lstStyle/>
        <a:p>
          <a:r>
            <a:rPr lang="fr-FR" b="1" dirty="0" smtClean="0"/>
            <a:t>Ressources humaines pour la santé</a:t>
          </a:r>
          <a:endParaRPr lang="fr-FR" dirty="0"/>
        </a:p>
      </dgm:t>
    </dgm:pt>
    <dgm:pt modelId="{55FB1C0C-8D9E-4E08-B795-31FE5B558B3D}" type="parTrans" cxnId="{3EA3FBDB-9909-48BF-AA1C-398A711A7109}">
      <dgm:prSet/>
      <dgm:spPr/>
      <dgm:t>
        <a:bodyPr/>
        <a:lstStyle/>
        <a:p>
          <a:endParaRPr lang="fr-FR"/>
        </a:p>
      </dgm:t>
    </dgm:pt>
    <dgm:pt modelId="{D2D2E5A7-88FD-4DFE-8EA4-4382D2395BDC}" type="sibTrans" cxnId="{3EA3FBDB-9909-48BF-AA1C-398A711A7109}">
      <dgm:prSet/>
      <dgm:spPr/>
      <dgm:t>
        <a:bodyPr/>
        <a:lstStyle/>
        <a:p>
          <a:endParaRPr lang="fr-FR"/>
        </a:p>
      </dgm:t>
    </dgm:pt>
    <dgm:pt modelId="{E5836ACD-DA8E-43D7-8002-52BEF0FEBBC4}">
      <dgm:prSet phldrT="[Texte]"/>
      <dgm:spPr/>
      <dgm:t>
        <a:bodyPr/>
        <a:lstStyle/>
        <a:p>
          <a:r>
            <a:rPr lang="fr-FR" b="1" dirty="0" smtClean="0"/>
            <a:t>Financement des systèmes de santé</a:t>
          </a:r>
          <a:endParaRPr lang="fr-FR" dirty="0"/>
        </a:p>
      </dgm:t>
    </dgm:pt>
    <dgm:pt modelId="{5159A17B-DB01-41B3-82DE-172A7BA59523}" type="parTrans" cxnId="{5AF4A56D-35DC-4CC3-875B-7EB68C3D4229}">
      <dgm:prSet/>
      <dgm:spPr/>
      <dgm:t>
        <a:bodyPr/>
        <a:lstStyle/>
        <a:p>
          <a:endParaRPr lang="fr-FR"/>
        </a:p>
      </dgm:t>
    </dgm:pt>
    <dgm:pt modelId="{1FD381AB-349B-4EF8-BFE8-1D72C5BC4DB0}" type="sibTrans" cxnId="{5AF4A56D-35DC-4CC3-875B-7EB68C3D4229}">
      <dgm:prSet/>
      <dgm:spPr/>
      <dgm:t>
        <a:bodyPr/>
        <a:lstStyle/>
        <a:p>
          <a:endParaRPr lang="fr-FR"/>
        </a:p>
      </dgm:t>
    </dgm:pt>
    <dgm:pt modelId="{04E40125-4CC3-4922-8399-7E43E492D918}">
      <dgm:prSet phldrT="[Texte]"/>
      <dgm:spPr/>
      <dgm:t>
        <a:bodyPr/>
        <a:lstStyle/>
        <a:p>
          <a:r>
            <a:rPr lang="fr-FR" b="1" dirty="0" smtClean="0"/>
            <a:t>Système d’information sanitaire</a:t>
          </a:r>
          <a:endParaRPr lang="fr-FR" dirty="0"/>
        </a:p>
      </dgm:t>
    </dgm:pt>
    <dgm:pt modelId="{7013215D-81F4-4561-98BF-8C124D0D5FB1}" type="parTrans" cxnId="{85C56A1B-0407-4DB1-8477-070CC50D06A4}">
      <dgm:prSet/>
      <dgm:spPr/>
      <dgm:t>
        <a:bodyPr/>
        <a:lstStyle/>
        <a:p>
          <a:endParaRPr lang="fr-FR"/>
        </a:p>
      </dgm:t>
    </dgm:pt>
    <dgm:pt modelId="{EB259BA1-638F-491F-A47A-812E920B3F8E}" type="sibTrans" cxnId="{85C56A1B-0407-4DB1-8477-070CC50D06A4}">
      <dgm:prSet/>
      <dgm:spPr/>
      <dgm:t>
        <a:bodyPr/>
        <a:lstStyle/>
        <a:p>
          <a:endParaRPr lang="fr-FR"/>
        </a:p>
      </dgm:t>
    </dgm:pt>
    <dgm:pt modelId="{17C8ABFA-4E8F-413B-AA6E-7FF13EFD4AF7}">
      <dgm:prSet/>
      <dgm:spPr/>
      <dgm:t>
        <a:bodyPr/>
        <a:lstStyle/>
        <a:p>
          <a:r>
            <a:rPr lang="en-US" b="1" dirty="0" smtClean="0"/>
            <a:t>Direction et </a:t>
          </a:r>
          <a:r>
            <a:rPr lang="en-US" b="1" dirty="0" err="1" smtClean="0"/>
            <a:t>gouvernance</a:t>
          </a:r>
          <a:r>
            <a:rPr lang="en-US" b="1" dirty="0" smtClean="0"/>
            <a:t> </a:t>
          </a:r>
          <a:endParaRPr lang="fr-FR" dirty="0"/>
        </a:p>
      </dgm:t>
    </dgm:pt>
    <dgm:pt modelId="{1D488D6C-7D6E-4161-83CA-FBE44176E1ED}" type="parTrans" cxnId="{4ECE87CB-6CA5-4B65-9311-9D5FD64B6A7F}">
      <dgm:prSet/>
      <dgm:spPr/>
      <dgm:t>
        <a:bodyPr/>
        <a:lstStyle/>
        <a:p>
          <a:endParaRPr lang="fr-FR"/>
        </a:p>
      </dgm:t>
    </dgm:pt>
    <dgm:pt modelId="{699B8348-B191-4C75-89F7-A9DDD52FAAB0}" type="sibTrans" cxnId="{4ECE87CB-6CA5-4B65-9311-9D5FD64B6A7F}">
      <dgm:prSet/>
      <dgm:spPr/>
      <dgm:t>
        <a:bodyPr/>
        <a:lstStyle/>
        <a:p>
          <a:endParaRPr lang="fr-FR"/>
        </a:p>
      </dgm:t>
    </dgm:pt>
    <dgm:pt modelId="{F14274F4-C1B4-4597-88D7-A7051CF9A3CB}" type="pres">
      <dgm:prSet presAssocID="{301791E9-297A-40AD-A2AA-7992EA7429B1}" presName="diagram" presStyleCnt="0">
        <dgm:presLayoutVars>
          <dgm:dir/>
          <dgm:resizeHandles val="exact"/>
        </dgm:presLayoutVars>
      </dgm:prSet>
      <dgm:spPr/>
      <dgm:t>
        <a:bodyPr/>
        <a:lstStyle/>
        <a:p>
          <a:endParaRPr lang="fr-FR"/>
        </a:p>
      </dgm:t>
    </dgm:pt>
    <dgm:pt modelId="{81C566D0-79FE-4AD4-B3E0-B051B07BDFE0}" type="pres">
      <dgm:prSet presAssocID="{143BE201-514E-40AA-A46C-5FD4A4DC2440}" presName="node" presStyleLbl="node1" presStyleIdx="0" presStyleCnt="6" custLinFactX="10165" custLinFactY="100000" custLinFactNeighborX="100000" custLinFactNeighborY="136249">
        <dgm:presLayoutVars>
          <dgm:bulletEnabled val="1"/>
        </dgm:presLayoutVars>
      </dgm:prSet>
      <dgm:spPr/>
      <dgm:t>
        <a:bodyPr/>
        <a:lstStyle/>
        <a:p>
          <a:endParaRPr lang="fr-FR"/>
        </a:p>
      </dgm:t>
    </dgm:pt>
    <dgm:pt modelId="{5BBB162D-2656-402A-AD96-FFC692D6A4E7}" type="pres">
      <dgm:prSet presAssocID="{18F7103F-90DA-419E-A1DB-90BBDE0438B5}" presName="sibTrans" presStyleCnt="0"/>
      <dgm:spPr/>
    </dgm:pt>
    <dgm:pt modelId="{B61728BA-EB9C-4B3C-9375-7840C61CF06A}" type="pres">
      <dgm:prSet presAssocID="{292A95BB-BEAE-4B48-91D6-1F34C2104C82}" presName="node" presStyleLbl="node1" presStyleIdx="1" presStyleCnt="6">
        <dgm:presLayoutVars>
          <dgm:bulletEnabled val="1"/>
        </dgm:presLayoutVars>
      </dgm:prSet>
      <dgm:spPr/>
      <dgm:t>
        <a:bodyPr/>
        <a:lstStyle/>
        <a:p>
          <a:endParaRPr lang="fr-FR"/>
        </a:p>
      </dgm:t>
    </dgm:pt>
    <dgm:pt modelId="{336B7ABB-568A-4A89-B721-707E64316E9E}" type="pres">
      <dgm:prSet presAssocID="{278C0C3F-D7A1-43FF-9B4A-2009D549373D}" presName="sibTrans" presStyleCnt="0"/>
      <dgm:spPr/>
    </dgm:pt>
    <dgm:pt modelId="{9638D912-890B-4F87-8535-B796D947AB00}" type="pres">
      <dgm:prSet presAssocID="{144D356B-3BB8-4C5E-9D55-88719EA26130}" presName="node" presStyleLbl="node1" presStyleIdx="2" presStyleCnt="6">
        <dgm:presLayoutVars>
          <dgm:bulletEnabled val="1"/>
        </dgm:presLayoutVars>
      </dgm:prSet>
      <dgm:spPr/>
      <dgm:t>
        <a:bodyPr/>
        <a:lstStyle/>
        <a:p>
          <a:endParaRPr lang="fr-FR"/>
        </a:p>
      </dgm:t>
    </dgm:pt>
    <dgm:pt modelId="{68EFC692-FF36-427B-AC63-ED6F542F723B}" type="pres">
      <dgm:prSet presAssocID="{D2D2E5A7-88FD-4DFE-8EA4-4382D2395BDC}" presName="sibTrans" presStyleCnt="0"/>
      <dgm:spPr/>
    </dgm:pt>
    <dgm:pt modelId="{54D3A187-189B-4AB7-B48A-2CF125DF4481}" type="pres">
      <dgm:prSet presAssocID="{E5836ACD-DA8E-43D7-8002-52BEF0FEBBC4}" presName="node" presStyleLbl="node1" presStyleIdx="3" presStyleCnt="6">
        <dgm:presLayoutVars>
          <dgm:bulletEnabled val="1"/>
        </dgm:presLayoutVars>
      </dgm:prSet>
      <dgm:spPr/>
      <dgm:t>
        <a:bodyPr/>
        <a:lstStyle/>
        <a:p>
          <a:endParaRPr lang="fr-FR"/>
        </a:p>
      </dgm:t>
    </dgm:pt>
    <dgm:pt modelId="{5EE30C0E-99EC-48F1-90D7-F00F44B63BCD}" type="pres">
      <dgm:prSet presAssocID="{1FD381AB-349B-4EF8-BFE8-1D72C5BC4DB0}" presName="sibTrans" presStyleCnt="0"/>
      <dgm:spPr/>
    </dgm:pt>
    <dgm:pt modelId="{B14CF924-0887-4F38-B06B-F77C93E2955A}" type="pres">
      <dgm:prSet presAssocID="{04E40125-4CC3-4922-8399-7E43E492D918}" presName="node" presStyleLbl="node1" presStyleIdx="4" presStyleCnt="6">
        <dgm:presLayoutVars>
          <dgm:bulletEnabled val="1"/>
        </dgm:presLayoutVars>
      </dgm:prSet>
      <dgm:spPr/>
      <dgm:t>
        <a:bodyPr/>
        <a:lstStyle/>
        <a:p>
          <a:endParaRPr lang="fr-FR"/>
        </a:p>
      </dgm:t>
    </dgm:pt>
    <dgm:pt modelId="{E929EEBC-5A8F-416E-A6BD-B22925CFAC03}" type="pres">
      <dgm:prSet presAssocID="{EB259BA1-638F-491F-A47A-812E920B3F8E}" presName="sibTrans" presStyleCnt="0"/>
      <dgm:spPr/>
    </dgm:pt>
    <dgm:pt modelId="{DB07CA31-1B64-43D2-8558-2814A3A92FB0}" type="pres">
      <dgm:prSet presAssocID="{17C8ABFA-4E8F-413B-AA6E-7FF13EFD4AF7}" presName="node" presStyleLbl="node1" presStyleIdx="5" presStyleCnt="6" custLinFactX="-6582" custLinFactY="-100000" custLinFactNeighborX="-100000" custLinFactNeighborY="-132387">
        <dgm:presLayoutVars>
          <dgm:bulletEnabled val="1"/>
        </dgm:presLayoutVars>
      </dgm:prSet>
      <dgm:spPr/>
      <dgm:t>
        <a:bodyPr/>
        <a:lstStyle/>
        <a:p>
          <a:endParaRPr lang="fr-FR"/>
        </a:p>
      </dgm:t>
    </dgm:pt>
  </dgm:ptLst>
  <dgm:cxnLst>
    <dgm:cxn modelId="{E45F0790-AB65-4D58-9069-8004FBE66053}" type="presOf" srcId="{17C8ABFA-4E8F-413B-AA6E-7FF13EFD4AF7}" destId="{DB07CA31-1B64-43D2-8558-2814A3A92FB0}" srcOrd="0" destOrd="0" presId="urn:microsoft.com/office/officeart/2005/8/layout/default#1"/>
    <dgm:cxn modelId="{85C56A1B-0407-4DB1-8477-070CC50D06A4}" srcId="{301791E9-297A-40AD-A2AA-7992EA7429B1}" destId="{04E40125-4CC3-4922-8399-7E43E492D918}" srcOrd="4" destOrd="0" parTransId="{7013215D-81F4-4561-98BF-8C124D0D5FB1}" sibTransId="{EB259BA1-638F-491F-A47A-812E920B3F8E}"/>
    <dgm:cxn modelId="{640FB3C8-0822-4FC7-965F-34B2D5EEC8EF}" srcId="{301791E9-297A-40AD-A2AA-7992EA7429B1}" destId="{143BE201-514E-40AA-A46C-5FD4A4DC2440}" srcOrd="0" destOrd="0" parTransId="{A5B78A8E-1874-47D5-8856-F1B2FAC5EFD5}" sibTransId="{18F7103F-90DA-419E-A1DB-90BBDE0438B5}"/>
    <dgm:cxn modelId="{4A3D86BC-5A4F-4366-A9BA-FF6FED6C5E1D}" type="presOf" srcId="{292A95BB-BEAE-4B48-91D6-1F34C2104C82}" destId="{B61728BA-EB9C-4B3C-9375-7840C61CF06A}" srcOrd="0" destOrd="0" presId="urn:microsoft.com/office/officeart/2005/8/layout/default#1"/>
    <dgm:cxn modelId="{5AF4A56D-35DC-4CC3-875B-7EB68C3D4229}" srcId="{301791E9-297A-40AD-A2AA-7992EA7429B1}" destId="{E5836ACD-DA8E-43D7-8002-52BEF0FEBBC4}" srcOrd="3" destOrd="0" parTransId="{5159A17B-DB01-41B3-82DE-172A7BA59523}" sibTransId="{1FD381AB-349B-4EF8-BFE8-1D72C5BC4DB0}"/>
    <dgm:cxn modelId="{4F9EB590-6CEF-4D22-8DD5-1988FCA2253E}" type="presOf" srcId="{04E40125-4CC3-4922-8399-7E43E492D918}" destId="{B14CF924-0887-4F38-B06B-F77C93E2955A}" srcOrd="0" destOrd="0" presId="urn:microsoft.com/office/officeart/2005/8/layout/default#1"/>
    <dgm:cxn modelId="{8F5C3E69-3C21-4923-9E6D-CD0238548496}" type="presOf" srcId="{E5836ACD-DA8E-43D7-8002-52BEF0FEBBC4}" destId="{54D3A187-189B-4AB7-B48A-2CF125DF4481}" srcOrd="0" destOrd="0" presId="urn:microsoft.com/office/officeart/2005/8/layout/default#1"/>
    <dgm:cxn modelId="{4ECE87CB-6CA5-4B65-9311-9D5FD64B6A7F}" srcId="{301791E9-297A-40AD-A2AA-7992EA7429B1}" destId="{17C8ABFA-4E8F-413B-AA6E-7FF13EFD4AF7}" srcOrd="5" destOrd="0" parTransId="{1D488D6C-7D6E-4161-83CA-FBE44176E1ED}" sibTransId="{699B8348-B191-4C75-89F7-A9DDD52FAAB0}"/>
    <dgm:cxn modelId="{F0580B18-BFB7-4FCE-959A-73423477E54B}" type="presOf" srcId="{144D356B-3BB8-4C5E-9D55-88719EA26130}" destId="{9638D912-890B-4F87-8535-B796D947AB00}" srcOrd="0" destOrd="0" presId="urn:microsoft.com/office/officeart/2005/8/layout/default#1"/>
    <dgm:cxn modelId="{F5C7F409-9804-422B-9EFE-3418BD36F1B6}" srcId="{301791E9-297A-40AD-A2AA-7992EA7429B1}" destId="{292A95BB-BEAE-4B48-91D6-1F34C2104C82}" srcOrd="1" destOrd="0" parTransId="{89367956-DBF5-4E38-AE62-C1C72D76B0DE}" sibTransId="{278C0C3F-D7A1-43FF-9B4A-2009D549373D}"/>
    <dgm:cxn modelId="{2A4267D4-D1F3-41D6-BAD1-53D6AA3F4B03}" type="presOf" srcId="{143BE201-514E-40AA-A46C-5FD4A4DC2440}" destId="{81C566D0-79FE-4AD4-B3E0-B051B07BDFE0}" srcOrd="0" destOrd="0" presId="urn:microsoft.com/office/officeart/2005/8/layout/default#1"/>
    <dgm:cxn modelId="{3EA3FBDB-9909-48BF-AA1C-398A711A7109}" srcId="{301791E9-297A-40AD-A2AA-7992EA7429B1}" destId="{144D356B-3BB8-4C5E-9D55-88719EA26130}" srcOrd="2" destOrd="0" parTransId="{55FB1C0C-8D9E-4E08-B795-31FE5B558B3D}" sibTransId="{D2D2E5A7-88FD-4DFE-8EA4-4382D2395BDC}"/>
    <dgm:cxn modelId="{E22C3B55-9A9A-4ECA-AAF6-B43A43B7D698}" type="presOf" srcId="{301791E9-297A-40AD-A2AA-7992EA7429B1}" destId="{F14274F4-C1B4-4597-88D7-A7051CF9A3CB}" srcOrd="0" destOrd="0" presId="urn:microsoft.com/office/officeart/2005/8/layout/default#1"/>
    <dgm:cxn modelId="{38562B67-F559-48A6-8A12-C29A6CCC0B11}" type="presParOf" srcId="{F14274F4-C1B4-4597-88D7-A7051CF9A3CB}" destId="{81C566D0-79FE-4AD4-B3E0-B051B07BDFE0}" srcOrd="0" destOrd="0" presId="urn:microsoft.com/office/officeart/2005/8/layout/default#1"/>
    <dgm:cxn modelId="{04848203-2823-446F-982E-51A7CA770BDB}" type="presParOf" srcId="{F14274F4-C1B4-4597-88D7-A7051CF9A3CB}" destId="{5BBB162D-2656-402A-AD96-FFC692D6A4E7}" srcOrd="1" destOrd="0" presId="urn:microsoft.com/office/officeart/2005/8/layout/default#1"/>
    <dgm:cxn modelId="{2DFC0468-E2E4-4CFF-97B7-400F1342C953}" type="presParOf" srcId="{F14274F4-C1B4-4597-88D7-A7051CF9A3CB}" destId="{B61728BA-EB9C-4B3C-9375-7840C61CF06A}" srcOrd="2" destOrd="0" presId="urn:microsoft.com/office/officeart/2005/8/layout/default#1"/>
    <dgm:cxn modelId="{3455BB88-EE7E-4ABE-A257-ED48BE2DAEE1}" type="presParOf" srcId="{F14274F4-C1B4-4597-88D7-A7051CF9A3CB}" destId="{336B7ABB-568A-4A89-B721-707E64316E9E}" srcOrd="3" destOrd="0" presId="urn:microsoft.com/office/officeart/2005/8/layout/default#1"/>
    <dgm:cxn modelId="{0E19CA8D-0EED-4721-ACD7-231DCAD48E2D}" type="presParOf" srcId="{F14274F4-C1B4-4597-88D7-A7051CF9A3CB}" destId="{9638D912-890B-4F87-8535-B796D947AB00}" srcOrd="4" destOrd="0" presId="urn:microsoft.com/office/officeart/2005/8/layout/default#1"/>
    <dgm:cxn modelId="{076E4431-8E7A-44A3-A6BB-733486CC1B17}" type="presParOf" srcId="{F14274F4-C1B4-4597-88D7-A7051CF9A3CB}" destId="{68EFC692-FF36-427B-AC63-ED6F542F723B}" srcOrd="5" destOrd="0" presId="urn:microsoft.com/office/officeart/2005/8/layout/default#1"/>
    <dgm:cxn modelId="{D0D89A4D-FB4A-42A5-AB61-49136C1752FB}" type="presParOf" srcId="{F14274F4-C1B4-4597-88D7-A7051CF9A3CB}" destId="{54D3A187-189B-4AB7-B48A-2CF125DF4481}" srcOrd="6" destOrd="0" presId="urn:microsoft.com/office/officeart/2005/8/layout/default#1"/>
    <dgm:cxn modelId="{FA4C98A0-8925-4554-A821-6D7CA74367D9}" type="presParOf" srcId="{F14274F4-C1B4-4597-88D7-A7051CF9A3CB}" destId="{5EE30C0E-99EC-48F1-90D7-F00F44B63BCD}" srcOrd="7" destOrd="0" presId="urn:microsoft.com/office/officeart/2005/8/layout/default#1"/>
    <dgm:cxn modelId="{0BFB28DA-F4D3-4662-8792-DCA97F5744EA}" type="presParOf" srcId="{F14274F4-C1B4-4597-88D7-A7051CF9A3CB}" destId="{B14CF924-0887-4F38-B06B-F77C93E2955A}" srcOrd="8" destOrd="0" presId="urn:microsoft.com/office/officeart/2005/8/layout/default#1"/>
    <dgm:cxn modelId="{4517A728-92F8-4F1B-840E-DCBD92E2106C}" type="presParOf" srcId="{F14274F4-C1B4-4597-88D7-A7051CF9A3CB}" destId="{E929EEBC-5A8F-416E-A6BD-B22925CFAC03}" srcOrd="9" destOrd="0" presId="urn:microsoft.com/office/officeart/2005/8/layout/default#1"/>
    <dgm:cxn modelId="{CA31B672-B1DC-4151-AD0D-150D13F03FFB}" type="presParOf" srcId="{F14274F4-C1B4-4597-88D7-A7051CF9A3CB}" destId="{DB07CA31-1B64-43D2-8558-2814A3A92FB0}" srcOrd="10" destOrd="0" presId="urn:microsoft.com/office/officeart/2005/8/layout/default#1"/>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1C566D0-79FE-4AD4-B3E0-B051B07BDFE0}">
      <dsp:nvSpPr>
        <dsp:cNvPr id="0" name=""/>
        <dsp:cNvSpPr/>
      </dsp:nvSpPr>
      <dsp:spPr>
        <a:xfrm>
          <a:off x="2301337" y="3154821"/>
          <a:ext cx="2091150" cy="1254690"/>
        </a:xfrm>
        <a:prstGeom prst="rect">
          <a:avLst/>
        </a:prstGeom>
        <a:gradFill rotWithShape="0">
          <a:gsLst>
            <a:gs pos="0">
              <a:schemeClr val="accent4">
                <a:shade val="50000"/>
                <a:hueOff val="0"/>
                <a:satOff val="0"/>
                <a:lumOff val="0"/>
                <a:alphaOff val="0"/>
                <a:tint val="50000"/>
                <a:satMod val="300000"/>
              </a:schemeClr>
            </a:gs>
            <a:gs pos="35000">
              <a:schemeClr val="accent4">
                <a:shade val="50000"/>
                <a:hueOff val="0"/>
                <a:satOff val="0"/>
                <a:lumOff val="0"/>
                <a:alphaOff val="0"/>
                <a:tint val="37000"/>
                <a:satMod val="300000"/>
              </a:schemeClr>
            </a:gs>
            <a:gs pos="100000">
              <a:schemeClr val="accent4">
                <a:shade val="5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fr-FR" sz="2500" b="1" kern="1200" dirty="0" smtClean="0"/>
            <a:t>Prestation des services</a:t>
          </a:r>
          <a:endParaRPr lang="fr-FR" sz="2500" kern="1200" dirty="0"/>
        </a:p>
      </dsp:txBody>
      <dsp:txXfrm>
        <a:off x="2301337" y="3154821"/>
        <a:ext cx="2091150" cy="1254690"/>
      </dsp:txXfrm>
    </dsp:sp>
    <dsp:sp modelId="{B61728BA-EB9C-4B3C-9375-7840C61CF06A}">
      <dsp:nvSpPr>
        <dsp:cNvPr id="0" name=""/>
        <dsp:cNvSpPr/>
      </dsp:nvSpPr>
      <dsp:spPr>
        <a:xfrm>
          <a:off x="2300801" y="190628"/>
          <a:ext cx="2091150" cy="1254690"/>
        </a:xfrm>
        <a:prstGeom prst="rect">
          <a:avLst/>
        </a:prstGeom>
        <a:gradFill rotWithShape="0">
          <a:gsLst>
            <a:gs pos="0">
              <a:schemeClr val="accent4">
                <a:shade val="50000"/>
                <a:hueOff val="-69811"/>
                <a:satOff val="-2112"/>
                <a:lumOff val="13871"/>
                <a:alphaOff val="0"/>
                <a:tint val="50000"/>
                <a:satMod val="300000"/>
              </a:schemeClr>
            </a:gs>
            <a:gs pos="35000">
              <a:schemeClr val="accent4">
                <a:shade val="50000"/>
                <a:hueOff val="-69811"/>
                <a:satOff val="-2112"/>
                <a:lumOff val="13871"/>
                <a:alphaOff val="0"/>
                <a:tint val="37000"/>
                <a:satMod val="300000"/>
              </a:schemeClr>
            </a:gs>
            <a:gs pos="100000">
              <a:schemeClr val="accent4">
                <a:shade val="50000"/>
                <a:hueOff val="-69811"/>
                <a:satOff val="-2112"/>
                <a:lumOff val="1387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fr-FR" sz="2500" b="1" kern="1200" dirty="0" smtClean="0"/>
            <a:t>Médicaments et vaccins </a:t>
          </a:r>
          <a:endParaRPr lang="fr-FR" sz="2500" kern="1200" dirty="0"/>
        </a:p>
      </dsp:txBody>
      <dsp:txXfrm>
        <a:off x="2300801" y="190628"/>
        <a:ext cx="2091150" cy="1254690"/>
      </dsp:txXfrm>
    </dsp:sp>
    <dsp:sp modelId="{9638D912-890B-4F87-8535-B796D947AB00}">
      <dsp:nvSpPr>
        <dsp:cNvPr id="0" name=""/>
        <dsp:cNvSpPr/>
      </dsp:nvSpPr>
      <dsp:spPr>
        <a:xfrm>
          <a:off x="536" y="1654433"/>
          <a:ext cx="2091150" cy="1254690"/>
        </a:xfrm>
        <a:prstGeom prst="rect">
          <a:avLst/>
        </a:prstGeom>
        <a:gradFill rotWithShape="0">
          <a:gsLst>
            <a:gs pos="0">
              <a:schemeClr val="accent4">
                <a:shade val="50000"/>
                <a:hueOff val="-139622"/>
                <a:satOff val="-4225"/>
                <a:lumOff val="27741"/>
                <a:alphaOff val="0"/>
                <a:tint val="50000"/>
                <a:satMod val="300000"/>
              </a:schemeClr>
            </a:gs>
            <a:gs pos="35000">
              <a:schemeClr val="accent4">
                <a:shade val="50000"/>
                <a:hueOff val="-139622"/>
                <a:satOff val="-4225"/>
                <a:lumOff val="27741"/>
                <a:alphaOff val="0"/>
                <a:tint val="37000"/>
                <a:satMod val="300000"/>
              </a:schemeClr>
            </a:gs>
            <a:gs pos="100000">
              <a:schemeClr val="accent4">
                <a:shade val="50000"/>
                <a:hueOff val="-139622"/>
                <a:satOff val="-4225"/>
                <a:lumOff val="2774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fr-FR" sz="2500" b="1" kern="1200" dirty="0" smtClean="0"/>
            <a:t>Ressources humaines pour la santé</a:t>
          </a:r>
          <a:endParaRPr lang="fr-FR" sz="2500" kern="1200" dirty="0"/>
        </a:p>
      </dsp:txBody>
      <dsp:txXfrm>
        <a:off x="536" y="1654433"/>
        <a:ext cx="2091150" cy="1254690"/>
      </dsp:txXfrm>
    </dsp:sp>
    <dsp:sp modelId="{54D3A187-189B-4AB7-B48A-2CF125DF4481}">
      <dsp:nvSpPr>
        <dsp:cNvPr id="0" name=""/>
        <dsp:cNvSpPr/>
      </dsp:nvSpPr>
      <dsp:spPr>
        <a:xfrm>
          <a:off x="2300801" y="1654433"/>
          <a:ext cx="2091150" cy="1254690"/>
        </a:xfrm>
        <a:prstGeom prst="rect">
          <a:avLst/>
        </a:prstGeom>
        <a:gradFill rotWithShape="0">
          <a:gsLst>
            <a:gs pos="0">
              <a:schemeClr val="accent4">
                <a:shade val="50000"/>
                <a:hueOff val="-209432"/>
                <a:satOff val="-6337"/>
                <a:lumOff val="41612"/>
                <a:alphaOff val="0"/>
                <a:tint val="50000"/>
                <a:satMod val="300000"/>
              </a:schemeClr>
            </a:gs>
            <a:gs pos="35000">
              <a:schemeClr val="accent4">
                <a:shade val="50000"/>
                <a:hueOff val="-209432"/>
                <a:satOff val="-6337"/>
                <a:lumOff val="41612"/>
                <a:alphaOff val="0"/>
                <a:tint val="37000"/>
                <a:satMod val="300000"/>
              </a:schemeClr>
            </a:gs>
            <a:gs pos="100000">
              <a:schemeClr val="accent4">
                <a:shade val="50000"/>
                <a:hueOff val="-209432"/>
                <a:satOff val="-6337"/>
                <a:lumOff val="4161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fr-FR" sz="2500" b="1" kern="1200" dirty="0" smtClean="0"/>
            <a:t>Financement des systèmes de santé</a:t>
          </a:r>
          <a:endParaRPr lang="fr-FR" sz="2500" kern="1200" dirty="0"/>
        </a:p>
      </dsp:txBody>
      <dsp:txXfrm>
        <a:off x="2300801" y="1654433"/>
        <a:ext cx="2091150" cy="1254690"/>
      </dsp:txXfrm>
    </dsp:sp>
    <dsp:sp modelId="{B14CF924-0887-4F38-B06B-F77C93E2955A}">
      <dsp:nvSpPr>
        <dsp:cNvPr id="0" name=""/>
        <dsp:cNvSpPr/>
      </dsp:nvSpPr>
      <dsp:spPr>
        <a:xfrm>
          <a:off x="536" y="3118239"/>
          <a:ext cx="2091150" cy="1254690"/>
        </a:xfrm>
        <a:prstGeom prst="rect">
          <a:avLst/>
        </a:prstGeom>
        <a:gradFill rotWithShape="0">
          <a:gsLst>
            <a:gs pos="0">
              <a:schemeClr val="accent4">
                <a:shade val="50000"/>
                <a:hueOff val="-139622"/>
                <a:satOff val="-4225"/>
                <a:lumOff val="27741"/>
                <a:alphaOff val="0"/>
                <a:tint val="50000"/>
                <a:satMod val="300000"/>
              </a:schemeClr>
            </a:gs>
            <a:gs pos="35000">
              <a:schemeClr val="accent4">
                <a:shade val="50000"/>
                <a:hueOff val="-139622"/>
                <a:satOff val="-4225"/>
                <a:lumOff val="27741"/>
                <a:alphaOff val="0"/>
                <a:tint val="37000"/>
                <a:satMod val="300000"/>
              </a:schemeClr>
            </a:gs>
            <a:gs pos="100000">
              <a:schemeClr val="accent4">
                <a:shade val="50000"/>
                <a:hueOff val="-139622"/>
                <a:satOff val="-4225"/>
                <a:lumOff val="2774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fr-FR" sz="2500" b="1" kern="1200" dirty="0" smtClean="0"/>
            <a:t>Système d’information sanitaire</a:t>
          </a:r>
          <a:endParaRPr lang="fr-FR" sz="2500" kern="1200" dirty="0"/>
        </a:p>
      </dsp:txBody>
      <dsp:txXfrm>
        <a:off x="536" y="3118239"/>
        <a:ext cx="2091150" cy="1254690"/>
      </dsp:txXfrm>
    </dsp:sp>
    <dsp:sp modelId="{DB07CA31-1B64-43D2-8558-2814A3A92FB0}">
      <dsp:nvSpPr>
        <dsp:cNvPr id="0" name=""/>
        <dsp:cNvSpPr/>
      </dsp:nvSpPr>
      <dsp:spPr>
        <a:xfrm>
          <a:off x="72011" y="202502"/>
          <a:ext cx="2091150" cy="1254690"/>
        </a:xfrm>
        <a:prstGeom prst="rect">
          <a:avLst/>
        </a:prstGeom>
        <a:gradFill rotWithShape="0">
          <a:gsLst>
            <a:gs pos="0">
              <a:schemeClr val="accent4">
                <a:shade val="50000"/>
                <a:hueOff val="-69811"/>
                <a:satOff val="-2112"/>
                <a:lumOff val="13871"/>
                <a:alphaOff val="0"/>
                <a:tint val="50000"/>
                <a:satMod val="300000"/>
              </a:schemeClr>
            </a:gs>
            <a:gs pos="35000">
              <a:schemeClr val="accent4">
                <a:shade val="50000"/>
                <a:hueOff val="-69811"/>
                <a:satOff val="-2112"/>
                <a:lumOff val="13871"/>
                <a:alphaOff val="0"/>
                <a:tint val="37000"/>
                <a:satMod val="300000"/>
              </a:schemeClr>
            </a:gs>
            <a:gs pos="100000">
              <a:schemeClr val="accent4">
                <a:shade val="50000"/>
                <a:hueOff val="-69811"/>
                <a:satOff val="-2112"/>
                <a:lumOff val="1387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b="1" kern="1200" dirty="0" smtClean="0"/>
            <a:t>Direction et </a:t>
          </a:r>
          <a:r>
            <a:rPr lang="en-US" sz="2500" b="1" kern="1200" dirty="0" err="1" smtClean="0"/>
            <a:t>gouvernance</a:t>
          </a:r>
          <a:r>
            <a:rPr lang="en-US" sz="2500" b="1" kern="1200" dirty="0" smtClean="0"/>
            <a:t> </a:t>
          </a:r>
          <a:endParaRPr lang="fr-FR" sz="2500" kern="1200" dirty="0"/>
        </a:p>
      </dsp:txBody>
      <dsp:txXfrm>
        <a:off x="72011" y="202502"/>
        <a:ext cx="2091150" cy="1254690"/>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777607" y="0"/>
            <a:ext cx="2889938" cy="496332"/>
          </a:xfrm>
          <a:prstGeom prst="rect">
            <a:avLst/>
          </a:prstGeom>
        </p:spPr>
        <p:txBody>
          <a:bodyPr vert="horz" lIns="91440" tIns="45720" rIns="91440" bIns="45720" rtlCol="0"/>
          <a:lstStyle>
            <a:lvl1pPr algn="r">
              <a:defRPr sz="1200"/>
            </a:lvl1pPr>
          </a:lstStyle>
          <a:p>
            <a:fld id="{90D83394-7B33-4F7C-8650-94B760459620}" type="datetimeFigureOut">
              <a:rPr lang="fr-FR" smtClean="0"/>
              <a:pPr/>
              <a:t>13/05/2013</a:t>
            </a:fld>
            <a:endParaRPr lang="fr-FR"/>
          </a:p>
        </p:txBody>
      </p:sp>
      <p:sp>
        <p:nvSpPr>
          <p:cNvPr id="4" name="Espace réservé de l'image des diapositives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66909" y="4715153"/>
            <a:ext cx="5335270" cy="4466987"/>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28583"/>
            <a:ext cx="2889938" cy="49633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777607" y="9428583"/>
            <a:ext cx="2889938" cy="496332"/>
          </a:xfrm>
          <a:prstGeom prst="rect">
            <a:avLst/>
          </a:prstGeom>
        </p:spPr>
        <p:txBody>
          <a:bodyPr vert="horz" lIns="91440" tIns="45720" rIns="91440" bIns="45720" rtlCol="0" anchor="b"/>
          <a:lstStyle>
            <a:lvl1pPr algn="r">
              <a:defRPr sz="1200"/>
            </a:lvl1pPr>
          </a:lstStyle>
          <a:p>
            <a:fld id="{DA2A69A0-74D3-45C7-8C8C-4A9B4B1C040F}" type="slidenum">
              <a:rPr lang="fr-FR" smtClean="0"/>
              <a:pPr/>
              <a:t>‹N°›</a:t>
            </a:fld>
            <a:endParaRPr lang="fr-FR"/>
          </a:p>
        </p:txBody>
      </p:sp>
    </p:spTree>
    <p:extLst>
      <p:ext uri="{BB962C8B-B14F-4D97-AF65-F5344CB8AC3E}">
        <p14:creationId xmlns:p14="http://schemas.microsoft.com/office/powerpoint/2010/main" xmlns="" val="131127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DA2A69A0-74D3-45C7-8C8C-4A9B4B1C040F}" type="slidenum">
              <a:rPr lang="fr-FR" smtClean="0"/>
              <a:pPr/>
              <a:t>1</a:t>
            </a:fld>
            <a:endParaRPr lang="fr-FR"/>
          </a:p>
        </p:txBody>
      </p:sp>
    </p:spTree>
    <p:extLst>
      <p:ext uri="{BB962C8B-B14F-4D97-AF65-F5344CB8AC3E}">
        <p14:creationId xmlns:p14="http://schemas.microsoft.com/office/powerpoint/2010/main" xmlns="" val="3492506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DA2A69A0-74D3-45C7-8C8C-4A9B4B1C040F}" type="slidenum">
              <a:rPr lang="fr-FR" smtClean="0"/>
              <a:pPr/>
              <a:t>2</a:t>
            </a:fld>
            <a:endParaRPr lang="fr-FR"/>
          </a:p>
        </p:txBody>
      </p:sp>
    </p:spTree>
    <p:extLst>
      <p:ext uri="{BB962C8B-B14F-4D97-AF65-F5344CB8AC3E}">
        <p14:creationId xmlns:p14="http://schemas.microsoft.com/office/powerpoint/2010/main" xmlns="" val="17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lnSpcReduction="10000"/>
          </a:bodyPr>
          <a:lstStyle/>
          <a:p>
            <a:r>
              <a:rPr lang="fr-FR" dirty="0" smtClean="0"/>
              <a:t>Pourquoi chaque point?</a:t>
            </a:r>
          </a:p>
          <a:p>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dirty="0" err="1" smtClean="0"/>
              <a:t>Amidou</a:t>
            </a:r>
            <a:r>
              <a:rPr lang="fr-FR" dirty="0" smtClean="0"/>
              <a:t> Baba-Moussa –</a:t>
            </a:r>
            <a:r>
              <a:rPr lang="fr-FR" dirty="0" err="1" smtClean="0"/>
              <a:t>african</a:t>
            </a:r>
            <a:r>
              <a:rPr lang="fr-FR" dirty="0" smtClean="0"/>
              <a:t> </a:t>
            </a:r>
            <a:r>
              <a:rPr lang="fr-FR" dirty="0" err="1" smtClean="0"/>
              <a:t>health</a:t>
            </a:r>
            <a:r>
              <a:rPr lang="fr-FR" dirty="0" smtClean="0"/>
              <a:t> monitor 14- Mars 2012</a:t>
            </a:r>
          </a:p>
          <a:p>
            <a:pPr marL="0" marR="0" indent="0" algn="l" defTabSz="914400" rtl="0" eaLnBrk="1" fontAlgn="auto" latinLnBrk="0" hangingPunct="1">
              <a:lnSpc>
                <a:spcPct val="100000"/>
              </a:lnSpc>
              <a:spcBef>
                <a:spcPts val="0"/>
              </a:spcBef>
              <a:spcAft>
                <a:spcPts val="0"/>
              </a:spcAft>
              <a:buClrTx/>
              <a:buSzTx/>
              <a:buFontTx/>
              <a:buNone/>
              <a:tabLst/>
              <a:defRPr/>
            </a:pPr>
            <a:r>
              <a:rPr lang="fr-FR" b="1" dirty="0" smtClean="0"/>
              <a:t>Renforcement des systèmes de santé dans les pays de la région africaine de l’OMS : Répondre au défi</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L’enjeu du bon fonctionnement du système de santé est d’améliorer la qualité de vie des individus, des familles et des communautés. C’est pour cette raison que la performance du système de santé doit figurer en tête des priorités de l’action gouvernementale. Cependant, les systèmes de santé des États Membres de la Région africaine de l’OMS peinent à remplir efficacement leurs fonctions, du fait de leur faiblesse et de leur fragmentation.1 La faiblesse des systèmes de santé s’explique par un certain nombre de facteurs, à savoir : des insuffisances au niveau de la planification et de la prévision; la pénurie des ressources humaines, financières et matérielles; l’insuffisance des données pour informer de manière éclairée la prise de décision; les lacunes des processus institutionnels; et les faiblesses du suivi de la performance et de l’impact des interventions. Le renforcement des systèmes de santé constitue donc une condition préalable à toute avancée significative en matière de santé dans la Région africaine et même à l’échelle mondiale. Les États Membres de notre Région en sont pleinement conscients et saisissent de plus en plus les occasions offertes par les initiatives mondiales pour exprimer leurs besoins en la matière.2 Le présent article trouve sa justification dans ce besoin de renforcement des systèmes de santé des pays, et se propose de contribuer à la réflexion engagée pour la recherche de solutions adéquates aux problèmes identifiés.</a:t>
            </a:r>
          </a:p>
          <a:p>
            <a:endParaRPr lang="fr-FR" dirty="0"/>
          </a:p>
        </p:txBody>
      </p:sp>
      <p:sp>
        <p:nvSpPr>
          <p:cNvPr id="4" name="Espace réservé du numéro de diapositive 3"/>
          <p:cNvSpPr>
            <a:spLocks noGrp="1"/>
          </p:cNvSpPr>
          <p:nvPr>
            <p:ph type="sldNum" sz="quarter" idx="10"/>
          </p:nvPr>
        </p:nvSpPr>
        <p:spPr/>
        <p:txBody>
          <a:bodyPr/>
          <a:lstStyle/>
          <a:p>
            <a:fld id="{DA2A69A0-74D3-45C7-8C8C-4A9B4B1C040F}" type="slidenum">
              <a:rPr lang="fr-FR" smtClean="0"/>
              <a:pPr/>
              <a:t>3</a:t>
            </a:fld>
            <a:endParaRPr lang="fr-FR"/>
          </a:p>
        </p:txBody>
      </p:sp>
    </p:spTree>
    <p:extLst>
      <p:ext uri="{BB962C8B-B14F-4D97-AF65-F5344CB8AC3E}">
        <p14:creationId xmlns:p14="http://schemas.microsoft.com/office/powerpoint/2010/main" xmlns="" val="18249800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DA2A69A0-74D3-45C7-8C8C-4A9B4B1C040F}" type="slidenum">
              <a:rPr lang="fr-FR" smtClean="0"/>
              <a:pPr/>
              <a:t>4</a:t>
            </a:fld>
            <a:endParaRPr lang="fr-FR"/>
          </a:p>
        </p:txBody>
      </p:sp>
    </p:spTree>
    <p:extLst>
      <p:ext uri="{BB962C8B-B14F-4D97-AF65-F5344CB8AC3E}">
        <p14:creationId xmlns:p14="http://schemas.microsoft.com/office/powerpoint/2010/main" xmlns="" val="1321454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DA2A69A0-74D3-45C7-8C8C-4A9B4B1C040F}" type="slidenum">
              <a:rPr lang="fr-FR" smtClean="0"/>
              <a:pPr/>
              <a:t>5</a:t>
            </a:fld>
            <a:endParaRPr lang="fr-FR"/>
          </a:p>
        </p:txBody>
      </p:sp>
    </p:spTree>
    <p:extLst>
      <p:ext uri="{BB962C8B-B14F-4D97-AF65-F5344CB8AC3E}">
        <p14:creationId xmlns:p14="http://schemas.microsoft.com/office/powerpoint/2010/main" xmlns="" val="4169629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Intro: A quelle problématique répond ABC?</a:t>
            </a:r>
          </a:p>
        </p:txBody>
      </p:sp>
      <p:sp>
        <p:nvSpPr>
          <p:cNvPr id="4" name="Espace réservé du numéro de diapositive 3"/>
          <p:cNvSpPr>
            <a:spLocks noGrp="1"/>
          </p:cNvSpPr>
          <p:nvPr>
            <p:ph type="sldNum" sz="quarter" idx="10"/>
          </p:nvPr>
        </p:nvSpPr>
        <p:spPr/>
        <p:txBody>
          <a:bodyPr/>
          <a:lstStyle/>
          <a:p>
            <a:fld id="{DA2A69A0-74D3-45C7-8C8C-4A9B4B1C040F}" type="slidenum">
              <a:rPr lang="fr-FR" smtClean="0"/>
              <a:pPr/>
              <a:t>6</a:t>
            </a:fld>
            <a:endParaRPr lang="fr-FR"/>
          </a:p>
        </p:txBody>
      </p:sp>
    </p:spTree>
    <p:extLst>
      <p:ext uri="{BB962C8B-B14F-4D97-AF65-F5344CB8AC3E}">
        <p14:creationId xmlns:p14="http://schemas.microsoft.com/office/powerpoint/2010/main" xmlns="" val="32134135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Chef orchestre autorité</a:t>
            </a:r>
            <a:r>
              <a:rPr lang="fr-FR" baseline="0" dirty="0" smtClean="0"/>
              <a:t> sanitaires locales</a:t>
            </a:r>
          </a:p>
          <a:p>
            <a:endParaRPr lang="fr-FR" baseline="0" dirty="0" smtClean="0"/>
          </a:p>
          <a:p>
            <a:r>
              <a:rPr lang="fr-FR" baseline="0" dirty="0" smtClean="0"/>
              <a:t>Chute?</a:t>
            </a:r>
            <a:endParaRPr lang="fr-FR" dirty="0"/>
          </a:p>
        </p:txBody>
      </p:sp>
      <p:sp>
        <p:nvSpPr>
          <p:cNvPr id="4" name="Espace réservé du numéro de diapositive 3"/>
          <p:cNvSpPr>
            <a:spLocks noGrp="1"/>
          </p:cNvSpPr>
          <p:nvPr>
            <p:ph type="sldNum" sz="quarter" idx="10"/>
          </p:nvPr>
        </p:nvSpPr>
        <p:spPr/>
        <p:txBody>
          <a:bodyPr/>
          <a:lstStyle/>
          <a:p>
            <a:fld id="{DA2A69A0-74D3-45C7-8C8C-4A9B4B1C040F}" type="slidenum">
              <a:rPr lang="fr-FR" smtClean="0"/>
              <a:pPr/>
              <a:t>7</a:t>
            </a:fld>
            <a:endParaRPr lang="fr-FR"/>
          </a:p>
        </p:txBody>
      </p:sp>
    </p:spTree>
    <p:extLst>
      <p:ext uri="{BB962C8B-B14F-4D97-AF65-F5344CB8AC3E}">
        <p14:creationId xmlns:p14="http://schemas.microsoft.com/office/powerpoint/2010/main" xmlns="" val="2591257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aseline="0" dirty="0" smtClean="0"/>
              <a:t>Ne peut marche que si chacun joue son rôle</a:t>
            </a:r>
            <a:endParaRPr lang="fr-FR" dirty="0"/>
          </a:p>
        </p:txBody>
      </p:sp>
      <p:sp>
        <p:nvSpPr>
          <p:cNvPr id="4" name="Espace réservé du numéro de diapositive 3"/>
          <p:cNvSpPr>
            <a:spLocks noGrp="1"/>
          </p:cNvSpPr>
          <p:nvPr>
            <p:ph type="sldNum" sz="quarter" idx="10"/>
          </p:nvPr>
        </p:nvSpPr>
        <p:spPr/>
        <p:txBody>
          <a:bodyPr/>
          <a:lstStyle/>
          <a:p>
            <a:fld id="{DA2A69A0-74D3-45C7-8C8C-4A9B4B1C040F}" type="slidenum">
              <a:rPr lang="fr-FR" smtClean="0"/>
              <a:pPr/>
              <a:t>8</a:t>
            </a:fld>
            <a:endParaRPr lang="fr-FR"/>
          </a:p>
        </p:txBody>
      </p:sp>
    </p:spTree>
    <p:extLst>
      <p:ext uri="{BB962C8B-B14F-4D97-AF65-F5344CB8AC3E}">
        <p14:creationId xmlns:p14="http://schemas.microsoft.com/office/powerpoint/2010/main" xmlns="" val="259125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D51201FF-E532-42F2-9DA3-7FD84E5477A9}" type="datetime1">
              <a:rPr lang="fr-FR" smtClean="0"/>
              <a:pPr/>
              <a:t>13/05/2013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44B2211-12EC-4D1F-AACE-5926CED0228C}" type="datetime1">
              <a:rPr lang="fr-FR" smtClean="0"/>
              <a:pPr/>
              <a:t>13/05/2013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66FA5F4-7126-4960-B9B6-12779EA61EFF}" type="datetime1">
              <a:rPr lang="fr-FR" smtClean="0"/>
              <a:pPr/>
              <a:t>13/05/2013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4D68148-E446-439F-94ED-2F37E7FF3D31}" type="datetime1">
              <a:rPr lang="fr-FR" smtClean="0"/>
              <a:pPr/>
              <a:t>13/05/2013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43828688-E179-4EA5-945E-B3F69FB07790}" type="datetime1">
              <a:rPr lang="fr-FR" smtClean="0"/>
              <a:pPr/>
              <a:t>13/05/2013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997A9572-7D6C-4AAB-B478-E30C39E22B09}" type="datetime1">
              <a:rPr lang="fr-FR" smtClean="0"/>
              <a:pPr/>
              <a:t>13/05/2013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2CFDF63F-5EAF-4F05-90E1-C34ACDA35813}" type="datetime1">
              <a:rPr lang="fr-FR" smtClean="0"/>
              <a:pPr/>
              <a:t>13/05/2013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A0A0B68C-6E5E-4ACE-BD44-22BCA8FBD40C}" type="datetime1">
              <a:rPr lang="fr-FR" smtClean="0"/>
              <a:pPr/>
              <a:t>13/05/2013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22C2B9C-FEEE-444A-9E81-14D7C595D613}" type="datetime1">
              <a:rPr lang="fr-FR" smtClean="0"/>
              <a:pPr/>
              <a:t>13/05/2013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54AC5E10-464E-46CC-87F7-8372E948EA59}" type="datetime1">
              <a:rPr lang="fr-FR" smtClean="0"/>
              <a:pPr/>
              <a:t>13/05/2013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5A425E8D-D017-4812-A802-FE821E613B29}" type="datetime1">
              <a:rPr lang="fr-FR" smtClean="0"/>
              <a:pPr/>
              <a:t>13/05/2013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40C085-CF1F-49E8-B7A3-A78C698DB429}" type="datetime1">
              <a:rPr lang="fr-FR" smtClean="0"/>
              <a:pPr/>
              <a:t>13/05/2013</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1EE925-639F-4C58-9CB9-A3576406038A}"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2.jpe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38006"/>
          <a:stretch>
            <a:fillRect/>
          </a:stretch>
        </p:blipFill>
        <p:spPr bwMode="auto">
          <a:xfrm>
            <a:off x="0" y="188640"/>
            <a:ext cx="3528392" cy="543245"/>
          </a:xfrm>
          <a:prstGeom prst="rect">
            <a:avLst/>
          </a:prstGeom>
          <a:noFill/>
          <a:ln w="9525">
            <a:noFill/>
            <a:miter lim="800000"/>
            <a:headEnd/>
            <a:tailEnd/>
          </a:ln>
        </p:spPr>
      </p:pic>
      <p:sp>
        <p:nvSpPr>
          <p:cNvPr id="7" name="Rectangle 6"/>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0" y="5445224"/>
            <a:ext cx="9144000" cy="2160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p:cNvSpPr txBox="1"/>
          <p:nvPr/>
        </p:nvSpPr>
        <p:spPr>
          <a:xfrm>
            <a:off x="251520" y="5786395"/>
            <a:ext cx="8712968" cy="923330"/>
          </a:xfrm>
          <a:prstGeom prst="rect">
            <a:avLst/>
          </a:prstGeom>
          <a:noFill/>
        </p:spPr>
        <p:txBody>
          <a:bodyPr wrap="square" rtlCol="0">
            <a:spAutoFit/>
          </a:bodyPr>
          <a:lstStyle/>
          <a:p>
            <a:r>
              <a:rPr lang="fr-FR" dirty="0" smtClean="0">
                <a:solidFill>
                  <a:srgbClr val="00B0F0"/>
                </a:solidFill>
                <a:latin typeface="Arial" pitchFamily="34" charset="0"/>
                <a:cs typeface="Arial" pitchFamily="34" charset="0"/>
              </a:rPr>
              <a:t>Anne-Dominique ISRAEL</a:t>
            </a:r>
          </a:p>
          <a:p>
            <a:r>
              <a:rPr lang="fr-FR" dirty="0" smtClean="0">
                <a:solidFill>
                  <a:srgbClr val="00B0F0"/>
                </a:solidFill>
                <a:latin typeface="Arial" pitchFamily="34" charset="0"/>
                <a:cs typeface="Arial" pitchFamily="34" charset="0"/>
              </a:rPr>
              <a:t>Référent du secteur Nutrition-Santé</a:t>
            </a:r>
          </a:p>
          <a:p>
            <a:r>
              <a:rPr lang="fr-FR" dirty="0" smtClean="0">
                <a:solidFill>
                  <a:srgbClr val="00B0F0"/>
                </a:solidFill>
                <a:latin typeface="Arial" pitchFamily="34" charset="0"/>
                <a:cs typeface="Arial" pitchFamily="34" charset="0"/>
              </a:rPr>
              <a:t>Action Contre la Faim</a:t>
            </a:r>
            <a:endParaRPr lang="fr-FR" dirty="0">
              <a:solidFill>
                <a:srgbClr val="00B0F0"/>
              </a:solidFill>
              <a:latin typeface="Arial" pitchFamily="34" charset="0"/>
              <a:cs typeface="Arial" pitchFamily="34" charset="0"/>
            </a:endParaRPr>
          </a:p>
        </p:txBody>
      </p:sp>
      <p:pic>
        <p:nvPicPr>
          <p:cNvPr id="2" name="Image 1" descr="ACF.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082459" y="-1"/>
            <a:ext cx="1454466" cy="9087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9" name="Picture 5" descr="https://photos-3.dropbox.com/t/0/AACINd_ft1HRiPcQ3aggOt-x0Pm0t17vB4ZrMEfK8-emlQ/12/43071519/jpeg/32x32/3/_/1/2/2%C2%A9%20ACF%2C%20Christina%20Lionnet%20-%20Tchad.JPG/lJmgLDrdmt01mC2x3_k1QxSCfY6pDOc5og7IQM-1BoQ%2CzFqhPMK0-wUamJvLzKVOJB39LAGb-nWyemmCY0LNevk%2CliLAOK1ssfIfu1TnS3e3-9QrNOx1iMDydGvRK79rPwg?size=1024x768"/>
          <p:cNvPicPr>
            <a:picLocks noChangeAspect="1" noChangeArrowheads="1"/>
          </p:cNvPicPr>
          <p:nvPr/>
        </p:nvPicPr>
        <p:blipFill rotWithShape="1">
          <a:blip r:embed="rId5" cstate="print">
            <a:extLst>
              <a:ext uri="{28A0092B-C50C-407E-A947-70E740481C1C}">
                <a14:useLocalDpi xmlns:a14="http://schemas.microsoft.com/office/drawing/2010/main" xmlns="" val="0"/>
              </a:ext>
            </a:extLst>
          </a:blip>
          <a:srcRect/>
          <a:stretch/>
        </p:blipFill>
        <p:spPr bwMode="auto">
          <a:xfrm>
            <a:off x="241358" y="978806"/>
            <a:ext cx="8536925" cy="4574430"/>
          </a:xfrm>
          <a:prstGeom prst="rect">
            <a:avLst/>
          </a:prstGeom>
          <a:noFill/>
          <a:extLst>
            <a:ext uri="{909E8E84-426E-40DD-AFC4-6F175D3DCCD1}">
              <a14:hiddenFill xmlns:a14="http://schemas.microsoft.com/office/drawing/2010/main" xmlns="">
                <a:solidFill>
                  <a:srgbClr val="FFFFFF"/>
                </a:solidFill>
              </a14:hiddenFill>
            </a:ext>
          </a:extLst>
        </p:spPr>
      </p:pic>
      <p:sp>
        <p:nvSpPr>
          <p:cNvPr id="14" name="ZoneTexte 13"/>
          <p:cNvSpPr txBox="1"/>
          <p:nvPr/>
        </p:nvSpPr>
        <p:spPr>
          <a:xfrm>
            <a:off x="524595" y="928866"/>
            <a:ext cx="7970452" cy="584775"/>
          </a:xfrm>
          <a:prstGeom prst="rect">
            <a:avLst/>
          </a:prstGeom>
          <a:noFill/>
        </p:spPr>
        <p:txBody>
          <a:bodyPr wrap="none" rtlCol="0">
            <a:spAutoFit/>
          </a:bodyPr>
          <a:lstStyle/>
          <a:p>
            <a:r>
              <a:rPr lang="fr-FR" sz="3200" b="1" dirty="0" smtClean="0">
                <a:solidFill>
                  <a:srgbClr val="00B0F0"/>
                </a:solidFill>
                <a:latin typeface="Arial" pitchFamily="34" charset="0"/>
                <a:cs typeface="Arial" pitchFamily="34" charset="0"/>
              </a:rPr>
              <a:t>Le renforcement des systèmes de santé</a:t>
            </a:r>
            <a:endParaRPr lang="fr-FR" sz="3200" b="1" dirty="0">
              <a:solidFill>
                <a:srgbClr val="00B0F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2</a:t>
            </a:fld>
            <a:endParaRPr lang="fr-FR" dirty="0">
              <a:solidFill>
                <a:schemeClr val="bg1"/>
              </a:solidFill>
            </a:endParaRPr>
          </a:p>
        </p:txBody>
      </p:sp>
      <p:sp>
        <p:nvSpPr>
          <p:cNvPr id="9" name="Espace réservé du pied de page 8"/>
          <p:cNvSpPr>
            <a:spLocks noGrp="1"/>
          </p:cNvSpPr>
          <p:nvPr>
            <p:ph type="ftr" sz="quarter" idx="11"/>
          </p:nvPr>
        </p:nvSpPr>
        <p:spPr>
          <a:xfrm>
            <a:off x="-36512" y="6520259"/>
            <a:ext cx="5976664" cy="365125"/>
          </a:xfrm>
        </p:spPr>
        <p:txBody>
          <a:bodyPr/>
          <a:lstStyle/>
          <a:p>
            <a:r>
              <a:rPr lang="fr-FR" dirty="0" smtClean="0">
                <a:solidFill>
                  <a:schemeClr val="bg1"/>
                </a:solidFill>
              </a:rPr>
              <a:t>Conférence Internationale contre la malnutrition : le renforcement des systèmes de santé</a:t>
            </a:r>
            <a:endParaRPr lang="fr-FR" dirty="0">
              <a:solidFill>
                <a:schemeClr val="bg1"/>
              </a:solidFill>
            </a:endParaRPr>
          </a:p>
        </p:txBody>
      </p:sp>
      <p:sp>
        <p:nvSpPr>
          <p:cNvPr id="11" name="ZoneTexte 10"/>
          <p:cNvSpPr txBox="1"/>
          <p:nvPr/>
        </p:nvSpPr>
        <p:spPr>
          <a:xfrm>
            <a:off x="251520" y="1268760"/>
            <a:ext cx="4464496" cy="5262979"/>
          </a:xfrm>
          <a:prstGeom prst="rect">
            <a:avLst/>
          </a:prstGeom>
          <a:noFill/>
        </p:spPr>
        <p:txBody>
          <a:bodyPr wrap="square" rtlCol="0">
            <a:spAutoFit/>
          </a:bodyPr>
          <a:lstStyle/>
          <a:p>
            <a:r>
              <a:rPr lang="fr-FR" sz="2400" b="1" dirty="0" smtClean="0">
                <a:solidFill>
                  <a:srgbClr val="00B0F0"/>
                </a:solidFill>
              </a:rPr>
              <a:t>Etat des lieux </a:t>
            </a:r>
          </a:p>
          <a:p>
            <a:pPr marL="285750" indent="-285750">
              <a:buFont typeface="Wingdings" pitchFamily="2" charset="2"/>
              <a:buChar char="ü"/>
              <a:defRPr/>
            </a:pPr>
            <a:r>
              <a:rPr lang="fr-FR" dirty="0" smtClean="0">
                <a:solidFill>
                  <a:schemeClr val="tx1">
                    <a:lumMod val="75000"/>
                    <a:lumOff val="25000"/>
                  </a:schemeClr>
                </a:solidFill>
              </a:rPr>
              <a:t>Plus de 29 millions d’enfants souffrent de MAS</a:t>
            </a:r>
            <a:r>
              <a:rPr lang="fr-FR" baseline="30000" dirty="0" smtClean="0">
                <a:solidFill>
                  <a:schemeClr val="tx1">
                    <a:lumMod val="75000"/>
                    <a:lumOff val="25000"/>
                  </a:schemeClr>
                </a:solidFill>
              </a:rPr>
              <a:t>1</a:t>
            </a:r>
          </a:p>
          <a:p>
            <a:pPr marL="285750" indent="-285750">
              <a:buFont typeface="Wingdings" pitchFamily="2" charset="2"/>
              <a:buChar char="ü"/>
              <a:defRPr/>
            </a:pPr>
            <a:r>
              <a:rPr lang="fr-FR" dirty="0">
                <a:solidFill>
                  <a:schemeClr val="tx1">
                    <a:lumMod val="75000"/>
                    <a:lumOff val="25000"/>
                  </a:schemeClr>
                </a:solidFill>
              </a:rPr>
              <a:t>2 millions d’enfants souffrant de MAS traités en 2011 </a:t>
            </a:r>
          </a:p>
          <a:p>
            <a:pPr marL="285750" indent="-285750">
              <a:buFont typeface="Wingdings" pitchFamily="2" charset="2"/>
              <a:buChar char="ü"/>
              <a:defRPr/>
            </a:pPr>
            <a:r>
              <a:rPr lang="fr-FR" dirty="0" smtClean="0">
                <a:solidFill>
                  <a:schemeClr val="tx1">
                    <a:lumMod val="75000"/>
                    <a:lumOff val="25000"/>
                  </a:schemeClr>
                </a:solidFill>
              </a:rPr>
              <a:t>Moins de 10% des enfants souffrant de MAS ont aujourd’hui accès au traitement.</a:t>
            </a:r>
          </a:p>
          <a:p>
            <a:pPr marL="285750" indent="-285750">
              <a:buFont typeface="Wingdings" pitchFamily="2" charset="2"/>
              <a:buChar char="ü"/>
              <a:defRPr/>
            </a:pPr>
            <a:r>
              <a:rPr lang="fr-FR" dirty="0" smtClean="0">
                <a:solidFill>
                  <a:schemeClr val="tx1">
                    <a:lumMod val="75000"/>
                    <a:lumOff val="25000"/>
                  </a:schemeClr>
                </a:solidFill>
              </a:rPr>
              <a:t>Pour assurer un accès optimal au dépistage, à la prévention et au traitement de cette maladie, ceux-ci doivent être disponibles et intégrés au paquet minimum d’activité.</a:t>
            </a:r>
          </a:p>
          <a:p>
            <a:pPr marL="285750" indent="-285750">
              <a:buFont typeface="Wingdings" pitchFamily="2" charset="2"/>
              <a:buChar char="ü"/>
              <a:defRPr/>
            </a:pPr>
            <a:r>
              <a:rPr lang="fr-FR" dirty="0" smtClean="0">
                <a:solidFill>
                  <a:schemeClr val="tx1">
                    <a:lumMod val="75000"/>
                    <a:lumOff val="25000"/>
                  </a:schemeClr>
                </a:solidFill>
              </a:rPr>
              <a:t>Dans ce contexte l’accès au traitement, au dépistage et à la prévention dépend de la capacité du système à délivrer des services de qualité.</a:t>
            </a:r>
          </a:p>
          <a:p>
            <a:pPr>
              <a:defRPr/>
            </a:pPr>
            <a:endParaRPr lang="fr-FR" dirty="0" smtClean="0">
              <a:solidFill>
                <a:schemeClr val="tx1">
                  <a:lumMod val="75000"/>
                  <a:lumOff val="25000"/>
                </a:schemeClr>
              </a:solidFill>
            </a:endParaRPr>
          </a:p>
          <a:p>
            <a:r>
              <a:rPr lang="fr-FR" sz="1200" dirty="0" smtClean="0">
                <a:solidFill>
                  <a:schemeClr val="tx1">
                    <a:lumMod val="75000"/>
                    <a:lumOff val="25000"/>
                  </a:schemeClr>
                </a:solidFill>
              </a:rPr>
              <a:t>(1) UNICEF- IMPROVING </a:t>
            </a:r>
            <a:r>
              <a:rPr lang="fr-FR" sz="1200" dirty="0">
                <a:solidFill>
                  <a:schemeClr val="tx1">
                    <a:lumMod val="75000"/>
                    <a:lumOff val="25000"/>
                  </a:schemeClr>
                </a:solidFill>
              </a:rPr>
              <a:t>CHILD NUTRITION- </a:t>
            </a:r>
            <a:r>
              <a:rPr lang="en-US" sz="1200" dirty="0">
                <a:solidFill>
                  <a:schemeClr val="tx1">
                    <a:lumMod val="75000"/>
                    <a:lumOff val="25000"/>
                  </a:schemeClr>
                </a:solidFill>
              </a:rPr>
              <a:t>The achievable </a:t>
            </a:r>
            <a:r>
              <a:rPr lang="en-US" sz="1200" dirty="0" smtClean="0">
                <a:solidFill>
                  <a:schemeClr val="tx1">
                    <a:lumMod val="75000"/>
                    <a:lumOff val="25000"/>
                  </a:schemeClr>
                </a:solidFill>
              </a:rPr>
              <a:t>imperative for </a:t>
            </a:r>
            <a:r>
              <a:rPr lang="en-US" sz="1200" dirty="0">
                <a:solidFill>
                  <a:schemeClr val="tx1">
                    <a:lumMod val="75000"/>
                    <a:lumOff val="25000"/>
                  </a:schemeClr>
                </a:solidFill>
              </a:rPr>
              <a:t>global progress 2013</a:t>
            </a:r>
            <a:endParaRPr lang="fr-FR" sz="1200" dirty="0">
              <a:solidFill>
                <a:schemeClr val="tx1">
                  <a:lumMod val="75000"/>
                  <a:lumOff val="25000"/>
                </a:schemeClr>
              </a:solidFill>
            </a:endParaRPr>
          </a:p>
        </p:txBody>
      </p:sp>
      <p:pic>
        <p:nvPicPr>
          <p:cNvPr id="1026" name="Picture 2"/>
          <p:cNvPicPr>
            <a:picLocks noChangeAspect="1" noChangeArrowheads="1"/>
          </p:cNvPicPr>
          <p:nvPr/>
        </p:nvPicPr>
        <p:blipFill>
          <a:blip r:embed="rId3" cstate="print"/>
          <a:srcRect/>
          <a:stretch>
            <a:fillRect/>
          </a:stretch>
        </p:blipFill>
        <p:spPr bwMode="auto">
          <a:xfrm>
            <a:off x="179512" y="148596"/>
            <a:ext cx="3456384" cy="549061"/>
          </a:xfrm>
          <a:prstGeom prst="rect">
            <a:avLst/>
          </a:prstGeom>
          <a:noFill/>
          <a:ln w="9525">
            <a:noFill/>
            <a:miter lim="800000"/>
            <a:headEnd/>
            <a:tailEnd/>
          </a:ln>
        </p:spPr>
      </p:pic>
      <p:pic>
        <p:nvPicPr>
          <p:cNvPr id="15" name="Image 14" descr="ACF.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981081" y="-63339"/>
            <a:ext cx="1555844" cy="9720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69" name="Picture 1" descr="C:\Users\adi\Desktop\suggested6.jpg"/>
          <p:cNvPicPr>
            <a:picLocks noChangeAspect="1" noChangeArrowheads="1"/>
          </p:cNvPicPr>
          <p:nvPr/>
        </p:nvPicPr>
        <p:blipFill rotWithShape="1">
          <a:blip r:embed="rId5" cstate="print">
            <a:extLst>
              <a:ext uri="{28A0092B-C50C-407E-A947-70E740481C1C}">
                <a14:useLocalDpi xmlns:a14="http://schemas.microsoft.com/office/drawing/2010/main" xmlns="" val="0"/>
              </a:ext>
            </a:extLst>
          </a:blip>
          <a:srcRect l="1972" t="9190" r="2513" b="23064"/>
          <a:stretch/>
        </p:blipFill>
        <p:spPr bwMode="auto">
          <a:xfrm>
            <a:off x="4808642" y="2516952"/>
            <a:ext cx="3993614" cy="2757012"/>
          </a:xfrm>
          <a:prstGeom prst="rect">
            <a:avLst/>
          </a:prstGeom>
          <a:noFill/>
          <a:extLst>
            <a:ext uri="{909E8E84-426E-40DD-AFC4-6F175D3DCCD1}">
              <a14:hiddenFill xmlns:a14="http://schemas.microsoft.com/office/drawing/2010/main" xmlns="">
                <a:solidFill>
                  <a:srgbClr val="FFFFFF"/>
                </a:solidFill>
              </a14:hiddenFill>
            </a:ext>
          </a:extLst>
        </p:spPr>
      </p:pic>
      <p:sp>
        <p:nvSpPr>
          <p:cNvPr id="18" name="ZoneTexte 17"/>
          <p:cNvSpPr txBox="1"/>
          <p:nvPr/>
        </p:nvSpPr>
        <p:spPr>
          <a:xfrm>
            <a:off x="4808642" y="1484784"/>
            <a:ext cx="4155847" cy="1354217"/>
          </a:xfrm>
          <a:prstGeom prst="rect">
            <a:avLst/>
          </a:prstGeom>
          <a:noFill/>
        </p:spPr>
        <p:txBody>
          <a:bodyPr wrap="square" rtlCol="0">
            <a:spAutoFit/>
          </a:bodyPr>
          <a:lstStyle/>
          <a:p>
            <a:pPr algn="ctr"/>
            <a:r>
              <a:rPr lang="fr-FR" sz="2000" b="1" dirty="0" smtClean="0"/>
              <a:t>La problématique de la réponse aux pics de sous nutrition aigue</a:t>
            </a:r>
          </a:p>
          <a:p>
            <a:pPr algn="ctr"/>
            <a:r>
              <a:rPr lang="fr-FR" sz="1200" b="1" dirty="0" smtClean="0"/>
              <a:t>(reprenant </a:t>
            </a:r>
            <a:r>
              <a:rPr lang="fr-FR" sz="1200" b="1" dirty="0"/>
              <a:t>le modèle élaboré par </a:t>
            </a:r>
            <a:r>
              <a:rPr lang="fr-FR" sz="1200" b="1" dirty="0" err="1"/>
              <a:t>Hailey</a:t>
            </a:r>
            <a:r>
              <a:rPr lang="fr-FR" sz="1200" b="1" dirty="0"/>
              <a:t> et </a:t>
            </a:r>
            <a:r>
              <a:rPr lang="fr-FR" sz="1200" b="1" dirty="0" err="1" smtClean="0"/>
              <a:t>Tewoldeberhe</a:t>
            </a:r>
            <a:r>
              <a:rPr lang="fr-FR" sz="1200" b="1" dirty="0" smtClean="0"/>
              <a:t>- Field </a:t>
            </a:r>
            <a:r>
              <a:rPr lang="fr-FR" sz="1200" b="1" dirty="0"/>
              <a:t>E</a:t>
            </a:r>
            <a:r>
              <a:rPr lang="fr-FR" sz="1200" b="1" dirty="0" smtClean="0"/>
              <a:t>xchange </a:t>
            </a:r>
            <a:r>
              <a:rPr lang="fr-FR" sz="1200" b="1" dirty="0"/>
              <a:t>-</a:t>
            </a:r>
            <a:r>
              <a:rPr lang="fr-FR" sz="1200" b="1" dirty="0" smtClean="0"/>
              <a:t>39)</a:t>
            </a:r>
            <a:endParaRPr lang="fr-FR" sz="1200" b="1" u="sng" dirty="0" smtClean="0"/>
          </a:p>
          <a:p>
            <a:pPr>
              <a:defRPr/>
            </a:pPr>
            <a:endParaRPr lang="fr-FR" dirty="0">
              <a:solidFill>
                <a:schemeClr val="tx1">
                  <a:lumMod val="75000"/>
                  <a:lumOff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1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3</a:t>
            </a:fld>
            <a:endParaRPr lang="fr-FR" dirty="0">
              <a:solidFill>
                <a:schemeClr val="bg1"/>
              </a:solidFill>
            </a:endParaRPr>
          </a:p>
        </p:txBody>
      </p:sp>
      <p:sp>
        <p:nvSpPr>
          <p:cNvPr id="9" name="Espace réservé du pied de page 8"/>
          <p:cNvSpPr>
            <a:spLocks noGrp="1"/>
          </p:cNvSpPr>
          <p:nvPr>
            <p:ph type="ftr" sz="quarter" idx="11"/>
          </p:nvPr>
        </p:nvSpPr>
        <p:spPr>
          <a:xfrm>
            <a:off x="-36512" y="6520259"/>
            <a:ext cx="6336704" cy="365125"/>
          </a:xfrm>
        </p:spPr>
        <p:txBody>
          <a:bodyPr/>
          <a:lstStyle/>
          <a:p>
            <a:r>
              <a:rPr lang="fr-FR" dirty="0" smtClean="0">
                <a:solidFill>
                  <a:schemeClr val="bg1"/>
                </a:solidFill>
              </a:rPr>
              <a:t>Conférence Internationale contre la malnutrition : Le renforcement des systèmes de santé</a:t>
            </a:r>
            <a:endParaRPr lang="fr-FR" dirty="0">
              <a:solidFill>
                <a:schemeClr val="bg1"/>
              </a:solidFill>
            </a:endParaRPr>
          </a:p>
        </p:txBody>
      </p:sp>
      <p:sp>
        <p:nvSpPr>
          <p:cNvPr id="11" name="ZoneTexte 10"/>
          <p:cNvSpPr txBox="1"/>
          <p:nvPr/>
        </p:nvSpPr>
        <p:spPr>
          <a:xfrm>
            <a:off x="251519" y="1268760"/>
            <a:ext cx="8640961" cy="3570208"/>
          </a:xfrm>
          <a:prstGeom prst="rect">
            <a:avLst/>
          </a:prstGeom>
          <a:noFill/>
        </p:spPr>
        <p:txBody>
          <a:bodyPr wrap="square" rtlCol="0">
            <a:spAutoFit/>
          </a:bodyPr>
          <a:lstStyle/>
          <a:p>
            <a:r>
              <a:rPr lang="fr-FR" sz="2400" b="1" dirty="0" smtClean="0">
                <a:solidFill>
                  <a:srgbClr val="00B0F0"/>
                </a:solidFill>
              </a:rPr>
              <a:t>Accroître l’accès au traitement</a:t>
            </a:r>
            <a:endParaRPr lang="fr-FR" sz="2400" b="1" u="sng" dirty="0" smtClean="0">
              <a:solidFill>
                <a:schemeClr val="tx1">
                  <a:lumMod val="75000"/>
                  <a:lumOff val="25000"/>
                </a:schemeClr>
              </a:solidFill>
            </a:endParaRPr>
          </a:p>
          <a:p>
            <a:endParaRPr lang="fr-FR" sz="2000" b="1" dirty="0" smtClean="0">
              <a:solidFill>
                <a:srgbClr val="00B0F0"/>
              </a:solidFill>
            </a:endParaRPr>
          </a:p>
          <a:p>
            <a:r>
              <a:rPr lang="fr-FR" sz="2000" b="1" dirty="0" smtClean="0">
                <a:solidFill>
                  <a:srgbClr val="00B0F0"/>
                </a:solidFill>
              </a:rPr>
              <a:t>Enjeux:</a:t>
            </a:r>
          </a:p>
          <a:p>
            <a:pPr marL="285750" indent="-285750">
              <a:buFont typeface="Wingdings" pitchFamily="2" charset="2"/>
              <a:buChar char="ü"/>
            </a:pPr>
            <a:r>
              <a:rPr lang="fr-FR" dirty="0" smtClean="0">
                <a:solidFill>
                  <a:schemeClr val="tx1">
                    <a:lumMod val="75000"/>
                    <a:lumOff val="25000"/>
                  </a:schemeClr>
                </a:solidFill>
              </a:rPr>
              <a:t>Intégration au système de</a:t>
            </a:r>
            <a:r>
              <a:rPr lang="fr-FR" dirty="0">
                <a:solidFill>
                  <a:schemeClr val="tx1">
                    <a:lumMod val="75000"/>
                    <a:lumOff val="25000"/>
                  </a:schemeClr>
                </a:solidFill>
              </a:rPr>
              <a:t> santé  </a:t>
            </a:r>
            <a:r>
              <a:rPr lang="fr-FR" dirty="0" smtClean="0">
                <a:solidFill>
                  <a:schemeClr val="tx1">
                    <a:lumMod val="75000"/>
                    <a:lumOff val="25000"/>
                  </a:schemeClr>
                </a:solidFill>
              </a:rPr>
              <a:t>(ex: intégration dans PCIME </a:t>
            </a:r>
            <a:r>
              <a:rPr lang="fr-FR" dirty="0">
                <a:solidFill>
                  <a:schemeClr val="tx1">
                    <a:lumMod val="75000"/>
                    <a:lumOff val="25000"/>
                  </a:schemeClr>
                </a:solidFill>
              </a:rPr>
              <a:t>Prise en Charge Intégrée des Mal. de l’Enfant)</a:t>
            </a:r>
          </a:p>
          <a:p>
            <a:pPr marL="285750" indent="-285750">
              <a:buFont typeface="Wingdings" pitchFamily="2" charset="2"/>
              <a:buChar char="ü"/>
            </a:pPr>
            <a:r>
              <a:rPr lang="fr-FR" dirty="0" smtClean="0">
                <a:solidFill>
                  <a:schemeClr val="tx1">
                    <a:lumMod val="75000"/>
                    <a:lumOff val="25000"/>
                  </a:schemeClr>
                </a:solidFill>
              </a:rPr>
              <a:t>Renforcement du système de santé/ Approche systémique</a:t>
            </a:r>
          </a:p>
          <a:p>
            <a:pPr marL="285750" indent="-285750">
              <a:buFont typeface="Wingdings" pitchFamily="2" charset="2"/>
              <a:buChar char="ü"/>
            </a:pPr>
            <a:r>
              <a:rPr lang="fr-FR" dirty="0" smtClean="0">
                <a:solidFill>
                  <a:schemeClr val="tx1">
                    <a:lumMod val="75000"/>
                    <a:lumOff val="25000"/>
                  </a:schemeClr>
                </a:solidFill>
              </a:rPr>
              <a:t>Articuler les stratégies de renforcement et les stratégies de réponse à l’urgence</a:t>
            </a:r>
          </a:p>
          <a:p>
            <a:pPr marL="285750" indent="-285750">
              <a:buFont typeface="Wingdings" pitchFamily="2" charset="2"/>
              <a:buChar char="ü"/>
            </a:pPr>
            <a:r>
              <a:rPr lang="fr-FR" dirty="0" smtClean="0">
                <a:solidFill>
                  <a:schemeClr val="tx1">
                    <a:lumMod val="75000"/>
                    <a:lumOff val="25000"/>
                  </a:schemeClr>
                </a:solidFill>
              </a:rPr>
              <a:t>Innovation en matière d’approche </a:t>
            </a:r>
          </a:p>
          <a:p>
            <a:pPr marL="285750" indent="-285750">
              <a:buFont typeface="Wingdings" pitchFamily="2" charset="2"/>
              <a:buChar char="ü"/>
            </a:pPr>
            <a:endParaRPr lang="fr-FR" dirty="0" smtClean="0">
              <a:solidFill>
                <a:schemeClr val="tx1">
                  <a:lumMod val="75000"/>
                  <a:lumOff val="25000"/>
                </a:schemeClr>
              </a:solidFill>
            </a:endParaRPr>
          </a:p>
          <a:p>
            <a:pPr marL="285750" indent="-285750">
              <a:buFont typeface="Wingdings" pitchFamily="2" charset="2"/>
              <a:buChar char="ü"/>
            </a:pPr>
            <a:endParaRPr lang="fr-FR" dirty="0" smtClean="0">
              <a:solidFill>
                <a:schemeClr val="tx1">
                  <a:lumMod val="75000"/>
                  <a:lumOff val="25000"/>
                </a:schemeClr>
              </a:solidFill>
            </a:endParaRPr>
          </a:p>
          <a:p>
            <a:endParaRPr lang="fr-FR" b="1" dirty="0" smtClean="0">
              <a:solidFill>
                <a:srgbClr val="00B0F0"/>
              </a:solidFill>
            </a:endParaRPr>
          </a:p>
          <a:p>
            <a:pPr marL="285750" indent="-285750">
              <a:buFont typeface="Wingdings" pitchFamily="2" charset="2"/>
              <a:buChar char="ü"/>
            </a:pPr>
            <a:endParaRPr lang="fr-FR" dirty="0">
              <a:solidFill>
                <a:schemeClr val="tx1">
                  <a:lumMod val="75000"/>
                  <a:lumOff val="25000"/>
                </a:schemeClr>
              </a:solidFill>
            </a:endParaRPr>
          </a:p>
        </p:txBody>
      </p:sp>
      <p:pic>
        <p:nvPicPr>
          <p:cNvPr id="10" name="Picture 2"/>
          <p:cNvPicPr>
            <a:picLocks noChangeAspect="1" noChangeArrowheads="1"/>
          </p:cNvPicPr>
          <p:nvPr/>
        </p:nvPicPr>
        <p:blipFill>
          <a:blip r:embed="rId3" cstate="print"/>
          <a:srcRect/>
          <a:stretch>
            <a:fillRect/>
          </a:stretch>
        </p:blipFill>
        <p:spPr bwMode="auto">
          <a:xfrm>
            <a:off x="179512" y="148596"/>
            <a:ext cx="3456384" cy="549061"/>
          </a:xfrm>
          <a:prstGeom prst="rect">
            <a:avLst/>
          </a:prstGeom>
          <a:noFill/>
          <a:ln w="9525">
            <a:noFill/>
            <a:miter lim="800000"/>
            <a:headEnd/>
            <a:tailEnd/>
          </a:ln>
        </p:spPr>
      </p:pic>
      <p:pic>
        <p:nvPicPr>
          <p:cNvPr id="13" name="Image 12" descr="ACF.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981081" y="-63339"/>
            <a:ext cx="1555844" cy="9720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732890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4</a:t>
            </a:fld>
            <a:endParaRPr lang="fr-FR" dirty="0">
              <a:solidFill>
                <a:schemeClr val="bg1"/>
              </a:solidFill>
            </a:endParaRPr>
          </a:p>
        </p:txBody>
      </p:sp>
      <p:sp>
        <p:nvSpPr>
          <p:cNvPr id="9" name="Espace réservé du pied de page 8"/>
          <p:cNvSpPr>
            <a:spLocks noGrp="1"/>
          </p:cNvSpPr>
          <p:nvPr>
            <p:ph type="ftr" sz="quarter" idx="11"/>
          </p:nvPr>
        </p:nvSpPr>
        <p:spPr>
          <a:xfrm>
            <a:off x="-36512" y="6520259"/>
            <a:ext cx="5976664" cy="365125"/>
          </a:xfrm>
        </p:spPr>
        <p:txBody>
          <a:bodyPr/>
          <a:lstStyle/>
          <a:p>
            <a:r>
              <a:rPr lang="fr-FR" dirty="0" smtClean="0">
                <a:solidFill>
                  <a:schemeClr val="bg1"/>
                </a:solidFill>
              </a:rPr>
              <a:t>Conférence Internationale contre la malnutrition : le renforcement des systèmes de santé</a:t>
            </a:r>
            <a:endParaRPr lang="fr-FR" dirty="0">
              <a:solidFill>
                <a:schemeClr val="bg1"/>
              </a:solidFill>
            </a:endParaRPr>
          </a:p>
        </p:txBody>
      </p:sp>
      <p:sp>
        <p:nvSpPr>
          <p:cNvPr id="11" name="ZoneTexte 10"/>
          <p:cNvSpPr txBox="1"/>
          <p:nvPr/>
        </p:nvSpPr>
        <p:spPr>
          <a:xfrm>
            <a:off x="179512" y="1464228"/>
            <a:ext cx="3819299" cy="5232202"/>
          </a:xfrm>
          <a:prstGeom prst="rect">
            <a:avLst/>
          </a:prstGeom>
          <a:noFill/>
        </p:spPr>
        <p:txBody>
          <a:bodyPr wrap="square" rtlCol="0">
            <a:spAutoFit/>
          </a:bodyPr>
          <a:lstStyle/>
          <a:p>
            <a:r>
              <a:rPr lang="fr-FR" sz="2000" b="1" dirty="0" smtClean="0">
                <a:solidFill>
                  <a:srgbClr val="00B0F0"/>
                </a:solidFill>
              </a:rPr>
              <a:t>Constat</a:t>
            </a:r>
            <a:endParaRPr lang="fr-FR" sz="2000" b="1" dirty="0">
              <a:solidFill>
                <a:srgbClr val="00B0F0"/>
              </a:solidFill>
            </a:endParaRPr>
          </a:p>
          <a:p>
            <a:pPr algn="just"/>
            <a:r>
              <a:rPr lang="fr-FR" dirty="0">
                <a:solidFill>
                  <a:schemeClr val="tx1">
                    <a:lumMod val="75000"/>
                    <a:lumOff val="25000"/>
                  </a:schemeClr>
                </a:solidFill>
              </a:rPr>
              <a:t>De plus en plus d’États Membres de l’OMS, les dirigeants politiques du monde entier et les responsables de la santé au niveau international admettent qu’il faut s’engager d’urgence, fermement et pour longtemps à renforcer les systèmes de santé.</a:t>
            </a:r>
          </a:p>
          <a:p>
            <a:pPr algn="just"/>
            <a:endParaRPr lang="fr-FR" sz="2400" b="1" dirty="0" smtClean="0">
              <a:solidFill>
                <a:srgbClr val="00B0F0"/>
              </a:solidFill>
            </a:endParaRPr>
          </a:p>
          <a:p>
            <a:pPr algn="just">
              <a:defRPr/>
            </a:pPr>
            <a:r>
              <a:rPr lang="fr-FR" sz="2000" b="1" dirty="0" smtClean="0">
                <a:solidFill>
                  <a:srgbClr val="00B0F0"/>
                </a:solidFill>
              </a:rPr>
              <a:t>Définition </a:t>
            </a:r>
            <a:r>
              <a:rPr lang="fr-FR" sz="2000" b="1" dirty="0">
                <a:solidFill>
                  <a:srgbClr val="00B0F0"/>
                </a:solidFill>
              </a:rPr>
              <a:t>du RSS:</a:t>
            </a:r>
          </a:p>
          <a:p>
            <a:pPr algn="just">
              <a:defRPr/>
            </a:pPr>
            <a:r>
              <a:rPr lang="fr-FR" dirty="0">
                <a:solidFill>
                  <a:schemeClr val="tx1">
                    <a:lumMod val="75000"/>
                    <a:lumOff val="25000"/>
                  </a:schemeClr>
                </a:solidFill>
              </a:rPr>
              <a:t>«Initiatives et stratégies améliorant une ou plusieurs fonctions du système de santé conduisant à une meilleure santé grâce à l’amélioration de l’ accès, couverture, qualité, efficacité ».</a:t>
            </a:r>
          </a:p>
          <a:p>
            <a:pPr>
              <a:defRPr/>
            </a:pPr>
            <a:endParaRPr lang="fr-FR" b="1" u="sng" dirty="0" smtClean="0">
              <a:solidFill>
                <a:schemeClr val="tx1">
                  <a:lumMod val="75000"/>
                  <a:lumOff val="25000"/>
                </a:schemeClr>
              </a:solidFill>
            </a:endParaRPr>
          </a:p>
          <a:p>
            <a:pPr>
              <a:defRPr/>
            </a:pPr>
            <a:endParaRPr lang="fr-FR" dirty="0">
              <a:solidFill>
                <a:schemeClr val="tx1">
                  <a:lumMod val="75000"/>
                  <a:lumOff val="25000"/>
                </a:schemeClr>
              </a:solidFill>
            </a:endParaRPr>
          </a:p>
        </p:txBody>
      </p:sp>
      <p:pic>
        <p:nvPicPr>
          <p:cNvPr id="1026" name="Picture 2"/>
          <p:cNvPicPr>
            <a:picLocks noChangeAspect="1" noChangeArrowheads="1"/>
          </p:cNvPicPr>
          <p:nvPr/>
        </p:nvPicPr>
        <p:blipFill>
          <a:blip r:embed="rId3" cstate="print"/>
          <a:srcRect/>
          <a:stretch>
            <a:fillRect/>
          </a:stretch>
        </p:blipFill>
        <p:spPr bwMode="auto">
          <a:xfrm>
            <a:off x="179512" y="148596"/>
            <a:ext cx="3456384" cy="549061"/>
          </a:xfrm>
          <a:prstGeom prst="rect">
            <a:avLst/>
          </a:prstGeom>
          <a:noFill/>
          <a:ln w="9525">
            <a:noFill/>
            <a:miter lim="800000"/>
            <a:headEnd/>
            <a:tailEnd/>
          </a:ln>
        </p:spPr>
      </p:pic>
      <p:pic>
        <p:nvPicPr>
          <p:cNvPr id="15" name="Image 14" descr="ACF.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981081" y="-63339"/>
            <a:ext cx="1555844" cy="9720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14" name="Espace réservé du contenu 5"/>
          <p:cNvGraphicFramePr>
            <a:graphicFrameLocks noGrp="1"/>
          </p:cNvGraphicFramePr>
          <p:nvPr>
            <p:ph idx="1"/>
            <p:extLst>
              <p:ext uri="{D42A27DB-BD31-4B8C-83A1-F6EECF244321}">
                <p14:modId xmlns:p14="http://schemas.microsoft.com/office/powerpoint/2010/main" xmlns="" val="3931113930"/>
              </p:ext>
            </p:extLst>
          </p:nvPr>
        </p:nvGraphicFramePr>
        <p:xfrm>
          <a:off x="4283968" y="1916832"/>
          <a:ext cx="4392488" cy="456355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6" name="ZoneTexte 15"/>
          <p:cNvSpPr txBox="1"/>
          <p:nvPr/>
        </p:nvSpPr>
        <p:spPr>
          <a:xfrm>
            <a:off x="267652" y="980728"/>
            <a:ext cx="5312460" cy="738664"/>
          </a:xfrm>
          <a:prstGeom prst="rect">
            <a:avLst/>
          </a:prstGeom>
          <a:noFill/>
        </p:spPr>
        <p:txBody>
          <a:bodyPr wrap="square" rtlCol="0">
            <a:spAutoFit/>
          </a:bodyPr>
          <a:lstStyle/>
          <a:p>
            <a:r>
              <a:rPr lang="fr-FR" sz="2400" b="1" dirty="0" smtClean="0">
                <a:solidFill>
                  <a:srgbClr val="00B0F0"/>
                </a:solidFill>
              </a:rPr>
              <a:t>Le renforcement du système de santé</a:t>
            </a:r>
            <a:endParaRPr lang="fr-FR" b="1" u="sng" dirty="0" smtClean="0">
              <a:solidFill>
                <a:schemeClr val="tx1">
                  <a:lumMod val="75000"/>
                  <a:lumOff val="25000"/>
                </a:schemeClr>
              </a:solidFill>
            </a:endParaRPr>
          </a:p>
          <a:p>
            <a:pPr>
              <a:defRPr/>
            </a:pPr>
            <a:endParaRPr lang="fr-FR" dirty="0">
              <a:solidFill>
                <a:schemeClr val="tx1">
                  <a:lumMod val="75000"/>
                  <a:lumOff val="25000"/>
                </a:schemeClr>
              </a:solidFill>
            </a:endParaRPr>
          </a:p>
        </p:txBody>
      </p:sp>
      <p:sp>
        <p:nvSpPr>
          <p:cNvPr id="17" name="ZoneTexte 16"/>
          <p:cNvSpPr txBox="1"/>
          <p:nvPr/>
        </p:nvSpPr>
        <p:spPr>
          <a:xfrm>
            <a:off x="4808641" y="1719392"/>
            <a:ext cx="3435767" cy="677108"/>
          </a:xfrm>
          <a:prstGeom prst="rect">
            <a:avLst/>
          </a:prstGeom>
          <a:noFill/>
        </p:spPr>
        <p:txBody>
          <a:bodyPr wrap="square" rtlCol="0">
            <a:spAutoFit/>
          </a:bodyPr>
          <a:lstStyle/>
          <a:p>
            <a:r>
              <a:rPr lang="fr-FR" sz="2000" b="1" dirty="0" smtClean="0">
                <a:solidFill>
                  <a:srgbClr val="00B0F0"/>
                </a:solidFill>
              </a:rPr>
              <a:t>Les piliers du système de santé</a:t>
            </a:r>
            <a:endParaRPr lang="fr-FR" sz="2000" b="1" u="sng" dirty="0" smtClean="0">
              <a:solidFill>
                <a:schemeClr val="tx1">
                  <a:lumMod val="75000"/>
                  <a:lumOff val="25000"/>
                </a:schemeClr>
              </a:solidFill>
            </a:endParaRPr>
          </a:p>
          <a:p>
            <a:pPr>
              <a:defRPr/>
            </a:pPr>
            <a:endParaRPr lang="fr-FR" dirty="0">
              <a:solidFill>
                <a:schemeClr val="tx1">
                  <a:lumMod val="75000"/>
                  <a:lumOff val="25000"/>
                </a:schemeClr>
              </a:solidFill>
            </a:endParaRPr>
          </a:p>
        </p:txBody>
      </p:sp>
    </p:spTree>
    <p:extLst>
      <p:ext uri="{BB962C8B-B14F-4D97-AF65-F5344CB8AC3E}">
        <p14:creationId xmlns:p14="http://schemas.microsoft.com/office/powerpoint/2010/main" xmlns="" val="2736629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4" grpId="0">
        <p:bldAsOne/>
      </p:bldGraphic>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5</a:t>
            </a:fld>
            <a:endParaRPr lang="fr-FR" dirty="0">
              <a:solidFill>
                <a:schemeClr val="bg1"/>
              </a:solidFill>
            </a:endParaRPr>
          </a:p>
        </p:txBody>
      </p:sp>
      <p:sp>
        <p:nvSpPr>
          <p:cNvPr id="9" name="Espace réservé du pied de page 8"/>
          <p:cNvSpPr>
            <a:spLocks noGrp="1"/>
          </p:cNvSpPr>
          <p:nvPr>
            <p:ph type="ftr" sz="quarter" idx="11"/>
          </p:nvPr>
        </p:nvSpPr>
        <p:spPr>
          <a:xfrm>
            <a:off x="-36512" y="6520259"/>
            <a:ext cx="6336704" cy="365125"/>
          </a:xfrm>
        </p:spPr>
        <p:txBody>
          <a:bodyPr/>
          <a:lstStyle/>
          <a:p>
            <a:r>
              <a:rPr lang="fr-FR" dirty="0" smtClean="0">
                <a:solidFill>
                  <a:schemeClr val="bg1"/>
                </a:solidFill>
              </a:rPr>
              <a:t>Conférence Internationale contre la malnutrition : Le renforcement des systèmes de santé</a:t>
            </a:r>
            <a:endParaRPr lang="fr-FR" dirty="0">
              <a:solidFill>
                <a:schemeClr val="bg1"/>
              </a:solidFill>
            </a:endParaRPr>
          </a:p>
        </p:txBody>
      </p:sp>
      <p:sp>
        <p:nvSpPr>
          <p:cNvPr id="11" name="ZoneTexte 10"/>
          <p:cNvSpPr txBox="1"/>
          <p:nvPr/>
        </p:nvSpPr>
        <p:spPr>
          <a:xfrm>
            <a:off x="251519" y="1268760"/>
            <a:ext cx="8424937" cy="4370427"/>
          </a:xfrm>
          <a:prstGeom prst="rect">
            <a:avLst/>
          </a:prstGeom>
          <a:noFill/>
        </p:spPr>
        <p:txBody>
          <a:bodyPr wrap="square" rtlCol="0">
            <a:spAutoFit/>
          </a:bodyPr>
          <a:lstStyle/>
          <a:p>
            <a:r>
              <a:rPr lang="fr-FR" sz="2400" b="1" dirty="0">
                <a:solidFill>
                  <a:srgbClr val="00B0F0"/>
                </a:solidFill>
              </a:rPr>
              <a:t>Le renforcement du système de santé</a:t>
            </a:r>
            <a:endParaRPr lang="fr-FR" sz="2400" b="1" u="sng" dirty="0">
              <a:solidFill>
                <a:schemeClr val="tx1">
                  <a:lumMod val="75000"/>
                  <a:lumOff val="25000"/>
                </a:schemeClr>
              </a:solidFill>
            </a:endParaRPr>
          </a:p>
          <a:p>
            <a:endParaRPr lang="fr-FR" b="1" dirty="0" smtClean="0">
              <a:solidFill>
                <a:srgbClr val="00B0F0"/>
              </a:solidFill>
            </a:endParaRPr>
          </a:p>
          <a:p>
            <a:r>
              <a:rPr lang="fr-FR" sz="2000" b="1" dirty="0" smtClean="0">
                <a:solidFill>
                  <a:srgbClr val="00B0F0"/>
                </a:solidFill>
              </a:rPr>
              <a:t>Approche</a:t>
            </a:r>
            <a:endParaRPr lang="fr-FR" sz="2000" b="1" dirty="0">
              <a:solidFill>
                <a:srgbClr val="00B0F0"/>
              </a:solidFill>
            </a:endParaRPr>
          </a:p>
          <a:p>
            <a:pPr marL="285750" indent="-285750">
              <a:buFont typeface="Wingdings" pitchFamily="2" charset="2"/>
              <a:buChar char="Ø"/>
            </a:pPr>
            <a:r>
              <a:rPr lang="fr-FR" b="1" dirty="0" smtClean="0">
                <a:solidFill>
                  <a:schemeClr val="tx1">
                    <a:lumMod val="75000"/>
                    <a:lumOff val="25000"/>
                  </a:schemeClr>
                </a:solidFill>
              </a:rPr>
              <a:t>Cadre d’action de l’OMS visant le renforcement des systèmes de santé.</a:t>
            </a:r>
            <a:r>
              <a:rPr lang="pt-BR" b="1" dirty="0"/>
              <a:t> </a:t>
            </a:r>
            <a:r>
              <a:rPr lang="pt-BR" b="1" dirty="0" smtClean="0"/>
              <a:t>(</a:t>
            </a:r>
            <a:r>
              <a:rPr lang="pt-BR" dirty="0" smtClean="0"/>
              <a:t>Everybody’s buisiness Strenghtening Health systems to improve health outcomes- WHO’s framework for action -2007)</a:t>
            </a:r>
            <a:endParaRPr lang="pt-BR" dirty="0"/>
          </a:p>
          <a:p>
            <a:pPr marL="285750" indent="-285750">
              <a:buFont typeface="Wingdings" pitchFamily="2" charset="2"/>
              <a:buChar char="Ø"/>
            </a:pPr>
            <a:r>
              <a:rPr lang="fr-FR" b="1" dirty="0" smtClean="0"/>
              <a:t>Approche systémique </a:t>
            </a:r>
            <a:r>
              <a:rPr lang="fr-FR" dirty="0" smtClean="0"/>
              <a:t>(Pour une approche systémique du renforcement des systèmes de santé –OMS 2009)</a:t>
            </a:r>
          </a:p>
          <a:p>
            <a:endParaRPr lang="fr-FR" dirty="0" smtClean="0"/>
          </a:p>
          <a:p>
            <a:r>
              <a:rPr lang="fr-FR" dirty="0" smtClean="0"/>
              <a:t>L’objectif est d’analyser le système afin d’éliminer les </a:t>
            </a:r>
            <a:r>
              <a:rPr lang="fr-FR" dirty="0"/>
              <a:t>blocages </a:t>
            </a:r>
            <a:r>
              <a:rPr lang="fr-FR" b="1" dirty="0"/>
              <a:t>de manière coordonnée</a:t>
            </a:r>
            <a:r>
              <a:rPr lang="fr-FR" dirty="0"/>
              <a:t>, en ayant la santé </a:t>
            </a:r>
            <a:r>
              <a:rPr lang="fr-FR" dirty="0" smtClean="0"/>
              <a:t>dans sa globalité comme </a:t>
            </a:r>
            <a:r>
              <a:rPr lang="fr-FR" dirty="0"/>
              <a:t>souci principal, afin d’obtenir des effets durables au niveau du système. </a:t>
            </a:r>
          </a:p>
          <a:p>
            <a:r>
              <a:rPr lang="fr-FR" dirty="0"/>
              <a:t>Pour être efficace au maximum, </a:t>
            </a:r>
            <a:r>
              <a:rPr lang="fr-FR" b="1" dirty="0">
                <a:solidFill>
                  <a:srgbClr val="FF0000"/>
                </a:solidFill>
              </a:rPr>
              <a:t>ce processus doit être dirigé par les pays</a:t>
            </a:r>
            <a:r>
              <a:rPr lang="fr-FR" dirty="0"/>
              <a:t>, selon les priorités fixées dans des plans sanitaires nationaux de portée générale. </a:t>
            </a:r>
          </a:p>
          <a:p>
            <a:pPr marL="285750" indent="-285750">
              <a:buFont typeface="Wingdings" pitchFamily="2" charset="2"/>
              <a:buChar char="ü"/>
            </a:pPr>
            <a:endParaRPr lang="fr-FR" dirty="0">
              <a:solidFill>
                <a:schemeClr val="tx1">
                  <a:lumMod val="75000"/>
                  <a:lumOff val="25000"/>
                </a:schemeClr>
              </a:solidFill>
            </a:endParaRPr>
          </a:p>
        </p:txBody>
      </p:sp>
      <p:pic>
        <p:nvPicPr>
          <p:cNvPr id="10" name="Picture 2"/>
          <p:cNvPicPr>
            <a:picLocks noChangeAspect="1" noChangeArrowheads="1"/>
          </p:cNvPicPr>
          <p:nvPr/>
        </p:nvPicPr>
        <p:blipFill>
          <a:blip r:embed="rId3" cstate="print"/>
          <a:srcRect/>
          <a:stretch>
            <a:fillRect/>
          </a:stretch>
        </p:blipFill>
        <p:spPr bwMode="auto">
          <a:xfrm>
            <a:off x="179512" y="148596"/>
            <a:ext cx="3456384" cy="549061"/>
          </a:xfrm>
          <a:prstGeom prst="rect">
            <a:avLst/>
          </a:prstGeom>
          <a:noFill/>
          <a:ln w="9525">
            <a:noFill/>
            <a:miter lim="800000"/>
            <a:headEnd/>
            <a:tailEnd/>
          </a:ln>
        </p:spPr>
      </p:pic>
      <p:pic>
        <p:nvPicPr>
          <p:cNvPr id="13" name="Image 12" descr="ACF.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981081" y="-63339"/>
            <a:ext cx="1555844" cy="9720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6</a:t>
            </a:fld>
            <a:endParaRPr lang="fr-FR" dirty="0">
              <a:solidFill>
                <a:schemeClr val="bg1"/>
              </a:solidFill>
            </a:endParaRPr>
          </a:p>
        </p:txBody>
      </p:sp>
      <p:sp>
        <p:nvSpPr>
          <p:cNvPr id="9" name="Espace réservé du pied de page 8"/>
          <p:cNvSpPr>
            <a:spLocks noGrp="1"/>
          </p:cNvSpPr>
          <p:nvPr>
            <p:ph type="ftr" sz="quarter" idx="11"/>
          </p:nvPr>
        </p:nvSpPr>
        <p:spPr>
          <a:xfrm>
            <a:off x="-36512" y="6520259"/>
            <a:ext cx="6336704" cy="365125"/>
          </a:xfrm>
        </p:spPr>
        <p:txBody>
          <a:bodyPr/>
          <a:lstStyle/>
          <a:p>
            <a:r>
              <a:rPr lang="fr-FR" dirty="0" smtClean="0">
                <a:solidFill>
                  <a:schemeClr val="bg1"/>
                </a:solidFill>
              </a:rPr>
              <a:t>Conférence Internationale contre la malnutrition : Le renforcement des systèmes de santé</a:t>
            </a:r>
            <a:endParaRPr lang="fr-FR" dirty="0">
              <a:solidFill>
                <a:schemeClr val="bg1"/>
              </a:solidFill>
            </a:endParaRPr>
          </a:p>
        </p:txBody>
      </p:sp>
      <p:sp>
        <p:nvSpPr>
          <p:cNvPr id="11" name="ZoneTexte 10"/>
          <p:cNvSpPr txBox="1"/>
          <p:nvPr/>
        </p:nvSpPr>
        <p:spPr>
          <a:xfrm>
            <a:off x="251520" y="980728"/>
            <a:ext cx="8496944" cy="830997"/>
          </a:xfrm>
          <a:prstGeom prst="rect">
            <a:avLst/>
          </a:prstGeom>
          <a:noFill/>
        </p:spPr>
        <p:txBody>
          <a:bodyPr wrap="square" rtlCol="0">
            <a:spAutoFit/>
          </a:bodyPr>
          <a:lstStyle/>
          <a:p>
            <a:r>
              <a:rPr lang="fr-FR" sz="2400" b="1" dirty="0" smtClean="0">
                <a:solidFill>
                  <a:srgbClr val="00B0F0"/>
                </a:solidFill>
              </a:rPr>
              <a:t>La méthodologie ABC </a:t>
            </a:r>
            <a:r>
              <a:rPr lang="fr-FR" b="1" dirty="0" smtClean="0">
                <a:solidFill>
                  <a:srgbClr val="00B0F0"/>
                </a:solidFill>
              </a:rPr>
              <a:t>(reprenant le modèle élaboré par </a:t>
            </a:r>
            <a:r>
              <a:rPr lang="fr-FR" b="1" dirty="0" err="1" smtClean="0">
                <a:solidFill>
                  <a:srgbClr val="00B0F0"/>
                </a:solidFill>
              </a:rPr>
              <a:t>Hailey</a:t>
            </a:r>
            <a:r>
              <a:rPr lang="fr-FR" b="1" dirty="0" smtClean="0">
                <a:solidFill>
                  <a:srgbClr val="00B0F0"/>
                </a:solidFill>
              </a:rPr>
              <a:t> et </a:t>
            </a:r>
            <a:r>
              <a:rPr lang="fr-FR" b="1" dirty="0" err="1" smtClean="0">
                <a:solidFill>
                  <a:srgbClr val="00B0F0"/>
                </a:solidFill>
              </a:rPr>
              <a:t>Tewoldeberhe</a:t>
            </a:r>
            <a:r>
              <a:rPr lang="fr-FR" b="1" dirty="0" smtClean="0">
                <a:solidFill>
                  <a:srgbClr val="00B0F0"/>
                </a:solidFill>
              </a:rPr>
              <a:t>) </a:t>
            </a:r>
          </a:p>
          <a:p>
            <a:endParaRPr lang="fr-FR" sz="2400" b="1" dirty="0" smtClean="0">
              <a:solidFill>
                <a:srgbClr val="00B0F0"/>
              </a:solidFill>
            </a:endParaRPr>
          </a:p>
        </p:txBody>
      </p:sp>
      <p:pic>
        <p:nvPicPr>
          <p:cNvPr id="10" name="Picture 2"/>
          <p:cNvPicPr>
            <a:picLocks noChangeAspect="1" noChangeArrowheads="1"/>
          </p:cNvPicPr>
          <p:nvPr/>
        </p:nvPicPr>
        <p:blipFill>
          <a:blip r:embed="rId3" cstate="print"/>
          <a:srcRect/>
          <a:stretch>
            <a:fillRect/>
          </a:stretch>
        </p:blipFill>
        <p:spPr bwMode="auto">
          <a:xfrm>
            <a:off x="179512" y="148596"/>
            <a:ext cx="3456384" cy="549061"/>
          </a:xfrm>
          <a:prstGeom prst="rect">
            <a:avLst/>
          </a:prstGeom>
          <a:noFill/>
          <a:ln w="9525">
            <a:noFill/>
            <a:miter lim="800000"/>
            <a:headEnd/>
            <a:tailEnd/>
          </a:ln>
        </p:spPr>
      </p:pic>
      <p:pic>
        <p:nvPicPr>
          <p:cNvPr id="13" name="Image 12" descr="ACF.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981081" y="-63339"/>
            <a:ext cx="1555844" cy="9720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55576" y="1375987"/>
            <a:ext cx="7128792" cy="510391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9903856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7</a:t>
            </a:fld>
            <a:endParaRPr lang="fr-FR" dirty="0">
              <a:solidFill>
                <a:schemeClr val="bg1"/>
              </a:solidFill>
            </a:endParaRPr>
          </a:p>
        </p:txBody>
      </p:sp>
      <p:sp>
        <p:nvSpPr>
          <p:cNvPr id="9" name="Espace réservé du pied de page 8"/>
          <p:cNvSpPr>
            <a:spLocks noGrp="1"/>
          </p:cNvSpPr>
          <p:nvPr>
            <p:ph type="ftr" sz="quarter" idx="11"/>
          </p:nvPr>
        </p:nvSpPr>
        <p:spPr>
          <a:xfrm>
            <a:off x="-36512" y="6520259"/>
            <a:ext cx="6336704" cy="365125"/>
          </a:xfrm>
        </p:spPr>
        <p:txBody>
          <a:bodyPr/>
          <a:lstStyle/>
          <a:p>
            <a:r>
              <a:rPr lang="fr-FR" dirty="0" smtClean="0">
                <a:solidFill>
                  <a:schemeClr val="bg1"/>
                </a:solidFill>
              </a:rPr>
              <a:t>Conférence Internationale contre la malnutrition : Le renforcement des systèmes de santé</a:t>
            </a:r>
            <a:endParaRPr lang="fr-FR" dirty="0">
              <a:solidFill>
                <a:schemeClr val="bg1"/>
              </a:solidFill>
            </a:endParaRPr>
          </a:p>
        </p:txBody>
      </p:sp>
      <p:sp>
        <p:nvSpPr>
          <p:cNvPr id="11" name="ZoneTexte 10"/>
          <p:cNvSpPr txBox="1"/>
          <p:nvPr/>
        </p:nvSpPr>
        <p:spPr>
          <a:xfrm>
            <a:off x="251520" y="1268760"/>
            <a:ext cx="7704856" cy="4708981"/>
          </a:xfrm>
          <a:prstGeom prst="rect">
            <a:avLst/>
          </a:prstGeom>
          <a:noFill/>
        </p:spPr>
        <p:txBody>
          <a:bodyPr wrap="square" rtlCol="0">
            <a:spAutoFit/>
          </a:bodyPr>
          <a:lstStyle/>
          <a:p>
            <a:r>
              <a:rPr lang="fr-FR" sz="2400" b="1" dirty="0">
                <a:solidFill>
                  <a:srgbClr val="00B0F0"/>
                </a:solidFill>
              </a:rPr>
              <a:t>La méthodologie ABC</a:t>
            </a:r>
            <a:endParaRPr lang="fr-FR" sz="2400" b="1" dirty="0" smtClean="0">
              <a:solidFill>
                <a:srgbClr val="00B0F0"/>
              </a:solidFill>
            </a:endParaRPr>
          </a:p>
          <a:p>
            <a:r>
              <a:rPr lang="fr-FR" sz="2000" b="1" dirty="0" smtClean="0">
                <a:solidFill>
                  <a:srgbClr val="00B0F0"/>
                </a:solidFill>
              </a:rPr>
              <a:t>Etapes</a:t>
            </a:r>
            <a:r>
              <a:rPr lang="fr-FR" sz="2400" b="1" dirty="0" smtClean="0">
                <a:solidFill>
                  <a:srgbClr val="00B0F0"/>
                </a:solidFill>
              </a:rPr>
              <a:t> </a:t>
            </a:r>
          </a:p>
          <a:p>
            <a:pPr marL="285750" indent="-285750">
              <a:buFont typeface="Wingdings" pitchFamily="2" charset="2"/>
              <a:buChar char="ü"/>
            </a:pPr>
            <a:r>
              <a:rPr lang="fr-FR" dirty="0" smtClean="0">
                <a:solidFill>
                  <a:schemeClr val="tx1">
                    <a:lumMod val="75000"/>
                    <a:lumOff val="25000"/>
                  </a:schemeClr>
                </a:solidFill>
              </a:rPr>
              <a:t>Analyse National/Regional/local du système par piliers (en coordination avec acteurs en présence)</a:t>
            </a:r>
          </a:p>
          <a:p>
            <a:pPr marL="285750" indent="-285750">
              <a:buFont typeface="Wingdings" pitchFamily="2" charset="2"/>
              <a:buChar char="ü"/>
            </a:pPr>
            <a:r>
              <a:rPr lang="fr-FR" dirty="0" smtClean="0">
                <a:solidFill>
                  <a:schemeClr val="tx1">
                    <a:lumMod val="75000"/>
                    <a:lumOff val="25000"/>
                  </a:schemeClr>
                </a:solidFill>
              </a:rPr>
              <a:t>Elaboration d’un plan de renforcement avec acteurs en présence par pilier</a:t>
            </a:r>
          </a:p>
          <a:p>
            <a:pPr marL="285750" indent="-285750">
              <a:buFont typeface="Wingdings" pitchFamily="2" charset="2"/>
              <a:buChar char="ü"/>
            </a:pPr>
            <a:r>
              <a:rPr lang="fr-FR" dirty="0" smtClean="0">
                <a:solidFill>
                  <a:schemeClr val="tx1">
                    <a:lumMod val="75000"/>
                    <a:lumOff val="25000"/>
                  </a:schemeClr>
                </a:solidFill>
              </a:rPr>
              <a:t>Articulation entre </a:t>
            </a:r>
            <a:r>
              <a:rPr lang="fr-FR" b="1" dirty="0" smtClean="0">
                <a:solidFill>
                  <a:schemeClr val="tx1">
                    <a:lumMod val="75000"/>
                    <a:lumOff val="25000"/>
                  </a:schemeClr>
                </a:solidFill>
              </a:rPr>
              <a:t>renforcement/ substitution et préparation des crises </a:t>
            </a:r>
            <a:r>
              <a:rPr lang="fr-FR" u="sng" dirty="0" smtClean="0">
                <a:solidFill>
                  <a:schemeClr val="tx1">
                    <a:lumMod val="75000"/>
                    <a:lumOff val="25000"/>
                  </a:schemeClr>
                </a:solidFill>
              </a:rPr>
              <a:t>par pilier </a:t>
            </a:r>
            <a:r>
              <a:rPr lang="fr-FR" dirty="0" smtClean="0">
                <a:solidFill>
                  <a:schemeClr val="tx1">
                    <a:lumMod val="75000"/>
                    <a:lumOff val="25000"/>
                  </a:schemeClr>
                </a:solidFill>
              </a:rPr>
              <a:t>dans le cadre d’un plan </a:t>
            </a:r>
            <a:r>
              <a:rPr lang="fr-FR" b="1" dirty="0" smtClean="0">
                <a:solidFill>
                  <a:schemeClr val="tx1">
                    <a:lumMod val="75000"/>
                    <a:lumOff val="25000"/>
                  </a:schemeClr>
                </a:solidFill>
              </a:rPr>
              <a:t>pluriannuel</a:t>
            </a:r>
            <a:endParaRPr lang="fr-FR" b="1" dirty="0">
              <a:solidFill>
                <a:schemeClr val="tx1">
                  <a:lumMod val="75000"/>
                  <a:lumOff val="25000"/>
                </a:schemeClr>
              </a:solidFill>
            </a:endParaRPr>
          </a:p>
          <a:p>
            <a:pPr marL="285750" indent="-285750">
              <a:buFont typeface="Wingdings" pitchFamily="2" charset="2"/>
              <a:buChar char="ü"/>
            </a:pPr>
            <a:endParaRPr lang="fr-FR" b="1" dirty="0" smtClean="0">
              <a:solidFill>
                <a:schemeClr val="tx1">
                  <a:lumMod val="75000"/>
                  <a:lumOff val="25000"/>
                </a:schemeClr>
              </a:solidFill>
            </a:endParaRPr>
          </a:p>
          <a:p>
            <a:r>
              <a:rPr lang="fr-FR" b="1" dirty="0" smtClean="0">
                <a:solidFill>
                  <a:srgbClr val="00B0F0"/>
                </a:solidFill>
              </a:rPr>
              <a:t>Méthode</a:t>
            </a:r>
          </a:p>
          <a:p>
            <a:pPr marL="285750" indent="-285750">
              <a:buFont typeface="Wingdings" pitchFamily="2" charset="2"/>
              <a:buChar char="Ø"/>
            </a:pPr>
            <a:r>
              <a:rPr lang="fr-FR" u="sng" dirty="0">
                <a:solidFill>
                  <a:schemeClr val="tx1">
                    <a:lumMod val="75000"/>
                    <a:lumOff val="25000"/>
                  </a:schemeClr>
                </a:solidFill>
              </a:rPr>
              <a:t>Renforcement: </a:t>
            </a:r>
            <a:r>
              <a:rPr lang="fr-FR" dirty="0" smtClean="0">
                <a:solidFill>
                  <a:schemeClr val="tx1">
                    <a:lumMod val="75000"/>
                    <a:lumOff val="25000"/>
                  </a:schemeClr>
                </a:solidFill>
              </a:rPr>
              <a:t>Formation, supervisions de support, support en matière de planification, support technique en matière d’élaboration de guide, protocoles …</a:t>
            </a:r>
          </a:p>
          <a:p>
            <a:pPr marL="285750" indent="-285750">
              <a:buFont typeface="Wingdings" pitchFamily="2" charset="2"/>
              <a:buChar char="Ø"/>
            </a:pPr>
            <a:r>
              <a:rPr lang="fr-FR" u="sng" dirty="0" smtClean="0">
                <a:solidFill>
                  <a:schemeClr val="tx1">
                    <a:lumMod val="75000"/>
                    <a:lumOff val="25000"/>
                  </a:schemeClr>
                </a:solidFill>
              </a:rPr>
              <a:t>Substitution: </a:t>
            </a:r>
            <a:r>
              <a:rPr lang="fr-FR" dirty="0" smtClean="0">
                <a:solidFill>
                  <a:schemeClr val="tx1">
                    <a:lumMod val="75000"/>
                    <a:lumOff val="25000"/>
                  </a:schemeClr>
                </a:solidFill>
              </a:rPr>
              <a:t>support en matière de ressources humaines, transport et gestion des intrants, collecte de données,…</a:t>
            </a:r>
          </a:p>
          <a:p>
            <a:pPr marL="285750" indent="-285750">
              <a:buFont typeface="Wingdings" pitchFamily="2" charset="2"/>
              <a:buChar char="Ø"/>
            </a:pPr>
            <a:r>
              <a:rPr lang="fr-FR" u="sng" dirty="0" smtClean="0">
                <a:solidFill>
                  <a:schemeClr val="tx1">
                    <a:lumMod val="75000"/>
                    <a:lumOff val="25000"/>
                  </a:schemeClr>
                </a:solidFill>
              </a:rPr>
              <a:t>Préparation des crises: </a:t>
            </a:r>
            <a:r>
              <a:rPr lang="fr-FR" dirty="0" smtClean="0">
                <a:solidFill>
                  <a:schemeClr val="tx1">
                    <a:lumMod val="75000"/>
                    <a:lumOff val="25000"/>
                  </a:schemeClr>
                </a:solidFill>
              </a:rPr>
              <a:t>surveillance, plan et stock de contingence, formation…</a:t>
            </a:r>
            <a:endParaRPr lang="fr-FR" dirty="0">
              <a:solidFill>
                <a:schemeClr val="tx1">
                  <a:lumMod val="75000"/>
                  <a:lumOff val="25000"/>
                </a:schemeClr>
              </a:solidFill>
            </a:endParaRPr>
          </a:p>
          <a:p>
            <a:endParaRPr lang="fr-FR" b="1" dirty="0">
              <a:solidFill>
                <a:schemeClr val="tx1">
                  <a:lumMod val="75000"/>
                  <a:lumOff val="25000"/>
                </a:schemeClr>
              </a:solidFill>
            </a:endParaRPr>
          </a:p>
        </p:txBody>
      </p:sp>
      <p:pic>
        <p:nvPicPr>
          <p:cNvPr id="10" name="Picture 2"/>
          <p:cNvPicPr>
            <a:picLocks noChangeAspect="1" noChangeArrowheads="1"/>
          </p:cNvPicPr>
          <p:nvPr/>
        </p:nvPicPr>
        <p:blipFill>
          <a:blip r:embed="rId3" cstate="print"/>
          <a:srcRect/>
          <a:stretch>
            <a:fillRect/>
          </a:stretch>
        </p:blipFill>
        <p:spPr bwMode="auto">
          <a:xfrm>
            <a:off x="179512" y="148596"/>
            <a:ext cx="3456384" cy="549061"/>
          </a:xfrm>
          <a:prstGeom prst="rect">
            <a:avLst/>
          </a:prstGeom>
          <a:noFill/>
          <a:ln w="9525">
            <a:noFill/>
            <a:miter lim="800000"/>
            <a:headEnd/>
            <a:tailEnd/>
          </a:ln>
        </p:spPr>
      </p:pic>
      <p:pic>
        <p:nvPicPr>
          <p:cNvPr id="13" name="Image 12" descr="ACF.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981081" y="-63339"/>
            <a:ext cx="1555844" cy="9720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9903856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8</a:t>
            </a:fld>
            <a:endParaRPr lang="fr-FR" dirty="0">
              <a:solidFill>
                <a:schemeClr val="bg1"/>
              </a:solidFill>
            </a:endParaRPr>
          </a:p>
        </p:txBody>
      </p:sp>
      <p:sp>
        <p:nvSpPr>
          <p:cNvPr id="9" name="Espace réservé du pied de page 8"/>
          <p:cNvSpPr>
            <a:spLocks noGrp="1"/>
          </p:cNvSpPr>
          <p:nvPr>
            <p:ph type="ftr" sz="quarter" idx="11"/>
          </p:nvPr>
        </p:nvSpPr>
        <p:spPr>
          <a:xfrm>
            <a:off x="-36512" y="6520259"/>
            <a:ext cx="6336704" cy="365125"/>
          </a:xfrm>
        </p:spPr>
        <p:txBody>
          <a:bodyPr/>
          <a:lstStyle/>
          <a:p>
            <a:r>
              <a:rPr lang="fr-FR" dirty="0" smtClean="0">
                <a:solidFill>
                  <a:schemeClr val="bg1"/>
                </a:solidFill>
              </a:rPr>
              <a:t>Conférence Internationale contre la malnutrition : Le renforcement des systèmes de santé</a:t>
            </a:r>
            <a:endParaRPr lang="fr-FR" dirty="0">
              <a:solidFill>
                <a:schemeClr val="bg1"/>
              </a:solidFill>
            </a:endParaRPr>
          </a:p>
        </p:txBody>
      </p:sp>
      <p:sp>
        <p:nvSpPr>
          <p:cNvPr id="11" name="ZoneTexte 10"/>
          <p:cNvSpPr txBox="1"/>
          <p:nvPr/>
        </p:nvSpPr>
        <p:spPr>
          <a:xfrm>
            <a:off x="251520" y="1268760"/>
            <a:ext cx="7704856" cy="4801314"/>
          </a:xfrm>
          <a:prstGeom prst="rect">
            <a:avLst/>
          </a:prstGeom>
          <a:noFill/>
        </p:spPr>
        <p:txBody>
          <a:bodyPr wrap="square" rtlCol="0">
            <a:spAutoFit/>
          </a:bodyPr>
          <a:lstStyle/>
          <a:p>
            <a:r>
              <a:rPr lang="fr-FR" sz="2400" b="1" dirty="0" smtClean="0">
                <a:solidFill>
                  <a:srgbClr val="00B0F0"/>
                </a:solidFill>
              </a:rPr>
              <a:t>Prochaines étapes/ enjeux</a:t>
            </a:r>
          </a:p>
          <a:p>
            <a:endParaRPr lang="fr-FR" sz="2400" b="1" dirty="0" smtClean="0">
              <a:solidFill>
                <a:srgbClr val="00B0F0"/>
              </a:solidFill>
            </a:endParaRPr>
          </a:p>
          <a:p>
            <a:pPr marL="285750" indent="-285750">
              <a:buFont typeface="Wingdings" pitchFamily="2" charset="2"/>
              <a:buChar char="ü"/>
            </a:pPr>
            <a:r>
              <a:rPr lang="fr-FR" sz="2000" dirty="0" smtClean="0">
                <a:solidFill>
                  <a:schemeClr val="tx1">
                    <a:lumMod val="75000"/>
                    <a:lumOff val="25000"/>
                  </a:schemeClr>
                </a:solidFill>
              </a:rPr>
              <a:t>Malgré les nombreux écrits visant à démontrer les  vertus de l’approches horizontale, beaucoup d’acteurs conservent des approches verticales</a:t>
            </a:r>
          </a:p>
          <a:p>
            <a:pPr marL="285750" indent="-285750">
              <a:buFont typeface="Wingdings" pitchFamily="2" charset="2"/>
              <a:buChar char="ü"/>
            </a:pPr>
            <a:r>
              <a:rPr lang="fr-FR" sz="2000" dirty="0" smtClean="0">
                <a:solidFill>
                  <a:schemeClr val="tx1">
                    <a:lumMod val="75000"/>
                    <a:lumOff val="25000"/>
                  </a:schemeClr>
                </a:solidFill>
              </a:rPr>
              <a:t>Tentation/ culture de la substitution par les ONG</a:t>
            </a:r>
          </a:p>
          <a:p>
            <a:pPr marL="285750" indent="-285750">
              <a:buFont typeface="Wingdings" pitchFamily="2" charset="2"/>
              <a:buChar char="ü"/>
            </a:pPr>
            <a:r>
              <a:rPr lang="fr-FR" sz="2000" dirty="0" smtClean="0">
                <a:solidFill>
                  <a:schemeClr val="tx1">
                    <a:lumMod val="75000"/>
                    <a:lumOff val="25000"/>
                  </a:schemeClr>
                </a:solidFill>
              </a:rPr>
              <a:t>Cette approche suppose une coordination entre acteurs et un leadership du ministère de la santé.</a:t>
            </a:r>
          </a:p>
          <a:p>
            <a:pPr marL="285750" indent="-285750">
              <a:buFont typeface="Wingdings" pitchFamily="2" charset="2"/>
              <a:buChar char="ü"/>
            </a:pPr>
            <a:r>
              <a:rPr lang="fr-FR" sz="2000" dirty="0" smtClean="0">
                <a:solidFill>
                  <a:schemeClr val="tx1">
                    <a:lumMod val="75000"/>
                    <a:lumOff val="25000"/>
                  </a:schemeClr>
                </a:solidFill>
              </a:rPr>
              <a:t>La notion décentralisation est capitale (le renforcement système de santé ne comprend pas seulement le support à la structure centrale)</a:t>
            </a:r>
          </a:p>
          <a:p>
            <a:pPr marL="285750" indent="-285750">
              <a:buFont typeface="Wingdings" pitchFamily="2" charset="2"/>
              <a:buChar char="ü"/>
            </a:pPr>
            <a:r>
              <a:rPr lang="fr-FR" sz="2000" dirty="0">
                <a:solidFill>
                  <a:schemeClr val="tx1">
                    <a:lumMod val="75000"/>
                    <a:lumOff val="25000"/>
                  </a:schemeClr>
                </a:solidFill>
              </a:rPr>
              <a:t>Cette approche suppose </a:t>
            </a:r>
            <a:r>
              <a:rPr lang="fr-FR" sz="2000" dirty="0" smtClean="0">
                <a:solidFill>
                  <a:schemeClr val="tx1">
                    <a:lumMod val="75000"/>
                    <a:lumOff val="25000"/>
                  </a:schemeClr>
                </a:solidFill>
              </a:rPr>
              <a:t>un engagement pluriannuel des bailleurs (aujourd’hui lorsque de tels projets avec une porte entrée nutrition sont proposés seuls des bailleurs urgentistes se mobilisent et les bailleurs développement ont tendance a oublier le volet nutrition)</a:t>
            </a:r>
            <a:endParaRPr lang="fr-FR" sz="2000" b="1" dirty="0" smtClean="0">
              <a:solidFill>
                <a:schemeClr val="tx1">
                  <a:lumMod val="75000"/>
                  <a:lumOff val="25000"/>
                </a:schemeClr>
              </a:solidFill>
            </a:endParaRPr>
          </a:p>
          <a:p>
            <a:endParaRPr lang="fr-FR" b="1" dirty="0">
              <a:solidFill>
                <a:schemeClr val="tx1">
                  <a:lumMod val="75000"/>
                  <a:lumOff val="25000"/>
                </a:schemeClr>
              </a:solidFill>
            </a:endParaRPr>
          </a:p>
        </p:txBody>
      </p:sp>
      <p:pic>
        <p:nvPicPr>
          <p:cNvPr id="10" name="Picture 2"/>
          <p:cNvPicPr>
            <a:picLocks noChangeAspect="1" noChangeArrowheads="1"/>
          </p:cNvPicPr>
          <p:nvPr/>
        </p:nvPicPr>
        <p:blipFill>
          <a:blip r:embed="rId3" cstate="print"/>
          <a:srcRect/>
          <a:stretch>
            <a:fillRect/>
          </a:stretch>
        </p:blipFill>
        <p:spPr bwMode="auto">
          <a:xfrm>
            <a:off x="179512" y="148596"/>
            <a:ext cx="3456384" cy="549061"/>
          </a:xfrm>
          <a:prstGeom prst="rect">
            <a:avLst/>
          </a:prstGeom>
          <a:noFill/>
          <a:ln w="9525">
            <a:noFill/>
            <a:miter lim="800000"/>
            <a:headEnd/>
            <a:tailEnd/>
          </a:ln>
        </p:spPr>
      </p:pic>
      <p:pic>
        <p:nvPicPr>
          <p:cNvPr id="13" name="Image 12" descr="ACF.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981081" y="-63339"/>
            <a:ext cx="1555844" cy="9720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189532723"/>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1313</TotalTime>
  <Words>798</Words>
  <Application>Microsoft Office PowerPoint</Application>
  <PresentationFormat>Affichage à l'écran (4:3)</PresentationFormat>
  <Paragraphs>94</Paragraphs>
  <Slides>8</Slides>
  <Notes>8</Notes>
  <HiddenSlides>0</HiddenSlides>
  <MMClips>0</MMClips>
  <ScaleCrop>false</ScaleCrop>
  <HeadingPairs>
    <vt:vector size="4" baseType="variant">
      <vt:variant>
        <vt:lpstr>Thème</vt:lpstr>
      </vt:variant>
      <vt:variant>
        <vt:i4>1</vt:i4>
      </vt:variant>
      <vt:variant>
        <vt:lpstr>Titres des diapositives</vt:lpstr>
      </vt:variant>
      <vt:variant>
        <vt:i4>8</vt:i4>
      </vt:variant>
    </vt:vector>
  </HeadingPairs>
  <TitlesOfParts>
    <vt:vector size="9" baseType="lpstr">
      <vt:lpstr>Thème Office</vt:lpstr>
      <vt:lpstr>Diapositive 1</vt:lpstr>
      <vt:lpstr>Diapositive 2</vt:lpstr>
      <vt:lpstr>Diapositive 3</vt:lpstr>
      <vt:lpstr>Diapositive 4</vt:lpstr>
      <vt:lpstr>Diapositive 5</vt:lpstr>
      <vt:lpstr>Diapositive 6</vt:lpstr>
      <vt:lpstr>Diapositive 7</vt:lpstr>
      <vt:lpstr>Diapositive 8</vt:lpstr>
    </vt:vector>
  </TitlesOfParts>
  <Company>UNICEF France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gdruhen</dc:creator>
  <cp:lastModifiedBy>ahelali</cp:lastModifiedBy>
  <cp:revision>39</cp:revision>
  <cp:lastPrinted>2013-05-13T14:21:08Z</cp:lastPrinted>
  <dcterms:created xsi:type="dcterms:W3CDTF">2013-04-16T12:02:01Z</dcterms:created>
  <dcterms:modified xsi:type="dcterms:W3CDTF">2013-05-13T17:25:40Z</dcterms:modified>
</cp:coreProperties>
</file>