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62" r:id="rId3"/>
    <p:sldId id="258" r:id="rId4"/>
    <p:sldId id="275" r:id="rId5"/>
    <p:sldId id="274" r:id="rId6"/>
    <p:sldId id="273" r:id="rId7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95C11F"/>
    <a:srgbClr val="4A7EBB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6" d="100"/>
          <a:sy n="86" d="100"/>
        </p:scale>
        <p:origin x="-2334" y="-6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D83394-7B33-4F7C-8650-94B760459620}" type="datetimeFigureOut">
              <a:rPr lang="fr-FR" smtClean="0"/>
              <a:pPr/>
              <a:t>13/05/2013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2A69A0-74D3-45C7-8C8C-4A9B4B1C040F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2704271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7A3A1FC-B65F-46FB-8446-DC6E6E13A900}" type="slidenum">
              <a:rPr lang="en-US"/>
              <a:pPr/>
              <a:t>2</a:t>
            </a:fld>
            <a:endParaRPr lang="en-US"/>
          </a:p>
        </p:txBody>
      </p:sp>
      <p:sp>
        <p:nvSpPr>
          <p:cNvPr id="156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6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4293" indent="-224293">
              <a:lnSpc>
                <a:spcPct val="80000"/>
              </a:lnSpc>
            </a:pPr>
            <a:endParaRPr lang="en-US" sz="1000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201FF-E532-42F2-9DA3-7FD84E5477A9}" type="datetime1">
              <a:rPr lang="fr-FR" smtClean="0"/>
              <a:pPr/>
              <a:t>13/05/2013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EE925-639F-4C58-9CB9-A3576406038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B2211-12EC-4D1F-AACE-5926CED0228C}" type="datetime1">
              <a:rPr lang="fr-FR" smtClean="0"/>
              <a:pPr/>
              <a:t>13/05/2013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EE925-639F-4C58-9CB9-A3576406038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FA5F4-7126-4960-B9B6-12779EA61EFF}" type="datetime1">
              <a:rPr lang="fr-FR" smtClean="0"/>
              <a:pPr/>
              <a:t>13/05/2013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EE925-639F-4C58-9CB9-A3576406038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68148-E446-439F-94ED-2F37E7FF3D31}" type="datetime1">
              <a:rPr lang="fr-FR" smtClean="0"/>
              <a:pPr/>
              <a:t>13/05/2013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EE925-639F-4C58-9CB9-A3576406038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828688-E179-4EA5-945E-B3F69FB07790}" type="datetime1">
              <a:rPr lang="fr-FR" smtClean="0"/>
              <a:pPr/>
              <a:t>13/05/2013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EE925-639F-4C58-9CB9-A3576406038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A9572-7D6C-4AAB-B478-E30C39E22B09}" type="datetime1">
              <a:rPr lang="fr-FR" smtClean="0"/>
              <a:pPr/>
              <a:t>13/05/2013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EE925-639F-4C58-9CB9-A3576406038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DF63F-5EAF-4F05-90E1-C34ACDA35813}" type="datetime1">
              <a:rPr lang="fr-FR" smtClean="0"/>
              <a:pPr/>
              <a:t>13/05/2013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EE925-639F-4C58-9CB9-A3576406038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0B68C-6E5E-4ACE-BD44-22BCA8FBD40C}" type="datetime1">
              <a:rPr lang="fr-FR" smtClean="0"/>
              <a:pPr/>
              <a:t>13/05/2013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EE925-639F-4C58-9CB9-A3576406038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C2B9C-FEEE-444A-9E81-14D7C595D613}" type="datetime1">
              <a:rPr lang="fr-FR" smtClean="0"/>
              <a:pPr/>
              <a:t>13/05/2013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EE925-639F-4C58-9CB9-A3576406038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C5E10-464E-46CC-87F7-8372E948EA59}" type="datetime1">
              <a:rPr lang="fr-FR" smtClean="0"/>
              <a:pPr/>
              <a:t>13/05/2013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EE925-639F-4C58-9CB9-A3576406038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25E8D-D017-4812-A802-FE821E613B29}" type="datetime1">
              <a:rPr lang="fr-FR" smtClean="0"/>
              <a:pPr/>
              <a:t>13/05/2013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EE925-639F-4C58-9CB9-A3576406038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40C085-CF1F-49E8-B7A3-A78C698DB429}" type="datetime1">
              <a:rPr lang="fr-FR" smtClean="0"/>
              <a:pPr/>
              <a:t>13/05/2013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1EE925-639F-4C58-9CB9-A3576406038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38006"/>
          <a:stretch>
            <a:fillRect/>
          </a:stretch>
        </p:blipFill>
        <p:spPr bwMode="auto">
          <a:xfrm>
            <a:off x="0" y="188640"/>
            <a:ext cx="3528392" cy="5432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0" y="908720"/>
            <a:ext cx="9144000" cy="72008"/>
          </a:xfrm>
          <a:prstGeom prst="rect">
            <a:avLst/>
          </a:prstGeom>
          <a:solidFill>
            <a:srgbClr val="95C1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ectangle 10"/>
          <p:cNvSpPr/>
          <p:nvPr/>
        </p:nvSpPr>
        <p:spPr>
          <a:xfrm>
            <a:off x="0" y="5445224"/>
            <a:ext cx="9144000" cy="21602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ZoneTexte 11"/>
          <p:cNvSpPr txBox="1"/>
          <p:nvPr/>
        </p:nvSpPr>
        <p:spPr>
          <a:xfrm>
            <a:off x="251520" y="5800396"/>
            <a:ext cx="87129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John Hoddinott</a:t>
            </a:r>
          </a:p>
          <a:p>
            <a:r>
              <a:rPr lang="fr-FR" dirty="0" err="1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Deputy</a:t>
            </a:r>
            <a:r>
              <a:rPr lang="fr-FR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fr-FR" dirty="0" err="1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Director</a:t>
            </a:r>
            <a:endParaRPr lang="fr-FR" dirty="0" smtClean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  <a:p>
            <a:r>
              <a:rPr lang="fr-FR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International Food Policy </a:t>
            </a:r>
            <a:r>
              <a:rPr lang="fr-FR" dirty="0" err="1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Research</a:t>
            </a:r>
            <a:r>
              <a:rPr lang="fr-FR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 Institute</a:t>
            </a:r>
            <a:endParaRPr lang="fr-FR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3" name="Image 12" descr="Couv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977146"/>
            <a:ext cx="9144000" cy="4473388"/>
          </a:xfrm>
          <a:prstGeom prst="rect">
            <a:avLst/>
          </a:prstGeom>
        </p:spPr>
      </p:pic>
      <p:sp>
        <p:nvSpPr>
          <p:cNvPr id="14" name="ZoneTexte 13"/>
          <p:cNvSpPr txBox="1"/>
          <p:nvPr/>
        </p:nvSpPr>
        <p:spPr>
          <a:xfrm>
            <a:off x="464794" y="1116033"/>
            <a:ext cx="8292655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0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Social protection interventions and nutrition</a:t>
            </a:r>
            <a:endParaRPr lang="fr-FR" sz="3000" b="1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" name="Picture 3" descr="D:\Documents and Settings\GINETTE\Local Settings\Temporary Internet Files\OLK17\IFPRIlogo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365053" y="44864"/>
            <a:ext cx="8001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50" name="Text Box 2"/>
          <p:cNvSpPr txBox="1">
            <a:spLocks noChangeArrowheads="1"/>
          </p:cNvSpPr>
          <p:nvPr/>
        </p:nvSpPr>
        <p:spPr bwMode="auto">
          <a:xfrm>
            <a:off x="7467600" y="1143000"/>
            <a:ext cx="1524000" cy="3048000"/>
          </a:xfrm>
          <a:prstGeom prst="rect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  <a:effectLst/>
        </p:spPr>
        <p:txBody>
          <a:bodyPr tIns="137160"/>
          <a:lstStyle/>
          <a:p>
            <a:pPr>
              <a:lnSpc>
                <a:spcPct val="90000"/>
              </a:lnSpc>
              <a:spcBef>
                <a:spcPct val="5000"/>
              </a:spcBef>
            </a:pPr>
            <a:endParaRPr lang="en-US">
              <a:latin typeface="Arial" charset="0"/>
            </a:endParaRPr>
          </a:p>
        </p:txBody>
      </p:sp>
      <p:sp>
        <p:nvSpPr>
          <p:cNvPr id="155652" name="Text Box 4"/>
          <p:cNvSpPr txBox="1">
            <a:spLocks noChangeArrowheads="1"/>
          </p:cNvSpPr>
          <p:nvPr/>
        </p:nvSpPr>
        <p:spPr bwMode="auto">
          <a:xfrm>
            <a:off x="0" y="1143000"/>
            <a:ext cx="1600200" cy="38100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tIns="137160"/>
          <a:lstStyle/>
          <a:p>
            <a:pPr>
              <a:lnSpc>
                <a:spcPct val="90000"/>
              </a:lnSpc>
              <a:spcBef>
                <a:spcPct val="5000"/>
              </a:spcBef>
            </a:pPr>
            <a:r>
              <a:rPr lang="en-US" dirty="0">
                <a:solidFill>
                  <a:srgbClr val="FFFFFF"/>
                </a:solidFill>
              </a:rPr>
              <a:t>Secure basic consumption</a:t>
            </a:r>
          </a:p>
          <a:p>
            <a:pPr>
              <a:lnSpc>
                <a:spcPct val="90000"/>
              </a:lnSpc>
              <a:spcBef>
                <a:spcPct val="5000"/>
              </a:spcBef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55653" name="Text Box 5"/>
          <p:cNvSpPr txBox="1">
            <a:spLocks noChangeArrowheads="1"/>
          </p:cNvSpPr>
          <p:nvPr/>
        </p:nvSpPr>
        <p:spPr bwMode="auto">
          <a:xfrm>
            <a:off x="1524000" y="1143000"/>
            <a:ext cx="1600200" cy="3048000"/>
          </a:xfrm>
          <a:prstGeom prst="rect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  <a:effectLst/>
        </p:spPr>
        <p:txBody>
          <a:bodyPr tIns="137160"/>
          <a:lstStyle/>
          <a:p>
            <a:pPr>
              <a:lnSpc>
                <a:spcPct val="90000"/>
              </a:lnSpc>
              <a:spcBef>
                <a:spcPct val="5000"/>
              </a:spcBef>
            </a:pPr>
            <a:r>
              <a:rPr lang="en-US" dirty="0">
                <a:latin typeface="Arial" charset="0"/>
              </a:rPr>
              <a:t>Reduce fluctuations in </a:t>
            </a:r>
            <a:r>
              <a:rPr lang="en-US" dirty="0" smtClean="0">
                <a:latin typeface="Arial" charset="0"/>
              </a:rPr>
              <a:t>consumption avert </a:t>
            </a:r>
            <a:r>
              <a:rPr lang="en-US" dirty="0">
                <a:latin typeface="Arial" charset="0"/>
              </a:rPr>
              <a:t>asset reduction</a:t>
            </a:r>
          </a:p>
          <a:p>
            <a:pPr>
              <a:lnSpc>
                <a:spcPct val="90000"/>
              </a:lnSpc>
              <a:spcBef>
                <a:spcPct val="5000"/>
              </a:spcBef>
            </a:pPr>
            <a:endParaRPr lang="en-US" dirty="0">
              <a:latin typeface="Arial" charset="0"/>
            </a:endParaRPr>
          </a:p>
        </p:txBody>
      </p:sp>
      <p:sp>
        <p:nvSpPr>
          <p:cNvPr id="155654" name="Text Box 6"/>
          <p:cNvSpPr txBox="1">
            <a:spLocks noChangeArrowheads="1"/>
          </p:cNvSpPr>
          <p:nvPr/>
        </p:nvSpPr>
        <p:spPr bwMode="auto">
          <a:xfrm>
            <a:off x="3124200" y="1143000"/>
            <a:ext cx="1981200" cy="32004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tIns="137160"/>
          <a:lstStyle/>
          <a:p>
            <a:r>
              <a:rPr lang="en-US" dirty="0">
                <a:solidFill>
                  <a:schemeClr val="accent2">
                    <a:lumMod val="20000"/>
                    <a:lumOff val="80000"/>
                  </a:schemeClr>
                </a:solidFill>
              </a:rPr>
              <a:t>Enable people to save, invest,  and accumulate through</a:t>
            </a:r>
          </a:p>
          <a:p>
            <a:r>
              <a:rPr lang="en-US" dirty="0">
                <a:solidFill>
                  <a:schemeClr val="accent2">
                    <a:lumMod val="20000"/>
                    <a:lumOff val="80000"/>
                  </a:schemeClr>
                </a:solidFill>
              </a:rPr>
              <a:t>reduction in risk and income variation</a:t>
            </a:r>
          </a:p>
          <a:p>
            <a:pPr>
              <a:lnSpc>
                <a:spcPct val="90000"/>
              </a:lnSpc>
              <a:spcBef>
                <a:spcPct val="5000"/>
              </a:spcBef>
            </a:pPr>
            <a:r>
              <a:rPr lang="en-US" dirty="0"/>
              <a:t> </a:t>
            </a:r>
          </a:p>
          <a:p>
            <a:pPr>
              <a:lnSpc>
                <a:spcPct val="90000"/>
              </a:lnSpc>
              <a:spcBef>
                <a:spcPct val="5000"/>
              </a:spcBef>
            </a:pPr>
            <a:endParaRPr lang="en-US" dirty="0"/>
          </a:p>
        </p:txBody>
      </p:sp>
      <p:sp>
        <p:nvSpPr>
          <p:cNvPr id="155655" name="Text Box 7"/>
          <p:cNvSpPr txBox="1">
            <a:spLocks noChangeArrowheads="1"/>
          </p:cNvSpPr>
          <p:nvPr/>
        </p:nvSpPr>
        <p:spPr bwMode="auto">
          <a:xfrm>
            <a:off x="5105400" y="1143000"/>
            <a:ext cx="2362200" cy="3886200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tIns="137160"/>
          <a:lstStyle/>
          <a:p>
            <a:pPr>
              <a:lnSpc>
                <a:spcPct val="90000"/>
              </a:lnSpc>
              <a:spcBef>
                <a:spcPct val="5000"/>
              </a:spcBef>
            </a:pPr>
            <a:r>
              <a:rPr lang="en-US" dirty="0">
                <a:solidFill>
                  <a:schemeClr val="bg2"/>
                </a:solidFill>
              </a:rPr>
              <a:t>Build, diversify, and enhance use of assets</a:t>
            </a:r>
          </a:p>
          <a:p>
            <a:pPr>
              <a:lnSpc>
                <a:spcPct val="90000"/>
              </a:lnSpc>
              <a:spcBef>
                <a:spcPct val="5000"/>
              </a:spcBef>
              <a:buFontTx/>
              <a:buChar char="•"/>
            </a:pPr>
            <a:r>
              <a:rPr lang="en-US" dirty="0">
                <a:solidFill>
                  <a:schemeClr val="bg2"/>
                </a:solidFill>
              </a:rPr>
              <a:t> Reduce access </a:t>
            </a:r>
            <a:br>
              <a:rPr lang="en-US" dirty="0">
                <a:solidFill>
                  <a:schemeClr val="bg2"/>
                </a:solidFill>
              </a:rPr>
            </a:br>
            <a:r>
              <a:rPr lang="en-US" dirty="0">
                <a:solidFill>
                  <a:schemeClr val="bg2"/>
                </a:solidFill>
              </a:rPr>
              <a:t>  constraints</a:t>
            </a:r>
          </a:p>
          <a:p>
            <a:pPr>
              <a:lnSpc>
                <a:spcPct val="90000"/>
              </a:lnSpc>
              <a:spcBef>
                <a:spcPct val="5000"/>
              </a:spcBef>
              <a:buFontTx/>
              <a:buChar char="•"/>
            </a:pPr>
            <a:r>
              <a:rPr lang="en-US" dirty="0">
                <a:solidFill>
                  <a:schemeClr val="bg2"/>
                </a:solidFill>
              </a:rPr>
              <a:t> Directly provide or</a:t>
            </a:r>
            <a:br>
              <a:rPr lang="en-US" dirty="0">
                <a:solidFill>
                  <a:schemeClr val="bg2"/>
                </a:solidFill>
              </a:rPr>
            </a:br>
            <a:r>
              <a:rPr lang="en-US" dirty="0">
                <a:solidFill>
                  <a:schemeClr val="bg2"/>
                </a:solidFill>
              </a:rPr>
              <a:t>  loan assets</a:t>
            </a:r>
          </a:p>
          <a:p>
            <a:pPr>
              <a:lnSpc>
                <a:spcPct val="90000"/>
              </a:lnSpc>
              <a:spcBef>
                <a:spcPct val="5000"/>
              </a:spcBef>
              <a:buFontTx/>
              <a:buChar char="•"/>
            </a:pPr>
            <a:r>
              <a:rPr lang="en-US" dirty="0">
                <a:solidFill>
                  <a:schemeClr val="bg2"/>
                </a:solidFill>
              </a:rPr>
              <a:t> Build linkages with </a:t>
            </a:r>
            <a:br>
              <a:rPr lang="en-US" dirty="0">
                <a:solidFill>
                  <a:schemeClr val="bg2"/>
                </a:solidFill>
              </a:rPr>
            </a:br>
            <a:r>
              <a:rPr lang="en-US" dirty="0">
                <a:solidFill>
                  <a:schemeClr val="bg2"/>
                </a:solidFill>
              </a:rPr>
              <a:t>  institutions</a:t>
            </a:r>
          </a:p>
          <a:p>
            <a:pPr>
              <a:lnSpc>
                <a:spcPct val="90000"/>
              </a:lnSpc>
              <a:spcBef>
                <a:spcPct val="5000"/>
              </a:spcBef>
            </a:pP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155656" name="Oval 8"/>
          <p:cNvSpPr>
            <a:spLocks noChangeArrowheads="1"/>
          </p:cNvSpPr>
          <p:nvPr/>
        </p:nvSpPr>
        <p:spPr bwMode="auto">
          <a:xfrm>
            <a:off x="304800" y="3657600"/>
            <a:ext cx="8839200" cy="2971800"/>
          </a:xfrm>
          <a:prstGeom prst="ellipse">
            <a:avLst/>
          </a:prstGeom>
          <a:solidFill>
            <a:srgbClr val="B9DC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>
              <a:solidFill>
                <a:schemeClr val="accent2"/>
              </a:solidFill>
            </a:endParaRPr>
          </a:p>
        </p:txBody>
      </p:sp>
      <p:sp>
        <p:nvSpPr>
          <p:cNvPr id="155657" name="Text Box 9"/>
          <p:cNvSpPr txBox="1">
            <a:spLocks noChangeArrowheads="1"/>
          </p:cNvSpPr>
          <p:nvPr/>
        </p:nvSpPr>
        <p:spPr bwMode="auto">
          <a:xfrm>
            <a:off x="800100" y="5303043"/>
            <a:ext cx="1981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indent="173038">
              <a:buFontTx/>
              <a:buChar char="•"/>
            </a:pPr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Food Transfers</a:t>
            </a:r>
          </a:p>
        </p:txBody>
      </p:sp>
      <p:sp>
        <p:nvSpPr>
          <p:cNvPr id="155658" name="Line 10"/>
          <p:cNvSpPr>
            <a:spLocks noChangeShapeType="1"/>
          </p:cNvSpPr>
          <p:nvPr/>
        </p:nvSpPr>
        <p:spPr bwMode="auto">
          <a:xfrm>
            <a:off x="152400" y="1143000"/>
            <a:ext cx="8839200" cy="0"/>
          </a:xfrm>
          <a:prstGeom prst="line">
            <a:avLst/>
          </a:prstGeom>
          <a:noFill/>
          <a:ln w="38100">
            <a:solidFill>
              <a:schemeClr val="folHlink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155659" name="Text Box 11"/>
          <p:cNvSpPr txBox="1">
            <a:spLocks noChangeArrowheads="1"/>
          </p:cNvSpPr>
          <p:nvPr/>
        </p:nvSpPr>
        <p:spPr bwMode="auto">
          <a:xfrm>
            <a:off x="4765714" y="4211452"/>
            <a:ext cx="304157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indent="173038" algn="ctr">
              <a:buFontTx/>
              <a:buChar char="•"/>
            </a:pPr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Public works</a:t>
            </a:r>
          </a:p>
          <a:p>
            <a:pPr indent="173038" algn="ctr">
              <a:buFontTx/>
              <a:buChar char="•"/>
            </a:pPr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Insurance (e.g. health, asset)</a:t>
            </a:r>
          </a:p>
        </p:txBody>
      </p:sp>
      <p:sp>
        <p:nvSpPr>
          <p:cNvPr id="155660" name="Text Box 12"/>
          <p:cNvSpPr txBox="1">
            <a:spLocks noChangeArrowheads="1"/>
          </p:cNvSpPr>
          <p:nvPr/>
        </p:nvSpPr>
        <p:spPr bwMode="auto">
          <a:xfrm>
            <a:off x="5486400" y="4648200"/>
            <a:ext cx="32004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tabLst>
                <a:tab pos="284163" algn="l"/>
              </a:tabLst>
            </a:pP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55663" name="Text Box 15"/>
          <p:cNvSpPr txBox="1">
            <a:spLocks noChangeArrowheads="1"/>
          </p:cNvSpPr>
          <p:nvPr/>
        </p:nvSpPr>
        <p:spPr bwMode="auto">
          <a:xfrm>
            <a:off x="1752600" y="5486400"/>
            <a:ext cx="2590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155664" name="Text Box 16"/>
          <p:cNvSpPr txBox="1">
            <a:spLocks noChangeArrowheads="1"/>
          </p:cNvSpPr>
          <p:nvPr/>
        </p:nvSpPr>
        <p:spPr bwMode="auto">
          <a:xfrm>
            <a:off x="3451902" y="5854949"/>
            <a:ext cx="31242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buFont typeface="Arial" pitchFamily="34" charset="0"/>
              <a:buChar char="•"/>
            </a:pP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 Conditional 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food transfers</a:t>
            </a:r>
          </a:p>
        </p:txBody>
      </p:sp>
      <p:sp>
        <p:nvSpPr>
          <p:cNvPr id="155665" name="Text Box 17"/>
          <p:cNvSpPr txBox="1">
            <a:spLocks noChangeArrowheads="1"/>
          </p:cNvSpPr>
          <p:nvPr/>
        </p:nvSpPr>
        <p:spPr bwMode="auto">
          <a:xfrm>
            <a:off x="7848600" y="1143000"/>
            <a:ext cx="1143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155666" name="Text Box 18"/>
          <p:cNvSpPr txBox="1">
            <a:spLocks noChangeArrowheads="1"/>
          </p:cNvSpPr>
          <p:nvPr/>
        </p:nvSpPr>
        <p:spPr bwMode="auto">
          <a:xfrm>
            <a:off x="7391400" y="1295400"/>
            <a:ext cx="1524000" cy="2014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dirty="0"/>
              <a:t>Transform institutions and relationships</a:t>
            </a:r>
          </a:p>
          <a:p>
            <a:pPr>
              <a:buFontTx/>
              <a:buChar char="•"/>
            </a:pPr>
            <a:r>
              <a:rPr lang="en-US" dirty="0"/>
              <a:t> Economic</a:t>
            </a:r>
          </a:p>
          <a:p>
            <a:pPr>
              <a:buFontTx/>
              <a:buChar char="•"/>
            </a:pPr>
            <a:r>
              <a:rPr lang="en-US" dirty="0"/>
              <a:t> Political</a:t>
            </a:r>
          </a:p>
          <a:p>
            <a:pPr>
              <a:buFontTx/>
              <a:buChar char="•"/>
            </a:pPr>
            <a:r>
              <a:rPr lang="en-US" dirty="0"/>
              <a:t> Social</a:t>
            </a:r>
            <a:endParaRPr lang="en-US" dirty="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155667" name="Text Box 19"/>
          <p:cNvSpPr txBox="1">
            <a:spLocks noChangeArrowheads="1"/>
          </p:cNvSpPr>
          <p:nvPr/>
        </p:nvSpPr>
        <p:spPr bwMode="auto">
          <a:xfrm>
            <a:off x="6747258" y="5143500"/>
            <a:ext cx="188095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285750" indent="-285750">
              <a:spcBef>
                <a:spcPct val="50000"/>
              </a:spcBef>
              <a:buFont typeface="Arial" pitchFamily="34" charset="0"/>
              <a:buChar char="•"/>
            </a:pP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Food subsidies</a:t>
            </a:r>
            <a:endParaRPr lang="en-US" dirty="0"/>
          </a:p>
        </p:txBody>
      </p:sp>
      <p:sp>
        <p:nvSpPr>
          <p:cNvPr id="155672" name="Rectangle 24"/>
          <p:cNvSpPr>
            <a:spLocks noChangeArrowheads="1"/>
          </p:cNvSpPr>
          <p:nvPr/>
        </p:nvSpPr>
        <p:spPr bwMode="auto">
          <a:xfrm>
            <a:off x="152400" y="762000"/>
            <a:ext cx="8839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dirty="0"/>
              <a:t>       </a:t>
            </a:r>
            <a:r>
              <a:rPr lang="en-US" dirty="0">
                <a:solidFill>
                  <a:schemeClr val="accent1">
                    <a:lumMod val="10000"/>
                    <a:lumOff val="90000"/>
                  </a:schemeClr>
                </a:solidFill>
              </a:rPr>
              <a:t>Protective    </a:t>
            </a:r>
            <a:r>
              <a:rPr lang="en-US" dirty="0" smtClean="0">
                <a:solidFill>
                  <a:schemeClr val="accent1">
                    <a:lumMod val="10000"/>
                    <a:lumOff val="90000"/>
                  </a:schemeClr>
                </a:solidFill>
              </a:rPr>
              <a:t>          </a:t>
            </a:r>
            <a:r>
              <a:rPr lang="en-US" dirty="0">
                <a:solidFill>
                  <a:schemeClr val="accent1">
                    <a:lumMod val="10000"/>
                    <a:lumOff val="90000"/>
                  </a:schemeClr>
                </a:solidFill>
              </a:rPr>
              <a:t>Preventative     </a:t>
            </a:r>
            <a:r>
              <a:rPr lang="en-US" dirty="0" smtClean="0">
                <a:solidFill>
                  <a:schemeClr val="accent1">
                    <a:lumMod val="10000"/>
                    <a:lumOff val="90000"/>
                  </a:schemeClr>
                </a:solidFill>
              </a:rPr>
              <a:t>             </a:t>
            </a:r>
            <a:r>
              <a:rPr lang="en-US" dirty="0">
                <a:solidFill>
                  <a:schemeClr val="accent1">
                    <a:lumMod val="10000"/>
                    <a:lumOff val="90000"/>
                  </a:schemeClr>
                </a:solidFill>
              </a:rPr>
              <a:t>Promotional       </a:t>
            </a:r>
            <a:r>
              <a:rPr lang="en-US" dirty="0" smtClean="0">
                <a:solidFill>
                  <a:schemeClr val="accent1">
                    <a:lumMod val="10000"/>
                    <a:lumOff val="90000"/>
                  </a:schemeClr>
                </a:solidFill>
              </a:rPr>
              <a:t>         </a:t>
            </a:r>
            <a:r>
              <a:rPr lang="en-US" dirty="0">
                <a:solidFill>
                  <a:schemeClr val="accent1">
                    <a:lumMod val="10000"/>
                    <a:lumOff val="90000"/>
                  </a:schemeClr>
                </a:solidFill>
              </a:rPr>
              <a:t>Transformational</a:t>
            </a:r>
          </a:p>
        </p:txBody>
      </p:sp>
      <p:sp>
        <p:nvSpPr>
          <p:cNvPr id="155673" name="Text Box 25"/>
          <p:cNvSpPr txBox="1">
            <a:spLocks noChangeArrowheads="1"/>
          </p:cNvSpPr>
          <p:nvPr/>
        </p:nvSpPr>
        <p:spPr bwMode="auto">
          <a:xfrm>
            <a:off x="228600" y="830263"/>
            <a:ext cx="87630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155675" name="Text Box 27"/>
          <p:cNvSpPr txBox="1">
            <a:spLocks noChangeArrowheads="1"/>
          </p:cNvSpPr>
          <p:nvPr/>
        </p:nvSpPr>
        <p:spPr bwMode="auto">
          <a:xfrm>
            <a:off x="3848100" y="5143500"/>
            <a:ext cx="27813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buFont typeface="Arial" pitchFamily="34" charset="0"/>
              <a:buChar char="•"/>
            </a:pPr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Conditional cash transfers</a:t>
            </a:r>
          </a:p>
        </p:txBody>
      </p:sp>
      <p:sp>
        <p:nvSpPr>
          <p:cNvPr id="155676" name="Text Box 28"/>
          <p:cNvSpPr txBox="1">
            <a:spLocks noChangeArrowheads="1"/>
          </p:cNvSpPr>
          <p:nvPr/>
        </p:nvSpPr>
        <p:spPr bwMode="auto">
          <a:xfrm>
            <a:off x="1331640" y="4234408"/>
            <a:ext cx="327846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Unconditional cash 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transfers (incl. pensions, child grants)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2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48596"/>
            <a:ext cx="3456384" cy="5490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" name="Picture 3" descr="D:\Documents and Settings\GINETTE\Local Settings\Temporary Internet Files\OLK17\IFPRIlogo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343900" y="77785"/>
            <a:ext cx="8001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705687" y="148596"/>
            <a:ext cx="45239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 smtClean="0">
                <a:solidFill>
                  <a:srgbClr val="00B0F0"/>
                </a:solidFill>
              </a:rPr>
              <a:t>The </a:t>
            </a:r>
            <a:r>
              <a:rPr lang="fr-FR" sz="2400" b="1" dirty="0" err="1" smtClean="0">
                <a:solidFill>
                  <a:srgbClr val="00B0F0"/>
                </a:solidFill>
              </a:rPr>
              <a:t>landscape</a:t>
            </a:r>
            <a:r>
              <a:rPr lang="fr-FR" sz="2400" b="1" dirty="0" smtClean="0">
                <a:solidFill>
                  <a:srgbClr val="00B0F0"/>
                </a:solidFill>
              </a:rPr>
              <a:t> of social protection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xmlns="" val="2692385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908720"/>
            <a:ext cx="9144000" cy="72008"/>
          </a:xfrm>
          <a:prstGeom prst="rect">
            <a:avLst/>
          </a:prstGeom>
          <a:solidFill>
            <a:srgbClr val="95C1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/>
          <p:cNvSpPr/>
          <p:nvPr/>
        </p:nvSpPr>
        <p:spPr>
          <a:xfrm>
            <a:off x="0" y="6552728"/>
            <a:ext cx="9144000" cy="33265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>
          <a:xfrm>
            <a:off x="7046912" y="6520259"/>
            <a:ext cx="2133600" cy="365125"/>
          </a:xfrm>
        </p:spPr>
        <p:txBody>
          <a:bodyPr/>
          <a:lstStyle/>
          <a:p>
            <a:fld id="{281EE925-639F-4C58-9CB9-A3576406038A}" type="slidenum">
              <a:rPr lang="fr-FR" smtClean="0">
                <a:solidFill>
                  <a:schemeClr val="bg1"/>
                </a:solidFill>
              </a:rPr>
              <a:pPr/>
              <a:t>3</a:t>
            </a:fld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9" name="Espace réservé du pied de page 8"/>
          <p:cNvSpPr>
            <a:spLocks noGrp="1"/>
          </p:cNvSpPr>
          <p:nvPr>
            <p:ph type="ftr" sz="quarter" idx="11"/>
          </p:nvPr>
        </p:nvSpPr>
        <p:spPr>
          <a:xfrm>
            <a:off x="-36512" y="6520259"/>
            <a:ext cx="7704856" cy="365125"/>
          </a:xfrm>
        </p:spPr>
        <p:txBody>
          <a:bodyPr/>
          <a:lstStyle/>
          <a:p>
            <a:r>
              <a:rPr lang="fr-FR" dirty="0">
                <a:solidFill>
                  <a:schemeClr val="bg1"/>
                </a:solidFill>
              </a:rPr>
              <a:t>Conférence Internationale contre la malnutrition : Social protection interventions and nutrition</a:t>
            </a:r>
          </a:p>
          <a:p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251520" y="1268760"/>
            <a:ext cx="8712968" cy="5816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 smtClean="0">
                <a:solidFill>
                  <a:srgbClr val="00B0F0"/>
                </a:solidFill>
              </a:rPr>
              <a:t>Social protection and nutrition: The </a:t>
            </a:r>
            <a:r>
              <a:rPr lang="fr-FR" sz="2400" b="1" dirty="0" err="1" smtClean="0">
                <a:solidFill>
                  <a:srgbClr val="00B0F0"/>
                </a:solidFill>
              </a:rPr>
              <a:t>potential</a:t>
            </a:r>
            <a:endParaRPr lang="fr-FR" sz="2400" b="1" dirty="0" smtClean="0">
              <a:solidFill>
                <a:srgbClr val="00B0F0"/>
              </a:solidFill>
            </a:endParaRPr>
          </a:p>
          <a:p>
            <a:endParaRPr lang="fr-FR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fr-FR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Transfers</a:t>
            </a:r>
            <a:r>
              <a:rPr lang="fr-FR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fr-FR" dirty="0">
                <a:solidFill>
                  <a:schemeClr val="tx1">
                    <a:lumMod val="75000"/>
                    <a:lumOff val="25000"/>
                  </a:schemeClr>
                </a:solidFill>
              </a:rPr>
              <a:t>↑ </a:t>
            </a:r>
            <a:r>
              <a:rPr lang="fr-FR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household</a:t>
            </a:r>
            <a:r>
              <a:rPr lang="fr-FR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fr-FR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food</a:t>
            </a:r>
            <a:r>
              <a:rPr lang="fr-FR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fr-FR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consumption</a:t>
            </a:r>
            <a:r>
              <a:rPr lang="fr-FR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fr-FR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including</a:t>
            </a:r>
            <a:r>
              <a:rPr lang="fr-FR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fr-FR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that</a:t>
            </a:r>
            <a:r>
              <a:rPr lang="fr-FR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of </a:t>
            </a:r>
            <a:r>
              <a:rPr lang="fr-FR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children</a:t>
            </a:r>
            <a:r>
              <a:rPr lang="fr-FR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&lt;24m</a:t>
            </a:r>
          </a:p>
          <a:p>
            <a:endParaRPr lang="fr-FR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fr-FR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Transfers</a:t>
            </a:r>
            <a:r>
              <a:rPr lang="fr-FR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include</a:t>
            </a:r>
            <a:r>
              <a:rPr lang="fr-FR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specially</a:t>
            </a:r>
            <a:r>
              <a:rPr lang="fr-FR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fortified</a:t>
            </a:r>
            <a:r>
              <a:rPr lang="fr-FR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foods</a:t>
            </a:r>
            <a:r>
              <a:rPr lang="fr-FR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targeted</a:t>
            </a:r>
            <a:r>
              <a:rPr lang="fr-FR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to </a:t>
            </a:r>
            <a:r>
              <a:rPr lang="fr-FR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children</a:t>
            </a:r>
            <a:r>
              <a:rPr lang="fr-FR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&lt;24m</a:t>
            </a:r>
          </a:p>
          <a:p>
            <a:endParaRPr lang="fr-FR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fr-FR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Transfers</a:t>
            </a:r>
            <a:r>
              <a:rPr lang="fr-FR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fr-FR" dirty="0">
                <a:solidFill>
                  <a:schemeClr val="tx1">
                    <a:lumMod val="75000"/>
                    <a:lumOff val="25000"/>
                  </a:schemeClr>
                </a:solidFill>
              </a:rPr>
              <a:t>↑ </a:t>
            </a:r>
            <a:r>
              <a:rPr lang="fr-FR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women’s</a:t>
            </a:r>
            <a:r>
              <a:rPr lang="fr-FR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control of </a:t>
            </a:r>
            <a:r>
              <a:rPr lang="fr-FR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income</a:t>
            </a:r>
            <a:r>
              <a:rPr lang="fr-FR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fr-FR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which</a:t>
            </a:r>
            <a:r>
              <a:rPr lang="fr-FR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↑ </a:t>
            </a:r>
            <a:r>
              <a:rPr lang="fr-FR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food</a:t>
            </a:r>
            <a:r>
              <a:rPr lang="fr-FR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fr-FR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consumption</a:t>
            </a:r>
            <a:r>
              <a:rPr lang="fr-FR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of </a:t>
            </a:r>
            <a:r>
              <a:rPr lang="fr-FR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children</a:t>
            </a:r>
            <a:endParaRPr lang="fr-FR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endParaRPr lang="fr-FR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fr-FR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Transfers</a:t>
            </a:r>
            <a:r>
              <a:rPr lang="fr-FR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fr-FR" dirty="0">
                <a:solidFill>
                  <a:schemeClr val="tx1">
                    <a:lumMod val="75000"/>
                    <a:lumOff val="25000"/>
                  </a:schemeClr>
                </a:solidFill>
              </a:rPr>
              <a:t>↑ </a:t>
            </a:r>
            <a:r>
              <a:rPr lang="fr-FR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acqusition</a:t>
            </a:r>
            <a:r>
              <a:rPr lang="fr-FR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of </a:t>
            </a:r>
            <a:r>
              <a:rPr lang="fr-FR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health-producing</a:t>
            </a:r>
            <a:r>
              <a:rPr lang="fr-FR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fr-FR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goods</a:t>
            </a:r>
            <a:r>
              <a:rPr lang="fr-FR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(</a:t>
            </a:r>
            <a:r>
              <a:rPr lang="fr-FR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improved</a:t>
            </a:r>
            <a:r>
              <a:rPr lang="fr-FR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fr-FR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shelter</a:t>
            </a:r>
            <a:r>
              <a:rPr lang="fr-FR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fr-FR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clothing</a:t>
            </a:r>
            <a:r>
              <a:rPr lang="fr-FR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fr-FR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health</a:t>
            </a:r>
            <a:r>
              <a:rPr lang="fr-FR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care)</a:t>
            </a:r>
          </a:p>
          <a:p>
            <a:endParaRPr lang="fr-FR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fr-FR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Transfers</a:t>
            </a:r>
            <a:r>
              <a:rPr lang="fr-FR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fr-FR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reduce</a:t>
            </a:r>
            <a:r>
              <a:rPr lang="fr-FR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fr-FR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demands</a:t>
            </a:r>
            <a:r>
              <a:rPr lang="fr-FR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on </a:t>
            </a:r>
            <a:r>
              <a:rPr lang="fr-FR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caregiver’s</a:t>
            </a:r>
            <a:r>
              <a:rPr lang="fr-FR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time </a:t>
            </a:r>
            <a:r>
              <a:rPr lang="fr-FR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which</a:t>
            </a:r>
            <a:r>
              <a:rPr lang="fr-FR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fr-FR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is</a:t>
            </a:r>
            <a:r>
              <a:rPr lang="fr-FR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fr-FR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re-allocated</a:t>
            </a:r>
            <a:r>
              <a:rPr lang="fr-FR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to care of </a:t>
            </a:r>
            <a:r>
              <a:rPr lang="fr-FR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children</a:t>
            </a:r>
            <a:endParaRPr lang="fr-FR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endParaRPr lang="fr-FR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fr-FR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Social protection interventions </a:t>
            </a:r>
            <a:r>
              <a:rPr lang="fr-FR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increase</a:t>
            </a:r>
            <a:r>
              <a:rPr lang="fr-FR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fr-FR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caregiver’s</a:t>
            </a:r>
            <a:r>
              <a:rPr lang="fr-FR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contact </a:t>
            </a:r>
            <a:r>
              <a:rPr lang="fr-FR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with</a:t>
            </a:r>
            <a:r>
              <a:rPr lang="fr-FR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fr-FR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health</a:t>
            </a:r>
            <a:r>
              <a:rPr lang="fr-FR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system</a:t>
            </a:r>
          </a:p>
          <a:p>
            <a:endParaRPr lang="fr-FR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endParaRPr lang="fr-FR" sz="2400" b="1" dirty="0" smtClean="0">
              <a:solidFill>
                <a:srgbClr val="00B0F0"/>
              </a:solidFill>
            </a:endParaRPr>
          </a:p>
          <a:p>
            <a:endParaRPr lang="fr-FR" sz="2400" b="1" dirty="0" smtClean="0">
              <a:solidFill>
                <a:srgbClr val="00B0F0"/>
              </a:solidFill>
            </a:endParaRPr>
          </a:p>
          <a:p>
            <a:endParaRPr lang="fr-FR" sz="2400" b="1" dirty="0">
              <a:solidFill>
                <a:srgbClr val="00B0F0"/>
              </a:solidFill>
            </a:endParaRPr>
          </a:p>
          <a:p>
            <a:endParaRPr lang="fr-FR" sz="2400" b="1" dirty="0" smtClean="0">
              <a:solidFill>
                <a:srgbClr val="00B0F0"/>
              </a:solidFill>
            </a:endParaRPr>
          </a:p>
          <a:p>
            <a:endParaRPr lang="fr-FR" dirty="0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48596"/>
            <a:ext cx="3456384" cy="5490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3" descr="D:\Documents and Settings\GINETTE\Local Settings\Temporary Internet Files\OLK17\IFPRIlogo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334025" y="71033"/>
            <a:ext cx="8001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60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90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20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908720"/>
            <a:ext cx="9144000" cy="72008"/>
          </a:xfrm>
          <a:prstGeom prst="rect">
            <a:avLst/>
          </a:prstGeom>
          <a:solidFill>
            <a:srgbClr val="95C1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/>
          <p:cNvSpPr/>
          <p:nvPr/>
        </p:nvSpPr>
        <p:spPr>
          <a:xfrm>
            <a:off x="0" y="6552728"/>
            <a:ext cx="9144000" cy="33265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>
          <a:xfrm>
            <a:off x="7046912" y="6520259"/>
            <a:ext cx="2133600" cy="365125"/>
          </a:xfrm>
        </p:spPr>
        <p:txBody>
          <a:bodyPr/>
          <a:lstStyle/>
          <a:p>
            <a:fld id="{281EE925-639F-4C58-9CB9-A3576406038A}" type="slidenum">
              <a:rPr lang="fr-FR" smtClean="0">
                <a:solidFill>
                  <a:schemeClr val="bg1"/>
                </a:solidFill>
              </a:rPr>
              <a:pPr/>
              <a:t>4</a:t>
            </a:fld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9" name="Espace réservé du pied de page 8"/>
          <p:cNvSpPr>
            <a:spLocks noGrp="1"/>
          </p:cNvSpPr>
          <p:nvPr>
            <p:ph type="ftr" sz="quarter" idx="11"/>
          </p:nvPr>
        </p:nvSpPr>
        <p:spPr>
          <a:xfrm>
            <a:off x="-36512" y="6520259"/>
            <a:ext cx="7704856" cy="365125"/>
          </a:xfrm>
        </p:spPr>
        <p:txBody>
          <a:bodyPr/>
          <a:lstStyle/>
          <a:p>
            <a:r>
              <a:rPr lang="fr-FR" dirty="0">
                <a:solidFill>
                  <a:schemeClr val="bg1"/>
                </a:solidFill>
              </a:rPr>
              <a:t>Conférence Internationale contre la malnutrition : Social protection interventions and nutrition</a:t>
            </a:r>
          </a:p>
          <a:p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251520" y="1268760"/>
            <a:ext cx="8712968" cy="62786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 smtClean="0">
                <a:solidFill>
                  <a:srgbClr val="00B0F0"/>
                </a:solidFill>
              </a:rPr>
              <a:t>Social protection and nutrition: Limitations</a:t>
            </a:r>
          </a:p>
          <a:p>
            <a:endParaRPr lang="fr-FR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fr-FR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Tension </a:t>
            </a:r>
            <a:r>
              <a:rPr lang="fr-FR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between</a:t>
            </a:r>
            <a:r>
              <a:rPr lang="fr-FR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fr-FR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reaching</a:t>
            </a:r>
            <a:r>
              <a:rPr lang="fr-FR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«</a:t>
            </a:r>
            <a:r>
              <a:rPr lang="fr-FR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poorest</a:t>
            </a:r>
            <a:r>
              <a:rPr lang="fr-FR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fr-FR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households</a:t>
            </a:r>
            <a:r>
              <a:rPr lang="fr-FR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 » and </a:t>
            </a:r>
            <a:r>
              <a:rPr lang="fr-FR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reaching</a:t>
            </a:r>
            <a:r>
              <a:rPr lang="fr-FR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fr-FR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households</a:t>
            </a:r>
            <a:r>
              <a:rPr lang="fr-FR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fr-FR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with</a:t>
            </a:r>
            <a:r>
              <a:rPr lang="fr-FR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fr-FR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young</a:t>
            </a:r>
            <a:r>
              <a:rPr lang="fr-FR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fr-FR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children</a:t>
            </a:r>
            <a:endParaRPr lang="fr-FR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endParaRPr lang="fr-FR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fr-FR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Transfers</a:t>
            </a:r>
            <a:r>
              <a:rPr lang="fr-FR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are </a:t>
            </a:r>
            <a:r>
              <a:rPr lang="fr-FR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too</a:t>
            </a:r>
            <a:r>
              <a:rPr lang="fr-FR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fr-FR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small</a:t>
            </a:r>
            <a:r>
              <a:rPr lang="fr-FR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to </a:t>
            </a:r>
            <a:r>
              <a:rPr lang="fr-FR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meaningfully</a:t>
            </a:r>
            <a:r>
              <a:rPr lang="fr-FR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affect </a:t>
            </a:r>
            <a:r>
              <a:rPr lang="fr-FR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household</a:t>
            </a:r>
            <a:r>
              <a:rPr lang="fr-FR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fr-FR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consumption</a:t>
            </a:r>
            <a:r>
              <a:rPr lang="fr-FR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of </a:t>
            </a:r>
            <a:r>
              <a:rPr lang="fr-FR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food</a:t>
            </a:r>
            <a:r>
              <a:rPr lang="fr-FR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or </a:t>
            </a:r>
            <a:r>
              <a:rPr lang="fr-FR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other</a:t>
            </a:r>
            <a:r>
              <a:rPr lang="fr-FR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fr-FR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goods</a:t>
            </a:r>
            <a:endParaRPr lang="fr-FR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endParaRPr lang="fr-FR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fr-FR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Principal </a:t>
            </a:r>
            <a:r>
              <a:rPr lang="fr-FR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constraint</a:t>
            </a:r>
            <a:r>
              <a:rPr lang="fr-FR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to </a:t>
            </a:r>
            <a:r>
              <a:rPr lang="fr-FR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improved</a:t>
            </a:r>
            <a:r>
              <a:rPr lang="fr-FR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fr-FR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child</a:t>
            </a:r>
            <a:r>
              <a:rPr lang="fr-FR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nutrition </a:t>
            </a:r>
            <a:r>
              <a:rPr lang="fr-FR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is</a:t>
            </a:r>
            <a:r>
              <a:rPr lang="fr-FR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not </a:t>
            </a:r>
            <a:r>
              <a:rPr lang="fr-FR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income</a:t>
            </a:r>
            <a:r>
              <a:rPr lang="fr-FR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fr-FR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related</a:t>
            </a:r>
            <a:r>
              <a:rPr lang="fr-FR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(</a:t>
            </a:r>
            <a:r>
              <a:rPr lang="fr-FR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eg</a:t>
            </a:r>
            <a:r>
              <a:rPr lang="fr-FR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fr-FR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poor</a:t>
            </a:r>
            <a:r>
              <a:rPr lang="fr-FR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fr-FR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sanitation</a:t>
            </a:r>
            <a:r>
              <a:rPr lang="fr-FR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practices; </a:t>
            </a:r>
            <a:r>
              <a:rPr lang="fr-FR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poor</a:t>
            </a:r>
            <a:r>
              <a:rPr lang="fr-FR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fr-FR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child</a:t>
            </a:r>
            <a:r>
              <a:rPr lang="fr-FR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fr-FR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feeding</a:t>
            </a:r>
            <a:r>
              <a:rPr lang="fr-FR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practices; absence of </a:t>
            </a:r>
            <a:r>
              <a:rPr lang="fr-FR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goods</a:t>
            </a:r>
            <a:r>
              <a:rPr lang="fr-FR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fr-FR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needed</a:t>
            </a:r>
            <a:r>
              <a:rPr lang="fr-FR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for </a:t>
            </a:r>
            <a:r>
              <a:rPr lang="fr-FR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improved</a:t>
            </a:r>
            <a:r>
              <a:rPr lang="fr-FR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nutrition)</a:t>
            </a:r>
          </a:p>
          <a:p>
            <a:endParaRPr lang="fr-FR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endParaRPr lang="fr-FR" sz="2400" b="1" dirty="0" smtClean="0">
              <a:solidFill>
                <a:srgbClr val="00B0F0"/>
              </a:solidFill>
            </a:endParaRPr>
          </a:p>
          <a:p>
            <a:r>
              <a:rPr lang="fr-FR" sz="2400" b="1" dirty="0" smtClean="0">
                <a:solidFill>
                  <a:srgbClr val="00B0F0"/>
                </a:solidFill>
              </a:rPr>
              <a:t>Social </a:t>
            </a:r>
            <a:r>
              <a:rPr lang="fr-FR" sz="2400" b="1" dirty="0">
                <a:solidFill>
                  <a:srgbClr val="00B0F0"/>
                </a:solidFill>
              </a:rPr>
              <a:t>protection and nutrition: </a:t>
            </a:r>
            <a:r>
              <a:rPr lang="fr-FR" sz="2400" b="1" dirty="0" err="1" smtClean="0">
                <a:solidFill>
                  <a:srgbClr val="00B0F0"/>
                </a:solidFill>
              </a:rPr>
              <a:t>Perils</a:t>
            </a:r>
            <a:endParaRPr lang="fr-FR" b="1" dirty="0">
              <a:solidFill>
                <a:srgbClr val="00B0F0"/>
              </a:solidFill>
            </a:endParaRPr>
          </a:p>
          <a:p>
            <a:endParaRPr lang="fr-FR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fr-FR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Participation </a:t>
            </a:r>
            <a:r>
              <a:rPr lang="fr-FR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requirements</a:t>
            </a:r>
            <a:r>
              <a:rPr lang="fr-FR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fr-FR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conflict</a:t>
            </a:r>
            <a:r>
              <a:rPr lang="fr-FR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fr-FR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with</a:t>
            </a:r>
            <a:r>
              <a:rPr lang="fr-FR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fr-FR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child</a:t>
            </a:r>
            <a:r>
              <a:rPr lang="fr-FR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care (</a:t>
            </a:r>
            <a:r>
              <a:rPr lang="fr-FR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eg</a:t>
            </a:r>
            <a:r>
              <a:rPr lang="fr-FR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public </a:t>
            </a:r>
            <a:r>
              <a:rPr lang="fr-FR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works</a:t>
            </a:r>
            <a:r>
              <a:rPr lang="fr-FR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)</a:t>
            </a:r>
            <a:endParaRPr lang="fr-FR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endParaRPr lang="fr-FR" sz="2400" b="1" dirty="0" smtClean="0">
              <a:solidFill>
                <a:srgbClr val="00B0F0"/>
              </a:solidFill>
            </a:endParaRPr>
          </a:p>
          <a:p>
            <a:endParaRPr lang="fr-FR" sz="2400" b="1" dirty="0" smtClean="0">
              <a:solidFill>
                <a:srgbClr val="00B0F0"/>
              </a:solidFill>
            </a:endParaRPr>
          </a:p>
          <a:p>
            <a:endParaRPr lang="fr-FR" sz="2400" b="1" dirty="0">
              <a:solidFill>
                <a:srgbClr val="00B0F0"/>
              </a:solidFill>
            </a:endParaRPr>
          </a:p>
          <a:p>
            <a:endParaRPr lang="fr-FR" sz="2400" b="1" dirty="0" smtClean="0">
              <a:solidFill>
                <a:srgbClr val="00B0F0"/>
              </a:solidFill>
            </a:endParaRPr>
          </a:p>
          <a:p>
            <a:endParaRPr lang="fr-FR" dirty="0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48596"/>
            <a:ext cx="3456384" cy="5490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3" descr="D:\Documents and Settings\GINETTE\Local Settings\Temporary Internet Files\OLK17\IFPRIlogo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334025" y="71033"/>
            <a:ext cx="8001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0155340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908720"/>
            <a:ext cx="9144000" cy="72008"/>
          </a:xfrm>
          <a:prstGeom prst="rect">
            <a:avLst/>
          </a:prstGeom>
          <a:solidFill>
            <a:srgbClr val="95C1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/>
          <p:cNvSpPr/>
          <p:nvPr/>
        </p:nvSpPr>
        <p:spPr>
          <a:xfrm>
            <a:off x="0" y="6552728"/>
            <a:ext cx="9144000" cy="33265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>
          <a:xfrm>
            <a:off x="7046912" y="6520259"/>
            <a:ext cx="2133600" cy="365125"/>
          </a:xfrm>
        </p:spPr>
        <p:txBody>
          <a:bodyPr/>
          <a:lstStyle/>
          <a:p>
            <a:fld id="{281EE925-639F-4C58-9CB9-A3576406038A}" type="slidenum">
              <a:rPr lang="fr-FR" smtClean="0">
                <a:solidFill>
                  <a:schemeClr val="bg1"/>
                </a:solidFill>
              </a:rPr>
              <a:pPr/>
              <a:t>5</a:t>
            </a:fld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9" name="Espace réservé du pied de page 8"/>
          <p:cNvSpPr>
            <a:spLocks noGrp="1"/>
          </p:cNvSpPr>
          <p:nvPr>
            <p:ph type="ftr" sz="quarter" idx="11"/>
          </p:nvPr>
        </p:nvSpPr>
        <p:spPr>
          <a:xfrm>
            <a:off x="-36512" y="6520259"/>
            <a:ext cx="7704856" cy="365125"/>
          </a:xfrm>
        </p:spPr>
        <p:txBody>
          <a:bodyPr/>
          <a:lstStyle/>
          <a:p>
            <a:r>
              <a:rPr lang="fr-FR" dirty="0">
                <a:solidFill>
                  <a:schemeClr val="bg1"/>
                </a:solidFill>
              </a:rPr>
              <a:t>Conférence Internationale contre la malnutrition : Social protection interventions and nutrition</a:t>
            </a:r>
          </a:p>
          <a:p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251520" y="1268759"/>
            <a:ext cx="8712968" cy="7478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>
                <a:solidFill>
                  <a:srgbClr val="00B0F0"/>
                </a:solidFill>
              </a:rPr>
              <a:t>Social protection and nutrition</a:t>
            </a:r>
            <a:r>
              <a:rPr lang="fr-FR" sz="2400" b="1" dirty="0" smtClean="0">
                <a:solidFill>
                  <a:srgbClr val="00B0F0"/>
                </a:solidFill>
              </a:rPr>
              <a:t>: The </a:t>
            </a:r>
            <a:r>
              <a:rPr lang="fr-FR" sz="2400" b="1" dirty="0" err="1" smtClean="0">
                <a:solidFill>
                  <a:srgbClr val="00B0F0"/>
                </a:solidFill>
              </a:rPr>
              <a:t>evidence</a:t>
            </a:r>
            <a:endParaRPr lang="fr-FR" sz="2400" b="1" dirty="0" smtClean="0">
              <a:solidFill>
                <a:srgbClr val="00B0F0"/>
              </a:solidFill>
            </a:endParaRPr>
          </a:p>
          <a:p>
            <a:endParaRPr lang="fr-FR" sz="2400" b="1" dirty="0" smtClean="0">
              <a:solidFill>
                <a:srgbClr val="00B0F0"/>
              </a:solidFill>
            </a:endParaRPr>
          </a:p>
          <a:p>
            <a:r>
              <a:rPr lang="fr-FR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Considerable</a:t>
            </a:r>
            <a:r>
              <a:rPr lang="fr-FR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fr-FR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evidence</a:t>
            </a:r>
            <a:r>
              <a:rPr lang="fr-FR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fr-FR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from</a:t>
            </a:r>
            <a:r>
              <a:rPr lang="fr-FR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fr-FR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Africa</a:t>
            </a:r>
            <a:r>
              <a:rPr lang="fr-FR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and </a:t>
            </a:r>
            <a:r>
              <a:rPr lang="fr-FR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elsewhere</a:t>
            </a:r>
            <a:r>
              <a:rPr lang="fr-FR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fr-FR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that</a:t>
            </a:r>
            <a:r>
              <a:rPr lang="fr-FR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fr-FR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transfers</a:t>
            </a:r>
            <a:r>
              <a:rPr lang="fr-FR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are </a:t>
            </a:r>
            <a:r>
              <a:rPr lang="fr-FR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used</a:t>
            </a:r>
            <a:r>
              <a:rPr lang="fr-FR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to </a:t>
            </a:r>
            <a:r>
              <a:rPr lang="fr-FR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buy</a:t>
            </a:r>
            <a:r>
              <a:rPr lang="fr-FR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fr-FR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food</a:t>
            </a:r>
            <a:r>
              <a:rPr lang="fr-FR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 « </a:t>
            </a:r>
            <a:r>
              <a:rPr lang="fr-FR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Rule</a:t>
            </a:r>
            <a:r>
              <a:rPr lang="fr-FR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of </a:t>
            </a:r>
            <a:r>
              <a:rPr lang="fr-FR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thumb</a:t>
            </a:r>
            <a:r>
              <a:rPr lang="fr-FR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 » </a:t>
            </a:r>
            <a:r>
              <a:rPr lang="fr-FR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is</a:t>
            </a:r>
            <a:r>
              <a:rPr lang="fr-FR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fr-FR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that</a:t>
            </a:r>
            <a:r>
              <a:rPr lang="fr-FR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a 10% </a:t>
            </a:r>
            <a:r>
              <a:rPr lang="fr-FR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increase</a:t>
            </a:r>
            <a:r>
              <a:rPr lang="fr-FR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in </a:t>
            </a:r>
            <a:r>
              <a:rPr lang="fr-FR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household</a:t>
            </a:r>
            <a:r>
              <a:rPr lang="fr-FR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fr-FR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income</a:t>
            </a:r>
            <a:r>
              <a:rPr lang="fr-FR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fr-FR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raises</a:t>
            </a:r>
            <a:r>
              <a:rPr lang="fr-FR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fr-FR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household</a:t>
            </a:r>
            <a:r>
              <a:rPr lang="fr-FR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acquisition of calories by 3-5%</a:t>
            </a:r>
          </a:p>
          <a:p>
            <a:endParaRPr lang="fr-FR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fr-FR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Some</a:t>
            </a:r>
            <a:r>
              <a:rPr lang="fr-FR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fr-FR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evidence</a:t>
            </a:r>
            <a:r>
              <a:rPr lang="fr-FR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fr-FR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that</a:t>
            </a:r>
            <a:r>
              <a:rPr lang="fr-FR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fr-FR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transfers</a:t>
            </a:r>
            <a:r>
              <a:rPr lang="fr-FR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are </a:t>
            </a:r>
            <a:r>
              <a:rPr lang="fr-FR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used</a:t>
            </a:r>
            <a:r>
              <a:rPr lang="fr-FR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to </a:t>
            </a:r>
            <a:r>
              <a:rPr lang="fr-FR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improve</a:t>
            </a:r>
            <a:r>
              <a:rPr lang="fr-FR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fr-FR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diet</a:t>
            </a:r>
            <a:r>
              <a:rPr lang="fr-FR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fr-FR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quality</a:t>
            </a:r>
            <a:endParaRPr lang="fr-FR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endParaRPr lang="fr-FR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fr-FR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Some</a:t>
            </a:r>
            <a:r>
              <a:rPr lang="fr-FR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fr-FR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evidence</a:t>
            </a:r>
            <a:r>
              <a:rPr lang="fr-FR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(</a:t>
            </a:r>
            <a:r>
              <a:rPr lang="fr-FR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eg</a:t>
            </a:r>
            <a:r>
              <a:rPr lang="fr-FR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Uganda) </a:t>
            </a:r>
            <a:r>
              <a:rPr lang="fr-FR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that</a:t>
            </a:r>
            <a:r>
              <a:rPr lang="fr-FR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fr-FR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transfers</a:t>
            </a:r>
            <a:r>
              <a:rPr lang="fr-FR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fr-FR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improve</a:t>
            </a:r>
            <a:r>
              <a:rPr lang="fr-FR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fr-FR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diet</a:t>
            </a:r>
            <a:r>
              <a:rPr lang="fr-FR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of </a:t>
            </a:r>
            <a:r>
              <a:rPr lang="fr-FR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children</a:t>
            </a:r>
            <a:r>
              <a:rPr lang="fr-FR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&lt; 24m</a:t>
            </a:r>
          </a:p>
          <a:p>
            <a:endParaRPr lang="fr-FR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fr-FR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More </a:t>
            </a:r>
            <a:r>
              <a:rPr lang="fr-FR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limited</a:t>
            </a:r>
            <a:r>
              <a:rPr lang="fr-FR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fr-FR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evidence</a:t>
            </a:r>
            <a:r>
              <a:rPr lang="fr-FR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fr-FR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that</a:t>
            </a:r>
            <a:r>
              <a:rPr lang="fr-FR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social protection interventions </a:t>
            </a:r>
            <a:r>
              <a:rPr lang="fr-FR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improve</a:t>
            </a:r>
            <a:r>
              <a:rPr lang="fr-FR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fr-FR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anthropometric</a:t>
            </a:r>
            <a:r>
              <a:rPr lang="fr-FR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fr-FR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status</a:t>
            </a:r>
            <a:r>
              <a:rPr lang="fr-FR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:</a:t>
            </a:r>
          </a:p>
          <a:p>
            <a:r>
              <a:rPr lang="fr-FR" dirty="0">
                <a:solidFill>
                  <a:schemeClr val="tx1">
                    <a:lumMod val="75000"/>
                    <a:lumOff val="25000"/>
                  </a:schemeClr>
                </a:solidFill>
              </a:rPr>
              <a:t>	</a:t>
            </a:r>
            <a:r>
              <a:rPr lang="fr-FR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Evidence </a:t>
            </a:r>
            <a:r>
              <a:rPr lang="fr-FR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that</a:t>
            </a:r>
            <a:r>
              <a:rPr lang="fr-FR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South </a:t>
            </a:r>
            <a:r>
              <a:rPr lang="fr-FR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Africa’s</a:t>
            </a:r>
            <a:r>
              <a:rPr lang="fr-FR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Old Age Pension </a:t>
            </a:r>
            <a:r>
              <a:rPr lang="fr-FR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improves</a:t>
            </a:r>
            <a:r>
              <a:rPr lang="fr-FR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girls HAZ</a:t>
            </a:r>
          </a:p>
          <a:p>
            <a:r>
              <a:rPr lang="fr-FR" dirty="0">
                <a:solidFill>
                  <a:schemeClr val="tx1">
                    <a:lumMod val="75000"/>
                    <a:lumOff val="25000"/>
                  </a:schemeClr>
                </a:solidFill>
              </a:rPr>
              <a:t>	</a:t>
            </a:r>
            <a:r>
              <a:rPr lang="fr-FR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Suggestive </a:t>
            </a:r>
            <a:r>
              <a:rPr lang="fr-FR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evidence</a:t>
            </a:r>
            <a:r>
              <a:rPr lang="fr-FR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fr-FR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from</a:t>
            </a:r>
            <a:r>
              <a:rPr lang="fr-FR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fr-FR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Malawi’s</a:t>
            </a:r>
            <a:r>
              <a:rPr lang="fr-FR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Social Cash Transfer Pilot </a:t>
            </a:r>
            <a:r>
              <a:rPr lang="fr-FR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improved</a:t>
            </a:r>
            <a:r>
              <a:rPr lang="fr-FR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HAZ</a:t>
            </a:r>
          </a:p>
          <a:p>
            <a:endParaRPr lang="fr-FR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ctr"/>
            <a:r>
              <a:rPr lang="fr-FR" b="1" dirty="0" smtClean="0">
                <a:solidFill>
                  <a:srgbClr val="FF0000"/>
                </a:solidFill>
              </a:rPr>
              <a:t>BUT</a:t>
            </a:r>
          </a:p>
          <a:p>
            <a:endParaRPr lang="fr-FR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lvl="2"/>
            <a:r>
              <a:rPr lang="fr-FR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Must </a:t>
            </a:r>
            <a:r>
              <a:rPr lang="fr-FR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be</a:t>
            </a:r>
            <a:r>
              <a:rPr lang="fr-FR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fr-FR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cautious</a:t>
            </a:r>
            <a:r>
              <a:rPr lang="fr-FR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fr-FR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with</a:t>
            </a:r>
            <a:r>
              <a:rPr lang="fr-FR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fr-FR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this</a:t>
            </a:r>
            <a:r>
              <a:rPr lang="fr-FR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fr-FR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evidence</a:t>
            </a:r>
            <a:r>
              <a:rPr lang="fr-FR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fr-FR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given</a:t>
            </a:r>
            <a:r>
              <a:rPr lang="fr-FR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fr-FR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that</a:t>
            </a:r>
            <a:r>
              <a:rPr lang="fr-FR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fr-FR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work</a:t>
            </a:r>
            <a:r>
              <a:rPr lang="fr-FR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in </a:t>
            </a:r>
            <a:r>
              <a:rPr lang="fr-FR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other</a:t>
            </a:r>
            <a:r>
              <a:rPr lang="fr-FR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parts of the world shows </a:t>
            </a:r>
            <a:r>
              <a:rPr lang="fr-FR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limited</a:t>
            </a:r>
            <a:r>
              <a:rPr lang="fr-FR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impacts of social protection on </a:t>
            </a:r>
            <a:r>
              <a:rPr lang="fr-FR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undernutrition</a:t>
            </a:r>
            <a:endParaRPr lang="fr-FR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endParaRPr lang="fr-FR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endParaRPr lang="fr-FR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endParaRPr lang="fr-FR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endParaRPr lang="fr-FR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endParaRPr lang="fr-FR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endParaRPr lang="fr-FR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endParaRPr lang="fr-FR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endParaRPr lang="fr-FR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48596"/>
            <a:ext cx="3456384" cy="5490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3" descr="D:\Documents and Settings\GINETTE\Local Settings\Temporary Internet Files\OLK17\IFPRIlogo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334025" y="71033"/>
            <a:ext cx="8001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9068951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908720"/>
            <a:ext cx="9144000" cy="72008"/>
          </a:xfrm>
          <a:prstGeom prst="rect">
            <a:avLst/>
          </a:prstGeom>
          <a:solidFill>
            <a:srgbClr val="95C1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/>
          <p:cNvSpPr/>
          <p:nvPr/>
        </p:nvSpPr>
        <p:spPr>
          <a:xfrm>
            <a:off x="0" y="6552728"/>
            <a:ext cx="9144000" cy="33265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>
          <a:xfrm>
            <a:off x="7046912" y="6520259"/>
            <a:ext cx="2133600" cy="365125"/>
          </a:xfrm>
        </p:spPr>
        <p:txBody>
          <a:bodyPr/>
          <a:lstStyle/>
          <a:p>
            <a:fld id="{281EE925-639F-4C58-9CB9-A3576406038A}" type="slidenum">
              <a:rPr lang="fr-FR" smtClean="0">
                <a:solidFill>
                  <a:schemeClr val="bg1"/>
                </a:solidFill>
              </a:rPr>
              <a:pPr/>
              <a:t>6</a:t>
            </a:fld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9" name="Espace réservé du pied de page 8"/>
          <p:cNvSpPr>
            <a:spLocks noGrp="1"/>
          </p:cNvSpPr>
          <p:nvPr>
            <p:ph type="ftr" sz="quarter" idx="11"/>
          </p:nvPr>
        </p:nvSpPr>
        <p:spPr>
          <a:xfrm>
            <a:off x="-36512" y="6520259"/>
            <a:ext cx="7704856" cy="365125"/>
          </a:xfrm>
        </p:spPr>
        <p:txBody>
          <a:bodyPr/>
          <a:lstStyle/>
          <a:p>
            <a:r>
              <a:rPr lang="fr-FR" dirty="0">
                <a:solidFill>
                  <a:schemeClr val="bg1"/>
                </a:solidFill>
              </a:rPr>
              <a:t>Conférence Internationale contre la malnutrition : Social protection interventions and nutrition</a:t>
            </a:r>
          </a:p>
          <a:p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251520" y="1268760"/>
            <a:ext cx="8712968" cy="52014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>
                <a:solidFill>
                  <a:srgbClr val="00B0F0"/>
                </a:solidFill>
              </a:rPr>
              <a:t>Social protection and nutrition: </a:t>
            </a:r>
            <a:r>
              <a:rPr lang="fr-FR" sz="2400" b="1" dirty="0" smtClean="0">
                <a:solidFill>
                  <a:srgbClr val="00B0F0"/>
                </a:solidFill>
              </a:rPr>
              <a:t>The </a:t>
            </a:r>
            <a:r>
              <a:rPr lang="fr-FR" sz="2400" b="1" dirty="0" err="1" smtClean="0">
                <a:solidFill>
                  <a:srgbClr val="00B0F0"/>
                </a:solidFill>
              </a:rPr>
              <a:t>way</a:t>
            </a:r>
            <a:r>
              <a:rPr lang="fr-FR" sz="2400" b="1" dirty="0" smtClean="0">
                <a:solidFill>
                  <a:srgbClr val="00B0F0"/>
                </a:solidFill>
              </a:rPr>
              <a:t> </a:t>
            </a:r>
            <a:r>
              <a:rPr lang="fr-FR" sz="2400" b="1" dirty="0" err="1" smtClean="0">
                <a:solidFill>
                  <a:srgbClr val="00B0F0"/>
                </a:solidFill>
              </a:rPr>
              <a:t>forward</a:t>
            </a:r>
            <a:endParaRPr lang="fr-FR" sz="2400" b="1" dirty="0" smtClean="0">
              <a:solidFill>
                <a:srgbClr val="00B0F0"/>
              </a:solidFill>
            </a:endParaRPr>
          </a:p>
          <a:p>
            <a:endParaRPr lang="fr-FR" sz="2400" b="1" dirty="0">
              <a:solidFill>
                <a:srgbClr val="00B0F0"/>
              </a:solidFill>
            </a:endParaRPr>
          </a:p>
          <a:p>
            <a:pPr algn="ctr"/>
            <a:r>
              <a:rPr lang="en-US" dirty="0" smtClean="0"/>
              <a:t>“Notwithstanding </a:t>
            </a:r>
            <a:r>
              <a:rPr lang="en-US" dirty="0"/>
              <a:t>the enormous potential of </a:t>
            </a:r>
            <a:r>
              <a:rPr lang="en-US" dirty="0" smtClean="0"/>
              <a:t>[cash] programmes </a:t>
            </a:r>
            <a:r>
              <a:rPr lang="en-US" dirty="0"/>
              <a:t>to contribute to </a:t>
            </a:r>
            <a:r>
              <a:rPr lang="en-US" dirty="0" smtClean="0"/>
              <a:t>reducing childhood </a:t>
            </a:r>
            <a:r>
              <a:rPr lang="en-US" dirty="0" err="1"/>
              <a:t>undernutrition</a:t>
            </a:r>
            <a:r>
              <a:rPr lang="en-US" dirty="0"/>
              <a:t>, this potential has yet to be </a:t>
            </a:r>
            <a:r>
              <a:rPr lang="en-US" dirty="0" smtClean="0"/>
              <a:t>unleashed” </a:t>
            </a:r>
          </a:p>
          <a:p>
            <a:pPr algn="ctr"/>
            <a:r>
              <a:rPr lang="en-US" sz="1400" dirty="0" smtClean="0"/>
              <a:t>(Leroy, </a:t>
            </a:r>
            <a:r>
              <a:rPr lang="en-US" sz="1400" dirty="0" err="1" smtClean="0"/>
              <a:t>Ruel</a:t>
            </a:r>
            <a:r>
              <a:rPr lang="en-US" sz="1400" dirty="0" smtClean="0"/>
              <a:t> and </a:t>
            </a:r>
            <a:r>
              <a:rPr lang="en-US" sz="1400" dirty="0" err="1" smtClean="0"/>
              <a:t>Verhofstadt</a:t>
            </a:r>
            <a:r>
              <a:rPr lang="en-US" sz="1400" dirty="0" smtClean="0"/>
              <a:t>, 2009)</a:t>
            </a:r>
          </a:p>
          <a:p>
            <a:endParaRPr lang="en-US" b="1" dirty="0">
              <a:solidFill>
                <a:srgbClr val="00B0F0"/>
              </a:solidFill>
            </a:endParaRPr>
          </a:p>
          <a:p>
            <a:r>
              <a:rPr lang="fr-FR" dirty="0" smtClean="0"/>
              <a:t>In </a:t>
            </a:r>
            <a:r>
              <a:rPr lang="fr-FR" dirty="0" err="1" smtClean="0"/>
              <a:t>much</a:t>
            </a:r>
            <a:r>
              <a:rPr lang="fr-FR" dirty="0" smtClean="0"/>
              <a:t> of </a:t>
            </a:r>
            <a:r>
              <a:rPr lang="fr-FR" dirty="0" err="1" smtClean="0"/>
              <a:t>sub-Saharan</a:t>
            </a:r>
            <a:r>
              <a:rPr lang="fr-FR" dirty="0" smtClean="0"/>
              <a:t> </a:t>
            </a:r>
            <a:r>
              <a:rPr lang="fr-FR" dirty="0" err="1" smtClean="0"/>
              <a:t>Africa</a:t>
            </a:r>
            <a:r>
              <a:rPr lang="fr-FR" dirty="0" smtClean="0"/>
              <a:t>, social protection and nutrition are «</a:t>
            </a:r>
            <a:r>
              <a:rPr lang="fr-FR" dirty="0" err="1" smtClean="0"/>
              <a:t>loosely</a:t>
            </a:r>
            <a:r>
              <a:rPr lang="fr-FR" dirty="0" smtClean="0"/>
              <a:t> </a:t>
            </a:r>
            <a:r>
              <a:rPr lang="fr-FR" dirty="0" err="1" smtClean="0"/>
              <a:t>meshed</a:t>
            </a:r>
            <a:r>
              <a:rPr lang="fr-FR" dirty="0" smtClean="0"/>
              <a:t> » </a:t>
            </a:r>
            <a:r>
              <a:rPr lang="fr-FR" dirty="0" err="1" smtClean="0"/>
              <a:t>when</a:t>
            </a:r>
            <a:r>
              <a:rPr lang="fr-FR" dirty="0" smtClean="0"/>
              <a:t> </a:t>
            </a:r>
            <a:r>
              <a:rPr lang="fr-FR" dirty="0" err="1" smtClean="0"/>
              <a:t>they</a:t>
            </a:r>
            <a:r>
              <a:rPr lang="fr-FR" dirty="0" smtClean="0"/>
              <a:t> </a:t>
            </a:r>
            <a:r>
              <a:rPr lang="fr-FR" dirty="0" err="1" smtClean="0"/>
              <a:t>need</a:t>
            </a:r>
            <a:r>
              <a:rPr lang="fr-FR" dirty="0" smtClean="0"/>
              <a:t> to </a:t>
            </a:r>
            <a:r>
              <a:rPr lang="fr-FR" dirty="0" err="1" smtClean="0"/>
              <a:t>be</a:t>
            </a:r>
            <a:r>
              <a:rPr lang="fr-FR" smtClean="0"/>
              <a:t> « tightly</a:t>
            </a:r>
            <a:r>
              <a:rPr lang="fr-FR" dirty="0" smtClean="0"/>
              <a:t> </a:t>
            </a:r>
            <a:r>
              <a:rPr lang="fr-FR" dirty="0" err="1" smtClean="0"/>
              <a:t>wedded</a:t>
            </a:r>
            <a:r>
              <a:rPr lang="fr-FR" dirty="0" smtClean="0"/>
              <a:t> »</a:t>
            </a:r>
          </a:p>
          <a:p>
            <a:pPr lvl="1"/>
            <a:endParaRPr lang="fr-FR" dirty="0" smtClean="0"/>
          </a:p>
          <a:p>
            <a:pPr lvl="1"/>
            <a:r>
              <a:rPr lang="fr-FR" dirty="0" err="1" smtClean="0"/>
              <a:t>Tighter</a:t>
            </a:r>
            <a:r>
              <a:rPr lang="fr-FR" dirty="0" smtClean="0"/>
              <a:t> </a:t>
            </a:r>
            <a:r>
              <a:rPr lang="fr-FR" dirty="0" err="1" smtClean="0"/>
              <a:t>linking</a:t>
            </a:r>
            <a:r>
              <a:rPr lang="fr-FR" dirty="0" smtClean="0"/>
              <a:t> of programmes </a:t>
            </a:r>
            <a:r>
              <a:rPr lang="fr-FR" dirty="0" err="1" smtClean="0"/>
              <a:t>designed</a:t>
            </a:r>
            <a:r>
              <a:rPr lang="fr-FR" dirty="0" smtClean="0"/>
              <a:t> to </a:t>
            </a:r>
            <a:r>
              <a:rPr lang="fr-FR" dirty="0" err="1" smtClean="0"/>
              <a:t>improve</a:t>
            </a:r>
            <a:r>
              <a:rPr lang="fr-FR" dirty="0" smtClean="0"/>
              <a:t> care </a:t>
            </a:r>
            <a:r>
              <a:rPr lang="fr-FR" dirty="0" err="1" smtClean="0"/>
              <a:t>giver</a:t>
            </a:r>
            <a:r>
              <a:rPr lang="fr-FR" dirty="0" smtClean="0"/>
              <a:t> </a:t>
            </a:r>
            <a:r>
              <a:rPr lang="fr-FR" dirty="0" err="1" smtClean="0"/>
              <a:t>knowledge</a:t>
            </a:r>
            <a:r>
              <a:rPr lang="fr-FR" dirty="0" smtClean="0"/>
              <a:t> about good nutrition practices </a:t>
            </a:r>
            <a:r>
              <a:rPr lang="fr-FR" dirty="0" err="1" smtClean="0"/>
              <a:t>with</a:t>
            </a:r>
            <a:r>
              <a:rPr lang="fr-FR" dirty="0" smtClean="0"/>
              <a:t> social protection interventions</a:t>
            </a:r>
          </a:p>
          <a:p>
            <a:pPr lvl="1"/>
            <a:endParaRPr lang="fr-FR" dirty="0" smtClean="0"/>
          </a:p>
          <a:p>
            <a:pPr lvl="1"/>
            <a:r>
              <a:rPr lang="fr-FR" dirty="0" err="1" smtClean="0"/>
              <a:t>Consider</a:t>
            </a:r>
            <a:r>
              <a:rPr lang="fr-FR" dirty="0" smtClean="0"/>
              <a:t> direct nutrition interventions (</a:t>
            </a:r>
            <a:r>
              <a:rPr lang="fr-FR" dirty="0" err="1" smtClean="0"/>
              <a:t>eg</a:t>
            </a:r>
            <a:r>
              <a:rPr lang="fr-FR" dirty="0" smtClean="0"/>
              <a:t> </a:t>
            </a:r>
            <a:r>
              <a:rPr lang="fr-FR" dirty="0" err="1" smtClean="0"/>
              <a:t>micronutrient</a:t>
            </a:r>
            <a:r>
              <a:rPr lang="fr-FR" dirty="0" smtClean="0"/>
              <a:t> </a:t>
            </a:r>
            <a:r>
              <a:rPr lang="fr-FR" dirty="0" err="1" smtClean="0"/>
              <a:t>sprinkles</a:t>
            </a:r>
            <a:r>
              <a:rPr lang="fr-FR" dirty="0" smtClean="0"/>
              <a:t>; </a:t>
            </a:r>
            <a:r>
              <a:rPr lang="fr-FR" dirty="0" err="1" smtClean="0"/>
              <a:t>lipid</a:t>
            </a:r>
            <a:r>
              <a:rPr lang="fr-FR" dirty="0" smtClean="0"/>
              <a:t> </a:t>
            </a:r>
            <a:r>
              <a:rPr lang="fr-FR" dirty="0" err="1" smtClean="0"/>
              <a:t>based</a:t>
            </a:r>
            <a:r>
              <a:rPr lang="fr-FR" dirty="0" smtClean="0"/>
              <a:t> </a:t>
            </a:r>
            <a:r>
              <a:rPr lang="fr-FR" dirty="0" err="1" smtClean="0"/>
              <a:t>fortified</a:t>
            </a:r>
            <a:r>
              <a:rPr lang="fr-FR" dirty="0" smtClean="0"/>
              <a:t> </a:t>
            </a:r>
            <a:r>
              <a:rPr lang="fr-FR" dirty="0" err="1" smtClean="0"/>
              <a:t>products</a:t>
            </a:r>
            <a:r>
              <a:rPr lang="fr-FR" dirty="0" smtClean="0"/>
              <a:t>) as part of social protection interventions</a:t>
            </a:r>
          </a:p>
          <a:p>
            <a:endParaRPr lang="fr-FR" sz="2400" b="1" dirty="0" smtClean="0">
              <a:solidFill>
                <a:srgbClr val="00B0F0"/>
              </a:solidFill>
            </a:endParaRPr>
          </a:p>
          <a:p>
            <a:endParaRPr lang="fr-FR" sz="2400" b="1" dirty="0">
              <a:solidFill>
                <a:srgbClr val="00B0F0"/>
              </a:solidFill>
            </a:endParaRPr>
          </a:p>
          <a:p>
            <a:endParaRPr lang="fr-FR" sz="2400" b="1" dirty="0" smtClean="0">
              <a:solidFill>
                <a:srgbClr val="00B0F0"/>
              </a:solidFill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48596"/>
            <a:ext cx="3456384" cy="5490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3" descr="D:\Documents and Settings\GINETTE\Local Settings\Temporary Internet Files\OLK17\IFPRIlogo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334025" y="71033"/>
            <a:ext cx="8001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0780514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777</TotalTime>
  <Words>321</Words>
  <Application>Microsoft Office PowerPoint</Application>
  <PresentationFormat>Affichage à l'écran (4:3)</PresentationFormat>
  <Paragraphs>99</Paragraphs>
  <Slides>6</Slides>
  <Notes>1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7" baseType="lpstr">
      <vt:lpstr>Thème Office</vt:lpstr>
      <vt:lpstr>Diapositive 1</vt:lpstr>
      <vt:lpstr>Diapositive 2</vt:lpstr>
      <vt:lpstr>Diapositive 3</vt:lpstr>
      <vt:lpstr>Diapositive 4</vt:lpstr>
      <vt:lpstr>Diapositive 5</vt:lpstr>
      <vt:lpstr>Diapositive 6</vt:lpstr>
    </vt:vector>
  </TitlesOfParts>
  <Company>UNICEF France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gdruhen</dc:creator>
  <cp:lastModifiedBy>ahelali</cp:lastModifiedBy>
  <cp:revision>31</cp:revision>
  <dcterms:created xsi:type="dcterms:W3CDTF">2013-04-16T12:02:01Z</dcterms:created>
  <dcterms:modified xsi:type="dcterms:W3CDTF">2013-05-13T17:28:31Z</dcterms:modified>
</cp:coreProperties>
</file>