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60" r:id="rId4"/>
    <p:sldId id="273" r:id="rId5"/>
    <p:sldId id="259" r:id="rId6"/>
    <p:sldId id="269" r:id="rId7"/>
    <p:sldId id="263" r:id="rId8"/>
    <p:sldId id="275" r:id="rId9"/>
    <p:sldId id="284" r:id="rId10"/>
    <p:sldId id="282" r:id="rId11"/>
    <p:sldId id="266" r:id="rId12"/>
    <p:sldId id="274" r:id="rId13"/>
    <p:sldId id="283" r:id="rId14"/>
    <p:sldId id="27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DAN Janeen" initials="MJ" lastIdx="11" clrIdx="0"/>
  <p:cmAuthor id="1" name="Anna Horner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11F"/>
    <a:srgbClr val="4A7E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6211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960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90884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Adapted based on next slide.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36357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Etablir de meilleurs liens avec les autres activités (sécurité alimentaire, WASH, santé par ex) pour prendre en considération les liens de causalité </a:t>
            </a:r>
          </a:p>
          <a:p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A5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Maximisation de l’impact nutritionnel des actions de chaque secteur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62484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6248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302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560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160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6099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432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643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484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135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5070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590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262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9F68D-311A-4A88-BA47-E672E4A15F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CFAF6-F473-46AE-99CF-C08F5B9CF9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995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emf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006"/>
          <a:stretch>
            <a:fillRect/>
          </a:stretch>
        </p:blipFill>
        <p:spPr bwMode="auto">
          <a:xfrm>
            <a:off x="0" y="188640"/>
            <a:ext cx="35283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79512" y="580526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Anna </a:t>
            </a:r>
            <a:r>
              <a:rPr lang="fr-FR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Horner</a:t>
            </a:r>
            <a:endParaRPr lang="fr-FR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Conseillère Régional en Nutrition – Afrique de l’Ouest et Centrale</a:t>
            </a:r>
          </a:p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Programme Alimentaire Mondial</a:t>
            </a:r>
            <a:endParaRPr lang="fr-FR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2336" b="8478"/>
          <a:stretch/>
        </p:blipFill>
        <p:spPr>
          <a:xfrm>
            <a:off x="0" y="980728"/>
            <a:ext cx="9144000" cy="446449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4" name="ZoneTexte 13"/>
          <p:cNvSpPr txBox="1"/>
          <p:nvPr/>
        </p:nvSpPr>
        <p:spPr>
          <a:xfrm>
            <a:off x="395537" y="1116033"/>
            <a:ext cx="7992887" cy="156966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 descr="D:\My document\WFP logos\French_blu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856984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124744"/>
            <a:ext cx="856895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Indices </a:t>
            </a:r>
            <a:r>
              <a:rPr lang="fr-FR" sz="2400" b="1" dirty="0">
                <a:solidFill>
                  <a:srgbClr val="00B0F0"/>
                </a:solidFill>
              </a:rPr>
              <a:t>de l’efficacité du </a:t>
            </a:r>
            <a:r>
              <a:rPr lang="fr-FR" sz="2400" b="1" dirty="0" err="1">
                <a:solidFill>
                  <a:srgbClr val="00B0F0"/>
                </a:solidFill>
              </a:rPr>
              <a:t>blanket</a:t>
            </a:r>
            <a:r>
              <a:rPr lang="fr-FR" sz="2400" b="1" dirty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feeding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en-US" sz="2400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fr-FR" sz="2000" b="1" dirty="0" smtClean="0">
                <a:solidFill>
                  <a:srgbClr val="00B0F0"/>
                </a:solidFill>
              </a:rPr>
              <a:t>A travers des études, les </a:t>
            </a:r>
            <a:r>
              <a:rPr lang="fr-FR" sz="2000" b="1" dirty="0">
                <a:solidFill>
                  <a:srgbClr val="00B0F0"/>
                </a:solidFill>
              </a:rPr>
              <a:t>programmes de blanket </a:t>
            </a:r>
            <a:r>
              <a:rPr lang="fr-FR" sz="2000" b="1" dirty="0" err="1">
                <a:solidFill>
                  <a:srgbClr val="00B0F0"/>
                </a:solidFill>
              </a:rPr>
              <a:t>feeding</a:t>
            </a:r>
            <a:r>
              <a:rPr lang="fr-FR" sz="2000" b="1" dirty="0">
                <a:solidFill>
                  <a:srgbClr val="00B0F0"/>
                </a:solidFill>
              </a:rPr>
              <a:t> </a:t>
            </a:r>
            <a:r>
              <a:rPr lang="fr-FR" sz="2000" b="1" dirty="0" smtClean="0">
                <a:solidFill>
                  <a:srgbClr val="00B0F0"/>
                </a:solidFill>
              </a:rPr>
              <a:t>avec ces produits ont </a:t>
            </a:r>
            <a:r>
              <a:rPr lang="fr-FR" sz="2000" b="1" dirty="0">
                <a:solidFill>
                  <a:srgbClr val="00B0F0"/>
                </a:solidFill>
              </a:rPr>
              <a:t>démontré leur efficacité </a:t>
            </a:r>
            <a:r>
              <a:rPr lang="fr-FR" sz="2000" b="1" dirty="0" smtClean="0">
                <a:solidFill>
                  <a:srgbClr val="00B0F0"/>
                </a:solidFill>
              </a:rPr>
              <a:t>pour:</a:t>
            </a:r>
            <a:endParaRPr lang="en-US" dirty="0"/>
          </a:p>
          <a:p>
            <a:pPr>
              <a:buNone/>
            </a:pPr>
            <a:endParaRPr lang="fr-FR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Réduire l’incidence MAS </a:t>
            </a:r>
            <a:r>
              <a:rPr lang="fr-FR" i="1" dirty="0">
                <a:latin typeface="Arial" pitchFamily="34" charset="0"/>
                <a:cs typeface="Arial" pitchFamily="34" charset="0"/>
              </a:rPr>
              <a:t>(MSF 2006, 2009, 2010</a:t>
            </a:r>
            <a:r>
              <a:rPr lang="fr-FR" i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2"/>
            <a:endParaRPr lang="fr-FR" i="1" dirty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Réduire la mortalité infantile et l’impact sur l’anthropométrie </a:t>
            </a:r>
            <a:r>
              <a:rPr lang="fr-FR" i="1" dirty="0">
                <a:latin typeface="Arial" pitchFamily="34" charset="0"/>
                <a:cs typeface="Arial" pitchFamily="34" charset="0"/>
              </a:rPr>
              <a:t>(MSF 2011</a:t>
            </a:r>
            <a:r>
              <a:rPr lang="fr-FR" i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2"/>
            <a:endParaRPr lang="fr-FR" i="1" dirty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Prévenir l’augmentation du taux de MAG dans une situation de réponse à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l’urgence</a:t>
            </a:r>
          </a:p>
          <a:p>
            <a:pPr lvl="2"/>
            <a:endParaRPr lang="fr-FR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2000" b="1" dirty="0" smtClean="0">
                <a:solidFill>
                  <a:srgbClr val="00B0F0"/>
                </a:solidFill>
              </a:rPr>
              <a:t>Importantes informations sur les modalités de mise en œuvre venant de: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2"/>
            <a:endParaRPr lang="fr-FR" dirty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Etude d’Epicentre au Niger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Etudes de suivi post-distribution (PDM) des BF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endParaRPr lang="fr-FR" sz="2400" b="1" dirty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8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11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712968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</a:t>
            </a:r>
            <a:r>
              <a:rPr lang="fr-FR" dirty="0">
                <a:solidFill>
                  <a:schemeClr val="bg1"/>
                </a:solidFill>
              </a:rPr>
              <a:t>: 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7991" y="1214457"/>
            <a:ext cx="8568952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Liens entre les activités blanket feeding et les activités sécurité alimentaire du PAM</a:t>
            </a:r>
            <a:endParaRPr lang="fr-FR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Nécessité de lier les opérations blanket feeding avec les activités d’atténuation de l’insécurité alimentaire</a:t>
            </a:r>
          </a:p>
          <a:p>
            <a:pPr marL="285750" indent="-28575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L'approche harmonisée pour assurer que les enfants à risques dans les ménages vulnérables / très pauvres ont reçu des valeurs caloriques nécessaires et suffisantes en macro- et micronutriments.</a:t>
            </a:r>
          </a:p>
          <a:p>
            <a:pPr marL="285750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Eviter le partage intrafamilial </a:t>
            </a: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Focus important du PAM durant la réponse a la crise 2012 dans le Sahel</a:t>
            </a: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Exemple du Niger: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FR" sz="1700" dirty="0" smtClean="0">
                <a:latin typeface="Arial" pitchFamily="34" charset="0"/>
                <a:cs typeface="Arial" pitchFamily="34" charset="0"/>
              </a:rPr>
              <a:t>Activités de sécurité alimentaires dans tous les communes ciblées pour le blanket feeding </a:t>
            </a:r>
          </a:p>
          <a:p>
            <a:pPr marL="742950" lvl="2" indent="-285750">
              <a:buFont typeface="Arial" pitchFamily="34" charset="0"/>
              <a:buChar char="•"/>
            </a:pPr>
            <a:r>
              <a:rPr lang="fr-FR" sz="1700" dirty="0" smtClean="0">
                <a:latin typeface="Arial" pitchFamily="34" charset="0"/>
                <a:cs typeface="Arial" pitchFamily="34" charset="0"/>
              </a:rPr>
              <a:t>Approche HEA pour identifier les ménages les plus vulnérables 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71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712968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</a:t>
            </a:r>
            <a:r>
              <a:rPr lang="fr-FR" dirty="0">
                <a:solidFill>
                  <a:schemeClr val="bg1"/>
                </a:solidFill>
              </a:rPr>
              <a:t>: 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7991" y="1214457"/>
            <a:ext cx="856895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Perspectifs pour les opérations de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blanket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feeding</a:t>
            </a:r>
            <a:endParaRPr lang="fr-FR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Continuer de mesurer l’efficacité des opérations BF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Analyser les meilleures modalités pour l’opération (ration, canal de distribution, lien avec distributions pour la sécurité alimentaire, etc.)</a:t>
            </a:r>
          </a:p>
          <a:p>
            <a:pPr marL="285750" indent="-28575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Etudier comment améliorer le système de dépistage et référence</a:t>
            </a:r>
          </a:p>
          <a:p>
            <a:pPr marL="285750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Voir comment renforcer le lien avec les activités de prévention pour les causes sous-jacentes de la malnutrition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505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784976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</a:t>
            </a:r>
            <a:r>
              <a:rPr lang="fr-FR" dirty="0">
                <a:solidFill>
                  <a:schemeClr val="bg1"/>
                </a:solidFill>
              </a:rPr>
              <a:t>: Les filets sociaux pour réduire la prévalence de la malnutrition chez les populations vulnérables pendant des </a:t>
            </a:r>
            <a:r>
              <a:rPr lang="fr-FR" dirty="0" smtClean="0">
                <a:solidFill>
                  <a:schemeClr val="bg1"/>
                </a:solidFill>
              </a:rPr>
              <a:t>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501" y="2132856"/>
            <a:ext cx="9144000" cy="11521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solidFill>
                  <a:schemeClr val="bg1"/>
                </a:solidFill>
              </a:rPr>
              <a:t>MERCI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3379566"/>
            <a:ext cx="9144000" cy="24168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  <a:ext uri="{FAA26D3D-D897-4be2-8F04-BA451C77F1D7}">
              <ma14:placeholderFlag xmlns:ma14="http://schemas.microsoft.com/office/mac/drawingml/2011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070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69447013"/>
              </p:ext>
            </p:extLst>
          </p:nvPr>
        </p:nvGraphicFramePr>
        <p:xfrm>
          <a:off x="251520" y="1628800"/>
          <a:ext cx="8496944" cy="4716036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550118"/>
                <a:gridCol w="2124236"/>
                <a:gridCol w="2411295"/>
                <a:gridCol w="2411295"/>
              </a:tblGrid>
              <a:tr h="38676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Objectif</a:t>
                      </a:r>
                      <a:endParaRPr lang="fr-FR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Conditionnel/ciblé</a:t>
                      </a:r>
                      <a:endParaRPr lang="fr-FR" sz="20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Inconditionnel</a:t>
                      </a:r>
                      <a:endParaRPr lang="fr-FR" sz="20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Objectif</a:t>
                      </a:r>
                      <a:endParaRPr lang="fr-FR" sz="2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41389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rgbClr val="FF0000"/>
                          </a:solidFill>
                        </a:rPr>
                        <a:t>Sécurité</a:t>
                      </a:r>
                      <a:r>
                        <a:rPr lang="fr-FR" sz="1800" b="1" baseline="0" dirty="0" smtClean="0">
                          <a:solidFill>
                            <a:srgbClr val="FF0000"/>
                          </a:solidFill>
                        </a:rPr>
                        <a:t> Alimentaire</a:t>
                      </a:r>
                      <a:endParaRPr lang="fr-FR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fr-FR" sz="1800" dirty="0" smtClean="0"/>
                        <a:t>Vivres contre actifs ou l’argent contre actifs  </a:t>
                      </a:r>
                    </a:p>
                    <a:p>
                      <a:pPr marL="0" indent="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(Distributions alimentaires/ transferts monétaires et bons d’achat alimentaires conditionnels)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Assistance</a:t>
                      </a:r>
                      <a:r>
                        <a:rPr lang="fr-FR" sz="1800" baseline="0" dirty="0" smtClean="0"/>
                        <a:t> alimentaire ciblée/ distributions générales ciblées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fr-FR" sz="1400" dirty="0" smtClean="0">
                          <a:solidFill>
                            <a:srgbClr val="000000"/>
                          </a:solidFill>
                        </a:rPr>
                        <a:t>Distributions alimentaires/ transferts monétaires et bons d’achat alimentaires inconditionnels)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Fournir la nourriture aux ménages pour combler les gaps d'accès alimentaire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Introduit lorsque c'est absolument nécessaire pour sauver des vies et / ou protéger les moyens de subsistance, et éviter l'adoption de stratégies d'adaptation négatives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436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rgbClr val="FF0000"/>
                          </a:solidFill>
                        </a:rPr>
                        <a:t>Nutrition</a:t>
                      </a:r>
                      <a:endParaRPr lang="fr-FR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Prise en charge de la malnutrition</a:t>
                      </a:r>
                      <a:r>
                        <a:rPr lang="fr-FR" sz="1800" baseline="0" dirty="0" smtClean="0"/>
                        <a:t> aigue modérée</a:t>
                      </a:r>
                      <a:endParaRPr lang="fr-FR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err="1" smtClean="0"/>
                        <a:t>Blanket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feeding</a:t>
                      </a:r>
                      <a:endParaRPr lang="fr-FR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Eviter</a:t>
                      </a:r>
                      <a:r>
                        <a:rPr lang="fr-FR" sz="1400" baseline="0" dirty="0" smtClean="0"/>
                        <a:t> une détérioration de la situation nutritionnelle et la mortalité accrue  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96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rgbClr val="FF0000"/>
                          </a:solidFill>
                        </a:rPr>
                        <a:t>Education </a:t>
                      </a:r>
                      <a:endParaRPr lang="fr-FR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Cantines</a:t>
                      </a:r>
                      <a:r>
                        <a:rPr lang="fr-FR" sz="1800" baseline="0" dirty="0" smtClean="0"/>
                        <a:t> scolaires</a:t>
                      </a:r>
                      <a:endParaRPr lang="fr-FR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Encourager une rétention et l’assiduité des élèves a l’école 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856984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1052736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Les activités de protection sociale du PAM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3923928" y="4725144"/>
            <a:ext cx="1656184" cy="50405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804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prstClr val="white"/>
                </a:solidFill>
              </a:rPr>
              <a:pPr/>
              <a:t>3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619651"/>
            <a:ext cx="8928992" cy="337741"/>
          </a:xfrm>
        </p:spPr>
        <p:txBody>
          <a:bodyPr/>
          <a:lstStyle/>
          <a:p>
            <a:r>
              <a:rPr lang="fr-FR" dirty="0" smtClean="0">
                <a:solidFill>
                  <a:prstClr val="white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40661" y="1095127"/>
            <a:ext cx="875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Cadre conceptuel - analyse causale de la malnutrition</a:t>
            </a:r>
            <a:endParaRPr lang="fr-FR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782217" y="3843192"/>
            <a:ext cx="1760481" cy="76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457200">
              <a:spcBef>
                <a:spcPct val="50000"/>
              </a:spcBef>
            </a:pPr>
            <a:r>
              <a:rPr lang="en-US" sz="1200" b="1" dirty="0" smtClean="0">
                <a:solidFill>
                  <a:srgbClr val="00B0F0"/>
                </a:solidFill>
              </a:rPr>
              <a:t>Causes sous-</a:t>
            </a:r>
            <a:r>
              <a:rPr lang="en-US" sz="1200" b="1" dirty="0" err="1" smtClean="0">
                <a:solidFill>
                  <a:srgbClr val="00B0F0"/>
                </a:solidFill>
              </a:rPr>
              <a:t>jacentes</a:t>
            </a:r>
            <a:r>
              <a:rPr lang="en-US" sz="1200" b="1" dirty="0" smtClean="0">
                <a:solidFill>
                  <a:srgbClr val="00B0F0"/>
                </a:solidFill>
              </a:rPr>
              <a:t> au </a:t>
            </a:r>
            <a:r>
              <a:rPr lang="en-US" sz="1200" b="1" dirty="0" err="1" smtClean="0">
                <a:solidFill>
                  <a:srgbClr val="00B0F0"/>
                </a:solidFill>
              </a:rPr>
              <a:t>niveau</a:t>
            </a:r>
            <a:r>
              <a:rPr lang="en-US" sz="1200" b="1" dirty="0" smtClean="0">
                <a:solidFill>
                  <a:srgbClr val="00B0F0"/>
                </a:solidFill>
              </a:rPr>
              <a:t> des ménages</a:t>
            </a:r>
            <a:endParaRPr lang="en-US" sz="1200" b="1" dirty="0">
              <a:solidFill>
                <a:srgbClr val="00B0F0"/>
              </a:solidFill>
            </a:endParaRPr>
          </a:p>
          <a:p>
            <a:pPr algn="ctr" defTabSz="457200">
              <a:spcBef>
                <a:spcPct val="50000"/>
              </a:spcBef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457200">
              <a:spcBef>
                <a:spcPct val="50000"/>
              </a:spcBef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457200">
              <a:spcBef>
                <a:spcPct val="50000"/>
              </a:spcBef>
            </a:pPr>
            <a:endParaRPr lang="en-US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3844525" y="1788267"/>
            <a:ext cx="3281858" cy="543828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defTabSz="457200" eaLnBrk="0" hangingPunct="0">
              <a:defRPr/>
            </a:pPr>
            <a:r>
              <a:rPr lang="en-US" sz="1200" b="1" dirty="0" err="1">
                <a:solidFill>
                  <a:prstClr val="white"/>
                </a:solidFill>
              </a:rPr>
              <a:t>État</a:t>
            </a:r>
            <a:r>
              <a:rPr lang="en-US" sz="1200" b="1" dirty="0">
                <a:solidFill>
                  <a:prstClr val="white"/>
                </a:solidFill>
              </a:rPr>
              <a:t> </a:t>
            </a:r>
            <a:r>
              <a:rPr lang="en-US" sz="1200" b="1" dirty="0" err="1">
                <a:solidFill>
                  <a:prstClr val="white"/>
                </a:solidFill>
              </a:rPr>
              <a:t>nutritionnel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277347" y="2700312"/>
            <a:ext cx="1690654" cy="57498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 eaLnBrk="0" hangingPunct="0">
              <a:defRPr/>
            </a:pPr>
            <a:r>
              <a:rPr lang="en-US" sz="1400" b="1" dirty="0">
                <a:solidFill>
                  <a:prstClr val="white"/>
                </a:solidFill>
              </a:rPr>
              <a:t>Régime </a:t>
            </a:r>
            <a:r>
              <a:rPr lang="en-US" sz="1400" b="1" dirty="0" err="1">
                <a:solidFill>
                  <a:prstClr val="white"/>
                </a:solidFill>
              </a:rPr>
              <a:t>alimentaire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102356" y="2700312"/>
            <a:ext cx="1690654" cy="57640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 eaLnBrk="0" hangingPunct="0">
              <a:defRPr/>
            </a:pPr>
            <a:r>
              <a:rPr lang="en-US" sz="1200" b="1" dirty="0">
                <a:solidFill>
                  <a:prstClr val="white"/>
                </a:solidFill>
              </a:rPr>
              <a:t>Santé</a:t>
            </a:r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2548564" y="3681753"/>
            <a:ext cx="2069808" cy="916294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defTabSz="457200" eaLnBrk="0" hangingPunct="0">
              <a:defRPr/>
            </a:pPr>
            <a:r>
              <a:rPr lang="en-US" sz="1200" b="1" dirty="0" err="1">
                <a:solidFill>
                  <a:prstClr val="white"/>
                </a:solidFill>
              </a:rPr>
              <a:t>Sécurité</a:t>
            </a:r>
            <a:r>
              <a:rPr lang="en-US" sz="1200" b="1" dirty="0">
                <a:solidFill>
                  <a:prstClr val="white"/>
                </a:solidFill>
              </a:rPr>
              <a:t> </a:t>
            </a:r>
            <a:r>
              <a:rPr lang="en-US" sz="1200" b="1" dirty="0" err="1">
                <a:solidFill>
                  <a:prstClr val="white"/>
                </a:solidFill>
              </a:rPr>
              <a:t>alimentaire</a:t>
            </a:r>
            <a:r>
              <a:rPr lang="en-US" sz="1200" b="1" dirty="0">
                <a:solidFill>
                  <a:prstClr val="white"/>
                </a:solidFill>
              </a:rPr>
              <a:t> du ménage</a:t>
            </a:r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 flipV="1">
            <a:off x="3640962" y="3351773"/>
            <a:ext cx="447526" cy="2719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flipH="1" flipV="1">
            <a:off x="7137260" y="3354606"/>
            <a:ext cx="433541" cy="2846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V="1">
            <a:off x="5538287" y="3186076"/>
            <a:ext cx="0" cy="2719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5271014" y="2992054"/>
            <a:ext cx="52211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 flipV="1">
            <a:off x="4405486" y="2412820"/>
            <a:ext cx="372938" cy="2039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2312369" y="4940772"/>
            <a:ext cx="6661612" cy="51125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lg" len="lg"/>
            <a:tailEnd type="none" w="lg" len="lg"/>
          </a:ln>
          <a:effectLst/>
        </p:spPr>
        <p:txBody>
          <a:bodyPr wrap="none" tIns="91440" anchor="ctr"/>
          <a:lstStyle/>
          <a:p>
            <a:pPr algn="ctr" defTabSz="457200">
              <a:defRPr/>
            </a:pPr>
            <a:r>
              <a:rPr lang="fr-FR" sz="1200" b="1" dirty="0">
                <a:solidFill>
                  <a:srgbClr val="000000"/>
                </a:solidFill>
                <a:latin typeface="Calibri" pitchFamily="34" charset="0"/>
              </a:rPr>
              <a:t>Quantité et qualité des ressources humaines, économiques</a:t>
            </a:r>
          </a:p>
          <a:p>
            <a:pPr algn="ctr" defTabSz="457200">
              <a:defRPr/>
            </a:pPr>
            <a:r>
              <a:rPr lang="fr-FR" sz="1200" b="1" dirty="0">
                <a:solidFill>
                  <a:srgbClr val="000000"/>
                </a:solidFill>
                <a:latin typeface="Calibri" pitchFamily="34" charset="0"/>
              </a:rPr>
              <a:t> et institutionnelles – et la façon dont ils sont contrôlés</a:t>
            </a:r>
          </a:p>
        </p:txBody>
      </p:sp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4525137" y="3674671"/>
            <a:ext cx="2069808" cy="916295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defTabSz="457200" eaLnBrk="0" hangingPunct="0">
              <a:defRPr/>
            </a:pPr>
            <a:r>
              <a:rPr lang="en-US" sz="1200" b="1" dirty="0" err="1">
                <a:solidFill>
                  <a:prstClr val="white"/>
                </a:solidFill>
              </a:rPr>
              <a:t>Soins</a:t>
            </a:r>
            <a:r>
              <a:rPr lang="en-US" sz="1200" b="1" dirty="0">
                <a:solidFill>
                  <a:prstClr val="white"/>
                </a:solidFill>
              </a:rPr>
              <a:t> de la </a:t>
            </a:r>
            <a:r>
              <a:rPr lang="en-US" sz="1200" b="1" dirty="0" err="1">
                <a:solidFill>
                  <a:prstClr val="white"/>
                </a:solidFill>
              </a:rPr>
              <a:t>mère</a:t>
            </a:r>
            <a:r>
              <a:rPr lang="en-US" sz="1200" b="1" dirty="0">
                <a:solidFill>
                  <a:prstClr val="white"/>
                </a:solidFill>
              </a:rPr>
              <a:t> et de </a:t>
            </a:r>
            <a:r>
              <a:rPr lang="en-US" sz="1200" b="1" dirty="0" err="1">
                <a:solidFill>
                  <a:prstClr val="white"/>
                </a:solidFill>
              </a:rPr>
              <a:t>l’enfant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27" name="Oval 7"/>
          <p:cNvSpPr>
            <a:spLocks noChangeArrowheads="1"/>
          </p:cNvSpPr>
          <p:nvPr/>
        </p:nvSpPr>
        <p:spPr bwMode="auto">
          <a:xfrm>
            <a:off x="6341658" y="3694499"/>
            <a:ext cx="2068255" cy="916295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defTabSz="457200" eaLnBrk="0" hangingPunct="0">
              <a:defRPr/>
            </a:pPr>
            <a:r>
              <a:rPr lang="fr-FR" sz="1200" b="1" dirty="0">
                <a:solidFill>
                  <a:prstClr val="white"/>
                </a:solidFill>
              </a:rPr>
              <a:t>Santé environ.,</a:t>
            </a:r>
          </a:p>
          <a:p>
            <a:pPr algn="ctr" defTabSz="457200" eaLnBrk="0" hangingPunct="0">
              <a:defRPr/>
            </a:pPr>
            <a:r>
              <a:rPr lang="fr-FR" sz="1200" b="1" dirty="0">
                <a:solidFill>
                  <a:prstClr val="white"/>
                </a:solidFill>
              </a:rPr>
              <a:t>Hygiène &amp; </a:t>
            </a:r>
            <a:r>
              <a:rPr lang="fr-FR" sz="1200" b="1" dirty="0" err="1">
                <a:solidFill>
                  <a:prstClr val="white"/>
                </a:solidFill>
              </a:rPr>
              <a:t>assainiss</a:t>
            </a:r>
            <a:r>
              <a:rPr lang="fr-FR" sz="1200" b="1" dirty="0">
                <a:solidFill>
                  <a:prstClr val="white"/>
                </a:solidFill>
              </a:rPr>
              <a:t>.</a:t>
            </a:r>
          </a:p>
        </p:txBody>
      </p:sp>
      <p:sp>
        <p:nvSpPr>
          <p:cNvPr id="28" name="Oval 25"/>
          <p:cNvSpPr>
            <a:spLocks noChangeArrowheads="1"/>
          </p:cNvSpPr>
          <p:nvPr/>
        </p:nvSpPr>
        <p:spPr bwMode="auto">
          <a:xfrm>
            <a:off x="2292168" y="5808915"/>
            <a:ext cx="6702015" cy="45885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 type="none" w="lg" len="lg"/>
                <a:tailEnd type="none" w="lg" len="lg"/>
              </a14:hiddenLine>
            </a:ext>
          </a:extLst>
        </p:spPr>
        <p:txBody>
          <a:bodyPr wrap="none" tIns="91440" anchor="ctr"/>
          <a:lstStyle/>
          <a:p>
            <a:pPr algn="ctr" defTabSz="457200"/>
            <a:r>
              <a:rPr lang="en-GB" sz="1200" b="1" dirty="0" err="1">
                <a:solidFill>
                  <a:srgbClr val="000000"/>
                </a:solidFill>
              </a:rPr>
              <a:t>Ressources</a:t>
            </a:r>
            <a:r>
              <a:rPr lang="en-GB" sz="1200" b="1" dirty="0">
                <a:solidFill>
                  <a:srgbClr val="000000"/>
                </a:solidFill>
              </a:rPr>
              <a:t> </a:t>
            </a:r>
            <a:r>
              <a:rPr lang="en-GB" sz="1200" b="1" dirty="0" err="1">
                <a:solidFill>
                  <a:srgbClr val="000000"/>
                </a:solidFill>
              </a:rPr>
              <a:t>potentielles</a:t>
            </a:r>
            <a:r>
              <a:rPr lang="en-GB" sz="1200" b="1" dirty="0">
                <a:solidFill>
                  <a:srgbClr val="000000"/>
                </a:solidFill>
              </a:rPr>
              <a:t>: </a:t>
            </a:r>
            <a:r>
              <a:rPr lang="en-GB" sz="1200" b="1" dirty="0" err="1">
                <a:solidFill>
                  <a:srgbClr val="000000"/>
                </a:solidFill>
              </a:rPr>
              <a:t>l’enviornnement</a:t>
            </a:r>
            <a:r>
              <a:rPr lang="en-GB" sz="1200" b="1" dirty="0">
                <a:solidFill>
                  <a:srgbClr val="000000"/>
                </a:solidFill>
              </a:rPr>
              <a:t>, la </a:t>
            </a:r>
            <a:r>
              <a:rPr lang="en-GB" sz="1200" b="1" dirty="0" err="1">
                <a:solidFill>
                  <a:srgbClr val="000000"/>
                </a:solidFill>
              </a:rPr>
              <a:t>technologie</a:t>
            </a:r>
            <a:r>
              <a:rPr lang="en-GB" sz="1200" b="1" dirty="0">
                <a:solidFill>
                  <a:srgbClr val="000000"/>
                </a:solidFill>
              </a:rPr>
              <a:t>, les gens</a:t>
            </a:r>
          </a:p>
        </p:txBody>
      </p:sp>
      <p:sp>
        <p:nvSpPr>
          <p:cNvPr id="29" name="Line 18"/>
          <p:cNvSpPr>
            <a:spLocks noChangeShapeType="1"/>
          </p:cNvSpPr>
          <p:nvPr/>
        </p:nvSpPr>
        <p:spPr bwMode="auto">
          <a:xfrm flipV="1">
            <a:off x="5532071" y="5497347"/>
            <a:ext cx="0" cy="2719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30" name="Line 18"/>
          <p:cNvSpPr>
            <a:spLocks noChangeShapeType="1"/>
          </p:cNvSpPr>
          <p:nvPr/>
        </p:nvSpPr>
        <p:spPr bwMode="auto">
          <a:xfrm flipV="1">
            <a:off x="5538287" y="4598047"/>
            <a:ext cx="0" cy="1685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 flipV="1">
            <a:off x="6980315" y="4643366"/>
            <a:ext cx="295243" cy="1359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sp>
        <p:nvSpPr>
          <p:cNvPr id="32" name="Line 16"/>
          <p:cNvSpPr>
            <a:spLocks noChangeShapeType="1"/>
          </p:cNvSpPr>
          <p:nvPr/>
        </p:nvSpPr>
        <p:spPr bwMode="auto">
          <a:xfrm flipH="1" flipV="1">
            <a:off x="3726428" y="4639117"/>
            <a:ext cx="264165" cy="1529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457200"/>
            <a:endParaRPr lang="fr-FR">
              <a:solidFill>
                <a:prstClr val="black"/>
              </a:solidFill>
            </a:endParaRPr>
          </a:p>
        </p:txBody>
      </p:sp>
      <p:cxnSp>
        <p:nvCxnSpPr>
          <p:cNvPr id="33" name="Straight Arrow Connector 26"/>
          <p:cNvCxnSpPr>
            <a:cxnSpLocks noChangeShapeType="1"/>
            <a:stCxn id="23" idx="0"/>
            <a:endCxn id="23" idx="1"/>
          </p:cNvCxnSpPr>
          <p:nvPr/>
        </p:nvCxnSpPr>
        <p:spPr bwMode="auto">
          <a:xfrm rot="5400000" flipH="1" flipV="1">
            <a:off x="4489987" y="2328319"/>
            <a:ext cx="203936" cy="3729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Straight Arrow Connector 27"/>
          <p:cNvCxnSpPr>
            <a:cxnSpLocks noChangeShapeType="1"/>
          </p:cNvCxnSpPr>
          <p:nvPr/>
        </p:nvCxnSpPr>
        <p:spPr bwMode="auto">
          <a:xfrm rot="10800000">
            <a:off x="6450432" y="2380247"/>
            <a:ext cx="386924" cy="24925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2843807" y="2420888"/>
            <a:ext cx="2520281" cy="122413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 rot="16200000">
            <a:off x="243630" y="3525408"/>
            <a:ext cx="484346" cy="971599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745702" y="2805425"/>
            <a:ext cx="1760481" cy="76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457200">
              <a:spcBef>
                <a:spcPct val="50000"/>
              </a:spcBef>
            </a:pPr>
            <a:r>
              <a:rPr lang="en-US" sz="1200" b="1" dirty="0" smtClean="0">
                <a:solidFill>
                  <a:srgbClr val="00B0F0"/>
                </a:solidFill>
              </a:rPr>
              <a:t>Causes </a:t>
            </a:r>
            <a:r>
              <a:rPr lang="en-US" sz="1200" b="1" dirty="0" err="1" smtClean="0">
                <a:solidFill>
                  <a:srgbClr val="00B0F0"/>
                </a:solidFill>
              </a:rPr>
              <a:t>directes</a:t>
            </a:r>
            <a:endParaRPr lang="en-US" sz="1200" b="1" dirty="0">
              <a:solidFill>
                <a:srgbClr val="00B0F0"/>
              </a:solidFill>
            </a:endParaRPr>
          </a:p>
          <a:p>
            <a:pPr algn="ctr" defTabSz="457200">
              <a:spcBef>
                <a:spcPct val="50000"/>
              </a:spcBef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457200">
              <a:spcBef>
                <a:spcPct val="50000"/>
              </a:spcBef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457200">
              <a:spcBef>
                <a:spcPct val="50000"/>
              </a:spcBef>
            </a:pPr>
            <a:endParaRPr lang="en-US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" name="Down Arrow 37"/>
          <p:cNvSpPr/>
          <p:nvPr/>
        </p:nvSpPr>
        <p:spPr>
          <a:xfrm rot="16200000">
            <a:off x="207115" y="2465294"/>
            <a:ext cx="484346" cy="971599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3769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251520" y="1052736"/>
            <a:ext cx="856895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Pourquoi une activité pour </a:t>
            </a:r>
            <a:r>
              <a:rPr lang="fr-FR" sz="2400" b="1" dirty="0">
                <a:solidFill>
                  <a:srgbClr val="00B0F0"/>
                </a:solidFill>
              </a:rPr>
              <a:t>prévenir la malnutrition </a:t>
            </a:r>
            <a:r>
              <a:rPr lang="fr-FR" sz="2400" b="1" dirty="0" smtClean="0">
                <a:solidFill>
                  <a:srgbClr val="00B0F0"/>
                </a:solidFill>
              </a:rPr>
              <a:t>aiguë a grande échelle?</a:t>
            </a:r>
          </a:p>
          <a:p>
            <a:endParaRPr lang="en-US" sz="2400" b="1" dirty="0">
              <a:solidFill>
                <a:srgbClr val="00B0F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Risque accru de pic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dans </a:t>
            </a:r>
            <a:r>
              <a:rPr lang="fr-FR" dirty="0">
                <a:latin typeface="Arial" pitchFamily="34" charset="0"/>
                <a:cs typeface="Arial" pitchFamily="34" charset="0"/>
              </a:rPr>
              <a:t>la prévalence de la malnutrition aigue pendant la saison de soudure ou après une urgence</a:t>
            </a:r>
          </a:p>
          <a:p>
            <a:pPr marL="342900" indent="-34290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Taux élevé de la malnutrition aiguë </a:t>
            </a:r>
            <a:r>
              <a:rPr lang="fr-FR" dirty="0" smtClean="0">
                <a:latin typeface="Arial" pitchFamily="34" charset="0"/>
                <a:cs typeface="Arial" pitchFamily="34" charset="0"/>
                <a:sym typeface="Wingdings"/>
              </a:rPr>
              <a:t>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taux élevé de mortalité</a:t>
            </a:r>
          </a:p>
          <a:p>
            <a:endParaRPr lang="fr-FR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Risque sur le longue terme pour la </a:t>
            </a:r>
            <a:r>
              <a:rPr lang="fr-FR" dirty="0">
                <a:latin typeface="Arial" pitchFamily="34" charset="0"/>
                <a:cs typeface="Arial" pitchFamily="34" charset="0"/>
              </a:rPr>
              <a:t>croissance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et le développement des </a:t>
            </a:r>
            <a:r>
              <a:rPr lang="fr-FR" dirty="0">
                <a:latin typeface="Arial" pitchFamily="34" charset="0"/>
                <a:cs typeface="Arial" pitchFamily="34" charset="0"/>
              </a:rPr>
              <a:t>enfants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avec de </a:t>
            </a:r>
            <a:r>
              <a:rPr lang="fr-FR" dirty="0">
                <a:latin typeface="Arial" pitchFamily="34" charset="0"/>
                <a:cs typeface="Arial" pitchFamily="34" charset="0"/>
              </a:rPr>
              <a:t>longues périodes de soudure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et/ou </a:t>
            </a:r>
            <a:r>
              <a:rPr lang="fr-FR" dirty="0">
                <a:latin typeface="Arial" pitchFamily="34" charset="0"/>
                <a:cs typeface="Arial" pitchFamily="34" charset="0"/>
              </a:rPr>
              <a:t>des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des périodes difficiles répétées</a:t>
            </a:r>
          </a:p>
          <a:p>
            <a:pPr marL="342900" indent="-34290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Faible capacité de prise en charge </a:t>
            </a:r>
            <a:r>
              <a:rPr lang="fr-FR" dirty="0">
                <a:latin typeface="Arial" pitchFamily="34" charset="0"/>
                <a:cs typeface="Arial" pitchFamily="34" charset="0"/>
                <a:sym typeface="Wingdings"/>
              </a:rPr>
              <a:t> risque de surcharger les </a:t>
            </a:r>
            <a:r>
              <a:rPr lang="fr-FR" dirty="0" smtClean="0">
                <a:latin typeface="Arial" pitchFamily="34" charset="0"/>
                <a:cs typeface="Arial" pitchFamily="34" charset="0"/>
                <a:sym typeface="Wingdings"/>
              </a:rPr>
              <a:t>centres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Couts beaucoup plus élevés pour la prise en charge de la malnutrition (et aussi des maladies)</a:t>
            </a:r>
          </a:p>
          <a:p>
            <a:pPr marL="342900" indent="-34290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Pas d’autres appuis a grande échelle qui visent directement une réduction ou stabilisation du taux de la malnutrition aigue</a:t>
            </a:r>
          </a:p>
          <a:p>
            <a:endParaRPr lang="fr-FR" dirty="0">
              <a:latin typeface="Arial" pitchFamily="34" charset="0"/>
              <a:cs typeface="Arial" pitchFamily="34" charset="0"/>
            </a:endParaRPr>
          </a:p>
          <a:p>
            <a:endParaRPr lang="fr-FR" sz="2400" b="1" dirty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619651"/>
            <a:ext cx="8928992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15089" y="1173950"/>
            <a:ext cx="8568952" cy="5855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00B0F0"/>
                </a:solidFill>
              </a:rPr>
              <a:t>Durant une période critique: le </a:t>
            </a:r>
            <a:r>
              <a:rPr lang="fr-FR" sz="2200" b="1" dirty="0" err="1" smtClean="0">
                <a:solidFill>
                  <a:srgbClr val="00B0F0"/>
                </a:solidFill>
              </a:rPr>
              <a:t>blanket</a:t>
            </a:r>
            <a:r>
              <a:rPr lang="fr-FR" sz="2200" b="1" dirty="0" smtClean="0">
                <a:solidFill>
                  <a:srgbClr val="00B0F0"/>
                </a:solidFill>
              </a:rPr>
              <a:t> </a:t>
            </a:r>
            <a:r>
              <a:rPr lang="fr-FR" sz="2200" b="1" dirty="0" err="1" smtClean="0">
                <a:solidFill>
                  <a:srgbClr val="00B0F0"/>
                </a:solidFill>
              </a:rPr>
              <a:t>feeding</a:t>
            </a:r>
            <a:r>
              <a:rPr lang="fr-FR" sz="2200" b="1" dirty="0" smtClean="0">
                <a:solidFill>
                  <a:srgbClr val="00B0F0"/>
                </a:solidFill>
              </a:rPr>
              <a:t> comme filet de sécurité </a:t>
            </a:r>
          </a:p>
          <a:p>
            <a:pPr algn="ctr"/>
            <a:endParaRPr lang="fr-FR" sz="1050" b="1" dirty="0" smtClean="0">
              <a:solidFill>
                <a:srgbClr val="00B0F0"/>
              </a:solidFill>
            </a:endParaRPr>
          </a:p>
          <a:p>
            <a:pPr marL="285750" lvl="1" indent="-285750">
              <a:buFont typeface="Arial" pitchFamily="34" charset="0"/>
              <a:buChar char="•"/>
            </a:pPr>
            <a:r>
              <a:rPr lang="fr-FR" dirty="0" smtClean="0"/>
              <a:t>Protection des groupes les plus vulnérables en terme de malnutrition après un choc/ durant une période particulièrement difficile</a:t>
            </a:r>
          </a:p>
          <a:p>
            <a:pPr marL="0" lvl="1"/>
            <a:endParaRPr lang="fr-FR" dirty="0" smtClean="0"/>
          </a:p>
          <a:p>
            <a:pPr marL="285750" lvl="1" indent="-285750">
              <a:buFont typeface="Arial" pitchFamily="34" charset="0"/>
              <a:buChar char="•"/>
            </a:pPr>
            <a:r>
              <a:rPr lang="fr-FR" dirty="0" smtClean="0"/>
              <a:t>Contribue a réduire la prévalence de la malnutrition aigue et limiter la mortalité infantile pendant une crise </a:t>
            </a:r>
          </a:p>
          <a:p>
            <a:pPr marL="285750" lvl="1" indent="-285750">
              <a:buFont typeface="Arial" pitchFamily="34" charset="0"/>
              <a:buChar char="•"/>
            </a:pPr>
            <a:endParaRPr lang="fr-FR" dirty="0"/>
          </a:p>
          <a:p>
            <a:pPr marL="285750" lvl="1" indent="-285750">
              <a:buFont typeface="Arial" pitchFamily="34" charset="0"/>
              <a:buChar char="•"/>
            </a:pPr>
            <a:r>
              <a:rPr lang="fr-FR" dirty="0" smtClean="0"/>
              <a:t>Eviter des pics difficilement gérables par les services de sante </a:t>
            </a:r>
          </a:p>
          <a:p>
            <a:pPr marL="0" lvl="1" algn="ctr"/>
            <a:endParaRPr lang="fr-FR" dirty="0" smtClean="0"/>
          </a:p>
          <a:p>
            <a:pPr marL="0" lvl="1" algn="ctr"/>
            <a:endParaRPr lang="fr-FR" sz="2400" b="1" dirty="0" smtClean="0">
              <a:solidFill>
                <a:srgbClr val="00B0F0"/>
              </a:solidFill>
            </a:endParaRPr>
          </a:p>
          <a:p>
            <a:pPr marL="0" lvl="1" algn="ctr"/>
            <a:endParaRPr lang="fr-FR" sz="2200" b="1" dirty="0" smtClean="0">
              <a:solidFill>
                <a:srgbClr val="00B0F0"/>
              </a:solidFill>
            </a:endParaRPr>
          </a:p>
          <a:p>
            <a:pPr marL="0" lvl="1" algn="ctr"/>
            <a:endParaRPr lang="fr-FR" sz="2200" b="1" dirty="0" smtClean="0">
              <a:solidFill>
                <a:srgbClr val="00B0F0"/>
              </a:solidFill>
            </a:endParaRPr>
          </a:p>
          <a:p>
            <a:pPr marL="0" lvl="1" algn="ctr"/>
            <a:r>
              <a:rPr lang="fr-FR" sz="2200" b="1" dirty="0" smtClean="0">
                <a:solidFill>
                  <a:srgbClr val="00B0F0"/>
                </a:solidFill>
              </a:rPr>
              <a:t>Sur le plus long terme : Renforcement de la résilience </a:t>
            </a:r>
          </a:p>
          <a:p>
            <a:pPr marL="0" lvl="1" algn="ctr"/>
            <a:endParaRPr lang="fr-FR" sz="1200" dirty="0" smtClean="0"/>
          </a:p>
          <a:p>
            <a:pPr marL="285750" lvl="1" indent="-285750">
              <a:buFont typeface="Arial" pitchFamily="34" charset="0"/>
              <a:buChar char="•"/>
            </a:pPr>
            <a:r>
              <a:rPr lang="fr-FR" dirty="0" smtClean="0"/>
              <a:t>Répondre aux causes fondamentales, sous-jacentes et directes de la malnutrition</a:t>
            </a:r>
          </a:p>
          <a:p>
            <a:pPr marL="285750" lvl="1" indent="-285750">
              <a:buFont typeface="Arial" pitchFamily="34" charset="0"/>
              <a:buChar char="•"/>
            </a:pPr>
            <a:endParaRPr lang="fr-FR" dirty="0" smtClean="0"/>
          </a:p>
          <a:p>
            <a:pPr marL="285750" lvl="1" indent="-285750">
              <a:buFont typeface="Arial" pitchFamily="34" charset="0"/>
              <a:buChar char="•"/>
            </a:pPr>
            <a:r>
              <a:rPr lang="fr-FR" dirty="0" smtClean="0"/>
              <a:t>Promouvoir et maintenir une bonne nutrition pour assurer une meilleures résilience pendant les chocs</a:t>
            </a:r>
          </a:p>
          <a:p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own Arrow 11"/>
          <p:cNvSpPr/>
          <p:nvPr/>
        </p:nvSpPr>
        <p:spPr>
          <a:xfrm>
            <a:off x="4211960" y="3717032"/>
            <a:ext cx="576064" cy="100811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7387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5344"/>
            <a:ext cx="8856984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D:\My document\WFP logos\French_blu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090017"/>
              </p:ext>
            </p:extLst>
          </p:nvPr>
        </p:nvGraphicFramePr>
        <p:xfrm>
          <a:off x="107504" y="1124744"/>
          <a:ext cx="8856984" cy="5341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632848"/>
              </a:tblGrid>
              <a:tr h="419311">
                <a:tc gridSpan="2">
                  <a:txBody>
                    <a:bodyPr/>
                    <a:lstStyle/>
                    <a:p>
                      <a:r>
                        <a:rPr lang="fr-FR" noProof="0" dirty="0" smtClean="0">
                          <a:latin typeface="Arial" pitchFamily="34" charset="0"/>
                          <a:cs typeface="Arial" pitchFamily="34" charset="0"/>
                        </a:rPr>
                        <a:t>Approche du PAM pour la prévention</a:t>
                      </a:r>
                      <a:r>
                        <a:rPr lang="fr-FR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la malnutrition aigue</a:t>
                      </a:r>
                      <a:endParaRPr lang="fr-FR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999077">
                <a:tc>
                  <a:txBody>
                    <a:bodyPr/>
                    <a:lstStyle/>
                    <a:p>
                      <a:r>
                        <a:rPr lang="fr-FR" sz="1600" b="1" noProof="0" smtClean="0">
                          <a:latin typeface="Arial" pitchFamily="34" charset="0"/>
                          <a:cs typeface="Arial" pitchFamily="34" charset="0"/>
                        </a:rPr>
                        <a:t>Contexte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Situation</a:t>
                      </a:r>
                      <a:r>
                        <a:rPr lang="fr-FR" sz="1600" baseline="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d’urgence, </a:t>
                      </a:r>
                      <a:r>
                        <a:rPr lang="fr-FR" sz="160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contexte</a:t>
                      </a:r>
                      <a:r>
                        <a:rPr lang="fr-FR" sz="1600" baseline="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fr-FR" sz="160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transition,</a:t>
                      </a:r>
                      <a:r>
                        <a:rPr lang="fr-FR" sz="1600" baseline="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ou</a:t>
                      </a:r>
                      <a:r>
                        <a:rPr lang="fr-FR" sz="160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période </a:t>
                      </a:r>
                      <a:r>
                        <a:rPr lang="fr-FR" sz="1800" b="0" i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saisonnière</a:t>
                      </a:r>
                      <a:r>
                        <a:rPr lang="fr-FR" sz="1800" b="0" i="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0" i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spécifique quand le</a:t>
                      </a:r>
                      <a:r>
                        <a:rPr lang="fr-FR" sz="1800" b="0" i="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taux de MAG dépasse le seuil « critique » de 15% ou avec grand risque de détérioration.</a:t>
                      </a:r>
                      <a:endParaRPr lang="fr-FR" sz="1600" noProof="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Faible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accès aux programmes de prise en charge pour la MAS et la MAM</a:t>
                      </a:r>
                      <a:endParaRPr lang="fr-FR" sz="16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latin typeface="Arial" pitchFamily="34" charset="0"/>
                          <a:cs typeface="Arial" pitchFamily="34" charset="0"/>
                        </a:rPr>
                        <a:t>Ciblage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0513" marR="0" lvl="0" indent="-290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Ciblage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géographique </a:t>
                      </a:r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à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la plus petite échelle possible (au moins au niveau sous-national)</a:t>
                      </a:r>
                    </a:p>
                    <a:p>
                      <a:pPr marL="290513" marR="0" lvl="0" indent="-290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Cible habituellement 6-23 mois mais jusqu’à 6-59 mois et parfois les femmes enceintes et allaitantes</a:t>
                      </a:r>
                    </a:p>
                    <a:p>
                      <a:pPr marL="290513" lvl="0" indent="-2905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fr-FR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Tous les enfants dans la tranche d'âge ciblée, indépendant de l’état nutritionnel (sauf les MAS)</a:t>
                      </a:r>
                    </a:p>
                  </a:txBody>
                  <a:tcPr/>
                </a:tc>
              </a:tr>
              <a:tr h="654815"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latin typeface="Arial" pitchFamily="34" charset="0"/>
                          <a:cs typeface="Arial" pitchFamily="34" charset="0"/>
                        </a:rPr>
                        <a:t>Durée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Durée limitée (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normalement 4-6 mois)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Possibilité d’extension selon situation nutritionnelle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4815"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latin typeface="Arial" pitchFamily="34" charset="0"/>
                          <a:cs typeface="Arial" pitchFamily="34" charset="0"/>
                        </a:rPr>
                        <a:t>Comment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Livraison mensuel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de produits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nutritionnelles spécialisées au niveau communautaire (farines fortifiées type CSB++, suppléments nutritionnels prêts a l’emploi type </a:t>
                      </a:r>
                      <a:r>
                        <a:rPr lang="fr-FR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Plumpy’doz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Démonstrations culinaires, 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CCC,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ANJE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Dépistage et référence pour prise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en charge</a:t>
                      </a:r>
                      <a:endParaRPr lang="fr-F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Parfois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d’autres activités (activités de santé, moustiquaires, etc.)</a:t>
                      </a:r>
                      <a:endParaRPr lang="fr-FR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9212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prstClr val="white"/>
                </a:solidFill>
              </a:rPr>
              <a:pPr/>
              <a:t>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619651"/>
            <a:ext cx="8928992" cy="337741"/>
          </a:xfrm>
        </p:spPr>
        <p:txBody>
          <a:bodyPr/>
          <a:lstStyle/>
          <a:p>
            <a:r>
              <a:rPr lang="fr-FR" dirty="0" smtClean="0">
                <a:solidFill>
                  <a:prstClr val="white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4772" y="1106079"/>
            <a:ext cx="875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Approche intégrée et multisectorielle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888285" y="1965703"/>
            <a:ext cx="7963999" cy="3152839"/>
            <a:chOff x="1012542" y="2408580"/>
            <a:chExt cx="7963999" cy="3152839"/>
          </a:xfrm>
        </p:grpSpPr>
        <p:sp>
          <p:nvSpPr>
            <p:cNvPr id="41" name="TextBox 40"/>
            <p:cNvSpPr txBox="1"/>
            <p:nvPr/>
          </p:nvSpPr>
          <p:spPr>
            <a:xfrm>
              <a:off x="3671451" y="2408580"/>
              <a:ext cx="15944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Dépistage et référence</a:t>
              </a:r>
              <a:endPara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15667" y="2838429"/>
              <a:ext cx="33608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Communication sur la nutrition,</a:t>
              </a:r>
            </a:p>
            <a:p>
              <a:pPr defTabSz="457200"/>
              <a:r>
                <a:rPr lang="fr-FR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 soutien et la promotion</a:t>
              </a:r>
            </a:p>
            <a:p>
              <a:pPr defTabSz="457200"/>
              <a:r>
                <a:rPr lang="fr-FR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de l'ANJE</a:t>
              </a:r>
              <a:endPara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17412" y="2731746"/>
              <a:ext cx="20180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Eau, Assainissement et Hygiène (WASH)</a:t>
              </a:r>
              <a:endParaRPr lang="fr-FR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12542" y="4638089"/>
              <a:ext cx="25815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Supplémentation en multi-micronutriments</a:t>
              </a:r>
            </a:p>
            <a:p>
              <a:pPr defTabSz="457200"/>
              <a:endParaRPr lang="fr-FR" dirty="0">
                <a:solidFill>
                  <a:prstClr val="black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711401" y="4546021"/>
            <a:ext cx="2581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F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Sécurité alimentaire et moyens d’existence</a:t>
            </a:r>
            <a:endParaRPr lang="fr-FR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defTabSz="457200"/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69217" y="5278131"/>
            <a:ext cx="140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Vaccination</a:t>
            </a:r>
          </a:p>
        </p:txBody>
      </p:sp>
      <p:pic>
        <p:nvPicPr>
          <p:cNvPr id="4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323" y="2668717"/>
            <a:ext cx="2570170" cy="257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ZoneTexte 6"/>
          <p:cNvSpPr txBox="1"/>
          <p:nvPr/>
        </p:nvSpPr>
        <p:spPr>
          <a:xfrm>
            <a:off x="3149034" y="3733547"/>
            <a:ext cx="2287062" cy="461665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400" kern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Blanket feeding</a:t>
            </a:r>
            <a:endParaRPr lang="fr-FR" sz="2400" kern="0" dirty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590" y="5888458"/>
            <a:ext cx="773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En partenariat avec les ministères, les agences de l’ONU et les </a:t>
            </a:r>
            <a:r>
              <a:rPr lang="fr-FR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ONGs</a:t>
            </a:r>
            <a:r>
              <a:rPr lang="fr-FR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431473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4205064"/>
          </a:xfrm>
        </p:spPr>
        <p:txBody>
          <a:bodyPr>
            <a:normAutofit/>
          </a:bodyPr>
          <a:lstStyle/>
          <a:p>
            <a:r>
              <a:rPr lang="fr-FR" sz="2000" dirty="0" smtClean="0"/>
              <a:t>Le cout de la prise en charge dépasse largement le cout de la prévention (MAM et MAS)</a:t>
            </a:r>
          </a:p>
          <a:p>
            <a:endParaRPr lang="fr-FR" sz="2000" dirty="0" smtClean="0"/>
          </a:p>
          <a:p>
            <a:r>
              <a:rPr lang="fr-FR" sz="2000" dirty="0" smtClean="0"/>
              <a:t>Les couts varient beaucoup selon le contexte (distances, couts logistiques), la capacité des partenaires et le paquet d’interventions (BF ou avec d’autres activités)</a:t>
            </a:r>
          </a:p>
          <a:p>
            <a:endParaRPr lang="fr-FR" sz="2000" dirty="0"/>
          </a:p>
          <a:p>
            <a:r>
              <a:rPr lang="fr-FR" sz="2000" dirty="0" smtClean="0"/>
              <a:t>Les distributions ciblées peuvent être beaucoup plus chères par individu que les distributions générales</a:t>
            </a:r>
          </a:p>
          <a:p>
            <a:endParaRPr lang="fr-FR" sz="2000" dirty="0"/>
          </a:p>
          <a:p>
            <a:r>
              <a:rPr lang="fr-FR" sz="2000" dirty="0" smtClean="0"/>
              <a:t>Profiter de l’occasion de voir toute la population pour d’autres activités de prévention, dépistages, etc.</a:t>
            </a:r>
          </a:p>
          <a:p>
            <a:endParaRPr lang="fr-FR" sz="2000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107504" y="6453336"/>
            <a:ext cx="8496944" cy="501650"/>
          </a:xfrm>
        </p:spPr>
        <p:txBody>
          <a:bodyPr/>
          <a:lstStyle/>
          <a:p>
            <a:r>
              <a:rPr lang="fr-FR" dirty="0" smtClean="0">
                <a:solidFill>
                  <a:prstClr val="white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</a:t>
            </a:r>
            <a:r>
              <a:rPr lang="fr-FR" dirty="0" smtClean="0">
                <a:solidFill>
                  <a:schemeClr val="bg1"/>
                </a:solidFill>
              </a:rPr>
              <a:t>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35502" y="6503243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prstClr val="white"/>
                </a:solidFill>
              </a:rPr>
              <a:pPr/>
              <a:t>8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4772" y="1106079"/>
            <a:ext cx="8753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Distributions ciblées vs. distributions générales: une analyse de cout-efficacité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699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619651"/>
            <a:ext cx="8928992" cy="337741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</a:rPr>
              <a:t>Les filets sociaux pour réduire la prévalence de la malnutrition chez les populations vulnérables pendant des urgences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60"/>
            <a:ext cx="856895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Historique des opérations </a:t>
            </a:r>
            <a:r>
              <a:rPr lang="fr-FR" sz="2400" b="1" dirty="0" err="1" smtClean="0">
                <a:solidFill>
                  <a:srgbClr val="00B0F0"/>
                </a:solidFill>
              </a:rPr>
              <a:t>blanket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feeding</a:t>
            </a:r>
            <a:r>
              <a:rPr lang="fr-FR" sz="2400" b="1" dirty="0" smtClean="0">
                <a:solidFill>
                  <a:srgbClr val="00B0F0"/>
                </a:solidFill>
              </a:rPr>
              <a:t>:</a:t>
            </a:r>
            <a:endParaRPr lang="fr-FR" sz="2400" b="1" dirty="0">
              <a:solidFill>
                <a:srgbClr val="00B0F0"/>
              </a:solidFill>
            </a:endParaRPr>
          </a:p>
          <a:p>
            <a:endParaRPr lang="fr-F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Première opération de BF a grande échelle : Niger 2006 (suivant crise de 2005)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Depuis 2006: Operations BF chaque année pendant la période de soudure au Niger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2010 : Grandes opérations au Niger et au Tchad durant période de crise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Grandes crises :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Haiti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2010, Pakistan 2010, Corne d’Afrique 2011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2012 : Crise dans le Sahel – 7 pays (Niger, Tchad, Nord Cameroun, Burkina Faso, Mali, Gambie, Mauritanie)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My document\WFP logos\French_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48596"/>
            <a:ext cx="2621982" cy="5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580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1359</Words>
  <Application>Microsoft Office PowerPoint</Application>
  <PresentationFormat>Affichage à l'écran (4:3)</PresentationFormat>
  <Paragraphs>185</Paragraphs>
  <Slides>13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Thème Office</vt:lpstr>
      <vt:lpstr>1_Office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90</cp:revision>
  <dcterms:created xsi:type="dcterms:W3CDTF">2013-04-16T12:02:01Z</dcterms:created>
  <dcterms:modified xsi:type="dcterms:W3CDTF">2013-05-13T17:28:56Z</dcterms:modified>
</cp:coreProperties>
</file>