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11F"/>
    <a:srgbClr val="4A7E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ICK\Desktop\Malick%20Faye\SUN\SENEGAL_classificationmap%20malick%20grap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ICK\AppData\Local\Microsoft\Windows\Temporary%20Internet%20Files\Content.Outlook\0VF6XOR3\SENEGAL_classificationmap%20malick%20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ICK\AppData\Local\Microsoft\Windows\Temporary%20Internet%20Files\Content.Outlook\0VF6XOR3\SENEGAL_classificationmap%20malick%20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ICK\AppData\Local\Microsoft\Windows\Temporary%20Internet%20Files\Content.Outlook\0VF6XOR3\SENEGAL_classificationmap%20malick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C9925B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showVal val="1"/>
            <c:showLeaderLines val="1"/>
          </c:dLbls>
          <c:cat>
            <c:strRef>
              <c:f>synthese!$E$28:$E$30</c:f>
              <c:strCache>
                <c:ptCount val="3"/>
                <c:pt idx="0">
                  <c:v>Governance</c:v>
                </c:pt>
                <c:pt idx="1">
                  <c:v>Sensitive</c:v>
                </c:pt>
                <c:pt idx="2">
                  <c:v>Specific</c:v>
                </c:pt>
              </c:strCache>
            </c:strRef>
          </c:cat>
          <c:val>
            <c:numRef>
              <c:f>synthese!$G$28:$G$30</c:f>
              <c:numCache>
                <c:formatCode>0%</c:formatCode>
                <c:ptCount val="3"/>
                <c:pt idx="0">
                  <c:v>0.23876180252581344</c:v>
                </c:pt>
                <c:pt idx="1">
                  <c:v>0.12785008900663292</c:v>
                </c:pt>
                <c:pt idx="2">
                  <c:v>0.63338810846755378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5"/>
  <c:chart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spPr>
              <a:solidFill>
                <a:srgbClr val="C9925B"/>
              </a:solidFill>
            </c:spPr>
          </c:dPt>
          <c:dLbls>
            <c:txPr>
              <a:bodyPr/>
              <a:lstStyle/>
              <a:p>
                <a:pPr>
                  <a:defRPr sz="1200" b="1" i="0" baseline="0"/>
                </a:pPr>
                <a:endParaRPr lang="fr-FR"/>
              </a:p>
            </c:txPr>
            <c:showVal val="1"/>
            <c:showLeaderLines val="1"/>
          </c:dLbls>
          <c:cat>
            <c:strRef>
              <c:f>synthese!$E$100:$E$101</c:f>
              <c:strCache>
                <c:ptCount val="2"/>
                <c:pt idx="0">
                  <c:v>Good nutrition practices</c:v>
                </c:pt>
                <c:pt idx="1">
                  <c:v>Vitamin and mineral intake</c:v>
                </c:pt>
              </c:strCache>
            </c:strRef>
          </c:cat>
          <c:val>
            <c:numRef>
              <c:f>synthese!$F$100:$F$101</c:f>
              <c:numCache>
                <c:formatCode>0%</c:formatCode>
                <c:ptCount val="2"/>
                <c:pt idx="0">
                  <c:v>0.90424060240333326</c:v>
                </c:pt>
                <c:pt idx="1">
                  <c:v>9.575939759666828E-2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006600"/>
              </a:solidFill>
            </c:spPr>
          </c:dPt>
          <c:dLbls>
            <c:txPr>
              <a:bodyPr/>
              <a:lstStyle/>
              <a:p>
                <a:pPr>
                  <a:defRPr sz="1200" b="1" i="0" baseline="0"/>
                </a:pPr>
                <a:endParaRPr lang="fr-FR"/>
              </a:p>
            </c:txPr>
            <c:showVal val="1"/>
            <c:showLeaderLines val="1"/>
          </c:dLbls>
          <c:cat>
            <c:strRef>
              <c:f>synthese!$E$90:$E$91</c:f>
              <c:strCache>
                <c:ptCount val="2"/>
                <c:pt idx="0">
                  <c:v>Accessibility</c:v>
                </c:pt>
                <c:pt idx="1">
                  <c:v>Availability</c:v>
                </c:pt>
              </c:strCache>
            </c:strRef>
          </c:cat>
          <c:val>
            <c:numRef>
              <c:f>synthese!$F$90:$F$91</c:f>
              <c:numCache>
                <c:formatCode>0%</c:formatCode>
                <c:ptCount val="2"/>
                <c:pt idx="0">
                  <c:v>0.41236397314193152</c:v>
                </c:pt>
                <c:pt idx="1">
                  <c:v>0.58763602685806859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006600"/>
              </a:solidFill>
            </c:spPr>
          </c:dPt>
          <c:dPt>
            <c:idx val="2"/>
            <c:spPr>
              <a:solidFill>
                <a:srgbClr val="BDBF61"/>
              </a:solidFill>
            </c:spPr>
          </c:dPt>
          <c:dPt>
            <c:idx val="3"/>
            <c:spPr>
              <a:solidFill>
                <a:srgbClr val="C88338"/>
              </a:solidFill>
            </c:spPr>
          </c:dPt>
          <c:dPt>
            <c:idx val="4"/>
            <c:spPr>
              <a:solidFill>
                <a:srgbClr val="27A22D"/>
              </a:solidFill>
            </c:spPr>
          </c:dPt>
          <c:dLbls>
            <c:txPr>
              <a:bodyPr/>
              <a:lstStyle/>
              <a:p>
                <a:pPr>
                  <a:defRPr sz="1200" b="1" i="0" baseline="0"/>
                </a:pPr>
                <a:endParaRPr lang="fr-FR"/>
              </a:p>
            </c:txPr>
            <c:showVal val="1"/>
            <c:showLeaderLines val="1"/>
          </c:dLbls>
          <c:cat>
            <c:strRef>
              <c:f>synthese!$E$15:$E$19</c:f>
              <c:strCache>
                <c:ptCount val="5"/>
                <c:pt idx="0">
                  <c:v>Communication</c:v>
                </c:pt>
                <c:pt idx="1">
                  <c:v>Coordination and partnership</c:v>
                </c:pt>
                <c:pt idx="2">
                  <c:v>Information Management</c:v>
                </c:pt>
                <c:pt idx="3">
                  <c:v>Policy Development</c:v>
                </c:pt>
                <c:pt idx="4">
                  <c:v>System Capacity Building</c:v>
                </c:pt>
              </c:strCache>
            </c:strRef>
          </c:cat>
          <c:val>
            <c:numRef>
              <c:f>synthese!$F$15:$F$19</c:f>
              <c:numCache>
                <c:formatCode>0%</c:formatCode>
                <c:ptCount val="5"/>
                <c:pt idx="0">
                  <c:v>6.3477957279334751E-2</c:v>
                </c:pt>
                <c:pt idx="1">
                  <c:v>3.6698194052115406E-2</c:v>
                </c:pt>
                <c:pt idx="2">
                  <c:v>0.18646649950804625</c:v>
                </c:pt>
                <c:pt idx="3">
                  <c:v>2.3010759513758847E-2</c:v>
                </c:pt>
                <c:pt idx="4">
                  <c:v>0.64273812168724409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8004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006"/>
          <a:stretch>
            <a:fillRect/>
          </a:stretch>
        </p:blipFill>
        <p:spPr bwMode="auto">
          <a:xfrm>
            <a:off x="0" y="260648"/>
            <a:ext cx="3528392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552655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38436" y="5719227"/>
            <a:ext cx="871296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Abdoulaye Ka</a:t>
            </a:r>
          </a:p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Coordonnateur National de la Cellule de Lutte contre la Malnutrition</a:t>
            </a:r>
          </a:p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Primature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96134" y="1076580"/>
            <a:ext cx="77517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PLAN DE PASSAGE A L’ECHELLE DES INTERVENTIONS DE NUTRITION AU SENEGAL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4581128"/>
            <a:ext cx="8411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Processus de budgétisation: enjeux et défis</a:t>
            </a:r>
            <a:endParaRPr lang="fr-FR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4" descr="ban-clm 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060848"/>
            <a:ext cx="66119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19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7504" y="980728"/>
            <a:ext cx="4437643" cy="3096343"/>
          </a:xfrm>
          <a:ln>
            <a:solidFill>
              <a:srgbClr val="993300"/>
            </a:solidFill>
          </a:ln>
        </p:spPr>
      </p:pic>
      <p:pic>
        <p:nvPicPr>
          <p:cNvPr id="22" name="Picture 2" descr="K:\cartes smart 15 juillet\rc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980728"/>
            <a:ext cx="4434974" cy="3096344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23" name="ZoneTexte 22"/>
          <p:cNvSpPr txBox="1"/>
          <p:nvPr/>
        </p:nvSpPr>
        <p:spPr>
          <a:xfrm>
            <a:off x="6516216" y="422108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74330C"/>
                </a:solidFill>
                <a:latin typeface="Arial" pitchFamily="34" charset="0"/>
              </a:rPr>
              <a:t>Prévalence nationale MAG: 8,8%</a:t>
            </a:r>
            <a:endParaRPr lang="en-US" sz="1200" b="1" dirty="0" smtClean="0">
              <a:solidFill>
                <a:srgbClr val="74330C"/>
              </a:solidFill>
              <a:latin typeface="Arial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588224" y="463397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74330C"/>
                </a:solidFill>
                <a:latin typeface="Arial" pitchFamily="34" charset="0"/>
              </a:rPr>
              <a:t>Prévalence nationale RCG:15,5%</a:t>
            </a:r>
            <a:endParaRPr lang="en-US" sz="1200" b="1" dirty="0" smtClean="0">
              <a:solidFill>
                <a:srgbClr val="74330C"/>
              </a:solidFill>
              <a:latin typeface="Arial" pitchFamily="34" charset="0"/>
            </a:endParaRPr>
          </a:p>
        </p:txBody>
      </p:sp>
      <p:graphicFrame>
        <p:nvGraphicFramePr>
          <p:cNvPr id="25" name="Tableau 24"/>
          <p:cNvGraphicFramePr>
            <a:graphicFrameLocks noGrp="1"/>
          </p:cNvGraphicFramePr>
          <p:nvPr/>
        </p:nvGraphicFramePr>
        <p:xfrm>
          <a:off x="251520" y="4161616"/>
          <a:ext cx="6264696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910"/>
                <a:gridCol w="1242685"/>
                <a:gridCol w="1656910"/>
                <a:gridCol w="1708191"/>
              </a:tblGrid>
              <a:tr h="245021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MICRONUTRIMENTS</a:t>
                      </a:r>
                      <a:endParaRPr lang="fr-FR" sz="1200" dirty="0"/>
                    </a:p>
                  </a:txBody>
                  <a:tcPr anchor="ctr">
                    <a:solidFill>
                      <a:srgbClr val="7433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CIBLES</a:t>
                      </a:r>
                      <a:endParaRPr lang="fr-FR" sz="1200" dirty="0"/>
                    </a:p>
                  </a:txBody>
                  <a:tcPr anchor="ctr">
                    <a:solidFill>
                      <a:srgbClr val="7433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PREVALENCES</a:t>
                      </a:r>
                      <a:endParaRPr lang="fr-FR" sz="1200" dirty="0"/>
                    </a:p>
                  </a:txBody>
                  <a:tcPr anchor="ctr">
                    <a:solidFill>
                      <a:srgbClr val="74330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SOURCES</a:t>
                      </a:r>
                      <a:endParaRPr lang="fr-FR" sz="1200" dirty="0"/>
                    </a:p>
                  </a:txBody>
                  <a:tcPr anchor="ctr">
                    <a:solidFill>
                      <a:srgbClr val="74330C"/>
                    </a:solidFill>
                  </a:tcPr>
                </a:tc>
              </a:tr>
              <a:tr h="403563">
                <a:tc rowSpan="2">
                  <a:txBody>
                    <a:bodyPr/>
                    <a:lstStyle/>
                    <a:p>
                      <a:r>
                        <a:rPr lang="fr-FR" sz="1200" dirty="0" smtClean="0"/>
                        <a:t>FER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FEMMES</a:t>
                      </a:r>
                    </a:p>
                    <a:p>
                      <a:pPr algn="ctr"/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</a:rPr>
                        <a:t>25,7</a:t>
                      </a:r>
                      <a:endParaRPr lang="fr-F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200" dirty="0" smtClean="0"/>
                        <a:t>UCAD/COSFAM 2010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</a:tr>
              <a:tr h="24502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ENFANTS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</a:rPr>
                        <a:t>57,7</a:t>
                      </a:r>
                      <a:endParaRPr lang="fr-F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245021">
                <a:tc rowSpan="2">
                  <a:txBody>
                    <a:bodyPr/>
                    <a:lstStyle/>
                    <a:p>
                      <a:r>
                        <a:rPr lang="fr-FR" sz="1200" dirty="0" smtClean="0"/>
                        <a:t>IODE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FEMMES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</a:rPr>
                        <a:t>59</a:t>
                      </a:r>
                      <a:endParaRPr lang="fr-F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200" dirty="0" smtClean="0"/>
                        <a:t>IPDSR /MI 2010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</a:tr>
              <a:tr h="24502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ENFANTS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</a:rPr>
                        <a:t>54,7</a:t>
                      </a:r>
                      <a:endParaRPr lang="fr-F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245021">
                <a:tc rowSpan="2">
                  <a:txBody>
                    <a:bodyPr/>
                    <a:lstStyle/>
                    <a:p>
                      <a:r>
                        <a:rPr lang="fr-FR" sz="1200" dirty="0" smtClean="0"/>
                        <a:t>VITAMINE</a:t>
                      </a:r>
                      <a:r>
                        <a:rPr lang="fr-FR" sz="1200" baseline="0" dirty="0" smtClean="0"/>
                        <a:t> A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FEMMES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2,4</a:t>
                      </a: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UCAD/COSFAM 2010</a:t>
                      </a:r>
                    </a:p>
                    <a:p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</a:tr>
              <a:tr h="24502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ENFANTS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</a:rPr>
                        <a:t>24,4</a:t>
                      </a:r>
                      <a:endParaRPr lang="fr-F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245021">
                <a:tc rowSpan="2">
                  <a:txBody>
                    <a:bodyPr/>
                    <a:lstStyle/>
                    <a:p>
                      <a:r>
                        <a:rPr lang="fr-FR" sz="1200" dirty="0" smtClean="0"/>
                        <a:t>ZINC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FEMMES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</a:rPr>
                        <a:t>59,5</a:t>
                      </a:r>
                      <a:endParaRPr lang="fr-F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24502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ENFANTS</a:t>
                      </a:r>
                      <a:endParaRPr lang="fr-FR" sz="1200" dirty="0"/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</a:rPr>
                        <a:t>50,1</a:t>
                      </a:r>
                      <a:endParaRPr lang="fr-F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ABDB7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Titre 7"/>
          <p:cNvSpPr>
            <a:spLocks noGrp="1"/>
          </p:cNvSpPr>
          <p:nvPr>
            <p:ph type="title"/>
          </p:nvPr>
        </p:nvSpPr>
        <p:spPr>
          <a:xfrm>
            <a:off x="2339503" y="260648"/>
            <a:ext cx="69850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fr-FR" sz="1400" b="1" dirty="0" smtClean="0">
                <a:solidFill>
                  <a:srgbClr val="0A7832"/>
                </a:solidFill>
                <a:latin typeface="Arial" pitchFamily="34" charset="0"/>
              </a:rPr>
              <a:t>SITUATION NUTRITIONNELLE AU SÉNÉGAL</a:t>
            </a:r>
            <a:endParaRPr lang="fr-FR" sz="1400" b="1" dirty="0">
              <a:solidFill>
                <a:srgbClr val="0A783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pic>
        <p:nvPicPr>
          <p:cNvPr id="12" name="Image 11" descr="Logo-CL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1763439" y="332656"/>
            <a:ext cx="6985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fr-FR" sz="1200" b="1" dirty="0" smtClean="0">
                <a:solidFill>
                  <a:srgbClr val="0A7832"/>
                </a:solidFill>
                <a:latin typeface="Arial" pitchFamily="34" charset="0"/>
              </a:rPr>
              <a:t>Processus de budgétisation</a:t>
            </a:r>
            <a:endParaRPr lang="fr-FR" sz="1200" b="1" dirty="0">
              <a:solidFill>
                <a:srgbClr val="0A7832"/>
              </a:solidFill>
              <a:latin typeface="Arial" pitchFamily="34" charset="0"/>
            </a:endParaRPr>
          </a:p>
        </p:txBody>
      </p:sp>
      <p:graphicFrame>
        <p:nvGraphicFramePr>
          <p:cNvPr id="2050" name="Object 1"/>
          <p:cNvGraphicFramePr>
            <a:graphicFrameLocks noGrp="1" noChangeAspect="1"/>
          </p:cNvGraphicFramePr>
          <p:nvPr/>
        </p:nvGraphicFramePr>
        <p:xfrm>
          <a:off x="107505" y="1052736"/>
          <a:ext cx="3744415" cy="2340259"/>
        </p:xfrm>
        <a:graphic>
          <a:graphicData uri="http://schemas.openxmlformats.org/presentationml/2006/ole">
            <p:oleObj spid="_x0000_s2050" name="Picture" r:id="rId5" imgW="4902840" imgH="2693160" progId="Word.Picture.8">
              <p:embed/>
            </p:oleObj>
          </a:graphicData>
        </a:graphic>
      </p:graphicFrame>
      <p:graphicFrame>
        <p:nvGraphicFramePr>
          <p:cNvPr id="14" name="Group 2"/>
          <p:cNvGraphicFramePr>
            <a:graphicFrameLocks/>
          </p:cNvGraphicFramePr>
          <p:nvPr/>
        </p:nvGraphicFramePr>
        <p:xfrm>
          <a:off x="4211960" y="1067560"/>
          <a:ext cx="4752527" cy="2505456"/>
        </p:xfrm>
        <a:graphic>
          <a:graphicData uri="http://schemas.openxmlformats.org/drawingml/2006/table">
            <a:tbl>
              <a:tblPr/>
              <a:tblGrid>
                <a:gridCol w="1033158"/>
                <a:gridCol w="1756368"/>
                <a:gridCol w="1963001"/>
              </a:tblGrid>
              <a:tr h="344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</a:rPr>
                        <a:t>2002-2006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</a:rPr>
                        <a:t>2007-2011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itchFamily="34" charset="0"/>
                          <a:ea typeface="+mn-ea"/>
                          <a:cs typeface="Times New Roman" pitchFamily="18" charset="0"/>
                        </a:rPr>
                        <a:t>Enjeux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Phase test approche programme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Interventions dans 75 CL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Mise en place du dispositif opérationnel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Maîtrise des coûts des interventions spécifiques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Phase extension dans 286 CL (50%)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Implication accentuée des CL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Masse critique d’acteurs communautaires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Renforcement de la </a:t>
                      </a:r>
                      <a:r>
                        <a:rPr kumimoji="0" lang="fr-F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multisectorialité</a:t>
                      </a: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 (Santé, éducation)</a:t>
                      </a:r>
                    </a:p>
                    <a:p>
                      <a:pPr marL="190500" marR="0" lvl="0" indent="-190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Group 2"/>
          <p:cNvGraphicFramePr>
            <a:graphicFrameLocks/>
          </p:cNvGraphicFramePr>
          <p:nvPr/>
        </p:nvGraphicFramePr>
        <p:xfrm>
          <a:off x="827584" y="3429000"/>
          <a:ext cx="8064896" cy="3426336"/>
        </p:xfrm>
        <a:graphic>
          <a:graphicData uri="http://schemas.openxmlformats.org/drawingml/2006/table">
            <a:tbl>
              <a:tblPr/>
              <a:tblGrid>
                <a:gridCol w="1296144"/>
                <a:gridCol w="6768752"/>
              </a:tblGrid>
              <a:tr h="33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</a:rPr>
                        <a:t>2012-2017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183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itchFamily="34" charset="0"/>
                          <a:ea typeface="+mn-ea"/>
                          <a:cs typeface="Times New Roman" pitchFamily="18" charset="0"/>
                        </a:rPr>
                        <a:t>Objectifs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Assister le Sénégal dans l’atteinte des Objectifs du Millénaire en appuyant la politique de nutrition du Sénégal qui vise à améliorer l’état nutritionnel  des enfants de moins de 5 ans, femmes enceintes et femmes allaitantes et à contribuer à l’amélioration de la sécurité alimentaire</a:t>
                      </a:r>
                    </a:p>
                    <a:p>
                      <a:pPr marL="647700" marR="0" lvl="1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Réduction de 50% de la malnutrition chronique et aiguë</a:t>
                      </a:r>
                    </a:p>
                    <a:p>
                      <a:pPr marL="647700" marR="0" lvl="1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Réduction des carences en vitamine A et Fer</a:t>
                      </a:r>
                    </a:p>
                    <a:p>
                      <a:pPr marL="647700" marR="0" lvl="1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Amélioration de la disponibilité alimentaire au niveau des ménages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51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itchFamily="34" charset="0"/>
                          <a:ea typeface="+mn-ea"/>
                          <a:cs typeface="Times New Roman" pitchFamily="18" charset="0"/>
                        </a:rPr>
                        <a:t>Enjeux stratégiques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Consolider la nutrition communautaire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renforcer la </a:t>
                      </a:r>
                      <a:r>
                        <a:rPr kumimoji="0" lang="fr-F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multisectorialité</a:t>
                      </a:r>
                      <a:endParaRPr kumimoji="0" lang="fr-F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Améliorer la coordination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84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itchFamily="34" charset="0"/>
                          <a:ea typeface="+mn-ea"/>
                          <a:cs typeface="Times New Roman" pitchFamily="18" charset="0"/>
                        </a:rPr>
                        <a:t>Principes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itchFamily="34" charset="0"/>
                          <a:ea typeface="+mn-ea"/>
                          <a:cs typeface="Times New Roman" pitchFamily="18" charset="0"/>
                        </a:rPr>
                        <a:t>budgétisation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Coûts historiques interventions spécifiques: 5$/enfant/an pour projets communautaires (SPC, PECMA); lutte contre les carences en micronutriments (fortification communautaire, iodation du sel, </a:t>
                      </a:r>
                      <a:r>
                        <a:rPr kumimoji="0" lang="fr-F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supplémentation</a:t>
                      </a: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1905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Financement d’interventions luttant contre les déterminants de la malnutrition  au niveau communautaire (agriculture, sécurité alimentaire, filets sociaux) 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8658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1763439" y="332656"/>
            <a:ext cx="6985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fr-FR" sz="1200" b="1" dirty="0" smtClean="0">
                <a:solidFill>
                  <a:srgbClr val="0A7832"/>
                </a:solidFill>
                <a:latin typeface="Arial" pitchFamily="34" charset="0"/>
              </a:rPr>
              <a:t>Répartition des coûts</a:t>
            </a:r>
            <a:endParaRPr lang="fr-FR" sz="1200" b="1" dirty="0">
              <a:solidFill>
                <a:srgbClr val="0A7832"/>
              </a:solidFill>
              <a:latin typeface="Arial" pitchFamily="34" charset="0"/>
            </a:endParaRPr>
          </a:p>
        </p:txBody>
      </p:sp>
      <p:sp>
        <p:nvSpPr>
          <p:cNvPr id="14" name="Titre 7"/>
          <p:cNvSpPr txBox="1">
            <a:spLocks/>
          </p:cNvSpPr>
          <p:nvPr/>
        </p:nvSpPr>
        <p:spPr>
          <a:xfrm>
            <a:off x="-36512" y="2185120"/>
            <a:ext cx="1944216" cy="33855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Principes de </a:t>
            </a:r>
            <a:r>
              <a:rPr lang="fr-FR" sz="1600" b="1" dirty="0" err="1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costing</a:t>
            </a:r>
            <a:endParaRPr lang="fr-FR" sz="1600" b="1" dirty="0">
              <a:solidFill>
                <a:srgbClr val="000099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>
            <a:off x="1763688" y="1052736"/>
            <a:ext cx="7200800" cy="12961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0A7832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190500" indent="-19050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Intervention spécifique nutrition pour bien adresser les défis et couvrir l’ensemble du pays</a:t>
            </a:r>
          </a:p>
          <a:p>
            <a:pPr marL="190500" indent="-19050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S’attaquer aux déterminants en favorisant la synergie des secteurs pour résoudre les problèmes les concernant au niveau communautaire</a:t>
            </a:r>
          </a:p>
          <a:p>
            <a:pPr marL="190500" indent="-19050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Faciliter la coordination au plus haut niveau de ces interventions</a:t>
            </a:r>
          </a:p>
          <a:p>
            <a:pPr marL="190500" indent="-19050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Implication des secteurs par leur responsabilisation et leur obligation de rendre compte</a:t>
            </a:r>
          </a:p>
        </p:txBody>
      </p:sp>
      <p:sp>
        <p:nvSpPr>
          <p:cNvPr id="20" name="AutoShape 10"/>
          <p:cNvSpPr>
            <a:spLocks noChangeArrowheads="1"/>
          </p:cNvSpPr>
          <p:nvPr/>
        </p:nvSpPr>
        <p:spPr bwMode="auto">
          <a:xfrm>
            <a:off x="1835696" y="2708920"/>
            <a:ext cx="7129362" cy="7920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0A7832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190500" indent="-19050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Arial" pitchFamily="34" charset="0"/>
              <a:buChar char="•"/>
              <a:tabLst>
                <a:tab pos="92075" algn="l"/>
              </a:tabLst>
            </a:pPr>
            <a:r>
              <a:rPr lang="fr-FR" sz="14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Interventions de nutrition communautaire estimées sur la base de 5$ par enfant</a:t>
            </a:r>
          </a:p>
          <a:p>
            <a:pPr marL="190500" indent="-19050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Arial" pitchFamily="34" charset="0"/>
              <a:buChar char="•"/>
              <a:tabLst>
                <a:tab pos="92075" algn="l"/>
              </a:tabLst>
            </a:pPr>
            <a:r>
              <a:rPr lang="fr-FR" sz="14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Estimation sur base de couts historiques ou de consultation des interventions multisectorielles destinées à accompagner les activités de nutrition communautaire</a:t>
            </a:r>
          </a:p>
        </p:txBody>
      </p:sp>
      <p:sp>
        <p:nvSpPr>
          <p:cNvPr id="21" name="Titre 7"/>
          <p:cNvSpPr txBox="1">
            <a:spLocks/>
          </p:cNvSpPr>
          <p:nvPr/>
        </p:nvSpPr>
        <p:spPr>
          <a:xfrm>
            <a:off x="115888" y="4588386"/>
            <a:ext cx="2079848" cy="83099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Coût total sur 05 ans: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52 milliards de FCFA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105 millions de $</a:t>
            </a:r>
            <a:endParaRPr lang="fr-FR" sz="1600" b="1" dirty="0">
              <a:solidFill>
                <a:srgbClr val="000099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22" name="Graphique 21"/>
          <p:cNvGraphicFramePr/>
          <p:nvPr/>
        </p:nvGraphicFramePr>
        <p:xfrm>
          <a:off x="2411759" y="3789040"/>
          <a:ext cx="5546261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  <p:bldP spid="20" grpId="0" animBg="1"/>
      <p:bldP spid="21" grpId="0"/>
      <p:bldGraphic spid="2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8658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1763439" y="332656"/>
            <a:ext cx="6985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fr-FR" sz="1200" b="1" dirty="0" smtClean="0">
                <a:solidFill>
                  <a:srgbClr val="0A7832"/>
                </a:solidFill>
                <a:latin typeface="Arial" pitchFamily="34" charset="0"/>
              </a:rPr>
              <a:t>Répartition des coûts</a:t>
            </a:r>
            <a:endParaRPr lang="fr-FR" sz="1200" b="1" dirty="0">
              <a:solidFill>
                <a:srgbClr val="0A7832"/>
              </a:solidFill>
              <a:latin typeface="Arial" pitchFamily="34" charset="0"/>
            </a:endParaRPr>
          </a:p>
        </p:txBody>
      </p:sp>
      <p:sp>
        <p:nvSpPr>
          <p:cNvPr id="14" name="Titre 7"/>
          <p:cNvSpPr txBox="1">
            <a:spLocks/>
          </p:cNvSpPr>
          <p:nvPr/>
        </p:nvSpPr>
        <p:spPr>
          <a:xfrm>
            <a:off x="179512" y="1139260"/>
            <a:ext cx="2880320" cy="15696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Structure des coûts des interventions directes: 33,5 milliards CFA sur 05 ans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67 millions $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 smtClean="0">
              <a:solidFill>
                <a:srgbClr val="000099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15" name="Graphique 14"/>
          <p:cNvGraphicFramePr/>
          <p:nvPr/>
        </p:nvGraphicFramePr>
        <p:xfrm>
          <a:off x="3635896" y="1124744"/>
          <a:ext cx="367240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Rectangle à coins arrondis 15"/>
          <p:cNvSpPr/>
          <p:nvPr/>
        </p:nvSpPr>
        <p:spPr bwMode="auto">
          <a:xfrm>
            <a:off x="5214942" y="3573016"/>
            <a:ext cx="3357586" cy="2232248"/>
          </a:xfrm>
          <a:prstGeom prst="roundRect">
            <a:avLst/>
          </a:prstGeom>
          <a:solidFill>
            <a:srgbClr val="C9925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Production sel iodé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sz="1600" dirty="0" smtClean="0">
                <a:latin typeface="Times New Roman" charset="0"/>
              </a:rPr>
              <a:t>Fortification communautaire par groupement de femmes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sz="1600" dirty="0" smtClean="0">
                <a:latin typeface="Times New Roman" charset="0"/>
              </a:rPr>
              <a:t>Fortification à domicile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Déparasitage et </a:t>
            </a:r>
            <a:r>
              <a:rPr lang="fr-FR" sz="1600" dirty="0" err="1" smtClean="0">
                <a:latin typeface="Times New Roman" charset="0"/>
              </a:rPr>
              <a:t>supplémentation</a:t>
            </a:r>
            <a:r>
              <a:rPr lang="fr-FR" sz="1600" dirty="0" smtClean="0">
                <a:latin typeface="Times New Roman" charset="0"/>
              </a:rPr>
              <a:t> des enfants en milieu scolaire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Journées locales de micronutriment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fr-FR" sz="1600" dirty="0" smtClean="0">
              <a:latin typeface="Times New Roman" charset="0"/>
            </a:endParaRPr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570332" y="3500438"/>
            <a:ext cx="4145684" cy="242889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1600" dirty="0" smtClean="0">
              <a:latin typeface="Times New Roman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sz="1600" dirty="0" smtClean="0">
                <a:latin typeface="Times New Roman" charset="0"/>
              </a:rPr>
              <a:t>Dépistage et prise en charge de la MA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sz="1600" dirty="0" smtClean="0">
                <a:latin typeface="Times New Roman" charset="0"/>
              </a:rPr>
              <a:t> SPC et CIP pour l’adoption de comportements favorables à la croissance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sz="1600" dirty="0" smtClean="0">
                <a:latin typeface="Times New Roman" charset="0"/>
              </a:rPr>
              <a:t> Communication et mobilisation sociale sur AME, CPN, alimentation complémentaire, TDCI, etc.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fr-FR" sz="1600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Graphic spid="15" grpId="0">
        <p:bldAsOne/>
      </p:bldGraphic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8658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1763439" y="332656"/>
            <a:ext cx="6985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fr-FR" sz="1200" b="1" dirty="0" smtClean="0">
                <a:solidFill>
                  <a:srgbClr val="0A7832"/>
                </a:solidFill>
                <a:latin typeface="Arial" pitchFamily="34" charset="0"/>
              </a:rPr>
              <a:t>Répartition des coûts</a:t>
            </a:r>
            <a:endParaRPr lang="fr-FR" sz="1200" b="1" dirty="0">
              <a:solidFill>
                <a:srgbClr val="0A7832"/>
              </a:solidFill>
              <a:latin typeface="Arial" pitchFamily="34" charset="0"/>
            </a:endParaRPr>
          </a:p>
        </p:txBody>
      </p:sp>
      <p:sp>
        <p:nvSpPr>
          <p:cNvPr id="14" name="Titre 7"/>
          <p:cNvSpPr txBox="1">
            <a:spLocks/>
          </p:cNvSpPr>
          <p:nvPr/>
        </p:nvSpPr>
        <p:spPr>
          <a:xfrm>
            <a:off x="179512" y="1139260"/>
            <a:ext cx="2880320" cy="15696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Structure des coûts des interventions sensibles: 6,7 milliards CFA sur 05 ans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13,5 millions $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 smtClean="0">
              <a:solidFill>
                <a:srgbClr val="000099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11" name="Graphique 10"/>
          <p:cNvGraphicFramePr/>
          <p:nvPr/>
        </p:nvGraphicFramePr>
        <p:xfrm>
          <a:off x="3347864" y="1052736"/>
          <a:ext cx="374441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Rectangle à coins arrondis 17"/>
          <p:cNvSpPr/>
          <p:nvPr/>
        </p:nvSpPr>
        <p:spPr bwMode="auto">
          <a:xfrm>
            <a:off x="899592" y="3664974"/>
            <a:ext cx="3816424" cy="2500330"/>
          </a:xfrm>
          <a:prstGeom prst="roundRect">
            <a:avLst/>
          </a:prstGeom>
          <a:solidFill>
            <a:srgbClr val="0066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Financement des projets de jardins potagers 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Appui aux développement de l'élevage de petits ruminants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Appui à la mise en place de banques céréalières villageoises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Financement des projets de transformations ou conservations des aliments</a:t>
            </a:r>
          </a:p>
        </p:txBody>
      </p:sp>
      <p:sp>
        <p:nvSpPr>
          <p:cNvPr id="19" name="Rectangle à coins arrondis 18"/>
          <p:cNvSpPr/>
          <p:nvPr/>
        </p:nvSpPr>
        <p:spPr bwMode="auto">
          <a:xfrm>
            <a:off x="5143504" y="4303926"/>
            <a:ext cx="3500462" cy="1357322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Filet de sécurité social: transferts monétaires aux mères d’enfants de moins de cinq ans vulnérables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/>
      <p:bldGraphic spid="11" grpId="0">
        <p:bldAsOne/>
      </p:bldGraphic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8658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1763439" y="332656"/>
            <a:ext cx="6985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fr-FR" sz="1200" b="1" dirty="0" smtClean="0">
                <a:solidFill>
                  <a:srgbClr val="0A7832"/>
                </a:solidFill>
                <a:latin typeface="Arial" pitchFamily="34" charset="0"/>
              </a:rPr>
              <a:t>Répartition des coûts</a:t>
            </a:r>
            <a:endParaRPr lang="fr-FR" sz="1200" b="1" dirty="0">
              <a:solidFill>
                <a:srgbClr val="0A7832"/>
              </a:solidFill>
              <a:latin typeface="Arial" pitchFamily="34" charset="0"/>
            </a:endParaRPr>
          </a:p>
        </p:txBody>
      </p:sp>
      <p:sp>
        <p:nvSpPr>
          <p:cNvPr id="14" name="Titre 7"/>
          <p:cNvSpPr txBox="1">
            <a:spLocks/>
          </p:cNvSpPr>
          <p:nvPr/>
        </p:nvSpPr>
        <p:spPr>
          <a:xfrm>
            <a:off x="179512" y="1262371"/>
            <a:ext cx="2880320" cy="132343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Structure des coûts de Gouvernance: 12,6 milliards CFA sur 05 ans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25 millions $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 smtClean="0">
              <a:solidFill>
                <a:srgbClr val="000099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15" name="Graphique 14"/>
          <p:cNvGraphicFramePr/>
          <p:nvPr/>
        </p:nvGraphicFramePr>
        <p:xfrm>
          <a:off x="3131840" y="1196752"/>
          <a:ext cx="496855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Rectangle à coins arrondis 15"/>
          <p:cNvSpPr/>
          <p:nvPr/>
        </p:nvSpPr>
        <p:spPr bwMode="auto">
          <a:xfrm>
            <a:off x="899592" y="3806710"/>
            <a:ext cx="3500462" cy="2214578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Conception et élaboration supports de formation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Formation acteurs communautaires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Formation pour le leadership axé nutrition au niveau communautaire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Logistique et frais de supervision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gestion des programmes</a:t>
            </a:r>
          </a:p>
          <a:p>
            <a:pPr eaLnBrk="0" hangingPunct="0">
              <a:buFontTx/>
              <a:buChar char="-"/>
            </a:pPr>
            <a:endParaRPr lang="fr-FR" sz="1600" dirty="0" smtClean="0">
              <a:latin typeface="Times New Roman" charset="0"/>
            </a:endParaRPr>
          </a:p>
          <a:p>
            <a:pPr eaLnBrk="0" hangingPunct="0">
              <a:buFontTx/>
              <a:buChar char="-"/>
            </a:pPr>
            <a:endParaRPr lang="fr-FR" sz="1600" dirty="0" smtClean="0">
              <a:latin typeface="Times New Roman" charset="0"/>
            </a:endParaRPr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5286380" y="3789040"/>
            <a:ext cx="3500462" cy="2214578"/>
          </a:xfrm>
          <a:prstGeom prst="roundRect">
            <a:avLst/>
          </a:prstGeom>
          <a:solidFill>
            <a:srgbClr val="BDBF6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Enquêtes de base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Etudes spécifiques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Recherche opérationnelles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Enquêtes EDS</a:t>
            </a:r>
          </a:p>
          <a:p>
            <a:pPr eaLnBrk="0" hangingPunct="0">
              <a:buFontTx/>
              <a:buChar char="-"/>
            </a:pPr>
            <a:r>
              <a:rPr lang="fr-FR" sz="1600" dirty="0" smtClean="0">
                <a:latin typeface="Times New Roman" charset="0"/>
              </a:rPr>
              <a:t> Système de cartographie des interventions</a:t>
            </a:r>
          </a:p>
          <a:p>
            <a:pPr eaLnBrk="0" hangingPunct="0">
              <a:buFontTx/>
              <a:buChar char="-"/>
            </a:pPr>
            <a:endParaRPr lang="fr-FR" sz="1600" dirty="0" smtClean="0">
              <a:latin typeface="Times New Roman" charset="0"/>
            </a:endParaRPr>
          </a:p>
          <a:p>
            <a:pPr eaLnBrk="0" hangingPunct="0">
              <a:buFontTx/>
              <a:buChar char="-"/>
            </a:pPr>
            <a:endParaRPr lang="fr-FR" sz="1600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Graphic spid="15" grpId="0">
        <p:bldAsOne/>
      </p:bldGraphic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8658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1763439" y="332656"/>
            <a:ext cx="6985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fr-FR" sz="1200" b="1" dirty="0" smtClean="0">
                <a:solidFill>
                  <a:srgbClr val="0A7832"/>
                </a:solidFill>
                <a:latin typeface="Arial" pitchFamily="34" charset="0"/>
              </a:rPr>
              <a:t>Limites et perspectives</a:t>
            </a:r>
            <a:endParaRPr lang="fr-FR" sz="1200" b="1" dirty="0">
              <a:solidFill>
                <a:srgbClr val="0A7832"/>
              </a:solidFill>
              <a:latin typeface="Arial" pitchFamily="34" charset="0"/>
            </a:endParaRPr>
          </a:p>
        </p:txBody>
      </p:sp>
      <p:graphicFrame>
        <p:nvGraphicFramePr>
          <p:cNvPr id="11" name="Group 2"/>
          <p:cNvGraphicFramePr>
            <a:graphicFrameLocks/>
          </p:cNvGraphicFramePr>
          <p:nvPr/>
        </p:nvGraphicFramePr>
        <p:xfrm>
          <a:off x="214313" y="1124745"/>
          <a:ext cx="8624887" cy="3796032"/>
        </p:xfrm>
        <a:graphic>
          <a:graphicData uri="http://schemas.openxmlformats.org/drawingml/2006/table">
            <a:tbl>
              <a:tblPr/>
              <a:tblGrid>
                <a:gridCol w="4274928"/>
                <a:gridCol w="4349959"/>
              </a:tblGrid>
              <a:tr h="263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itchFamily="34" charset="0"/>
                          <a:ea typeface="+mn-ea"/>
                          <a:cs typeface="Times New Roman" pitchFamily="18" charset="0"/>
                        </a:rPr>
                        <a:t>Limites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Perspectives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2113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+mj-lt"/>
                        <a:buAutoNum type="arabicPeriod"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Processus d’effectivité de la </a:t>
                      </a:r>
                      <a:r>
                        <a:rPr kumimoji="0" lang="fr-FR" sz="16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multisectorialité</a:t>
                      </a: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en cours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+mj-lt"/>
                        <a:buAutoNum type="arabicPeriod"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Les coûts des interventions (sensibles) de certains secteurs non maîtrisés donc non pris en compte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+mj-lt"/>
                        <a:buAutoNum type="arabicPeriod"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Opportunité de la révision de la lettre de politique de nutrition pour instaurer un dialogue plus profond avec tous les secteurs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+mj-lt"/>
                        <a:buAutoNum type="arabicPeriod"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Disponibilité d’informations plus précises sur le profil nutritionnel du pays (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SMARTs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, enquête qualitative…)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+mj-lt"/>
                        <a:buAutoNum type="arabicPeriod"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Orientation vers une intégration de la nutrition dans les différentes politiques sectorielles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+mj-lt"/>
                        <a:buAutoNum type="arabicPeriod"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Volonté politique affirmée pour la nutrition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70000"/>
                        <a:buFont typeface="+mj-lt"/>
                        <a:buAutoNum type="arabicPeriod"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Investissement du Gouvernement en progression constante (3,5 milliards CFA/an en 2015)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Logo-C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8658" y="116632"/>
            <a:ext cx="15498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C:\Documents and Settings\BIRAM\Application Data\Microsoft\Media Catalog\notre vis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90" y="1124744"/>
            <a:ext cx="8358214" cy="510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722</Words>
  <Application>Microsoft Office PowerPoint</Application>
  <PresentationFormat>Affichage à l'écran (4:3)</PresentationFormat>
  <Paragraphs>124</Paragraphs>
  <Slides>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Thème Office</vt:lpstr>
      <vt:lpstr>Picture</vt:lpstr>
      <vt:lpstr>Diapositive 1</vt:lpstr>
      <vt:lpstr>SITUATION NUTRITIONNELLE AU SÉNÉGAL</vt:lpstr>
      <vt:lpstr>Processus de budgétisation</vt:lpstr>
      <vt:lpstr>Répartition des coûts</vt:lpstr>
      <vt:lpstr>Répartition des coûts</vt:lpstr>
      <vt:lpstr>Répartition des coûts</vt:lpstr>
      <vt:lpstr>Répartition des coûts</vt:lpstr>
      <vt:lpstr>Limites et perspectives</vt:lpstr>
      <vt:lpstr>Diapositive 9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78</cp:revision>
  <dcterms:created xsi:type="dcterms:W3CDTF">2013-04-16T12:02:01Z</dcterms:created>
  <dcterms:modified xsi:type="dcterms:W3CDTF">2013-05-13T17:30:09Z</dcterms:modified>
</cp:coreProperties>
</file>