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7" r:id="rId2"/>
    <p:sldMasterId id="2147483739" r:id="rId3"/>
  </p:sldMasterIdLst>
  <p:notesMasterIdLst>
    <p:notesMasterId r:id="rId25"/>
  </p:notesMasterIdLst>
  <p:handoutMasterIdLst>
    <p:handoutMasterId r:id="rId26"/>
  </p:handoutMasterIdLst>
  <p:sldIdLst>
    <p:sldId id="445" r:id="rId4"/>
    <p:sldId id="444" r:id="rId5"/>
    <p:sldId id="443" r:id="rId6"/>
    <p:sldId id="438" r:id="rId7"/>
    <p:sldId id="407" r:id="rId8"/>
    <p:sldId id="467" r:id="rId9"/>
    <p:sldId id="408" r:id="rId10"/>
    <p:sldId id="410" r:id="rId11"/>
    <p:sldId id="451" r:id="rId12"/>
    <p:sldId id="439" r:id="rId13"/>
    <p:sldId id="448" r:id="rId14"/>
    <p:sldId id="452" r:id="rId15"/>
    <p:sldId id="449" r:id="rId16"/>
    <p:sldId id="453" r:id="rId17"/>
    <p:sldId id="454" r:id="rId18"/>
    <p:sldId id="455" r:id="rId19"/>
    <p:sldId id="456" r:id="rId20"/>
    <p:sldId id="457" r:id="rId21"/>
    <p:sldId id="458" r:id="rId22"/>
    <p:sldId id="418" r:id="rId23"/>
    <p:sldId id="465" r:id="rId24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A81D798-BDC5-423B-AC21-78DAA8D1D42C}">
          <p14:sldIdLst>
            <p14:sldId id="445"/>
            <p14:sldId id="444"/>
            <p14:sldId id="443"/>
            <p14:sldId id="438"/>
            <p14:sldId id="407"/>
            <p14:sldId id="467"/>
            <p14:sldId id="408"/>
            <p14:sldId id="410"/>
            <p14:sldId id="451"/>
            <p14:sldId id="439"/>
            <p14:sldId id="448"/>
            <p14:sldId id="452"/>
            <p14:sldId id="449"/>
            <p14:sldId id="453"/>
            <p14:sldId id="454"/>
            <p14:sldId id="455"/>
            <p14:sldId id="456"/>
            <p14:sldId id="457"/>
            <p14:sldId id="458"/>
            <p14:sldId id="418"/>
            <p14:sldId id="465"/>
          </p14:sldIdLst>
        </p14:section>
        <p14:section name="Untitled Section" id="{25B0F306-D65C-49B2-8E7F-DA2DAF762070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BB2"/>
    <a:srgbClr val="116D60"/>
    <a:srgbClr val="99AF01"/>
    <a:srgbClr val="333333"/>
    <a:srgbClr val="DC7C1D"/>
    <a:srgbClr val="792D17"/>
    <a:srgbClr val="FFFF99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89" autoAdjust="0"/>
    <p:restoredTop sz="99660" autoAdjust="0"/>
  </p:normalViewPr>
  <p:slideViewPr>
    <p:cSldViewPr>
      <p:cViewPr>
        <p:scale>
          <a:sx n="80" d="100"/>
          <a:sy n="80" d="100"/>
        </p:scale>
        <p:origin x="-100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702"/>
    </p:cViewPr>
  </p:sorterViewPr>
  <p:notesViewPr>
    <p:cSldViewPr>
      <p:cViewPr varScale="1">
        <p:scale>
          <a:sx n="40" d="100"/>
          <a:sy n="40" d="100"/>
        </p:scale>
        <p:origin x="-2395" y="-86"/>
      </p:cViewPr>
      <p:guideLst>
        <p:guide orient="horz" pos="2924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\Desktop\EVENTS\2013\PARIS\Paris%20country%20comparison%20-%20Apr%20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\Desktop\EVENTS\2013\PARIS\Paris%20country%20comparison%20-%20Apr%201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\Desktop\EVENTS\2013\PARIS\Paris%20country%20comparison%20-%20Apr%20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'Table - Cost by Type'!$A$18</c:f>
              <c:strCache>
                <c:ptCount val="1"/>
                <c:pt idx="0">
                  <c:v>Specific</c:v>
                </c:pt>
              </c:strCache>
            </c:strRef>
          </c:tx>
          <c:spPr>
            <a:solidFill>
              <a:srgbClr val="DC7C1D"/>
            </a:solidFill>
          </c:spPr>
          <c:invertIfNegative val="0"/>
          <c:cat>
            <c:strRef>
              <c:f>'Table - Cost by Type'!$B$17:$O$17</c:f>
              <c:strCache>
                <c:ptCount val="14"/>
                <c:pt idx="0">
                  <c:v>Bangladesh</c:v>
                </c:pt>
                <c:pt idx="1">
                  <c:v>Benin</c:v>
                </c:pt>
                <c:pt idx="2">
                  <c:v>Burkina Faso</c:v>
                </c:pt>
                <c:pt idx="3">
                  <c:v>Haiti</c:v>
                </c:pt>
                <c:pt idx="4">
                  <c:v>Kenya</c:v>
                </c:pt>
                <c:pt idx="5">
                  <c:v>Madagascar</c:v>
                </c:pt>
                <c:pt idx="6">
                  <c:v>Mozambique</c:v>
                </c:pt>
                <c:pt idx="7">
                  <c:v>Nepal</c:v>
                </c:pt>
                <c:pt idx="8">
                  <c:v>Rwanda</c:v>
                </c:pt>
                <c:pt idx="9">
                  <c:v>Sierra Leone</c:v>
                </c:pt>
                <c:pt idx="10">
                  <c:v>Tanzania</c:v>
                </c:pt>
                <c:pt idx="11">
                  <c:v>The Gambia</c:v>
                </c:pt>
                <c:pt idx="12">
                  <c:v>Uganda</c:v>
                </c:pt>
                <c:pt idx="13">
                  <c:v>Yemen</c:v>
                </c:pt>
              </c:strCache>
            </c:strRef>
          </c:cat>
          <c:val>
            <c:numRef>
              <c:f>'Table - Cost by Type'!$B$18:$O$18</c:f>
              <c:numCache>
                <c:formatCode>0.0%</c:formatCode>
                <c:ptCount val="14"/>
                <c:pt idx="0">
                  <c:v>3.5894690203672697E-2</c:v>
                </c:pt>
                <c:pt idx="1">
                  <c:v>0.87268306409942598</c:v>
                </c:pt>
                <c:pt idx="2">
                  <c:v>0.70903203860254804</c:v>
                </c:pt>
                <c:pt idx="3">
                  <c:v>0.48546034860459703</c:v>
                </c:pt>
                <c:pt idx="4">
                  <c:v>0.86784754844919498</c:v>
                </c:pt>
                <c:pt idx="5">
                  <c:v>0.51985921425405301</c:v>
                </c:pt>
                <c:pt idx="6">
                  <c:v>0.78602386487291398</c:v>
                </c:pt>
                <c:pt idx="7">
                  <c:v>0.40085243856919101</c:v>
                </c:pt>
                <c:pt idx="8">
                  <c:v>0.96126988896091603</c:v>
                </c:pt>
                <c:pt idx="9">
                  <c:v>0.21627657372880699</c:v>
                </c:pt>
                <c:pt idx="10">
                  <c:v>0.81981837482470399</c:v>
                </c:pt>
                <c:pt idx="11">
                  <c:v>0.52826319977418401</c:v>
                </c:pt>
                <c:pt idx="12">
                  <c:v>0.231186654621506</c:v>
                </c:pt>
                <c:pt idx="13">
                  <c:v>0.75177035309863804</c:v>
                </c:pt>
              </c:numCache>
            </c:numRef>
          </c:val>
        </c:ser>
        <c:ser>
          <c:idx val="1"/>
          <c:order val="1"/>
          <c:tx>
            <c:strRef>
              <c:f>'Table - Cost by Type'!$A$19</c:f>
              <c:strCache>
                <c:ptCount val="1"/>
                <c:pt idx="0">
                  <c:v>Sensitive</c:v>
                </c:pt>
              </c:strCache>
            </c:strRef>
          </c:tx>
          <c:spPr>
            <a:solidFill>
              <a:srgbClr val="116D60"/>
            </a:solidFill>
          </c:spPr>
          <c:invertIfNegative val="0"/>
          <c:cat>
            <c:strRef>
              <c:f>'Table - Cost by Type'!$B$17:$O$17</c:f>
              <c:strCache>
                <c:ptCount val="14"/>
                <c:pt idx="0">
                  <c:v>Bangladesh</c:v>
                </c:pt>
                <c:pt idx="1">
                  <c:v>Benin</c:v>
                </c:pt>
                <c:pt idx="2">
                  <c:v>Burkina Faso</c:v>
                </c:pt>
                <c:pt idx="3">
                  <c:v>Haiti</c:v>
                </c:pt>
                <c:pt idx="4">
                  <c:v>Kenya</c:v>
                </c:pt>
                <c:pt idx="5">
                  <c:v>Madagascar</c:v>
                </c:pt>
                <c:pt idx="6">
                  <c:v>Mozambique</c:v>
                </c:pt>
                <c:pt idx="7">
                  <c:v>Nepal</c:v>
                </c:pt>
                <c:pt idx="8">
                  <c:v>Rwanda</c:v>
                </c:pt>
                <c:pt idx="9">
                  <c:v>Sierra Leone</c:v>
                </c:pt>
                <c:pt idx="10">
                  <c:v>Tanzania</c:v>
                </c:pt>
                <c:pt idx="11">
                  <c:v>The Gambia</c:v>
                </c:pt>
                <c:pt idx="12">
                  <c:v>Uganda</c:v>
                </c:pt>
                <c:pt idx="13">
                  <c:v>Yemen</c:v>
                </c:pt>
              </c:strCache>
            </c:strRef>
          </c:cat>
          <c:val>
            <c:numRef>
              <c:f>'Table - Cost by Type'!$B$19:$O$19</c:f>
              <c:numCache>
                <c:formatCode>0.0%</c:formatCode>
                <c:ptCount val="14"/>
                <c:pt idx="0">
                  <c:v>0.92763227757209898</c:v>
                </c:pt>
                <c:pt idx="1">
                  <c:v>9.9960200688249505E-3</c:v>
                </c:pt>
                <c:pt idx="2">
                  <c:v>1.06963325060159E-2</c:v>
                </c:pt>
                <c:pt idx="3">
                  <c:v>0.12787844544636101</c:v>
                </c:pt>
                <c:pt idx="4">
                  <c:v>3.5929262020715703E-2</c:v>
                </c:pt>
                <c:pt idx="5">
                  <c:v>0.28424171581367302</c:v>
                </c:pt>
                <c:pt idx="6">
                  <c:v>0.192294460966492</c:v>
                </c:pt>
                <c:pt idx="7">
                  <c:v>0.49978885313141003</c:v>
                </c:pt>
                <c:pt idx="8">
                  <c:v>3.6553527812654703E-2</c:v>
                </c:pt>
                <c:pt idx="9">
                  <c:v>0.75987923346039599</c:v>
                </c:pt>
                <c:pt idx="10">
                  <c:v>1.9816870712273199E-2</c:v>
                </c:pt>
                <c:pt idx="11">
                  <c:v>0.16884759303961</c:v>
                </c:pt>
                <c:pt idx="12">
                  <c:v>0.38588859876000797</c:v>
                </c:pt>
                <c:pt idx="13">
                  <c:v>7.2249518679915498E-2</c:v>
                </c:pt>
              </c:numCache>
            </c:numRef>
          </c:val>
        </c:ser>
        <c:ser>
          <c:idx val="2"/>
          <c:order val="2"/>
          <c:tx>
            <c:strRef>
              <c:f>'Table - Cost by Type'!$A$20</c:f>
              <c:strCache>
                <c:ptCount val="1"/>
                <c:pt idx="0">
                  <c:v>Governance</c:v>
                </c:pt>
              </c:strCache>
            </c:strRef>
          </c:tx>
          <c:spPr>
            <a:solidFill>
              <a:srgbClr val="99AF01"/>
            </a:solidFill>
          </c:spPr>
          <c:invertIfNegative val="0"/>
          <c:cat>
            <c:strRef>
              <c:f>'Table - Cost by Type'!$B$17:$O$17</c:f>
              <c:strCache>
                <c:ptCount val="14"/>
                <c:pt idx="0">
                  <c:v>Bangladesh</c:v>
                </c:pt>
                <c:pt idx="1">
                  <c:v>Benin</c:v>
                </c:pt>
                <c:pt idx="2">
                  <c:v>Burkina Faso</c:v>
                </c:pt>
                <c:pt idx="3">
                  <c:v>Haiti</c:v>
                </c:pt>
                <c:pt idx="4">
                  <c:v>Kenya</c:v>
                </c:pt>
                <c:pt idx="5">
                  <c:v>Madagascar</c:v>
                </c:pt>
                <c:pt idx="6">
                  <c:v>Mozambique</c:v>
                </c:pt>
                <c:pt idx="7">
                  <c:v>Nepal</c:v>
                </c:pt>
                <c:pt idx="8">
                  <c:v>Rwanda</c:v>
                </c:pt>
                <c:pt idx="9">
                  <c:v>Sierra Leone</c:v>
                </c:pt>
                <c:pt idx="10">
                  <c:v>Tanzania</c:v>
                </c:pt>
                <c:pt idx="11">
                  <c:v>The Gambia</c:v>
                </c:pt>
                <c:pt idx="12">
                  <c:v>Uganda</c:v>
                </c:pt>
                <c:pt idx="13">
                  <c:v>Yemen</c:v>
                </c:pt>
              </c:strCache>
            </c:strRef>
          </c:cat>
          <c:val>
            <c:numRef>
              <c:f>'Table - Cost by Type'!$B$20:$O$20</c:f>
              <c:numCache>
                <c:formatCode>0.0%</c:formatCode>
                <c:ptCount val="14"/>
                <c:pt idx="0">
                  <c:v>3.6473032224228201E-2</c:v>
                </c:pt>
                <c:pt idx="1">
                  <c:v>0.117320915831749</c:v>
                </c:pt>
                <c:pt idx="2">
                  <c:v>0.28027162889143697</c:v>
                </c:pt>
                <c:pt idx="3">
                  <c:v>0.38666120594904202</c:v>
                </c:pt>
                <c:pt idx="4">
                  <c:v>9.6223189530089501E-2</c:v>
                </c:pt>
                <c:pt idx="5">
                  <c:v>0.19589906993227499</c:v>
                </c:pt>
                <c:pt idx="6">
                  <c:v>2.1681674160594199E-2</c:v>
                </c:pt>
                <c:pt idx="7">
                  <c:v>9.9358708299398496E-2</c:v>
                </c:pt>
                <c:pt idx="8">
                  <c:v>2.17658322642893E-3</c:v>
                </c:pt>
                <c:pt idx="9">
                  <c:v>2.3844192810796899E-2</c:v>
                </c:pt>
                <c:pt idx="10">
                  <c:v>0.16036475446302301</c:v>
                </c:pt>
                <c:pt idx="11">
                  <c:v>0.30288920718620599</c:v>
                </c:pt>
                <c:pt idx="12">
                  <c:v>0.38292474661848602</c:v>
                </c:pt>
                <c:pt idx="13">
                  <c:v>0.17598012822144701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98867840"/>
        <c:axId val="101245312"/>
      </c:barChart>
      <c:catAx>
        <c:axId val="98867840"/>
        <c:scaling>
          <c:orientation val="minMax"/>
        </c:scaling>
        <c:delete val="0"/>
        <c:axPos val="b"/>
        <c:majorTickMark val="none"/>
        <c:minorTickMark val="none"/>
        <c:tickLblPos val="nextTo"/>
        <c:crossAx val="101245312"/>
        <c:crosses val="autoZero"/>
        <c:auto val="1"/>
        <c:lblAlgn val="ctr"/>
        <c:lblOffset val="100"/>
        <c:noMultiLvlLbl val="0"/>
      </c:catAx>
      <c:valAx>
        <c:axId val="101245312"/>
        <c:scaling>
          <c:orientation val="minMax"/>
          <c:max val="1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crossAx val="9886784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116D6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99AF01"/>
              </a:solidFill>
              <a:ln>
                <a:noFill/>
              </a:ln>
            </c:spPr>
          </c:dPt>
          <c:dPt>
            <c:idx val="2"/>
            <c:bubble3D val="0"/>
            <c:spPr>
              <a:solidFill>
                <a:srgbClr val="DC7C1D"/>
              </a:solidFill>
              <a:ln>
                <a:noFill/>
              </a:ln>
            </c:spPr>
          </c:dPt>
          <c:dPt>
            <c:idx val="3"/>
            <c:bubble3D val="0"/>
            <c:spPr>
              <a:solidFill>
                <a:srgbClr val="792D17"/>
              </a:solidFill>
              <a:ln>
                <a:noFill/>
              </a:ln>
            </c:spPr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Sheet1!$A$2:$A$5</c:f>
              <c:strCache>
                <c:ptCount val="4"/>
                <c:pt idx="0">
                  <c:v>Good nutrition practices </c:v>
                </c:pt>
                <c:pt idx="1">
                  <c:v>Acute malnutrition management</c:v>
                </c:pt>
                <c:pt idx="2">
                  <c:v>Vitamin &amp; Mineral intake</c:v>
                </c:pt>
                <c:pt idx="3">
                  <c:v>Nutrient-dense diet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0.47</c:v>
                </c:pt>
                <c:pt idx="1">
                  <c:v>0.22</c:v>
                </c:pt>
                <c:pt idx="2">
                  <c:v>0.22</c:v>
                </c:pt>
                <c:pt idx="3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91731797414212"/>
          <c:y val="0.222144325969965"/>
          <c:w val="0.39900894332652898"/>
          <c:h val="0.55571112711261705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'Table - Cost by Cat'!$B$19</c:f>
              <c:strCache>
                <c:ptCount val="1"/>
                <c:pt idx="0">
                  <c:v>Good nutrition practices</c:v>
                </c:pt>
              </c:strCache>
            </c:strRef>
          </c:tx>
          <c:spPr>
            <a:solidFill>
              <a:srgbClr val="116D60"/>
            </a:solidFill>
            <a:ln>
              <a:noFill/>
            </a:ln>
          </c:spPr>
          <c:invertIfNegative val="0"/>
          <c:cat>
            <c:strRef>
              <c:f>'Table - Cost by Cat'!$C$18:$P$18</c:f>
              <c:strCache>
                <c:ptCount val="14"/>
                <c:pt idx="0">
                  <c:v>Bangladesh</c:v>
                </c:pt>
                <c:pt idx="1">
                  <c:v>Benin</c:v>
                </c:pt>
                <c:pt idx="2">
                  <c:v>Burkina Faso</c:v>
                </c:pt>
                <c:pt idx="3">
                  <c:v>Haiti</c:v>
                </c:pt>
                <c:pt idx="4">
                  <c:v>Kenya</c:v>
                </c:pt>
                <c:pt idx="5">
                  <c:v>Madagascar</c:v>
                </c:pt>
                <c:pt idx="6">
                  <c:v>Mozambique</c:v>
                </c:pt>
                <c:pt idx="7">
                  <c:v>Nepal</c:v>
                </c:pt>
                <c:pt idx="8">
                  <c:v>Rwanda</c:v>
                </c:pt>
                <c:pt idx="9">
                  <c:v>Sierra Leone</c:v>
                </c:pt>
                <c:pt idx="10">
                  <c:v>Tanzania</c:v>
                </c:pt>
                <c:pt idx="11">
                  <c:v>The Gambia</c:v>
                </c:pt>
                <c:pt idx="12">
                  <c:v>Uganda</c:v>
                </c:pt>
                <c:pt idx="13">
                  <c:v>Yemen</c:v>
                </c:pt>
              </c:strCache>
            </c:strRef>
          </c:cat>
          <c:val>
            <c:numRef>
              <c:f>'Table - Cost by Cat'!$C$19:$P$19</c:f>
              <c:numCache>
                <c:formatCode>0.0%</c:formatCode>
                <c:ptCount val="14"/>
                <c:pt idx="0">
                  <c:v>2.8333455946426198E-2</c:v>
                </c:pt>
                <c:pt idx="1">
                  <c:v>0.84260035685928403</c:v>
                </c:pt>
                <c:pt idx="2">
                  <c:v>0.51949655424388697</c:v>
                </c:pt>
                <c:pt idx="3">
                  <c:v>0.17007970938466899</c:v>
                </c:pt>
                <c:pt idx="4">
                  <c:v>0.139622701479963</c:v>
                </c:pt>
                <c:pt idx="5">
                  <c:v>0.256037281369764</c:v>
                </c:pt>
                <c:pt idx="6">
                  <c:v>3.7339104517647603E-2</c:v>
                </c:pt>
                <c:pt idx="7">
                  <c:v>0.120010812167887</c:v>
                </c:pt>
                <c:pt idx="8">
                  <c:v>0.80190644658681398</c:v>
                </c:pt>
                <c:pt idx="9">
                  <c:v>1.27490767394055E-2</c:v>
                </c:pt>
                <c:pt idx="10">
                  <c:v>0.77609267695504003</c:v>
                </c:pt>
                <c:pt idx="11">
                  <c:v>0.383740032388807</c:v>
                </c:pt>
                <c:pt idx="12">
                  <c:v>0.14628683158637201</c:v>
                </c:pt>
                <c:pt idx="13">
                  <c:v>0.30313486639627701</c:v>
                </c:pt>
              </c:numCache>
            </c:numRef>
          </c:val>
        </c:ser>
        <c:ser>
          <c:idx val="1"/>
          <c:order val="1"/>
          <c:tx>
            <c:strRef>
              <c:f>'Table - Cost by Cat'!$B$20</c:f>
              <c:strCache>
                <c:ptCount val="1"/>
                <c:pt idx="0">
                  <c:v>Acute malnutrition</c:v>
                </c:pt>
              </c:strCache>
            </c:strRef>
          </c:tx>
          <c:spPr>
            <a:solidFill>
              <a:srgbClr val="99AF01"/>
            </a:solidFill>
            <a:ln>
              <a:noFill/>
            </a:ln>
          </c:spPr>
          <c:invertIfNegative val="0"/>
          <c:cat>
            <c:strRef>
              <c:f>'Table - Cost by Cat'!$C$18:$P$18</c:f>
              <c:strCache>
                <c:ptCount val="14"/>
                <c:pt idx="0">
                  <c:v>Bangladesh</c:v>
                </c:pt>
                <c:pt idx="1">
                  <c:v>Benin</c:v>
                </c:pt>
                <c:pt idx="2">
                  <c:v>Burkina Faso</c:v>
                </c:pt>
                <c:pt idx="3">
                  <c:v>Haiti</c:v>
                </c:pt>
                <c:pt idx="4">
                  <c:v>Kenya</c:v>
                </c:pt>
                <c:pt idx="5">
                  <c:v>Madagascar</c:v>
                </c:pt>
                <c:pt idx="6">
                  <c:v>Mozambique</c:v>
                </c:pt>
                <c:pt idx="7">
                  <c:v>Nepal</c:v>
                </c:pt>
                <c:pt idx="8">
                  <c:v>Rwanda</c:v>
                </c:pt>
                <c:pt idx="9">
                  <c:v>Sierra Leone</c:v>
                </c:pt>
                <c:pt idx="10">
                  <c:v>Tanzania</c:v>
                </c:pt>
                <c:pt idx="11">
                  <c:v>The Gambia</c:v>
                </c:pt>
                <c:pt idx="12">
                  <c:v>Uganda</c:v>
                </c:pt>
                <c:pt idx="13">
                  <c:v>Yemen</c:v>
                </c:pt>
              </c:strCache>
            </c:strRef>
          </c:cat>
          <c:val>
            <c:numRef>
              <c:f>'Table - Cost by Cat'!$C$20:$P$20</c:f>
              <c:numCache>
                <c:formatCode>0.0%</c:formatCode>
                <c:ptCount val="14"/>
                <c:pt idx="0">
                  <c:v>1.1640220676725299E-3</c:v>
                </c:pt>
                <c:pt idx="1">
                  <c:v>3.0082701199408601E-2</c:v>
                </c:pt>
                <c:pt idx="2">
                  <c:v>3.8678139921635803E-2</c:v>
                </c:pt>
                <c:pt idx="3">
                  <c:v>3.6845448864717599E-2</c:v>
                </c:pt>
                <c:pt idx="4">
                  <c:v>0.44093438616185598</c:v>
                </c:pt>
                <c:pt idx="5">
                  <c:v>0.167396582463367</c:v>
                </c:pt>
                <c:pt idx="6">
                  <c:v>0</c:v>
                </c:pt>
                <c:pt idx="7">
                  <c:v>6.7556809459652797E-2</c:v>
                </c:pt>
                <c:pt idx="8">
                  <c:v>9.7725655159616898E-2</c:v>
                </c:pt>
                <c:pt idx="9">
                  <c:v>6.0079233102768498E-2</c:v>
                </c:pt>
                <c:pt idx="10">
                  <c:v>0</c:v>
                </c:pt>
                <c:pt idx="11">
                  <c:v>4.6043237571290398E-2</c:v>
                </c:pt>
                <c:pt idx="12">
                  <c:v>4.6351182447065202E-2</c:v>
                </c:pt>
                <c:pt idx="13">
                  <c:v>0.427694476045762</c:v>
                </c:pt>
              </c:numCache>
            </c:numRef>
          </c:val>
        </c:ser>
        <c:ser>
          <c:idx val="2"/>
          <c:order val="2"/>
          <c:tx>
            <c:strRef>
              <c:f>'Table - Cost by Cat'!$B$21</c:f>
              <c:strCache>
                <c:ptCount val="1"/>
                <c:pt idx="0">
                  <c:v>Vitamin and mineral intake</c:v>
                </c:pt>
              </c:strCache>
            </c:strRef>
          </c:tx>
          <c:spPr>
            <a:solidFill>
              <a:srgbClr val="DC7C1D"/>
            </a:solidFill>
            <a:ln>
              <a:noFill/>
            </a:ln>
          </c:spPr>
          <c:invertIfNegative val="0"/>
          <c:cat>
            <c:strRef>
              <c:f>'Table - Cost by Cat'!$C$18:$P$18</c:f>
              <c:strCache>
                <c:ptCount val="14"/>
                <c:pt idx="0">
                  <c:v>Bangladesh</c:v>
                </c:pt>
                <c:pt idx="1">
                  <c:v>Benin</c:v>
                </c:pt>
                <c:pt idx="2">
                  <c:v>Burkina Faso</c:v>
                </c:pt>
                <c:pt idx="3">
                  <c:v>Haiti</c:v>
                </c:pt>
                <c:pt idx="4">
                  <c:v>Kenya</c:v>
                </c:pt>
                <c:pt idx="5">
                  <c:v>Madagascar</c:v>
                </c:pt>
                <c:pt idx="6">
                  <c:v>Mozambique</c:v>
                </c:pt>
                <c:pt idx="7">
                  <c:v>Nepal</c:v>
                </c:pt>
                <c:pt idx="8">
                  <c:v>Rwanda</c:v>
                </c:pt>
                <c:pt idx="9">
                  <c:v>Sierra Leone</c:v>
                </c:pt>
                <c:pt idx="10">
                  <c:v>Tanzania</c:v>
                </c:pt>
                <c:pt idx="11">
                  <c:v>The Gambia</c:v>
                </c:pt>
                <c:pt idx="12">
                  <c:v>Uganda</c:v>
                </c:pt>
                <c:pt idx="13">
                  <c:v>Yemen</c:v>
                </c:pt>
              </c:strCache>
            </c:strRef>
          </c:cat>
          <c:val>
            <c:numRef>
              <c:f>'Table - Cost by Cat'!$C$21:$P$21</c:f>
              <c:numCache>
                <c:formatCode>0.0%</c:formatCode>
                <c:ptCount val="14"/>
                <c:pt idx="0">
                  <c:v>6.3972148876323904E-3</c:v>
                </c:pt>
                <c:pt idx="1">
                  <c:v>0</c:v>
                </c:pt>
                <c:pt idx="2">
                  <c:v>0.150857344437025</c:v>
                </c:pt>
                <c:pt idx="3">
                  <c:v>0.278535212837905</c:v>
                </c:pt>
                <c:pt idx="4">
                  <c:v>0.28729046080737602</c:v>
                </c:pt>
                <c:pt idx="5">
                  <c:v>7.89083394608526E-2</c:v>
                </c:pt>
                <c:pt idx="6">
                  <c:v>0.32158420010178301</c:v>
                </c:pt>
                <c:pt idx="7">
                  <c:v>0.21328481901485899</c:v>
                </c:pt>
                <c:pt idx="8">
                  <c:v>6.1637787214485401E-2</c:v>
                </c:pt>
                <c:pt idx="9">
                  <c:v>1.8857529628534899E-2</c:v>
                </c:pt>
                <c:pt idx="10">
                  <c:v>4.3725705327547298E-2</c:v>
                </c:pt>
                <c:pt idx="11">
                  <c:v>9.8480019494270599E-2</c:v>
                </c:pt>
                <c:pt idx="12">
                  <c:v>3.8548640588067902E-2</c:v>
                </c:pt>
                <c:pt idx="13">
                  <c:v>2.0941066701813001E-2</c:v>
                </c:pt>
              </c:numCache>
            </c:numRef>
          </c:val>
        </c:ser>
        <c:ser>
          <c:idx val="3"/>
          <c:order val="3"/>
          <c:tx>
            <c:strRef>
              <c:f>'Table - Cost by Cat'!$B$22</c:f>
              <c:strCache>
                <c:ptCount val="1"/>
                <c:pt idx="0">
                  <c:v>Nutrient-dense diet</c:v>
                </c:pt>
              </c:strCache>
            </c:strRef>
          </c:tx>
          <c:spPr>
            <a:solidFill>
              <a:srgbClr val="792D17"/>
            </a:solidFill>
            <a:ln>
              <a:noFill/>
            </a:ln>
          </c:spPr>
          <c:invertIfNegative val="0"/>
          <c:cat>
            <c:strRef>
              <c:f>'Table - Cost by Cat'!$C$18:$P$18</c:f>
              <c:strCache>
                <c:ptCount val="14"/>
                <c:pt idx="0">
                  <c:v>Bangladesh</c:v>
                </c:pt>
                <c:pt idx="1">
                  <c:v>Benin</c:v>
                </c:pt>
                <c:pt idx="2">
                  <c:v>Burkina Faso</c:v>
                </c:pt>
                <c:pt idx="3">
                  <c:v>Haiti</c:v>
                </c:pt>
                <c:pt idx="4">
                  <c:v>Kenya</c:v>
                </c:pt>
                <c:pt idx="5">
                  <c:v>Madagascar</c:v>
                </c:pt>
                <c:pt idx="6">
                  <c:v>Mozambique</c:v>
                </c:pt>
                <c:pt idx="7">
                  <c:v>Nepal</c:v>
                </c:pt>
                <c:pt idx="8">
                  <c:v>Rwanda</c:v>
                </c:pt>
                <c:pt idx="9">
                  <c:v>Sierra Leone</c:v>
                </c:pt>
                <c:pt idx="10">
                  <c:v>Tanzania</c:v>
                </c:pt>
                <c:pt idx="11">
                  <c:v>The Gambia</c:v>
                </c:pt>
                <c:pt idx="12">
                  <c:v>Uganda</c:v>
                </c:pt>
                <c:pt idx="13">
                  <c:v>Yemen</c:v>
                </c:pt>
              </c:strCache>
            </c:strRef>
          </c:cat>
          <c:val>
            <c:numRef>
              <c:f>'Table - Cost by Cat'!$C$22:$P$22</c:f>
              <c:numCache>
                <c:formatCode>0.0%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1.7517057294409898E-2</c:v>
                </c:pt>
                <c:pt idx="6">
                  <c:v>0.42710058175405102</c:v>
                </c:pt>
                <c:pt idx="7">
                  <c:v>0</c:v>
                </c:pt>
                <c:pt idx="8">
                  <c:v>0</c:v>
                </c:pt>
                <c:pt idx="9">
                  <c:v>0.12459073969208601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01810944"/>
        <c:axId val="101812480"/>
      </c:barChart>
      <c:catAx>
        <c:axId val="101810944"/>
        <c:scaling>
          <c:orientation val="minMax"/>
        </c:scaling>
        <c:delete val="0"/>
        <c:axPos val="b"/>
        <c:majorTickMark val="none"/>
        <c:minorTickMark val="none"/>
        <c:tickLblPos val="nextTo"/>
        <c:crossAx val="101812480"/>
        <c:crosses val="autoZero"/>
        <c:auto val="1"/>
        <c:lblAlgn val="ctr"/>
        <c:lblOffset val="100"/>
        <c:noMultiLvlLbl val="0"/>
      </c:catAx>
      <c:valAx>
        <c:axId val="101812480"/>
        <c:scaling>
          <c:orientation val="minMax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crossAx val="10181094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15550524934383"/>
          <c:y val="0.84872437375446097"/>
          <c:w val="0.80917672790901096"/>
          <c:h val="0.1327965925825959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DC7C1D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DC7C1D">
                  <a:alpha val="90000"/>
                </a:srgbClr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116D60">
                  <a:alpha val="79000"/>
                </a:srgbClr>
              </a:solidFill>
              <a:ln>
                <a:noFill/>
              </a:ln>
            </c:spPr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Sheet1!$A$2:$A$3</c:f>
              <c:strCache>
                <c:ptCount val="2"/>
                <c:pt idx="0">
                  <c:v>Improving availability</c:v>
                </c:pt>
                <c:pt idx="1">
                  <c:v>Improving accessibility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0.61</c:v>
                </c:pt>
                <c:pt idx="1">
                  <c:v>0.39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0.32036144846301001"/>
          <c:y val="0.83392279090113697"/>
          <c:w val="0.357864562480537"/>
          <c:h val="0.15218832020997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'Table - Food Security'!$B$13</c:f>
              <c:strCache>
                <c:ptCount val="1"/>
                <c:pt idx="0">
                  <c:v>no subcategory</c:v>
                </c:pt>
              </c:strCache>
            </c:strRef>
          </c:tx>
          <c:spPr>
            <a:solidFill>
              <a:srgbClr val="792D17"/>
            </a:solidFill>
            <a:ln>
              <a:noFill/>
            </a:ln>
          </c:spPr>
          <c:invertIfNegative val="0"/>
          <c:cat>
            <c:strRef>
              <c:f>'Table - Food Security'!$C$12:$P$12</c:f>
              <c:strCache>
                <c:ptCount val="14"/>
                <c:pt idx="0">
                  <c:v>Bangladesh</c:v>
                </c:pt>
                <c:pt idx="1">
                  <c:v>Benin</c:v>
                </c:pt>
                <c:pt idx="2">
                  <c:v>Burkina Faso</c:v>
                </c:pt>
                <c:pt idx="3">
                  <c:v>Haiti</c:v>
                </c:pt>
                <c:pt idx="4">
                  <c:v>Kenya</c:v>
                </c:pt>
                <c:pt idx="5">
                  <c:v>Madagascar</c:v>
                </c:pt>
                <c:pt idx="6">
                  <c:v>Mozambique</c:v>
                </c:pt>
                <c:pt idx="7">
                  <c:v>Nepal</c:v>
                </c:pt>
                <c:pt idx="8">
                  <c:v>Rwanda</c:v>
                </c:pt>
                <c:pt idx="9">
                  <c:v>Sierra Leone</c:v>
                </c:pt>
                <c:pt idx="10">
                  <c:v>Tanzania</c:v>
                </c:pt>
                <c:pt idx="11">
                  <c:v>The Gambia</c:v>
                </c:pt>
                <c:pt idx="12">
                  <c:v>Uganda</c:v>
                </c:pt>
                <c:pt idx="13">
                  <c:v>Yemen</c:v>
                </c:pt>
              </c:strCache>
            </c:strRef>
          </c:cat>
          <c:val>
            <c:numRef>
              <c:f>'Table - Food Security'!$C$13:$P$13</c:f>
              <c:numCache>
                <c:formatCode>0.0%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0.80258720120927995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1"/>
          <c:order val="1"/>
          <c:tx>
            <c:strRef>
              <c:f>'Table - Food Security'!$B$14</c:f>
              <c:strCache>
                <c:ptCount val="1"/>
                <c:pt idx="0">
                  <c:v>Availability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</c:spPr>
          <c:invertIfNegative val="0"/>
          <c:cat>
            <c:strRef>
              <c:f>'Table - Food Security'!$C$12:$P$12</c:f>
              <c:strCache>
                <c:ptCount val="14"/>
                <c:pt idx="0">
                  <c:v>Bangladesh</c:v>
                </c:pt>
                <c:pt idx="1">
                  <c:v>Benin</c:v>
                </c:pt>
                <c:pt idx="2">
                  <c:v>Burkina Faso</c:v>
                </c:pt>
                <c:pt idx="3">
                  <c:v>Haiti</c:v>
                </c:pt>
                <c:pt idx="4">
                  <c:v>Kenya</c:v>
                </c:pt>
                <c:pt idx="5">
                  <c:v>Madagascar</c:v>
                </c:pt>
                <c:pt idx="6">
                  <c:v>Mozambique</c:v>
                </c:pt>
                <c:pt idx="7">
                  <c:v>Nepal</c:v>
                </c:pt>
                <c:pt idx="8">
                  <c:v>Rwanda</c:v>
                </c:pt>
                <c:pt idx="9">
                  <c:v>Sierra Leone</c:v>
                </c:pt>
                <c:pt idx="10">
                  <c:v>Tanzania</c:v>
                </c:pt>
                <c:pt idx="11">
                  <c:v>The Gambia</c:v>
                </c:pt>
                <c:pt idx="12">
                  <c:v>Uganda</c:v>
                </c:pt>
                <c:pt idx="13">
                  <c:v>Yemen</c:v>
                </c:pt>
              </c:strCache>
            </c:strRef>
          </c:cat>
          <c:val>
            <c:numRef>
              <c:f>'Table - Food Security'!$C$14:$P$14</c:f>
              <c:numCache>
                <c:formatCode>0.0%</c:formatCode>
                <c:ptCount val="14"/>
                <c:pt idx="0">
                  <c:v>0.67968467511895003</c:v>
                </c:pt>
                <c:pt idx="1">
                  <c:v>0</c:v>
                </c:pt>
                <c:pt idx="2">
                  <c:v>0</c:v>
                </c:pt>
                <c:pt idx="3">
                  <c:v>0.38046929851586297</c:v>
                </c:pt>
                <c:pt idx="4">
                  <c:v>0</c:v>
                </c:pt>
                <c:pt idx="5">
                  <c:v>0.31741003596514</c:v>
                </c:pt>
                <c:pt idx="6">
                  <c:v>2.18610366739381E-2</c:v>
                </c:pt>
                <c:pt idx="7">
                  <c:v>0.18295282267649701</c:v>
                </c:pt>
                <c:pt idx="8">
                  <c:v>0.92449411054062203</c:v>
                </c:pt>
                <c:pt idx="9">
                  <c:v>0.49994938619255302</c:v>
                </c:pt>
                <c:pt idx="10">
                  <c:v>1</c:v>
                </c:pt>
                <c:pt idx="11">
                  <c:v>0.90523224683334202</c:v>
                </c:pt>
                <c:pt idx="12">
                  <c:v>0.216322260005232</c:v>
                </c:pt>
                <c:pt idx="13">
                  <c:v>1</c:v>
                </c:pt>
              </c:numCache>
            </c:numRef>
          </c:val>
        </c:ser>
        <c:ser>
          <c:idx val="2"/>
          <c:order val="2"/>
          <c:tx>
            <c:strRef>
              <c:f>'Table - Food Security'!$B$15</c:f>
              <c:strCache>
                <c:ptCount val="1"/>
                <c:pt idx="0">
                  <c:v>Accessibility</c:v>
                </c:pt>
              </c:strCache>
            </c:strRef>
          </c:tx>
          <c:spPr>
            <a:solidFill>
              <a:srgbClr val="116D60"/>
            </a:solidFill>
            <a:ln>
              <a:noFill/>
            </a:ln>
          </c:spPr>
          <c:invertIfNegative val="0"/>
          <c:cat>
            <c:strRef>
              <c:f>'Table - Food Security'!$C$12:$P$12</c:f>
              <c:strCache>
                <c:ptCount val="14"/>
                <c:pt idx="0">
                  <c:v>Bangladesh</c:v>
                </c:pt>
                <c:pt idx="1">
                  <c:v>Benin</c:v>
                </c:pt>
                <c:pt idx="2">
                  <c:v>Burkina Faso</c:v>
                </c:pt>
                <c:pt idx="3">
                  <c:v>Haiti</c:v>
                </c:pt>
                <c:pt idx="4">
                  <c:v>Kenya</c:v>
                </c:pt>
                <c:pt idx="5">
                  <c:v>Madagascar</c:v>
                </c:pt>
                <c:pt idx="6">
                  <c:v>Mozambique</c:v>
                </c:pt>
                <c:pt idx="7">
                  <c:v>Nepal</c:v>
                </c:pt>
                <c:pt idx="8">
                  <c:v>Rwanda</c:v>
                </c:pt>
                <c:pt idx="9">
                  <c:v>Sierra Leone</c:v>
                </c:pt>
                <c:pt idx="10">
                  <c:v>Tanzania</c:v>
                </c:pt>
                <c:pt idx="11">
                  <c:v>The Gambia</c:v>
                </c:pt>
                <c:pt idx="12">
                  <c:v>Uganda</c:v>
                </c:pt>
                <c:pt idx="13">
                  <c:v>Yemen</c:v>
                </c:pt>
              </c:strCache>
            </c:strRef>
          </c:cat>
          <c:val>
            <c:numRef>
              <c:f>'Table - Food Security'!$C$15:$P$15</c:f>
              <c:numCache>
                <c:formatCode>0.0%</c:formatCode>
                <c:ptCount val="14"/>
                <c:pt idx="0">
                  <c:v>0.32031532488105002</c:v>
                </c:pt>
                <c:pt idx="1">
                  <c:v>1</c:v>
                </c:pt>
                <c:pt idx="2">
                  <c:v>0</c:v>
                </c:pt>
                <c:pt idx="3">
                  <c:v>0.61953070148413703</c:v>
                </c:pt>
                <c:pt idx="4">
                  <c:v>0</c:v>
                </c:pt>
                <c:pt idx="5">
                  <c:v>0.414261360355825</c:v>
                </c:pt>
                <c:pt idx="6">
                  <c:v>8.8161455499565194E-2</c:v>
                </c:pt>
                <c:pt idx="7">
                  <c:v>1.44599761142227E-2</c:v>
                </c:pt>
                <c:pt idx="8">
                  <c:v>0</c:v>
                </c:pt>
                <c:pt idx="9">
                  <c:v>0.19860858042073901</c:v>
                </c:pt>
                <c:pt idx="10">
                  <c:v>0</c:v>
                </c:pt>
                <c:pt idx="11">
                  <c:v>9.4767753166658406E-2</c:v>
                </c:pt>
                <c:pt idx="12">
                  <c:v>0.78367773999476797</c:v>
                </c:pt>
                <c:pt idx="13">
                  <c:v>0</c:v>
                </c:pt>
              </c:numCache>
            </c:numRef>
          </c:val>
        </c:ser>
        <c:ser>
          <c:idx val="3"/>
          <c:order val="3"/>
          <c:tx>
            <c:strRef>
              <c:f>'Table - Food Security'!$B$16</c:f>
              <c:strCache>
                <c:ptCount val="1"/>
                <c:pt idx="0">
                  <c:v>Supplementary Feeding (resilience)</c:v>
                </c:pt>
              </c:strCache>
            </c:strRef>
          </c:tx>
          <c:spPr>
            <a:solidFill>
              <a:srgbClr val="99AF01"/>
            </a:solidFill>
            <a:ln>
              <a:noFill/>
            </a:ln>
          </c:spPr>
          <c:invertIfNegative val="0"/>
          <c:cat>
            <c:strRef>
              <c:f>'Table - Food Security'!$C$12:$P$12</c:f>
              <c:strCache>
                <c:ptCount val="14"/>
                <c:pt idx="0">
                  <c:v>Bangladesh</c:v>
                </c:pt>
                <c:pt idx="1">
                  <c:v>Benin</c:v>
                </c:pt>
                <c:pt idx="2">
                  <c:v>Burkina Faso</c:v>
                </c:pt>
                <c:pt idx="3">
                  <c:v>Haiti</c:v>
                </c:pt>
                <c:pt idx="4">
                  <c:v>Kenya</c:v>
                </c:pt>
                <c:pt idx="5">
                  <c:v>Madagascar</c:v>
                </c:pt>
                <c:pt idx="6">
                  <c:v>Mozambique</c:v>
                </c:pt>
                <c:pt idx="7">
                  <c:v>Nepal</c:v>
                </c:pt>
                <c:pt idx="8">
                  <c:v>Rwanda</c:v>
                </c:pt>
                <c:pt idx="9">
                  <c:v>Sierra Leone</c:v>
                </c:pt>
                <c:pt idx="10">
                  <c:v>Tanzania</c:v>
                </c:pt>
                <c:pt idx="11">
                  <c:v>The Gambia</c:v>
                </c:pt>
                <c:pt idx="12">
                  <c:v>Uganda</c:v>
                </c:pt>
                <c:pt idx="13">
                  <c:v>Yemen</c:v>
                </c:pt>
              </c:strCache>
            </c:strRef>
          </c:cat>
          <c:val>
            <c:numRef>
              <c:f>'Table - Food Security'!$C$16:$P$16</c:f>
              <c:numCache>
                <c:formatCode>0.0%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0.26832860367903499</c:v>
                </c:pt>
                <c:pt idx="6">
                  <c:v>0.88997750782649698</c:v>
                </c:pt>
                <c:pt idx="7">
                  <c:v>0</c:v>
                </c:pt>
                <c:pt idx="8">
                  <c:v>7.5505889459377806E-2</c:v>
                </c:pt>
                <c:pt idx="9">
                  <c:v>0.301442033386708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05548416"/>
        <c:axId val="105550208"/>
      </c:barChart>
      <c:catAx>
        <c:axId val="105548416"/>
        <c:scaling>
          <c:orientation val="minMax"/>
        </c:scaling>
        <c:delete val="0"/>
        <c:axPos val="b"/>
        <c:majorTickMark val="none"/>
        <c:minorTickMark val="none"/>
        <c:tickLblPos val="nextTo"/>
        <c:crossAx val="105550208"/>
        <c:crosses val="autoZero"/>
        <c:auto val="1"/>
        <c:lblAlgn val="ctr"/>
        <c:lblOffset val="100"/>
        <c:noMultiLvlLbl val="0"/>
      </c:catAx>
      <c:valAx>
        <c:axId val="105550208"/>
        <c:scaling>
          <c:orientation val="minMax"/>
          <c:max val="1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crossAx val="10554841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DC7C1D">
                  <a:alpha val="92000"/>
                </a:srgbClr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99AF01">
                  <a:alpha val="87000"/>
                </a:srgbClr>
              </a:solidFill>
              <a:ln>
                <a:noFill/>
              </a:ln>
            </c:spPr>
          </c:dPt>
          <c:dPt>
            <c:idx val="2"/>
            <c:bubble3D val="0"/>
            <c:spPr>
              <a:solidFill>
                <a:srgbClr val="116D60">
                  <a:alpha val="82000"/>
                </a:srgbClr>
              </a:solidFill>
              <a:ln>
                <a:noFill/>
              </a:ln>
            </c:spPr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Sheet1!$A$2:$A$4</c:f>
              <c:strCache>
                <c:ptCount val="3"/>
                <c:pt idx="0">
                  <c:v>Public Health Services</c:v>
                </c:pt>
                <c:pt idx="1">
                  <c:v>Reproductive Health</c:v>
                </c:pt>
                <c:pt idx="2">
                  <c:v>Water and Sanitation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0.67</c:v>
                </c:pt>
                <c:pt idx="1">
                  <c:v>7.0000000000000007E-2</c:v>
                </c:pt>
                <c:pt idx="2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321940899628902"/>
          <c:y val="7.8590587135512202E-2"/>
          <c:w val="0.42517037740972002"/>
          <c:h val="0.6756132024592820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DC7C1D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116D60"/>
              </a:solidFill>
              <a:ln>
                <a:noFill/>
              </a:ln>
            </c:spPr>
          </c:dPt>
          <c:dPt>
            <c:idx val="2"/>
            <c:bubble3D val="0"/>
            <c:spPr>
              <a:solidFill>
                <a:srgbClr val="99AF01"/>
              </a:solidFill>
              <a:ln>
                <a:noFill/>
              </a:ln>
            </c:spPr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Sheet1!$A$2:$A$4</c:f>
              <c:strCache>
                <c:ptCount val="3"/>
                <c:pt idx="0">
                  <c:v>Coordination &amp; Information Management</c:v>
                </c:pt>
                <c:pt idx="1">
                  <c:v>System-capacity building</c:v>
                </c:pt>
                <c:pt idx="2">
                  <c:v>Policy, advocacy &amp; communication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0.48</c:v>
                </c:pt>
                <c:pt idx="1">
                  <c:v>0.41</c:v>
                </c:pt>
                <c:pt idx="2">
                  <c:v>0.11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7.2388806128963604E-2"/>
          <c:y val="0.79537356631790901"/>
          <c:w val="0.871738786030125"/>
          <c:h val="0.187203466005106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0.76271</cdr:x>
      <cdr:y>0.15278</cdr:y>
    </cdr:from>
    <cdr:to>
      <cdr:x>0.98305</cdr:x>
      <cdr:y>0.79167</cdr:y>
    </cdr:to>
    <cdr:sp macro="" textlink="">
      <cdr:nvSpPr>
        <cdr:cNvPr id="4" name="Line Callout 3 (Accent Bar) 3"/>
        <cdr:cNvSpPr/>
      </cdr:nvSpPr>
      <cdr:spPr>
        <a:xfrm xmlns:a="http://schemas.openxmlformats.org/drawingml/2006/main">
          <a:off x="6857983" y="838212"/>
          <a:ext cx="1981209" cy="3505188"/>
        </a:xfrm>
        <a:prstGeom xmlns:a="http://schemas.openxmlformats.org/drawingml/2006/main" prst="accentCallout3">
          <a:avLst>
            <a:gd name="adj1" fmla="val 18750"/>
            <a:gd name="adj2" fmla="val -8333"/>
            <a:gd name="adj3" fmla="val 18750"/>
            <a:gd name="adj4" fmla="val -16667"/>
            <a:gd name="adj5" fmla="val 18716"/>
            <a:gd name="adj6" fmla="val -26114"/>
            <a:gd name="adj7" fmla="val 20177"/>
            <a:gd name="adj8" fmla="val -30600"/>
          </a:avLst>
        </a:prstGeom>
        <a:noFill xmlns:a="http://schemas.openxmlformats.org/drawingml/2006/main"/>
        <a:ln xmlns:a="http://schemas.openxmlformats.org/drawingml/2006/main" w="28575" cmpd="sng">
          <a:solidFill>
            <a:srgbClr val="DC7C1D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sz="1800" dirty="0" smtClean="0">
              <a:solidFill>
                <a:srgbClr val="DC7C1D"/>
              </a:solidFill>
            </a:rPr>
            <a:t>Diversification de la  production </a:t>
          </a:r>
        </a:p>
        <a:p xmlns:a="http://schemas.openxmlformats.org/drawingml/2006/main">
          <a:endParaRPr lang="en-US" sz="1800" dirty="0" smtClean="0">
            <a:solidFill>
              <a:srgbClr val="DC7C1D"/>
            </a:solidFill>
          </a:endParaRPr>
        </a:p>
        <a:p xmlns:a="http://schemas.openxmlformats.org/drawingml/2006/main">
          <a:r>
            <a:rPr lang="en-US" sz="1800" dirty="0" err="1" smtClean="0">
              <a:solidFill>
                <a:srgbClr val="DC7C1D"/>
              </a:solidFill>
            </a:rPr>
            <a:t>Activités</a:t>
          </a:r>
          <a:r>
            <a:rPr lang="en-US" sz="1800" dirty="0" smtClean="0">
              <a:solidFill>
                <a:srgbClr val="DC7C1D"/>
              </a:solidFill>
            </a:rPr>
            <a:t> post-</a:t>
          </a:r>
          <a:r>
            <a:rPr lang="en-US" sz="1800" dirty="0" err="1" smtClean="0">
              <a:solidFill>
                <a:srgbClr val="DC7C1D"/>
              </a:solidFill>
            </a:rPr>
            <a:t>récolte</a:t>
          </a:r>
          <a:endParaRPr lang="en-US" sz="1800" dirty="0" smtClean="0">
            <a:solidFill>
              <a:srgbClr val="DC7C1D"/>
            </a:solidFill>
          </a:endParaRPr>
        </a:p>
        <a:p xmlns:a="http://schemas.openxmlformats.org/drawingml/2006/main">
          <a:endParaRPr lang="en-US" sz="1800" dirty="0" smtClean="0">
            <a:solidFill>
              <a:srgbClr val="DC7C1D"/>
            </a:solidFill>
          </a:endParaRPr>
        </a:p>
        <a:p xmlns:a="http://schemas.openxmlformats.org/drawingml/2006/main">
          <a:r>
            <a:rPr lang="en-US" sz="1800" dirty="0" err="1" smtClean="0">
              <a:solidFill>
                <a:srgbClr val="DC7C1D"/>
              </a:solidFill>
            </a:rPr>
            <a:t>Qualité</a:t>
          </a:r>
          <a:r>
            <a:rPr lang="en-US" sz="1800" dirty="0" smtClean="0">
              <a:solidFill>
                <a:srgbClr val="DC7C1D"/>
              </a:solidFill>
            </a:rPr>
            <a:t> de </a:t>
          </a:r>
          <a:r>
            <a:rPr lang="en-US" sz="1800" dirty="0" err="1" smtClean="0">
              <a:solidFill>
                <a:srgbClr val="DC7C1D"/>
              </a:solidFill>
            </a:rPr>
            <a:t>l’alimentation</a:t>
          </a:r>
          <a:endParaRPr lang="en-US" sz="1800" dirty="0" smtClean="0">
            <a:solidFill>
              <a:srgbClr val="DC7C1D"/>
            </a:solidFill>
          </a:endParaRPr>
        </a:p>
        <a:p xmlns:a="http://schemas.openxmlformats.org/drawingml/2006/main">
          <a:endParaRPr lang="en-US" sz="1800" dirty="0" smtClean="0">
            <a:solidFill>
              <a:srgbClr val="DC7C1D"/>
            </a:solidFill>
          </a:endParaRPr>
        </a:p>
        <a:p xmlns:a="http://schemas.openxmlformats.org/drawingml/2006/main">
          <a:r>
            <a:rPr lang="en-US" sz="1800" dirty="0" smtClean="0">
              <a:solidFill>
                <a:srgbClr val="DC7C1D"/>
              </a:solidFill>
            </a:rPr>
            <a:t>Promotion des </a:t>
          </a:r>
          <a:r>
            <a:rPr lang="en-US" sz="1800" dirty="0" err="1" smtClean="0">
              <a:solidFill>
                <a:srgbClr val="DC7C1D"/>
              </a:solidFill>
            </a:rPr>
            <a:t>activités</a:t>
          </a:r>
          <a:r>
            <a:rPr lang="en-US" sz="1800" dirty="0" smtClean="0">
              <a:solidFill>
                <a:srgbClr val="DC7C1D"/>
              </a:solidFill>
            </a:rPr>
            <a:t> de </a:t>
          </a:r>
          <a:r>
            <a:rPr lang="en-US" sz="1800" dirty="0" err="1" smtClean="0">
              <a:solidFill>
                <a:srgbClr val="DC7C1D"/>
              </a:solidFill>
            </a:rPr>
            <a:t>jardins</a:t>
          </a:r>
          <a:r>
            <a:rPr lang="en-US" sz="1800" dirty="0" smtClean="0">
              <a:solidFill>
                <a:srgbClr val="DC7C1D"/>
              </a:solidFill>
            </a:rPr>
            <a:t> </a:t>
          </a:r>
          <a:r>
            <a:rPr lang="en-US" sz="1800" dirty="0" err="1" smtClean="0">
              <a:solidFill>
                <a:srgbClr val="DC7C1D"/>
              </a:solidFill>
            </a:rPr>
            <a:t>scolaires</a:t>
          </a:r>
          <a:endParaRPr lang="en-US" sz="1800" dirty="0" smtClean="0">
            <a:solidFill>
              <a:srgbClr val="DC7C1D"/>
            </a:solidFill>
          </a:endParaRPr>
        </a:p>
      </cdr:txBody>
    </cdr:sp>
  </cdr:relSizeAnchor>
  <cdr:relSizeAnchor xmlns:cdr="http://schemas.openxmlformats.org/drawingml/2006/chartDrawing">
    <cdr:from>
      <cdr:x>0.00847</cdr:x>
      <cdr:y>0.16667</cdr:y>
    </cdr:from>
    <cdr:to>
      <cdr:x>0.25423</cdr:x>
      <cdr:y>0.73611</cdr:y>
    </cdr:to>
    <cdr:sp macro="" textlink="">
      <cdr:nvSpPr>
        <cdr:cNvPr id="5" name="Line Callout 3 (Accent Bar) 4"/>
        <cdr:cNvSpPr/>
      </cdr:nvSpPr>
      <cdr:spPr>
        <a:xfrm xmlns:a="http://schemas.openxmlformats.org/drawingml/2006/main">
          <a:off x="76200" y="914400"/>
          <a:ext cx="2209776" cy="3124176"/>
        </a:xfrm>
        <a:prstGeom xmlns:a="http://schemas.openxmlformats.org/drawingml/2006/main" prst="accentCallout3">
          <a:avLst>
            <a:gd name="adj1" fmla="val 21745"/>
            <a:gd name="adj2" fmla="val 99629"/>
            <a:gd name="adj3" fmla="val 22601"/>
            <a:gd name="adj4" fmla="val 111538"/>
            <a:gd name="adj5" fmla="val 22835"/>
            <a:gd name="adj6" fmla="val 111102"/>
            <a:gd name="adj7" fmla="val 19723"/>
            <a:gd name="adj8" fmla="val 119829"/>
          </a:avLst>
        </a:prstGeom>
        <a:noFill xmlns:a="http://schemas.openxmlformats.org/drawingml/2006/main"/>
        <a:ln xmlns:a="http://schemas.openxmlformats.org/drawingml/2006/main" w="28575" cmpd="sng">
          <a:solidFill>
            <a:srgbClr val="116D60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dirty="0" err="1" smtClean="0">
              <a:solidFill>
                <a:srgbClr val="116D60"/>
              </a:solidFill>
            </a:rPr>
            <a:t>Nourriture</a:t>
          </a:r>
          <a:r>
            <a:rPr lang="en-US" sz="1800" dirty="0" smtClean="0">
              <a:solidFill>
                <a:srgbClr val="116D60"/>
              </a:solidFill>
            </a:rPr>
            <a:t> </a:t>
          </a:r>
          <a:r>
            <a:rPr lang="en-US" sz="1800" dirty="0" err="1">
              <a:solidFill>
                <a:srgbClr val="116D60"/>
              </a:solidFill>
            </a:rPr>
            <a:t>ou</a:t>
          </a:r>
          <a:r>
            <a:rPr lang="en-US" sz="1800" dirty="0">
              <a:solidFill>
                <a:srgbClr val="116D60"/>
              </a:solidFill>
            </a:rPr>
            <a:t> argent </a:t>
          </a:r>
          <a:r>
            <a:rPr lang="en-US" sz="1800" dirty="0" err="1">
              <a:solidFill>
                <a:srgbClr val="116D60"/>
              </a:solidFill>
            </a:rPr>
            <a:t>contre</a:t>
          </a:r>
          <a:r>
            <a:rPr lang="en-US" sz="1800" dirty="0">
              <a:solidFill>
                <a:srgbClr val="116D60"/>
              </a:solidFill>
            </a:rPr>
            <a:t> </a:t>
          </a:r>
          <a:r>
            <a:rPr lang="en-US" sz="1800" dirty="0" smtClean="0">
              <a:solidFill>
                <a:srgbClr val="116D60"/>
              </a:solidFill>
            </a:rPr>
            <a:t>travail</a:t>
          </a:r>
        </a:p>
        <a:p xmlns:a="http://schemas.openxmlformats.org/drawingml/2006/main">
          <a:endParaRPr lang="en-US" sz="1800" dirty="0">
            <a:solidFill>
              <a:srgbClr val="116D60"/>
            </a:solidFill>
          </a:endParaRPr>
        </a:p>
        <a:p xmlns:a="http://schemas.openxmlformats.org/drawingml/2006/main">
          <a:r>
            <a:rPr lang="en-US" sz="1800" dirty="0" err="1" smtClean="0">
              <a:solidFill>
                <a:srgbClr val="116D60"/>
              </a:solidFill>
            </a:rPr>
            <a:t>Activités</a:t>
          </a:r>
          <a:r>
            <a:rPr lang="en-US" sz="1800" dirty="0" smtClean="0">
              <a:solidFill>
                <a:srgbClr val="116D60"/>
              </a:solidFill>
            </a:rPr>
            <a:t> </a:t>
          </a:r>
          <a:r>
            <a:rPr lang="en-US" sz="1800" dirty="0" err="1">
              <a:solidFill>
                <a:srgbClr val="116D60"/>
              </a:solidFill>
            </a:rPr>
            <a:t>génératrices</a:t>
          </a:r>
          <a:r>
            <a:rPr lang="en-US" sz="1800" dirty="0">
              <a:solidFill>
                <a:srgbClr val="116D60"/>
              </a:solidFill>
            </a:rPr>
            <a:t> de </a:t>
          </a:r>
          <a:r>
            <a:rPr lang="en-US" sz="1800" dirty="0" err="1" smtClean="0">
              <a:solidFill>
                <a:srgbClr val="116D60"/>
              </a:solidFill>
            </a:rPr>
            <a:t>revenus</a:t>
          </a:r>
          <a:endParaRPr lang="en-US" sz="1800" dirty="0" smtClean="0">
            <a:solidFill>
              <a:srgbClr val="116D60"/>
            </a:solidFill>
          </a:endParaRPr>
        </a:p>
        <a:p xmlns:a="http://schemas.openxmlformats.org/drawingml/2006/main">
          <a:endParaRPr lang="en-US" sz="1800" dirty="0" smtClean="0">
            <a:solidFill>
              <a:srgbClr val="116D60"/>
            </a:solidFill>
          </a:endParaRPr>
        </a:p>
        <a:p xmlns:a="http://schemas.openxmlformats.org/drawingml/2006/main">
          <a:r>
            <a:rPr lang="en-US" sz="1800" dirty="0" err="1" smtClean="0">
              <a:solidFill>
                <a:srgbClr val="116D60"/>
              </a:solidFill>
            </a:rPr>
            <a:t>Cantines</a:t>
          </a:r>
          <a:r>
            <a:rPr lang="en-US" sz="1800" dirty="0" smtClean="0">
              <a:solidFill>
                <a:srgbClr val="116D60"/>
              </a:solidFill>
            </a:rPr>
            <a:t> </a:t>
          </a:r>
          <a:r>
            <a:rPr lang="en-US" sz="1800" dirty="0" err="1" smtClean="0">
              <a:solidFill>
                <a:srgbClr val="116D60"/>
              </a:solidFill>
            </a:rPr>
            <a:t>scolaires</a:t>
          </a:r>
          <a:endParaRPr lang="en-US" sz="1800" dirty="0" smtClean="0">
            <a:solidFill>
              <a:srgbClr val="116D60"/>
            </a:solidFill>
          </a:endParaRPr>
        </a:p>
        <a:p xmlns:a="http://schemas.openxmlformats.org/drawingml/2006/main">
          <a:endParaRPr lang="en-US" sz="1800" dirty="0">
            <a:solidFill>
              <a:srgbClr val="116D60"/>
            </a:solidFill>
          </a:endParaRPr>
        </a:p>
        <a:p xmlns:a="http://schemas.openxmlformats.org/drawingml/2006/main">
          <a:r>
            <a:rPr lang="en-US" sz="1800" dirty="0" err="1" smtClean="0">
              <a:solidFill>
                <a:srgbClr val="116D60"/>
              </a:solidFill>
            </a:rPr>
            <a:t>Fourniture</a:t>
          </a:r>
          <a:r>
            <a:rPr lang="en-US" sz="1800" dirty="0" smtClean="0">
              <a:solidFill>
                <a:srgbClr val="116D60"/>
              </a:solidFill>
            </a:rPr>
            <a:t> </a:t>
          </a:r>
          <a:r>
            <a:rPr lang="en-US" sz="1800" dirty="0" err="1">
              <a:solidFill>
                <a:srgbClr val="116D60"/>
              </a:solidFill>
            </a:rPr>
            <a:t>d’aliments</a:t>
          </a:r>
          <a:r>
            <a:rPr lang="en-US" sz="1800" dirty="0">
              <a:solidFill>
                <a:srgbClr val="116D60"/>
              </a:solidFill>
            </a:rPr>
            <a:t> aux </a:t>
          </a:r>
          <a:r>
            <a:rPr lang="en-US" sz="1800" dirty="0" err="1">
              <a:solidFill>
                <a:srgbClr val="116D60"/>
              </a:solidFill>
            </a:rPr>
            <a:t>personnes</a:t>
          </a:r>
          <a:r>
            <a:rPr lang="en-US" sz="1800" dirty="0">
              <a:solidFill>
                <a:srgbClr val="116D60"/>
              </a:solidFill>
            </a:rPr>
            <a:t> </a:t>
          </a:r>
          <a:r>
            <a:rPr lang="en-US" sz="1800" dirty="0" err="1">
              <a:solidFill>
                <a:srgbClr val="116D60"/>
              </a:solidFill>
            </a:rPr>
            <a:t>vulnérables</a:t>
          </a:r>
          <a:endParaRPr lang="en-US" sz="1800" dirty="0">
            <a:solidFill>
              <a:srgbClr val="116D6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1" y="0"/>
            <a:ext cx="3026833" cy="464185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r">
              <a:defRPr sz="1200"/>
            </a:lvl1pPr>
          </a:lstStyle>
          <a:p>
            <a:fld id="{84982987-423B-4A1C-8C8E-92782E41C9D8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1" y="8817904"/>
            <a:ext cx="3026833" cy="464185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r">
              <a:defRPr sz="1200"/>
            </a:lvl1pPr>
          </a:lstStyle>
          <a:p>
            <a:fld id="{21293B7D-3D0E-4ADC-A81F-77501DD88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18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0"/>
            <a:ext cx="3026833" cy="464185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r">
              <a:defRPr sz="1200"/>
            </a:lvl1pPr>
          </a:lstStyle>
          <a:p>
            <a:fld id="{5424ED2A-A636-4924-938D-7771CCAFB762}" type="datetimeFigureOut">
              <a:rPr lang="en-US" smtClean="0"/>
              <a:t>5/12/2013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21" tIns="45610" rIns="91221" bIns="4561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1221" tIns="45610" rIns="91221" bIns="4561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4"/>
            <a:ext cx="3026833" cy="464185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r">
              <a:defRPr sz="1200"/>
            </a:lvl1pPr>
          </a:lstStyle>
          <a:p>
            <a:fld id="{F726BB75-55FE-418A-A8BC-C3C31467FC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318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30BA3-1E1F-4686-98A2-DA17DD051E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9577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Total annual: US$ 172.8 million</a:t>
            </a:r>
          </a:p>
          <a:p>
            <a:r>
              <a:rPr lang="en-US" dirty="0" smtClean="0"/>
              <a:t>Average annual excluding highest or zeros:</a:t>
            </a:r>
            <a:r>
              <a:rPr lang="en-US" baseline="0" dirty="0" smtClean="0"/>
              <a:t> US$ 7 million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26BB75-55FE-418A-A8BC-C3C31467FCE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9383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26BB75-55FE-418A-A8BC-C3C31467FCE9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1159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54% among </a:t>
            </a:r>
            <a:r>
              <a:rPr lang="en-US" dirty="0" err="1" smtClean="0"/>
              <a:t>sub-saharan</a:t>
            </a:r>
            <a:r>
              <a:rPr lang="en-US" dirty="0" smtClean="0"/>
              <a:t> African countries</a:t>
            </a:r>
            <a:endParaRPr lang="en-US" baseline="0" dirty="0" smtClean="0"/>
          </a:p>
          <a:p>
            <a:r>
              <a:rPr lang="en-US" baseline="0" dirty="0" smtClean="0"/>
              <a:t>Nutrition sensitive agriculture: If highest ranges are excluded the average annual is 3 million (very low)</a:t>
            </a:r>
          </a:p>
          <a:p>
            <a:r>
              <a:rPr lang="en-US" baseline="0" dirty="0" smtClean="0"/>
              <a:t>Yemen: 57.7% stunting; Haiti: 23% stunting</a:t>
            </a:r>
          </a:p>
          <a:p>
            <a:r>
              <a:rPr lang="en-US" baseline="0" dirty="0" smtClean="0"/>
              <a:t>Benin: 7.9% severe wasting; Rwanda: 0.8% severe wasting</a:t>
            </a:r>
          </a:p>
          <a:p>
            <a:r>
              <a:rPr lang="en-US" baseline="0" dirty="0" smtClean="0"/>
              <a:t>Bangladesh: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26BB75-55FE-418A-A8BC-C3C31467FCE9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3131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Issue of absorption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26BB75-55FE-418A-A8BC-C3C31467FCE9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313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Bangladesh,</a:t>
            </a:r>
            <a:r>
              <a:rPr lang="en-US" baseline="0" dirty="0" smtClean="0"/>
              <a:t> Sierra Leone, Uganda and Nepal have incorporated interventions from other </a:t>
            </a:r>
            <a:r>
              <a:rPr lang="en-US" baseline="0" dirty="0" err="1" smtClean="0"/>
              <a:t>sectoral</a:t>
            </a:r>
            <a:r>
              <a:rPr lang="en-US" baseline="0" dirty="0" smtClean="0"/>
              <a:t> plans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26BB75-55FE-418A-A8BC-C3C31467FCE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328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Total annual US$ 689.8</a:t>
            </a:r>
          </a:p>
          <a:p>
            <a:r>
              <a:rPr lang="en-US" dirty="0" smtClean="0"/>
              <a:t>Average annual excluding highest or zeros</a:t>
            </a:r>
            <a:r>
              <a:rPr lang="en-US" baseline="0" dirty="0" smtClean="0"/>
              <a:t>: US$ 16 million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26BB75-55FE-418A-A8BC-C3C31467FCE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450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 nutrition</a:t>
            </a:r>
            <a:r>
              <a:rPr lang="en-US" baseline="0" dirty="0" smtClean="0"/>
              <a:t> practices include maternal, IYCF (50%) and healthy diet (50%). </a:t>
            </a:r>
          </a:p>
          <a:p>
            <a:r>
              <a:rPr lang="en-US" baseline="0" dirty="0" smtClean="0"/>
              <a:t>Maternal and IYCF includes also advocacy and implementation of key legislation such as the BMS code and the maternity leave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26BB75-55FE-418A-A8BC-C3C31467FCE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15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r>
              <a:rPr lang="en-US" baseline="0" dirty="0" smtClean="0"/>
              <a:t> emphasis on the prevention of malnutrition in all its forms through the promotion of good nutrition practices. Also Vitamin &amp; Mineral intake is well reflected in most plans. </a:t>
            </a:r>
          </a:p>
          <a:p>
            <a:r>
              <a:rPr lang="en-US" baseline="0" dirty="0" smtClean="0"/>
              <a:t>“Lower than expected costing” of acute malnutrition management is largely linked to the limited degree of scale-up within country plans. Similar consideration when reflecting on the low presence of nutrient-dense foods in the country plans.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Out of the US$</a:t>
            </a:r>
            <a:r>
              <a:rPr lang="en-US" baseline="0" dirty="0" smtClean="0"/>
              <a:t> 542 million for acute malnutrition, US$ 364 million is for Kenya and US$ 76 million is for Yemen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26BB75-55FE-418A-A8BC-C3C31467FCE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312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Total annual:</a:t>
            </a:r>
            <a:r>
              <a:rPr lang="en-US" baseline="0" dirty="0" smtClean="0"/>
              <a:t> US$ 1.86 billion (US$ 1.78 billion agriculture + US$ 87 million)</a:t>
            </a:r>
          </a:p>
          <a:p>
            <a:r>
              <a:rPr lang="en-US" dirty="0" smtClean="0"/>
              <a:t>Average annual excluding highest or zeros: US$ 4.6 million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26BB75-55FE-418A-A8BC-C3C31467FCE9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50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Diversified production includes small livestock (small ruminant, poultry)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26BB75-55FE-418A-A8BC-C3C31467FCE9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1159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Costed</a:t>
            </a:r>
            <a:r>
              <a:rPr lang="en-US" baseline="0" dirty="0" smtClean="0"/>
              <a:t> plans provide a useful guidance on the range of activities that can be included in guideline for definitions and selection of nutrition-sensitive approaches. </a:t>
            </a:r>
          </a:p>
          <a:p>
            <a:r>
              <a:rPr lang="en-US" baseline="0" dirty="0" smtClean="0"/>
              <a:t>Supplementary feeding interventions do not specify the type of food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26BB75-55FE-418A-A8BC-C3C31467FCE9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3125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26BB75-55FE-418A-A8BC-C3C31467FCE9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115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/>
              <a:t>5/12/2013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779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/>
              <a:t>5/12/2013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983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/>
              <a:t>5/12/2013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486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5/12/2013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995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Courier New" pitchFamily="49" charset="0"/>
              <a:buChar char="o"/>
              <a:defRPr>
                <a:solidFill>
                  <a:schemeClr val="accent3"/>
                </a:solidFill>
              </a:defRPr>
            </a:lvl2pPr>
            <a:lvl3pPr marL="1143000" indent="-228600">
              <a:buFont typeface="Wingdings" pitchFamily="2" charset="2"/>
              <a:buChar char="§"/>
              <a:defRPr/>
            </a:lvl3pPr>
            <a:lvl4pPr>
              <a:defRPr>
                <a:solidFill>
                  <a:schemeClr val="tx2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5/12/2013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621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5/12/2013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412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 marL="742950" indent="-285750">
              <a:buFont typeface="Courier New" pitchFamily="49" charset="0"/>
              <a:buChar char="o"/>
              <a:defRPr sz="2000"/>
            </a:lvl2pPr>
            <a:lvl3pPr>
              <a:defRPr sz="1800">
                <a:solidFill>
                  <a:schemeClr val="accent3"/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 marL="742950" indent="-285750">
              <a:buFont typeface="Courier New" pitchFamily="49" charset="0"/>
              <a:buChar char="o"/>
              <a:defRPr sz="2000"/>
            </a:lvl2pPr>
            <a:lvl3pPr>
              <a:defRPr sz="1800">
                <a:solidFill>
                  <a:schemeClr val="accent3"/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5/12/2013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313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5/12/2013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375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5/12/2013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573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5/12/2013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377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5/12/2013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107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Courier New" pitchFamily="49" charset="0"/>
              <a:buChar char="o"/>
              <a:defRPr>
                <a:solidFill>
                  <a:schemeClr val="accent3"/>
                </a:solidFill>
              </a:defRPr>
            </a:lvl2pPr>
            <a:lvl3pPr marL="1143000" indent="-228600">
              <a:buFont typeface="Wingdings" pitchFamily="2" charset="2"/>
              <a:buChar char="§"/>
              <a:defRPr/>
            </a:lvl3pPr>
            <a:lvl4pPr>
              <a:defRPr>
                <a:solidFill>
                  <a:schemeClr val="tx2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/>
              <a:t>5/12/2013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3576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5/12/2013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674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5/12/2013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0524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5/12/2013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5224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D94AB-1509-43FC-ACE6-527643AFF00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08986-FB74-459F-880A-B30363993F0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190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4BD18-C628-404C-96AD-F5CB58B0B85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2D31E-0710-4F54-8CBC-92EC1F5DCE5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601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5427E-AA03-4D0F-B2DB-AE4240B0AB5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3E4B3-5285-48B7-A90A-DA36F102E54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9061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D7C4B-81A6-4FD9-8646-575042187D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1915B-BDD5-4BA5-8E47-7DCDC13A05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0457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1A0AB-976A-4B48-BF95-ECDAEDB3546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63328-B0AF-419B-B8FC-5CF0469962B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1536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06AF6-6461-460E-B357-F8798A76746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EA88A-626D-4601-BDAC-08B74CED150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6746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FD25D-EF95-4DD4-83F8-607CCEDB535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5936A-1A17-456E-8DE0-8CB405AC17E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029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/>
              <a:t>5/12/2013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09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23D7C-BC45-431F-AA3F-A72B4312E48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0FAF2-C597-4FFC-AE71-83AA73E6FF8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8705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091D5-0313-43CF-9D32-E60CD8332AD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3B2CD-6473-4086-B8DD-12F7EE9DE31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6124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2877F-932F-42A0-BFBA-633FA6AA934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DDD05-AB58-4516-BEA1-8B609FED81F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8110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92F63-4361-475C-92A4-33EA5A495A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51F36-E93C-4D76-80EF-C4D5CEF886A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854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 marL="742950" indent="-285750">
              <a:buFont typeface="Courier New" pitchFamily="49" charset="0"/>
              <a:buChar char="o"/>
              <a:defRPr sz="2000"/>
            </a:lvl2pPr>
            <a:lvl3pPr>
              <a:defRPr sz="1800">
                <a:solidFill>
                  <a:schemeClr val="accent3"/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 marL="742950" indent="-285750">
              <a:buFont typeface="Courier New" pitchFamily="49" charset="0"/>
              <a:buChar char="o"/>
              <a:defRPr sz="2000"/>
            </a:lvl2pPr>
            <a:lvl3pPr>
              <a:defRPr sz="1800">
                <a:solidFill>
                  <a:schemeClr val="accent3"/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/>
              <a:t>5/12/2013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109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/>
              <a:t>5/12/2013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919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/>
              <a:t>5/12/2013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16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/>
              <a:t>5/12/2013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162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/>
              <a:t>5/12/2013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029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188C-90CB-4660-867C-E0F26DE506A8}" type="datetimeFigureOut">
              <a:rPr lang="en-US" smtClean="0"/>
              <a:t>5/12/2013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0BBA9-0B59-46E2-8B12-081350485B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727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D188C-90CB-4660-867C-E0F26DE506A8}" type="datetimeFigureOut">
              <a:rPr lang="en-US" smtClean="0"/>
              <a:t>5/12/2013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0BBA9-0B59-46E2-8B12-081350485B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813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3" r:id="rId4"/>
    <p:sldLayoutId id="2147483654" r:id="rId5"/>
    <p:sldLayoutId id="2147483655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D188C-90CB-4660-867C-E0F26DE506A8}" type="datetimeFigureOut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5/12/2013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0BBA9-0B59-46E2-8B12-081350485BE9}" type="slidenum">
              <a:rPr lang="en-US" smtClean="0">
                <a:solidFill>
                  <a:srgbClr val="8C3C13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8C3C1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865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065511-B849-4992-AF95-1122DC47EA4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F1FECF-AF99-4F2B-9B31-B84CB3A75A8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4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6.png"/><Relationship Id="rId4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tags" Target="../tags/tag3.xml"/><Relationship Id="rId7" Type="http://schemas.openxmlformats.org/officeDocument/2006/relationships/image" Target="../media/image9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0021"/>
            <a:ext cx="9144000" cy="6096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0"/>
            <a:ext cx="9144000" cy="889575"/>
          </a:xfrm>
          <a:prstGeom prst="rect">
            <a:avLst/>
          </a:prstGeom>
          <a:solidFill>
            <a:srgbClr val="E9A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24000"/>
            <a:ext cx="2968578" cy="1246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561305" y="2971800"/>
            <a:ext cx="45720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E4A018"/>
                </a:solidFill>
              </a:rPr>
              <a:t>  </a:t>
            </a:r>
            <a:r>
              <a:rPr lang="en-US" sz="3200" b="1" dirty="0" smtClean="0">
                <a:solidFill>
                  <a:srgbClr val="E4A018"/>
                </a:solidFill>
              </a:rPr>
              <a:t>SUN </a:t>
            </a:r>
            <a:r>
              <a:rPr lang="en-US" sz="3200" b="1" dirty="0" err="1">
                <a:solidFill>
                  <a:srgbClr val="E4A018"/>
                </a:solidFill>
              </a:rPr>
              <a:t>est</a:t>
            </a:r>
            <a:r>
              <a:rPr lang="en-US" sz="3200" b="1" dirty="0">
                <a:solidFill>
                  <a:srgbClr val="E4A018"/>
                </a:solidFill>
              </a:rPr>
              <a:t> </a:t>
            </a:r>
            <a:r>
              <a:rPr lang="en-US" sz="3200" b="1" dirty="0" smtClean="0">
                <a:solidFill>
                  <a:srgbClr val="E4A018"/>
                </a:solidFill>
              </a:rPr>
              <a:t>un </a:t>
            </a:r>
            <a:r>
              <a:rPr lang="en-US" sz="3200" b="1" dirty="0" err="1" smtClean="0">
                <a:solidFill>
                  <a:srgbClr val="E4A018"/>
                </a:solidFill>
              </a:rPr>
              <a:t>mouvement</a:t>
            </a:r>
            <a:endParaRPr lang="en-US" sz="3200" b="1" dirty="0" smtClean="0">
              <a:solidFill>
                <a:srgbClr val="E4A018"/>
              </a:solidFill>
            </a:endParaRPr>
          </a:p>
          <a:p>
            <a:r>
              <a:rPr lang="en-US" sz="3200" b="1" dirty="0">
                <a:solidFill>
                  <a:srgbClr val="E4A018"/>
                </a:solidFill>
              </a:rPr>
              <a:t>	</a:t>
            </a:r>
            <a:r>
              <a:rPr lang="en-US" sz="3200" b="1" dirty="0" smtClean="0">
                <a:solidFill>
                  <a:srgbClr val="E4A018"/>
                </a:solidFill>
              </a:rPr>
              <a:t> unique</a:t>
            </a:r>
            <a:endParaRPr lang="en-US" sz="3200" b="1" dirty="0">
              <a:solidFill>
                <a:srgbClr val="E4A018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       </a:t>
            </a:r>
            <a:r>
              <a:rPr lang="en-US" sz="2400" dirty="0" err="1" smtClean="0">
                <a:solidFill>
                  <a:schemeClr val="bg1"/>
                </a:solidFill>
              </a:rPr>
              <a:t>Fondé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sur</a:t>
            </a:r>
            <a:r>
              <a:rPr lang="en-US" sz="2400" dirty="0">
                <a:solidFill>
                  <a:schemeClr val="bg1"/>
                </a:solidFill>
              </a:rPr>
              <a:t> le </a:t>
            </a:r>
            <a:r>
              <a:rPr lang="en-US" sz="2400" dirty="0" err="1">
                <a:solidFill>
                  <a:schemeClr val="bg1"/>
                </a:solidFill>
              </a:rPr>
              <a:t>principe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</a:p>
          <a:p>
            <a:r>
              <a:rPr lang="en-US" sz="2400" dirty="0">
                <a:solidFill>
                  <a:schemeClr val="bg1"/>
                </a:solidFill>
              </a:rPr>
              <a:t>    </a:t>
            </a:r>
            <a:r>
              <a:rPr lang="en-US" sz="2400" dirty="0" smtClean="0">
                <a:solidFill>
                  <a:schemeClr val="bg1"/>
                </a:solidFill>
              </a:rPr>
              <a:t>        </a:t>
            </a:r>
            <a:r>
              <a:rPr lang="en-US" sz="2400" dirty="0" err="1">
                <a:solidFill>
                  <a:schemeClr val="bg1"/>
                </a:solidFill>
              </a:rPr>
              <a:t>que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chaque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personne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       a </a:t>
            </a:r>
            <a:r>
              <a:rPr lang="en-US" sz="2400" dirty="0" err="1">
                <a:solidFill>
                  <a:schemeClr val="bg1"/>
                </a:solidFill>
              </a:rPr>
              <a:t>droit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à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l’alimentation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            et </a:t>
            </a:r>
            <a:r>
              <a:rPr lang="en-US" sz="2400" dirty="0" err="1">
                <a:solidFill>
                  <a:schemeClr val="bg1"/>
                </a:solidFill>
              </a:rPr>
              <a:t>à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une</a:t>
            </a:r>
            <a:r>
              <a:rPr lang="en-US" sz="2400" dirty="0">
                <a:solidFill>
                  <a:schemeClr val="bg1"/>
                </a:solidFill>
              </a:rPr>
              <a:t> bonne nutrition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90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8600" y="1676400"/>
            <a:ext cx="8777288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3200" b="1" dirty="0" err="1">
                <a:solidFill>
                  <a:srgbClr val="DC7C1D"/>
                </a:solidFill>
                <a:cs typeface="Arial" charset="0"/>
              </a:rPr>
              <a:t>Coût</a:t>
            </a:r>
            <a:r>
              <a:rPr lang="en-US" sz="3200" b="1" dirty="0">
                <a:solidFill>
                  <a:srgbClr val="DC7C1D"/>
                </a:solidFill>
                <a:cs typeface="Arial" charset="0"/>
              </a:rPr>
              <a:t> Total : 2,5 milliards USD 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i="1" dirty="0" smtClean="0">
                <a:cs typeface="Arial" charset="0"/>
              </a:rPr>
              <a:t>(</a:t>
            </a:r>
            <a:r>
              <a:rPr lang="en-US" sz="2400" i="1" dirty="0" err="1" smtClean="0">
                <a:cs typeface="Arial" charset="0"/>
              </a:rPr>
              <a:t>période</a:t>
            </a:r>
            <a:r>
              <a:rPr lang="en-US" sz="2400" i="1" dirty="0" smtClean="0">
                <a:cs typeface="Arial" charset="0"/>
              </a:rPr>
              <a:t> 2010-2012 </a:t>
            </a:r>
            <a:r>
              <a:rPr lang="en-US" sz="2400" i="1" dirty="0" err="1" smtClean="0">
                <a:cs typeface="Arial" charset="0"/>
              </a:rPr>
              <a:t>à</a:t>
            </a:r>
            <a:r>
              <a:rPr lang="en-US" sz="2400" i="1" dirty="0" smtClean="0">
                <a:cs typeface="Arial" charset="0"/>
              </a:rPr>
              <a:t> 2015-2017)</a:t>
            </a:r>
            <a:endParaRPr lang="en-US" sz="2400" i="1" dirty="0">
              <a:cs typeface="Arial" charset="0"/>
            </a:endParaRPr>
          </a:p>
          <a:p>
            <a:pPr marL="914400" lvl="1" indent="-457200" fontAlgn="base">
              <a:spcBef>
                <a:spcPts val="1200"/>
              </a:spcBef>
              <a:spcAft>
                <a:spcPct val="0"/>
              </a:spcAft>
              <a:buClr>
                <a:srgbClr val="E4A018"/>
              </a:buClr>
              <a:buSzPct val="125000"/>
              <a:buFont typeface="Arial" pitchFamily="34" charset="0"/>
              <a:buChar char="•"/>
            </a:pPr>
            <a:r>
              <a:rPr lang="en-US" sz="2400" b="1" dirty="0">
                <a:solidFill>
                  <a:srgbClr val="792D17"/>
                </a:solidFill>
                <a:cs typeface="Arial" charset="0"/>
              </a:rPr>
              <a:t>1,1 milliard USD</a:t>
            </a:r>
            <a:r>
              <a:rPr lang="en-US" sz="2400" dirty="0">
                <a:solidFill>
                  <a:srgbClr val="792D17"/>
                </a:solidFill>
                <a:cs typeface="Arial" charset="0"/>
              </a:rPr>
              <a:t> </a:t>
            </a:r>
            <a:r>
              <a:rPr lang="en-US" sz="2400" dirty="0">
                <a:cs typeface="Arial" charset="0"/>
              </a:rPr>
              <a:t>pour les </a:t>
            </a:r>
            <a:r>
              <a:rPr lang="en-US" sz="2400" dirty="0" err="1">
                <a:cs typeface="Arial" charset="0"/>
              </a:rPr>
              <a:t>bonnes</a:t>
            </a:r>
            <a:r>
              <a:rPr lang="en-US" sz="2400" dirty="0">
                <a:cs typeface="Arial" charset="0"/>
              </a:rPr>
              <a:t> </a:t>
            </a:r>
            <a:r>
              <a:rPr lang="en-US" sz="2400" dirty="0" err="1">
                <a:cs typeface="Arial" charset="0"/>
              </a:rPr>
              <a:t>pratiques</a:t>
            </a:r>
            <a:r>
              <a:rPr lang="en-US" sz="2400" dirty="0">
                <a:cs typeface="Arial" charset="0"/>
              </a:rPr>
              <a:t> </a:t>
            </a:r>
            <a:r>
              <a:rPr lang="en-US" sz="2400" dirty="0" err="1">
                <a:cs typeface="Arial" charset="0"/>
              </a:rPr>
              <a:t>nutritionnelles</a:t>
            </a:r>
            <a:r>
              <a:rPr lang="en-US" sz="2400" dirty="0">
                <a:cs typeface="Arial" charset="0"/>
              </a:rPr>
              <a:t> (47%)</a:t>
            </a:r>
          </a:p>
          <a:p>
            <a:pPr marL="914400" lvl="1" indent="-457200" fontAlgn="base">
              <a:spcBef>
                <a:spcPts val="1200"/>
              </a:spcBef>
              <a:spcAft>
                <a:spcPct val="0"/>
              </a:spcAft>
              <a:buClr>
                <a:srgbClr val="E4A018"/>
              </a:buClr>
              <a:buSzPct val="125000"/>
              <a:buFont typeface="Arial" pitchFamily="34" charset="0"/>
              <a:buChar char="•"/>
            </a:pPr>
            <a:r>
              <a:rPr lang="en-US" sz="2400" b="1" dirty="0">
                <a:solidFill>
                  <a:srgbClr val="792D17"/>
                </a:solidFill>
                <a:cs typeface="Arial" charset="0"/>
              </a:rPr>
              <a:t>542 millions</a:t>
            </a:r>
            <a:r>
              <a:rPr lang="en-US" sz="2400" dirty="0">
                <a:solidFill>
                  <a:srgbClr val="792D17"/>
                </a:solidFill>
                <a:cs typeface="Arial" charset="0"/>
              </a:rPr>
              <a:t> </a:t>
            </a:r>
            <a:r>
              <a:rPr lang="en-US" sz="2400" b="1" dirty="0">
                <a:solidFill>
                  <a:srgbClr val="792D17"/>
                </a:solidFill>
                <a:cs typeface="Arial" charset="0"/>
              </a:rPr>
              <a:t>USD</a:t>
            </a:r>
            <a:r>
              <a:rPr lang="en-US" sz="2400" dirty="0">
                <a:solidFill>
                  <a:srgbClr val="792D17"/>
                </a:solidFill>
                <a:cs typeface="Arial" charset="0"/>
              </a:rPr>
              <a:t> </a:t>
            </a:r>
            <a:r>
              <a:rPr lang="en-US" sz="2400" dirty="0">
                <a:cs typeface="Arial" charset="0"/>
              </a:rPr>
              <a:t>pour la </a:t>
            </a:r>
            <a:r>
              <a:rPr lang="en-US" sz="2400" dirty="0" err="1">
                <a:cs typeface="Arial" charset="0"/>
              </a:rPr>
              <a:t>gestion</a:t>
            </a:r>
            <a:r>
              <a:rPr lang="en-US" sz="2400" dirty="0">
                <a:cs typeface="Arial" charset="0"/>
              </a:rPr>
              <a:t> de la malnutrition </a:t>
            </a:r>
            <a:r>
              <a:rPr lang="en-US" sz="2400" dirty="0" err="1">
                <a:cs typeface="Arial" charset="0"/>
              </a:rPr>
              <a:t>aigüe</a:t>
            </a:r>
            <a:r>
              <a:rPr lang="en-US" sz="2400" dirty="0">
                <a:cs typeface="Arial" charset="0"/>
              </a:rPr>
              <a:t> (22%)</a:t>
            </a:r>
          </a:p>
          <a:p>
            <a:pPr marL="914400" lvl="1" indent="-457200" fontAlgn="base">
              <a:spcBef>
                <a:spcPts val="1200"/>
              </a:spcBef>
              <a:spcAft>
                <a:spcPct val="0"/>
              </a:spcAft>
              <a:buClr>
                <a:srgbClr val="E4A018"/>
              </a:buClr>
              <a:buSzPct val="125000"/>
              <a:buFont typeface="Arial" pitchFamily="34" charset="0"/>
              <a:buChar char="•"/>
            </a:pPr>
            <a:r>
              <a:rPr lang="en-US" sz="2400" b="1" dirty="0">
                <a:solidFill>
                  <a:srgbClr val="792D17"/>
                </a:solidFill>
                <a:cs typeface="Arial" charset="0"/>
              </a:rPr>
              <a:t>555 millions USD</a:t>
            </a:r>
            <a:r>
              <a:rPr lang="en-US" sz="2400" dirty="0">
                <a:solidFill>
                  <a:srgbClr val="792D17"/>
                </a:solidFill>
                <a:cs typeface="Arial" charset="0"/>
              </a:rPr>
              <a:t> </a:t>
            </a:r>
            <a:r>
              <a:rPr lang="en-US" sz="2400" dirty="0">
                <a:cs typeface="Arial" charset="0"/>
              </a:rPr>
              <a:t>pour </a:t>
            </a:r>
            <a:r>
              <a:rPr lang="en-US" sz="2400" dirty="0" err="1">
                <a:cs typeface="Arial" charset="0"/>
              </a:rPr>
              <a:t>l’apport</a:t>
            </a:r>
            <a:r>
              <a:rPr lang="en-US" sz="2400" dirty="0">
                <a:cs typeface="Arial" charset="0"/>
              </a:rPr>
              <a:t> de </a:t>
            </a:r>
            <a:r>
              <a:rPr lang="en-US" sz="2400" dirty="0" err="1">
                <a:cs typeface="Arial" charset="0"/>
              </a:rPr>
              <a:t>vitamines</a:t>
            </a:r>
            <a:r>
              <a:rPr lang="en-US" sz="2400" dirty="0">
                <a:cs typeface="Arial" charset="0"/>
              </a:rPr>
              <a:t> et </a:t>
            </a:r>
            <a:r>
              <a:rPr lang="en-US" sz="2400" dirty="0" err="1">
                <a:cs typeface="Arial" charset="0"/>
              </a:rPr>
              <a:t>minéraux</a:t>
            </a:r>
            <a:r>
              <a:rPr lang="en-US" sz="2400" dirty="0">
                <a:cs typeface="Arial" charset="0"/>
              </a:rPr>
              <a:t> (22%)</a:t>
            </a:r>
          </a:p>
          <a:p>
            <a:pPr marL="914400" lvl="1" indent="-457200" fontAlgn="base">
              <a:spcBef>
                <a:spcPts val="1200"/>
              </a:spcBef>
              <a:spcAft>
                <a:spcPct val="0"/>
              </a:spcAft>
              <a:buClr>
                <a:srgbClr val="E4A018"/>
              </a:buClr>
              <a:buSzPct val="125000"/>
              <a:buFont typeface="Arial" pitchFamily="34" charset="0"/>
              <a:buChar char="•"/>
            </a:pPr>
            <a:r>
              <a:rPr lang="en-US" sz="2400" b="1" dirty="0">
                <a:solidFill>
                  <a:srgbClr val="792D17"/>
                </a:solidFill>
                <a:cs typeface="Arial" charset="0"/>
              </a:rPr>
              <a:t>249 millions USD </a:t>
            </a:r>
            <a:r>
              <a:rPr lang="fr-FR" sz="2400" dirty="0">
                <a:cs typeface="Arial" charset="0"/>
              </a:rPr>
              <a:t>pour un régime nutritif pour les femmes enceintes et allaitantes et les jeunes enfants (10 %)</a:t>
            </a:r>
            <a:r>
              <a:rPr lang="fr-FR" sz="2400" dirty="0" smtClean="0">
                <a:cs typeface="Arial" charset="0"/>
              </a:rPr>
              <a:t>.</a:t>
            </a:r>
            <a:r>
              <a:rPr lang="en-US" sz="2400" dirty="0" smtClean="0">
                <a:cs typeface="Arial" charset="0"/>
              </a:rPr>
              <a:t>            </a:t>
            </a:r>
            <a:r>
              <a:rPr lang="en-US" sz="2000" i="1" dirty="0" smtClean="0">
                <a:cs typeface="Arial" charset="0"/>
              </a:rPr>
              <a:t>Note</a:t>
            </a:r>
            <a:r>
              <a:rPr lang="en-US" sz="2000" i="1" dirty="0">
                <a:cs typeface="Arial" charset="0"/>
              </a:rPr>
              <a:t>: </a:t>
            </a:r>
            <a:r>
              <a:rPr lang="en-US" sz="2000" i="1" dirty="0" err="1">
                <a:cs typeface="Arial" charset="0"/>
              </a:rPr>
              <a:t>seulement</a:t>
            </a:r>
            <a:r>
              <a:rPr lang="en-US" sz="2000" i="1" dirty="0">
                <a:cs typeface="Arial" charset="0"/>
              </a:rPr>
              <a:t> en Sierra Leone, Mozambique et Madagascar</a:t>
            </a:r>
            <a:endParaRPr lang="en-US" sz="2000" b="1" i="1" dirty="0">
              <a:solidFill>
                <a:schemeClr val="accent6"/>
              </a:solidFill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533400"/>
            <a:ext cx="7185025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FFFF"/>
                </a:solidFill>
                <a:cs typeface="Arial" charset="0"/>
              </a:rPr>
              <a:t>Actions </a:t>
            </a:r>
            <a:r>
              <a:rPr lang="en-US" sz="3200" b="1" dirty="0" err="1">
                <a:solidFill>
                  <a:srgbClr val="FFFFFF"/>
                </a:solidFill>
                <a:cs typeface="Arial" charset="0"/>
              </a:rPr>
              <a:t>Nutritionnelles</a:t>
            </a:r>
            <a:r>
              <a:rPr lang="en-US" sz="3200" b="1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cs typeface="Arial" charset="0"/>
              </a:rPr>
              <a:t>Spécifiques</a:t>
            </a:r>
            <a:endParaRPr lang="en-US" sz="3200" b="1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152400"/>
            <a:ext cx="1538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8263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5415619"/>
              </p:ext>
            </p:extLst>
          </p:nvPr>
        </p:nvGraphicFramePr>
        <p:xfrm>
          <a:off x="34758" y="1447800"/>
          <a:ext cx="9109242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0"/>
            <a:ext cx="71850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chemeClr val="bg1"/>
                </a:solidFill>
              </a:rPr>
              <a:t>Actions</a:t>
            </a:r>
            <a:br>
              <a:rPr lang="en-US" sz="3200" b="1" dirty="0">
                <a:solidFill>
                  <a:schemeClr val="bg1"/>
                </a:solidFill>
              </a:rPr>
            </a:br>
            <a:r>
              <a:rPr lang="en-US" sz="3200" b="1" dirty="0" err="1">
                <a:solidFill>
                  <a:schemeClr val="bg1"/>
                </a:solidFill>
              </a:rPr>
              <a:t>Nutritionnelles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err="1">
                <a:solidFill>
                  <a:schemeClr val="bg1"/>
                </a:solidFill>
              </a:rPr>
              <a:t>Spécifiques</a:t>
            </a:r>
            <a:endParaRPr lang="en-US" sz="3200" b="1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152400"/>
            <a:ext cx="1538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8772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374544"/>
              </p:ext>
            </p:extLst>
          </p:nvPr>
        </p:nvGraphicFramePr>
        <p:xfrm>
          <a:off x="0" y="1359877"/>
          <a:ext cx="9144000" cy="5498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0"/>
            <a:ext cx="71850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3200" dirty="0">
                <a:solidFill>
                  <a:srgbClr val="FFFFFF"/>
                </a:solidFill>
              </a:rPr>
              <a:t>Composition des Actions </a:t>
            </a:r>
            <a:endParaRPr lang="en-US" sz="3200" dirty="0" smtClean="0">
              <a:solidFill>
                <a:srgbClr val="FFFFFF"/>
              </a:solidFill>
            </a:endParaRPr>
          </a:p>
          <a:p>
            <a:pPr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3200" dirty="0" err="1" smtClean="0">
                <a:solidFill>
                  <a:srgbClr val="FFFFFF"/>
                </a:solidFill>
              </a:rPr>
              <a:t>Nutritionnelles</a:t>
            </a:r>
            <a:r>
              <a:rPr lang="en-US" sz="3200" dirty="0" smtClean="0">
                <a:solidFill>
                  <a:srgbClr val="FFFFFF"/>
                </a:solidFill>
              </a:rPr>
              <a:t> </a:t>
            </a:r>
            <a:r>
              <a:rPr lang="en-US" sz="3200" dirty="0" err="1" smtClean="0">
                <a:solidFill>
                  <a:srgbClr val="FFFFFF"/>
                </a:solidFill>
              </a:rPr>
              <a:t>Spécifiques</a:t>
            </a:r>
            <a:endParaRPr lang="en-US" sz="3200" dirty="0">
              <a:solidFill>
                <a:srgbClr val="FFFFFF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152400"/>
            <a:ext cx="1538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7262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76200"/>
            <a:ext cx="15382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292100" y="76200"/>
            <a:ext cx="63062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  <a:cs typeface="Arial" charset="0"/>
              </a:rPr>
              <a:t>Nutrition-Sensitive Approaches</a:t>
            </a:r>
            <a:endParaRPr lang="en-US" sz="36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1524000"/>
            <a:ext cx="8777288" cy="4893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0" lvl="1" fontAlgn="base"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3200" b="1" dirty="0" err="1">
                <a:solidFill>
                  <a:srgbClr val="DC7C1D"/>
                </a:solidFill>
                <a:cs typeface="Arial" charset="0"/>
              </a:rPr>
              <a:t>Coût</a:t>
            </a:r>
            <a:r>
              <a:rPr lang="en-US" sz="3200" b="1" dirty="0">
                <a:solidFill>
                  <a:srgbClr val="DC7C1D"/>
                </a:solidFill>
                <a:cs typeface="Arial" charset="0"/>
              </a:rPr>
              <a:t> total : 9,3 milliards USD </a:t>
            </a:r>
          </a:p>
          <a:p>
            <a:pPr marL="171450" lvl="1" fontAlgn="base"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i="1" dirty="0">
                <a:solidFill>
                  <a:prstClr val="black"/>
                </a:solidFill>
                <a:cs typeface="Arial" charset="0"/>
              </a:rPr>
              <a:t>(</a:t>
            </a:r>
            <a:r>
              <a:rPr lang="en-US" sz="2400" i="1" dirty="0" err="1">
                <a:solidFill>
                  <a:prstClr val="black"/>
                </a:solidFill>
                <a:cs typeface="Arial" charset="0"/>
              </a:rPr>
              <a:t>période</a:t>
            </a:r>
            <a:r>
              <a:rPr lang="en-US" sz="2400" i="1" dirty="0">
                <a:solidFill>
                  <a:prstClr val="black"/>
                </a:solidFill>
                <a:cs typeface="Arial" charset="0"/>
              </a:rPr>
              <a:t> 2010-2012 </a:t>
            </a:r>
            <a:r>
              <a:rPr lang="en-US" sz="2400" i="1" dirty="0" err="1">
                <a:solidFill>
                  <a:prstClr val="black"/>
                </a:solidFill>
                <a:cs typeface="Arial" charset="0"/>
              </a:rPr>
              <a:t>à</a:t>
            </a:r>
            <a:r>
              <a:rPr lang="en-US" sz="2400" i="1" dirty="0">
                <a:solidFill>
                  <a:prstClr val="black"/>
                </a:solidFill>
                <a:cs typeface="Arial" charset="0"/>
              </a:rPr>
              <a:t> 2015-2017)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endParaRPr lang="en-US" sz="3200" dirty="0">
              <a:solidFill>
                <a:prstClr val="black"/>
              </a:solidFill>
              <a:cs typeface="Arial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  <a:buFont typeface="Arial" pitchFamily="34" charset="0"/>
              <a:buChar char="•"/>
            </a:pPr>
            <a:r>
              <a:rPr lang="en-US" sz="2800" b="1" dirty="0">
                <a:solidFill>
                  <a:srgbClr val="792D17"/>
                </a:solidFill>
                <a:cs typeface="Arial" charset="0"/>
              </a:rPr>
              <a:t>8.9 milliards USD</a:t>
            </a:r>
            <a:r>
              <a:rPr lang="en-US" sz="2800" dirty="0">
                <a:solidFill>
                  <a:srgbClr val="792D17"/>
                </a:solidFill>
                <a:cs typeface="Arial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pour les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systèmes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alimentaires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contribuant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à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la nutrition.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800" dirty="0">
                <a:solidFill>
                  <a:prstClr val="black"/>
                </a:solidFill>
                <a:cs typeface="Arial" charset="0"/>
              </a:rPr>
              <a:t>	</a:t>
            </a:r>
            <a:r>
              <a:rPr lang="en-US" sz="2400" i="1" dirty="0">
                <a:solidFill>
                  <a:srgbClr val="333333"/>
                </a:solidFill>
                <a:cs typeface="Arial" charset="0"/>
              </a:rPr>
              <a:t>Note: Bangladesh </a:t>
            </a:r>
            <a:r>
              <a:rPr lang="en-US" sz="2400" i="1" dirty="0" err="1">
                <a:solidFill>
                  <a:srgbClr val="333333"/>
                </a:solidFill>
                <a:cs typeface="Arial" charset="0"/>
              </a:rPr>
              <a:t>seul</a:t>
            </a:r>
            <a:r>
              <a:rPr lang="en-US" sz="2400" i="1" dirty="0">
                <a:solidFill>
                  <a:srgbClr val="333333"/>
                </a:solidFill>
                <a:cs typeface="Arial" charset="0"/>
              </a:rPr>
              <a:t>: 8 milliards </a:t>
            </a:r>
            <a:r>
              <a:rPr lang="en-US" sz="2400" i="1" dirty="0" smtClean="0">
                <a:solidFill>
                  <a:srgbClr val="333333"/>
                </a:solidFill>
                <a:cs typeface="Arial" charset="0"/>
              </a:rPr>
              <a:t>USD</a:t>
            </a:r>
            <a:endParaRPr lang="en-US" sz="2400" i="1" dirty="0">
              <a:solidFill>
                <a:srgbClr val="333333"/>
              </a:solidFill>
              <a:cs typeface="Arial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  <a:buFont typeface="Arial" pitchFamily="34" charset="0"/>
              <a:buChar char="•"/>
            </a:pPr>
            <a:r>
              <a:rPr lang="en-US" sz="2800" b="1" dirty="0">
                <a:solidFill>
                  <a:srgbClr val="792D17"/>
                </a:solidFill>
                <a:cs typeface="Arial" charset="0"/>
              </a:rPr>
              <a:t>1.6 million USD</a:t>
            </a:r>
            <a:r>
              <a:rPr lang="en-US" sz="2800" dirty="0">
                <a:solidFill>
                  <a:srgbClr val="792D17"/>
                </a:solidFill>
                <a:cs typeface="Arial" charset="0"/>
              </a:rPr>
              <a:t> </a:t>
            </a:r>
            <a:r>
              <a:rPr lang="en-US" sz="2800" dirty="0">
                <a:cs typeface="Arial" charset="0"/>
              </a:rPr>
              <a:t>pour les interventions </a:t>
            </a:r>
            <a:r>
              <a:rPr lang="en-US" sz="2800" dirty="0" err="1">
                <a:cs typeface="Arial" charset="0"/>
              </a:rPr>
              <a:t>renforçant</a:t>
            </a:r>
            <a:r>
              <a:rPr lang="en-US" sz="2800" dirty="0">
                <a:cs typeface="Arial" charset="0"/>
              </a:rPr>
              <a:t>  l’ </a:t>
            </a:r>
            <a:r>
              <a:rPr lang="en-US" sz="2800" dirty="0" err="1">
                <a:cs typeface="Arial" charset="0"/>
              </a:rPr>
              <a:t>environnement</a:t>
            </a:r>
            <a:r>
              <a:rPr lang="en-US" sz="2800" dirty="0">
                <a:cs typeface="Arial" charset="0"/>
              </a:rPr>
              <a:t> des </a:t>
            </a:r>
            <a:r>
              <a:rPr lang="en-US" sz="2800" dirty="0" err="1">
                <a:cs typeface="Arial" charset="0"/>
              </a:rPr>
              <a:t>soins</a:t>
            </a:r>
            <a:endParaRPr lang="en-US" sz="2800" dirty="0">
              <a:cs typeface="Arial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  <a:buFont typeface="Arial" pitchFamily="34" charset="0"/>
              <a:buChar char="•"/>
            </a:pPr>
            <a:r>
              <a:rPr lang="en-US" sz="2800" b="1" dirty="0">
                <a:solidFill>
                  <a:srgbClr val="792D17"/>
                </a:solidFill>
                <a:cs typeface="Arial" charset="0"/>
              </a:rPr>
              <a:t>409 millions USD 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pour les interventions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dans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les services de santé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publique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,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incluant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la santé reproductive et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l’eau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et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assainissement</a:t>
            </a:r>
            <a:endParaRPr lang="en-US" sz="2800" b="1" dirty="0">
              <a:solidFill>
                <a:srgbClr val="F79646"/>
              </a:solidFill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11" y="0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65782"/>
            <a:ext cx="71850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FFFF"/>
                </a:solidFill>
                <a:cs typeface="Arial" charset="0"/>
              </a:rPr>
              <a:t>Actions </a:t>
            </a:r>
            <a:r>
              <a:rPr lang="en-US" sz="3200" b="1" dirty="0" err="1">
                <a:solidFill>
                  <a:srgbClr val="FFFFFF"/>
                </a:solidFill>
                <a:cs typeface="Arial" charset="0"/>
              </a:rPr>
              <a:t>sectorielles</a:t>
            </a:r>
            <a:r>
              <a:rPr lang="en-US" sz="3200" b="1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cs typeface="Arial" charset="0"/>
              </a:rPr>
              <a:t>contribuant</a:t>
            </a:r>
            <a:r>
              <a:rPr lang="en-US" sz="3200" b="1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cs typeface="Arial" charset="0"/>
              </a:rPr>
              <a:t>à</a:t>
            </a:r>
            <a:r>
              <a:rPr lang="en-US" sz="3200" b="1" dirty="0">
                <a:solidFill>
                  <a:srgbClr val="FFFFFF"/>
                </a:solidFill>
                <a:cs typeface="Arial" charset="0"/>
              </a:rPr>
              <a:t> la Nutrition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152400"/>
            <a:ext cx="1538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65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4922375"/>
              </p:ext>
            </p:extLst>
          </p:nvPr>
        </p:nvGraphicFramePr>
        <p:xfrm>
          <a:off x="76200" y="1219200"/>
          <a:ext cx="89916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/>
          <p:nvPr/>
        </p:nvSpPr>
        <p:spPr>
          <a:xfrm>
            <a:off x="4011" y="0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2400"/>
            <a:ext cx="71850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3200" b="1" dirty="0">
                <a:solidFill>
                  <a:schemeClr val="bg1"/>
                </a:solidFill>
              </a:rPr>
              <a:t>Systèmes alimentaires contribuant </a:t>
            </a:r>
            <a:endParaRPr lang="fr-FR" sz="3200" b="1" dirty="0" smtClean="0">
              <a:solidFill>
                <a:schemeClr val="bg1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3200" b="1" dirty="0" smtClean="0">
                <a:solidFill>
                  <a:schemeClr val="bg1"/>
                </a:solidFill>
              </a:rPr>
              <a:t>à </a:t>
            </a:r>
            <a:r>
              <a:rPr lang="fr-FR" sz="3200" b="1" dirty="0">
                <a:solidFill>
                  <a:schemeClr val="bg1"/>
                </a:solidFill>
              </a:rPr>
              <a:t>la nutrition</a:t>
            </a:r>
            <a:endParaRPr lang="en-US" sz="3200" b="1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152400"/>
            <a:ext cx="1538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01171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51806"/>
              </p:ext>
            </p:extLst>
          </p:nvPr>
        </p:nvGraphicFramePr>
        <p:xfrm>
          <a:off x="246529" y="1295399"/>
          <a:ext cx="8650941" cy="5271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76200"/>
            <a:ext cx="71850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3200" dirty="0">
                <a:solidFill>
                  <a:schemeClr val="bg1"/>
                </a:solidFill>
              </a:rPr>
              <a:t>Composition des </a:t>
            </a:r>
            <a:r>
              <a:rPr lang="en-US" sz="3200" dirty="0" err="1">
                <a:solidFill>
                  <a:schemeClr val="bg1"/>
                </a:solidFill>
              </a:rPr>
              <a:t>systèmes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alimentaires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contribuant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à</a:t>
            </a:r>
            <a:r>
              <a:rPr lang="en-US" sz="3200" dirty="0">
                <a:solidFill>
                  <a:schemeClr val="bg1"/>
                </a:solidFill>
              </a:rPr>
              <a:t> la nutrition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152400"/>
            <a:ext cx="1538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6498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9214659"/>
              </p:ext>
            </p:extLst>
          </p:nvPr>
        </p:nvGraphicFramePr>
        <p:xfrm>
          <a:off x="381000" y="1219200"/>
          <a:ext cx="84582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700" y="152400"/>
            <a:ext cx="71850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FFFF"/>
                </a:solidFill>
              </a:rPr>
              <a:t>Actions de santé </a:t>
            </a:r>
            <a:r>
              <a:rPr lang="en-US" sz="3200" b="1" dirty="0" err="1">
                <a:solidFill>
                  <a:srgbClr val="FFFFFF"/>
                </a:solidFill>
              </a:rPr>
              <a:t>publique</a:t>
            </a:r>
            <a:r>
              <a:rPr lang="en-US" sz="3200" b="1" dirty="0">
                <a:solidFill>
                  <a:srgbClr val="FFFFFF"/>
                </a:solidFill>
              </a:rPr>
              <a:t> </a:t>
            </a:r>
            <a:r>
              <a:rPr lang="en-US" sz="3200" b="1" dirty="0" err="1">
                <a:solidFill>
                  <a:srgbClr val="FFFFFF"/>
                </a:solidFill>
              </a:rPr>
              <a:t>contribuant</a:t>
            </a:r>
            <a:r>
              <a:rPr lang="en-US" sz="3200" b="1" dirty="0">
                <a:solidFill>
                  <a:srgbClr val="FFFFFF"/>
                </a:solidFill>
              </a:rPr>
              <a:t> </a:t>
            </a:r>
            <a:endParaRPr lang="en-US" sz="3200" b="1" dirty="0" smtClean="0">
              <a:solidFill>
                <a:srgbClr val="FFFF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err="1" smtClean="0">
                <a:solidFill>
                  <a:srgbClr val="FFFFFF"/>
                </a:solidFill>
              </a:rPr>
              <a:t>à</a:t>
            </a:r>
            <a:r>
              <a:rPr lang="en-US" sz="3200" b="1" dirty="0" smtClean="0">
                <a:solidFill>
                  <a:srgbClr val="FFFFFF"/>
                </a:solidFill>
              </a:rPr>
              <a:t> </a:t>
            </a:r>
            <a:r>
              <a:rPr lang="en-US" sz="3200" b="1" dirty="0">
                <a:solidFill>
                  <a:srgbClr val="FFFFFF"/>
                </a:solidFill>
              </a:rPr>
              <a:t>la nutrition</a:t>
            </a:r>
            <a:endParaRPr lang="en-US" sz="3200" b="1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152400"/>
            <a:ext cx="1538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Callout 3 (Accent Bar) 7"/>
          <p:cNvSpPr/>
          <p:nvPr/>
        </p:nvSpPr>
        <p:spPr>
          <a:xfrm>
            <a:off x="228600" y="1447800"/>
            <a:ext cx="2133600" cy="4419600"/>
          </a:xfrm>
          <a:prstGeom prst="accentCallout3">
            <a:avLst>
              <a:gd name="adj1" fmla="val 21745"/>
              <a:gd name="adj2" fmla="val 99629"/>
              <a:gd name="adj3" fmla="val 22601"/>
              <a:gd name="adj4" fmla="val 111538"/>
              <a:gd name="adj5" fmla="val 23851"/>
              <a:gd name="adj6" fmla="val 118286"/>
              <a:gd name="adj7" fmla="val 26164"/>
              <a:gd name="adj8" fmla="val 124692"/>
            </a:avLst>
          </a:prstGeom>
          <a:noFill/>
          <a:ln w="28575" cmpd="sng">
            <a:solidFill>
              <a:srgbClr val="116D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 smtClean="0">
                <a:solidFill>
                  <a:srgbClr val="116D60"/>
                </a:solidFill>
              </a:rPr>
              <a:t>Traitement</a:t>
            </a:r>
            <a:r>
              <a:rPr lang="en-US" sz="1800" dirty="0" smtClean="0">
                <a:solidFill>
                  <a:srgbClr val="116D60"/>
                </a:solidFill>
              </a:rPr>
              <a:t> </a:t>
            </a:r>
            <a:r>
              <a:rPr lang="en-US" sz="1800" dirty="0">
                <a:solidFill>
                  <a:srgbClr val="116D60"/>
                </a:solidFill>
              </a:rPr>
              <a:t>de </a:t>
            </a:r>
            <a:r>
              <a:rPr lang="en-US" sz="1800" dirty="0" err="1">
                <a:solidFill>
                  <a:srgbClr val="116D60"/>
                </a:solidFill>
              </a:rPr>
              <a:t>l’eau</a:t>
            </a:r>
            <a:r>
              <a:rPr lang="en-US" sz="1800" dirty="0">
                <a:solidFill>
                  <a:srgbClr val="116D60"/>
                </a:solidFill>
              </a:rPr>
              <a:t> des ménages</a:t>
            </a:r>
          </a:p>
          <a:p>
            <a:endParaRPr lang="en-US" sz="1800" dirty="0" smtClean="0">
              <a:solidFill>
                <a:srgbClr val="116D60"/>
              </a:solidFill>
            </a:endParaRPr>
          </a:p>
          <a:p>
            <a:r>
              <a:rPr lang="en-US" sz="1800" dirty="0" smtClean="0">
                <a:solidFill>
                  <a:srgbClr val="116D60"/>
                </a:solidFill>
              </a:rPr>
              <a:t>Maintenance </a:t>
            </a:r>
            <a:r>
              <a:rPr lang="en-US" sz="1800" dirty="0">
                <a:solidFill>
                  <a:srgbClr val="116D60"/>
                </a:solidFill>
              </a:rPr>
              <a:t>des </a:t>
            </a:r>
            <a:r>
              <a:rPr lang="en-US" sz="1800" dirty="0" err="1">
                <a:solidFill>
                  <a:srgbClr val="116D60"/>
                </a:solidFill>
              </a:rPr>
              <a:t>réseaux</a:t>
            </a:r>
            <a:r>
              <a:rPr lang="en-US" sz="1800" dirty="0">
                <a:solidFill>
                  <a:srgbClr val="116D60"/>
                </a:solidFill>
              </a:rPr>
              <a:t> </a:t>
            </a:r>
            <a:r>
              <a:rPr lang="en-US" sz="1800" dirty="0" err="1">
                <a:solidFill>
                  <a:srgbClr val="116D60"/>
                </a:solidFill>
              </a:rPr>
              <a:t>d’eau</a:t>
            </a:r>
            <a:r>
              <a:rPr lang="en-US" sz="1800" dirty="0">
                <a:solidFill>
                  <a:srgbClr val="116D60"/>
                </a:solidFill>
              </a:rPr>
              <a:t> </a:t>
            </a:r>
          </a:p>
          <a:p>
            <a:endParaRPr lang="en-US" sz="1800" dirty="0" smtClean="0">
              <a:solidFill>
                <a:srgbClr val="116D60"/>
              </a:solidFill>
            </a:endParaRPr>
          </a:p>
          <a:p>
            <a:r>
              <a:rPr lang="en-US" sz="1800" dirty="0" err="1" smtClean="0">
                <a:solidFill>
                  <a:srgbClr val="116D60"/>
                </a:solidFill>
              </a:rPr>
              <a:t>Assainissement</a:t>
            </a:r>
            <a:r>
              <a:rPr lang="en-US" sz="1800" dirty="0" smtClean="0">
                <a:solidFill>
                  <a:srgbClr val="116D60"/>
                </a:solidFill>
              </a:rPr>
              <a:t> </a:t>
            </a:r>
            <a:r>
              <a:rPr lang="en-US" sz="1800" dirty="0">
                <a:solidFill>
                  <a:srgbClr val="116D60"/>
                </a:solidFill>
              </a:rPr>
              <a:t>par les </a:t>
            </a:r>
            <a:r>
              <a:rPr lang="en-US" sz="1800" dirty="0" err="1">
                <a:solidFill>
                  <a:srgbClr val="116D60"/>
                </a:solidFill>
              </a:rPr>
              <a:t>communautés</a:t>
            </a:r>
            <a:endParaRPr lang="en-US" sz="1800" dirty="0">
              <a:solidFill>
                <a:srgbClr val="116D60"/>
              </a:solidFill>
            </a:endParaRPr>
          </a:p>
          <a:p>
            <a:endParaRPr lang="en-US" sz="1800" dirty="0" smtClean="0">
              <a:solidFill>
                <a:srgbClr val="116D60"/>
              </a:solidFill>
            </a:endParaRPr>
          </a:p>
          <a:p>
            <a:r>
              <a:rPr lang="en-US" sz="1800" dirty="0" err="1" smtClean="0">
                <a:solidFill>
                  <a:srgbClr val="116D60"/>
                </a:solidFill>
              </a:rPr>
              <a:t>Campagnes</a:t>
            </a:r>
            <a:r>
              <a:rPr lang="en-US" sz="1800" dirty="0" smtClean="0">
                <a:solidFill>
                  <a:srgbClr val="116D60"/>
                </a:solidFill>
              </a:rPr>
              <a:t> </a:t>
            </a:r>
            <a:r>
              <a:rPr lang="en-US" sz="1800" dirty="0" err="1">
                <a:solidFill>
                  <a:srgbClr val="116D60"/>
                </a:solidFill>
              </a:rPr>
              <a:t>d’assainissement</a:t>
            </a:r>
            <a:endParaRPr lang="en-US" sz="1800" dirty="0">
              <a:solidFill>
                <a:srgbClr val="116D60"/>
              </a:solidFill>
            </a:endParaRPr>
          </a:p>
          <a:p>
            <a:endParaRPr lang="fr-FR" sz="1800" dirty="0" smtClean="0">
              <a:solidFill>
                <a:srgbClr val="116D60"/>
              </a:solidFill>
            </a:endParaRPr>
          </a:p>
          <a:p>
            <a:r>
              <a:rPr lang="fr-FR" sz="1800" dirty="0" smtClean="0">
                <a:solidFill>
                  <a:srgbClr val="116D60"/>
                </a:solidFill>
              </a:rPr>
              <a:t>Promotion </a:t>
            </a:r>
            <a:r>
              <a:rPr lang="fr-FR" sz="1800" dirty="0">
                <a:solidFill>
                  <a:srgbClr val="116D60"/>
                </a:solidFill>
              </a:rPr>
              <a:t>de l’hygiène, eau et assainissement dans les écoles</a:t>
            </a:r>
            <a:endParaRPr lang="en-US" sz="1800" dirty="0">
              <a:solidFill>
                <a:srgbClr val="116D60"/>
              </a:solidFill>
            </a:endParaRPr>
          </a:p>
        </p:txBody>
      </p:sp>
      <p:sp>
        <p:nvSpPr>
          <p:cNvPr id="9" name="Line Callout 3 (Accent Bar) 8"/>
          <p:cNvSpPr/>
          <p:nvPr/>
        </p:nvSpPr>
        <p:spPr>
          <a:xfrm>
            <a:off x="7010400" y="1600200"/>
            <a:ext cx="1981200" cy="3200400"/>
          </a:xfrm>
          <a:prstGeom prst="accent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8716"/>
              <a:gd name="adj6" fmla="val -26114"/>
              <a:gd name="adj7" fmla="val 30874"/>
              <a:gd name="adj8" fmla="val -38022"/>
            </a:avLst>
          </a:prstGeom>
          <a:noFill/>
          <a:ln w="28575" cmpd="sng">
            <a:solidFill>
              <a:srgbClr val="DC7C1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>
                <a:solidFill>
                  <a:srgbClr val="DC7C1D"/>
                </a:solidFill>
              </a:rPr>
              <a:t>Gestion</a:t>
            </a:r>
            <a:r>
              <a:rPr lang="en-US" sz="1800" dirty="0">
                <a:solidFill>
                  <a:srgbClr val="DC7C1D"/>
                </a:solidFill>
              </a:rPr>
              <a:t> et </a:t>
            </a:r>
            <a:r>
              <a:rPr lang="en-US" sz="1800" dirty="0" err="1">
                <a:solidFill>
                  <a:srgbClr val="DC7C1D"/>
                </a:solidFill>
              </a:rPr>
              <a:t>contrôle</a:t>
            </a:r>
            <a:r>
              <a:rPr lang="en-US" sz="1800" dirty="0">
                <a:solidFill>
                  <a:srgbClr val="DC7C1D"/>
                </a:solidFill>
              </a:rPr>
              <a:t> des maladies non </a:t>
            </a:r>
            <a:r>
              <a:rPr lang="en-US" sz="1800" dirty="0" err="1">
                <a:solidFill>
                  <a:srgbClr val="DC7C1D"/>
                </a:solidFill>
              </a:rPr>
              <a:t>transmissibles</a:t>
            </a:r>
            <a:endParaRPr lang="en-US" sz="1800" dirty="0">
              <a:solidFill>
                <a:srgbClr val="DC7C1D"/>
              </a:solidFill>
            </a:endParaRPr>
          </a:p>
          <a:p>
            <a:endParaRPr lang="en-US" sz="1800" dirty="0">
              <a:solidFill>
                <a:srgbClr val="DC7C1D"/>
              </a:solidFill>
            </a:endParaRPr>
          </a:p>
          <a:p>
            <a:r>
              <a:rPr lang="en-US" sz="1800" dirty="0" err="1">
                <a:solidFill>
                  <a:srgbClr val="DC7C1D"/>
                </a:solidFill>
              </a:rPr>
              <a:t>Gestion</a:t>
            </a:r>
            <a:r>
              <a:rPr lang="en-US" sz="1800" dirty="0">
                <a:solidFill>
                  <a:srgbClr val="DC7C1D"/>
                </a:solidFill>
              </a:rPr>
              <a:t> du </a:t>
            </a:r>
            <a:r>
              <a:rPr lang="en-US" sz="1800" dirty="0" err="1">
                <a:solidFill>
                  <a:srgbClr val="DC7C1D"/>
                </a:solidFill>
              </a:rPr>
              <a:t>paludisme</a:t>
            </a:r>
            <a:endParaRPr lang="en-US" sz="1800" dirty="0">
              <a:solidFill>
                <a:srgbClr val="DC7C1D"/>
              </a:solidFill>
            </a:endParaRPr>
          </a:p>
          <a:p>
            <a:endParaRPr lang="en-US" sz="1800" dirty="0">
              <a:solidFill>
                <a:srgbClr val="DC7C1D"/>
              </a:solidFill>
            </a:endParaRPr>
          </a:p>
          <a:p>
            <a:r>
              <a:rPr lang="en-US" sz="1800" dirty="0" err="1">
                <a:solidFill>
                  <a:srgbClr val="DC7C1D"/>
                </a:solidFill>
              </a:rPr>
              <a:t>Conseil</a:t>
            </a:r>
            <a:r>
              <a:rPr lang="en-US" sz="1800" dirty="0">
                <a:solidFill>
                  <a:srgbClr val="DC7C1D"/>
                </a:solidFill>
              </a:rPr>
              <a:t> en Nutrition aux </a:t>
            </a:r>
            <a:r>
              <a:rPr lang="en-US" sz="1800" dirty="0" err="1">
                <a:solidFill>
                  <a:srgbClr val="DC7C1D"/>
                </a:solidFill>
              </a:rPr>
              <a:t>personnes</a:t>
            </a:r>
            <a:r>
              <a:rPr lang="en-US" sz="1800" dirty="0">
                <a:solidFill>
                  <a:srgbClr val="DC7C1D"/>
                </a:solidFill>
              </a:rPr>
              <a:t> vivant avec le VIH </a:t>
            </a:r>
            <a:r>
              <a:rPr lang="en-US" sz="1800" dirty="0" err="1">
                <a:solidFill>
                  <a:srgbClr val="DC7C1D"/>
                </a:solidFill>
              </a:rPr>
              <a:t>Sida</a:t>
            </a:r>
            <a:endParaRPr lang="en-US" sz="1800" dirty="0">
              <a:solidFill>
                <a:srgbClr val="DC7C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09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152400"/>
            <a:ext cx="1538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304800" y="533400"/>
            <a:ext cx="27387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err="1">
                <a:solidFill>
                  <a:srgbClr val="FFFFFF"/>
                </a:solidFill>
                <a:cs typeface="Arial" charset="0"/>
              </a:rPr>
              <a:t>Gouvernance</a:t>
            </a:r>
            <a:endParaRPr lang="en-US" sz="36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1447800"/>
            <a:ext cx="8777288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3200" b="1" dirty="0" err="1">
                <a:solidFill>
                  <a:srgbClr val="DC7C1D"/>
                </a:solidFill>
                <a:cs typeface="Arial" charset="0"/>
              </a:rPr>
              <a:t>Coût</a:t>
            </a:r>
            <a:r>
              <a:rPr lang="en-US" sz="3200" b="1" dirty="0">
                <a:solidFill>
                  <a:srgbClr val="DC7C1D"/>
                </a:solidFill>
                <a:cs typeface="Arial" charset="0"/>
              </a:rPr>
              <a:t> total : 732 millions USD 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i="1" dirty="0">
                <a:solidFill>
                  <a:prstClr val="black"/>
                </a:solidFill>
                <a:cs typeface="Arial" charset="0"/>
              </a:rPr>
              <a:t>(</a:t>
            </a:r>
            <a:r>
              <a:rPr lang="en-US" sz="2400" i="1" dirty="0" err="1">
                <a:solidFill>
                  <a:prstClr val="black"/>
                </a:solidFill>
                <a:cs typeface="Arial" charset="0"/>
              </a:rPr>
              <a:t>période</a:t>
            </a:r>
            <a:r>
              <a:rPr lang="en-US" sz="2400" i="1" dirty="0">
                <a:solidFill>
                  <a:prstClr val="black"/>
                </a:solidFill>
                <a:cs typeface="Arial" charset="0"/>
              </a:rPr>
              <a:t> 2010-2012 </a:t>
            </a:r>
            <a:r>
              <a:rPr lang="en-US" sz="2400" i="1" dirty="0" err="1">
                <a:solidFill>
                  <a:prstClr val="black"/>
                </a:solidFill>
                <a:cs typeface="Arial" charset="0"/>
              </a:rPr>
              <a:t>à</a:t>
            </a:r>
            <a:r>
              <a:rPr lang="en-US" sz="2400" i="1" dirty="0">
                <a:solidFill>
                  <a:prstClr val="black"/>
                </a:solidFill>
                <a:cs typeface="Arial" charset="0"/>
              </a:rPr>
              <a:t> 2015-2017</a:t>
            </a:r>
            <a:r>
              <a:rPr lang="en-US" sz="2400" i="1" dirty="0" smtClean="0">
                <a:solidFill>
                  <a:prstClr val="black"/>
                </a:solidFill>
                <a:cs typeface="Arial" charset="0"/>
              </a:rPr>
              <a:t>)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endParaRPr lang="en-US" sz="2000" dirty="0">
              <a:solidFill>
                <a:prstClr val="black"/>
              </a:solidFill>
              <a:cs typeface="Arial" charset="0"/>
            </a:endParaRPr>
          </a:p>
          <a:p>
            <a:pPr marL="914400" lvl="1" indent="-457200" fontAlgn="base">
              <a:spcBef>
                <a:spcPts val="1200"/>
              </a:spcBef>
              <a:spcAft>
                <a:spcPct val="0"/>
              </a:spcAft>
              <a:buClr>
                <a:srgbClr val="E4A018"/>
              </a:buClr>
              <a:buSzPct val="125000"/>
              <a:buFont typeface="Arial" pitchFamily="34" charset="0"/>
              <a:buChar char="•"/>
            </a:pPr>
            <a:r>
              <a:rPr lang="en-US" sz="2800" b="1" dirty="0">
                <a:solidFill>
                  <a:srgbClr val="792D17"/>
                </a:solidFill>
                <a:cs typeface="Arial" charset="0"/>
              </a:rPr>
              <a:t>352 millions USD 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pour la coordination et la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gestion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de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l’information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(48%)</a:t>
            </a:r>
          </a:p>
          <a:p>
            <a:pPr marL="914400" lvl="1" indent="-457200" fontAlgn="base">
              <a:spcBef>
                <a:spcPts val="1200"/>
              </a:spcBef>
              <a:spcAft>
                <a:spcPct val="0"/>
              </a:spcAft>
              <a:buClr>
                <a:srgbClr val="E4A018"/>
              </a:buClr>
              <a:buSzPct val="125000"/>
              <a:buFont typeface="Arial" pitchFamily="34" charset="0"/>
              <a:buChar char="•"/>
            </a:pPr>
            <a:r>
              <a:rPr lang="en-US" sz="2800" b="1" dirty="0">
                <a:solidFill>
                  <a:srgbClr val="792D17"/>
                </a:solidFill>
                <a:cs typeface="Arial" charset="0"/>
              </a:rPr>
              <a:t>302 millions USD</a:t>
            </a:r>
            <a:r>
              <a:rPr lang="en-US" sz="2800" dirty="0">
                <a:solidFill>
                  <a:srgbClr val="792D17"/>
                </a:solidFill>
                <a:cs typeface="Arial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pour les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systèmes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de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renforcement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des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capacités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(41%)</a:t>
            </a:r>
          </a:p>
          <a:p>
            <a:pPr marL="914400" lvl="1" indent="-457200" fontAlgn="base">
              <a:spcBef>
                <a:spcPts val="1200"/>
              </a:spcBef>
              <a:spcAft>
                <a:spcPct val="0"/>
              </a:spcAft>
              <a:buClr>
                <a:srgbClr val="E4A018"/>
              </a:buClr>
              <a:buSzPct val="125000"/>
              <a:buFont typeface="Arial" pitchFamily="34" charset="0"/>
              <a:buChar char="•"/>
            </a:pPr>
            <a:r>
              <a:rPr lang="en-US" sz="2800" b="1" dirty="0">
                <a:solidFill>
                  <a:srgbClr val="792D17"/>
                </a:solidFill>
                <a:cs typeface="Arial" charset="0"/>
              </a:rPr>
              <a:t>78 millions USD 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pour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l’élaboration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de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politiques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, le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plaidoyer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et la communication</a:t>
            </a:r>
            <a:endParaRPr lang="en-US" sz="2800" b="1" dirty="0">
              <a:solidFill>
                <a:srgbClr val="F79646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83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2709785"/>
              </p:ext>
            </p:extLst>
          </p:nvPr>
        </p:nvGraphicFramePr>
        <p:xfrm>
          <a:off x="0" y="1219200"/>
          <a:ext cx="88392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533400"/>
            <a:ext cx="7185025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err="1">
                <a:solidFill>
                  <a:schemeClr val="bg1"/>
                </a:solidFill>
              </a:rPr>
              <a:t>Gouvernance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err="1">
                <a:solidFill>
                  <a:schemeClr val="bg1"/>
                </a:solidFill>
              </a:rPr>
              <a:t>Nutritionnelle</a:t>
            </a:r>
            <a:endParaRPr lang="en-US" sz="3200" b="1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152400"/>
            <a:ext cx="1538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Callout 3 (Accent Bar) 8"/>
          <p:cNvSpPr/>
          <p:nvPr/>
        </p:nvSpPr>
        <p:spPr>
          <a:xfrm>
            <a:off x="381000" y="1981200"/>
            <a:ext cx="2057400" cy="3124200"/>
          </a:xfrm>
          <a:prstGeom prst="accentCallout3">
            <a:avLst>
              <a:gd name="adj1" fmla="val 21745"/>
              <a:gd name="adj2" fmla="val 99629"/>
              <a:gd name="adj3" fmla="val 22601"/>
              <a:gd name="adj4" fmla="val 111538"/>
              <a:gd name="adj5" fmla="val 23851"/>
              <a:gd name="adj6" fmla="val 118286"/>
              <a:gd name="adj7" fmla="val 24425"/>
              <a:gd name="adj8" fmla="val 120160"/>
            </a:avLst>
          </a:prstGeom>
          <a:noFill/>
          <a:ln w="28575" cmpd="sng">
            <a:solidFill>
              <a:srgbClr val="116D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>
                <a:solidFill>
                  <a:srgbClr val="116D60"/>
                </a:solidFill>
              </a:rPr>
              <a:t>Capacité</a:t>
            </a:r>
            <a:r>
              <a:rPr lang="en-US" sz="1800" dirty="0">
                <a:solidFill>
                  <a:srgbClr val="116D60"/>
                </a:solidFill>
              </a:rPr>
              <a:t> </a:t>
            </a:r>
            <a:r>
              <a:rPr lang="en-US" sz="1800" dirty="0" err="1">
                <a:solidFill>
                  <a:srgbClr val="116D60"/>
                </a:solidFill>
              </a:rPr>
              <a:t>à</a:t>
            </a:r>
            <a:r>
              <a:rPr lang="en-US" sz="1800" dirty="0">
                <a:solidFill>
                  <a:srgbClr val="116D60"/>
                </a:solidFill>
              </a:rPr>
              <a:t> </a:t>
            </a:r>
            <a:r>
              <a:rPr lang="en-US" sz="1800" dirty="0" err="1">
                <a:solidFill>
                  <a:srgbClr val="116D60"/>
                </a:solidFill>
              </a:rPr>
              <a:t>planifier</a:t>
            </a:r>
            <a:r>
              <a:rPr lang="en-US" sz="1800" dirty="0">
                <a:solidFill>
                  <a:srgbClr val="116D60"/>
                </a:solidFill>
              </a:rPr>
              <a:t>, </a:t>
            </a:r>
            <a:r>
              <a:rPr lang="en-US" sz="1800" dirty="0" err="1">
                <a:solidFill>
                  <a:srgbClr val="116D60"/>
                </a:solidFill>
              </a:rPr>
              <a:t>mettre</a:t>
            </a:r>
            <a:r>
              <a:rPr lang="en-US" sz="1800" dirty="0">
                <a:solidFill>
                  <a:srgbClr val="116D60"/>
                </a:solidFill>
              </a:rPr>
              <a:t> en oeuvre et </a:t>
            </a:r>
            <a:r>
              <a:rPr lang="en-US" sz="1800" dirty="0" err="1">
                <a:solidFill>
                  <a:srgbClr val="116D60"/>
                </a:solidFill>
              </a:rPr>
              <a:t>évaluer</a:t>
            </a:r>
            <a:endParaRPr lang="en-US" sz="1800" dirty="0">
              <a:solidFill>
                <a:srgbClr val="116D60"/>
              </a:solidFill>
            </a:endParaRPr>
          </a:p>
          <a:p>
            <a:endParaRPr lang="en-US" sz="1800" dirty="0">
              <a:solidFill>
                <a:srgbClr val="116D60"/>
              </a:solidFill>
            </a:endParaRPr>
          </a:p>
          <a:p>
            <a:r>
              <a:rPr lang="en-US" sz="1800" dirty="0" err="1">
                <a:solidFill>
                  <a:srgbClr val="116D60"/>
                </a:solidFill>
              </a:rPr>
              <a:t>Capacité</a:t>
            </a:r>
            <a:r>
              <a:rPr lang="en-US" sz="1800" dirty="0">
                <a:solidFill>
                  <a:srgbClr val="116D60"/>
                </a:solidFill>
              </a:rPr>
              <a:t> pour la coordination</a:t>
            </a:r>
          </a:p>
          <a:p>
            <a:r>
              <a:rPr lang="en-US" sz="1800" dirty="0" smtClean="0">
                <a:solidFill>
                  <a:srgbClr val="116D60"/>
                </a:solidFill>
              </a:rPr>
              <a:t>intra-</a:t>
            </a:r>
            <a:r>
              <a:rPr lang="en-US" sz="1800" dirty="0" err="1" smtClean="0">
                <a:solidFill>
                  <a:srgbClr val="116D60"/>
                </a:solidFill>
              </a:rPr>
              <a:t>ministérielle</a:t>
            </a:r>
            <a:endParaRPr lang="en-US" sz="1800" dirty="0">
              <a:solidFill>
                <a:srgbClr val="116D60"/>
              </a:solidFill>
            </a:endParaRPr>
          </a:p>
          <a:p>
            <a:endParaRPr lang="en-US" sz="1800" dirty="0">
              <a:solidFill>
                <a:srgbClr val="116D60"/>
              </a:solidFill>
            </a:endParaRPr>
          </a:p>
          <a:p>
            <a:r>
              <a:rPr lang="en-US" sz="1800" dirty="0" err="1">
                <a:solidFill>
                  <a:srgbClr val="116D60"/>
                </a:solidFill>
              </a:rPr>
              <a:t>Capacité</a:t>
            </a:r>
            <a:r>
              <a:rPr lang="en-US" sz="1800" dirty="0">
                <a:solidFill>
                  <a:srgbClr val="116D60"/>
                </a:solidFill>
              </a:rPr>
              <a:t> pour la </a:t>
            </a:r>
            <a:r>
              <a:rPr lang="en-US" sz="1800" dirty="0" err="1">
                <a:solidFill>
                  <a:srgbClr val="116D60"/>
                </a:solidFill>
              </a:rPr>
              <a:t>planification</a:t>
            </a:r>
            <a:r>
              <a:rPr lang="en-US" sz="1800" dirty="0">
                <a:solidFill>
                  <a:srgbClr val="116D60"/>
                </a:solidFill>
              </a:rPr>
              <a:t> sub-</a:t>
            </a:r>
            <a:r>
              <a:rPr lang="en-US" sz="1800" dirty="0" err="1">
                <a:solidFill>
                  <a:srgbClr val="116D60"/>
                </a:solidFill>
              </a:rPr>
              <a:t>nationale</a:t>
            </a:r>
            <a:endParaRPr lang="en-US" sz="1800" dirty="0">
              <a:solidFill>
                <a:srgbClr val="116D60"/>
              </a:solidFill>
            </a:endParaRPr>
          </a:p>
        </p:txBody>
      </p:sp>
      <p:sp>
        <p:nvSpPr>
          <p:cNvPr id="10" name="Line Callout 3 (Accent Bar) 9"/>
          <p:cNvSpPr/>
          <p:nvPr/>
        </p:nvSpPr>
        <p:spPr>
          <a:xfrm>
            <a:off x="7086600" y="1905000"/>
            <a:ext cx="2057400" cy="3352800"/>
          </a:xfrm>
          <a:prstGeom prst="accent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8716"/>
              <a:gd name="adj6" fmla="val -26114"/>
              <a:gd name="adj7" fmla="val 30874"/>
              <a:gd name="adj8" fmla="val -38022"/>
            </a:avLst>
          </a:prstGeom>
          <a:noFill/>
          <a:ln w="28575" cmpd="sng">
            <a:solidFill>
              <a:srgbClr val="DC7C1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DC7C1D"/>
                </a:solidFill>
              </a:rPr>
              <a:t>Coordination multi-</a:t>
            </a:r>
            <a:r>
              <a:rPr lang="en-US" sz="1800" dirty="0" err="1">
                <a:solidFill>
                  <a:srgbClr val="DC7C1D"/>
                </a:solidFill>
              </a:rPr>
              <a:t>sectorielle</a:t>
            </a:r>
            <a:r>
              <a:rPr lang="en-US" sz="1800" dirty="0">
                <a:solidFill>
                  <a:srgbClr val="DC7C1D"/>
                </a:solidFill>
              </a:rPr>
              <a:t> </a:t>
            </a:r>
            <a:r>
              <a:rPr lang="en-US" sz="1800" dirty="0" err="1">
                <a:solidFill>
                  <a:srgbClr val="DC7C1D"/>
                </a:solidFill>
              </a:rPr>
              <a:t>à</a:t>
            </a:r>
            <a:r>
              <a:rPr lang="en-US" sz="1800" dirty="0">
                <a:solidFill>
                  <a:srgbClr val="DC7C1D"/>
                </a:solidFill>
              </a:rPr>
              <a:t> </a:t>
            </a:r>
            <a:r>
              <a:rPr lang="en-US" sz="1800" dirty="0" err="1">
                <a:solidFill>
                  <a:srgbClr val="DC7C1D"/>
                </a:solidFill>
              </a:rPr>
              <a:t>differents</a:t>
            </a:r>
            <a:r>
              <a:rPr lang="en-US" sz="1800" dirty="0">
                <a:solidFill>
                  <a:srgbClr val="DC7C1D"/>
                </a:solidFill>
              </a:rPr>
              <a:t> </a:t>
            </a:r>
            <a:r>
              <a:rPr lang="en-US" sz="1800" dirty="0" err="1">
                <a:solidFill>
                  <a:srgbClr val="DC7C1D"/>
                </a:solidFill>
              </a:rPr>
              <a:t>niveaux</a:t>
            </a:r>
            <a:endParaRPr lang="en-US" sz="1800" dirty="0">
              <a:solidFill>
                <a:srgbClr val="DC7C1D"/>
              </a:solidFill>
            </a:endParaRPr>
          </a:p>
          <a:p>
            <a:endParaRPr lang="en-US" sz="1800" dirty="0">
              <a:solidFill>
                <a:srgbClr val="DC7C1D"/>
              </a:solidFill>
            </a:endParaRPr>
          </a:p>
          <a:p>
            <a:r>
              <a:rPr lang="en-US" sz="1800" dirty="0" err="1" smtClean="0">
                <a:solidFill>
                  <a:srgbClr val="DC7C1D"/>
                </a:solidFill>
              </a:rPr>
              <a:t>Réunions</a:t>
            </a:r>
            <a:r>
              <a:rPr lang="en-US" sz="1800" dirty="0" smtClean="0">
                <a:solidFill>
                  <a:srgbClr val="DC7C1D"/>
                </a:solidFill>
              </a:rPr>
              <a:t> </a:t>
            </a:r>
            <a:r>
              <a:rPr lang="en-US" sz="1800" dirty="0">
                <a:solidFill>
                  <a:srgbClr val="DC7C1D"/>
                </a:solidFill>
              </a:rPr>
              <a:t>de </a:t>
            </a:r>
            <a:r>
              <a:rPr lang="en-US" sz="1800" dirty="0" err="1">
                <a:solidFill>
                  <a:srgbClr val="DC7C1D"/>
                </a:solidFill>
              </a:rPr>
              <a:t>suivi</a:t>
            </a:r>
            <a:r>
              <a:rPr lang="en-US" sz="1800" dirty="0">
                <a:solidFill>
                  <a:srgbClr val="DC7C1D"/>
                </a:solidFill>
              </a:rPr>
              <a:t> </a:t>
            </a:r>
            <a:r>
              <a:rPr lang="en-US" sz="1800" dirty="0" err="1">
                <a:solidFill>
                  <a:srgbClr val="DC7C1D"/>
                </a:solidFill>
              </a:rPr>
              <a:t>trimestrielles</a:t>
            </a:r>
            <a:endParaRPr lang="en-US" sz="1800" dirty="0">
              <a:solidFill>
                <a:srgbClr val="DC7C1D"/>
              </a:solidFill>
            </a:endParaRPr>
          </a:p>
          <a:p>
            <a:endParaRPr lang="en-US" sz="1800" dirty="0">
              <a:solidFill>
                <a:srgbClr val="DC7C1D"/>
              </a:solidFill>
            </a:endParaRPr>
          </a:p>
          <a:p>
            <a:r>
              <a:rPr lang="en-US" sz="1800" dirty="0" err="1">
                <a:solidFill>
                  <a:srgbClr val="DC7C1D"/>
                </a:solidFill>
              </a:rPr>
              <a:t>Cartographie</a:t>
            </a:r>
            <a:r>
              <a:rPr lang="en-US" sz="1800" dirty="0">
                <a:solidFill>
                  <a:srgbClr val="DC7C1D"/>
                </a:solidFill>
              </a:rPr>
              <a:t> des parties-</a:t>
            </a:r>
            <a:r>
              <a:rPr lang="en-US" sz="1800" dirty="0" err="1">
                <a:solidFill>
                  <a:srgbClr val="DC7C1D"/>
                </a:solidFill>
              </a:rPr>
              <a:t>prenantes</a:t>
            </a:r>
            <a:r>
              <a:rPr lang="en-US" sz="1800" dirty="0">
                <a:solidFill>
                  <a:srgbClr val="DC7C1D"/>
                </a:solidFill>
              </a:rPr>
              <a:t> et </a:t>
            </a:r>
            <a:r>
              <a:rPr lang="en-US" sz="1800" dirty="0" err="1">
                <a:solidFill>
                  <a:srgbClr val="DC7C1D"/>
                </a:solidFill>
              </a:rPr>
              <a:t>autres</a:t>
            </a:r>
            <a:r>
              <a:rPr lang="en-US" sz="1800" dirty="0">
                <a:solidFill>
                  <a:srgbClr val="DC7C1D"/>
                </a:solidFill>
              </a:rPr>
              <a:t> </a:t>
            </a:r>
            <a:r>
              <a:rPr lang="en-US" sz="1800" dirty="0" err="1">
                <a:solidFill>
                  <a:srgbClr val="DC7C1D"/>
                </a:solidFill>
              </a:rPr>
              <a:t>exercices</a:t>
            </a:r>
            <a:r>
              <a:rPr lang="en-US" sz="1800" dirty="0">
                <a:solidFill>
                  <a:srgbClr val="DC7C1D"/>
                </a:solidFill>
              </a:rPr>
              <a:t> de </a:t>
            </a:r>
            <a:r>
              <a:rPr lang="en-US" sz="1800" dirty="0" err="1">
                <a:solidFill>
                  <a:srgbClr val="DC7C1D"/>
                </a:solidFill>
              </a:rPr>
              <a:t>planification</a:t>
            </a:r>
            <a:endParaRPr lang="en-US" sz="1800" dirty="0">
              <a:solidFill>
                <a:srgbClr val="DC7C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1258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8305800" cy="3048000"/>
          </a:xfrm>
        </p:spPr>
        <p:txBody>
          <a:bodyPr/>
          <a:lstStyle/>
          <a:p>
            <a:pPr marL="0" indent="0">
              <a:buClr>
                <a:srgbClr val="E4A018"/>
              </a:buClr>
              <a:buSzPct val="125000"/>
              <a:buNone/>
              <a:defRPr/>
            </a:pPr>
            <a:r>
              <a:rPr lang="en-US" sz="2400" b="1" dirty="0">
                <a:solidFill>
                  <a:srgbClr val="DC7C1D"/>
                </a:solidFill>
                <a:cs typeface="Arial" charset="0"/>
              </a:rPr>
              <a:t>Actions </a:t>
            </a:r>
            <a:r>
              <a:rPr lang="en-US" sz="2400" b="1" dirty="0" err="1">
                <a:solidFill>
                  <a:srgbClr val="DC7C1D"/>
                </a:solidFill>
                <a:cs typeface="Arial" charset="0"/>
              </a:rPr>
              <a:t>nutritionnelles</a:t>
            </a:r>
            <a:r>
              <a:rPr lang="en-US" sz="2400" b="1" dirty="0">
                <a:solidFill>
                  <a:srgbClr val="DC7C1D"/>
                </a:solidFill>
                <a:cs typeface="Arial" charset="0"/>
              </a:rPr>
              <a:t> </a:t>
            </a:r>
            <a:r>
              <a:rPr lang="en-US" sz="2400" b="1" dirty="0" err="1" smtClean="0">
                <a:solidFill>
                  <a:srgbClr val="DC7C1D"/>
                </a:solidFill>
                <a:cs typeface="Arial" charset="0"/>
              </a:rPr>
              <a:t>spécifiques</a:t>
            </a:r>
            <a:r>
              <a:rPr lang="en-US" sz="2400" b="1" dirty="0" smtClean="0">
                <a:solidFill>
                  <a:srgbClr val="DC7C1D"/>
                </a:solidFill>
                <a:cs typeface="Arial" charset="0"/>
              </a:rPr>
              <a:t>: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coût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 total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annuel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 689.8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Ml.USD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 (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moy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. par pays 61.3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Ml.USD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)</a:t>
            </a:r>
          </a:p>
          <a:p>
            <a:pPr marL="0" indent="0">
              <a:buClr>
                <a:srgbClr val="E4A018"/>
              </a:buClr>
              <a:buSzPct val="125000"/>
              <a:buNone/>
              <a:defRPr/>
            </a:pPr>
            <a:r>
              <a:rPr lang="en-US" sz="2400" b="1" dirty="0">
                <a:solidFill>
                  <a:srgbClr val="116D60"/>
                </a:solidFill>
                <a:cs typeface="Arial" charset="0"/>
              </a:rPr>
              <a:t>Actions </a:t>
            </a:r>
            <a:r>
              <a:rPr lang="en-US" sz="2400" b="1" dirty="0" err="1">
                <a:solidFill>
                  <a:srgbClr val="116D60"/>
                </a:solidFill>
                <a:cs typeface="Arial" charset="0"/>
              </a:rPr>
              <a:t>sectorielles</a:t>
            </a:r>
            <a:r>
              <a:rPr lang="en-US" sz="2400" b="1" dirty="0">
                <a:solidFill>
                  <a:srgbClr val="116D60"/>
                </a:solidFill>
                <a:cs typeface="Arial" charset="0"/>
              </a:rPr>
              <a:t> </a:t>
            </a:r>
            <a:r>
              <a:rPr lang="en-US" sz="2400" b="1" dirty="0" err="1">
                <a:solidFill>
                  <a:srgbClr val="116D60"/>
                </a:solidFill>
                <a:cs typeface="Arial" charset="0"/>
              </a:rPr>
              <a:t>contribuant</a:t>
            </a:r>
            <a:r>
              <a:rPr lang="en-US" sz="2400" b="1" dirty="0">
                <a:solidFill>
                  <a:srgbClr val="116D60"/>
                </a:solidFill>
                <a:cs typeface="Arial" charset="0"/>
              </a:rPr>
              <a:t> </a:t>
            </a:r>
            <a:r>
              <a:rPr lang="en-US" sz="2400" b="1" dirty="0" err="1">
                <a:solidFill>
                  <a:srgbClr val="116D60"/>
                </a:solidFill>
                <a:cs typeface="Arial" charset="0"/>
              </a:rPr>
              <a:t>à</a:t>
            </a:r>
            <a:r>
              <a:rPr lang="en-US" sz="2400" b="1" dirty="0">
                <a:solidFill>
                  <a:srgbClr val="116D60"/>
                </a:solidFill>
                <a:cs typeface="Arial" charset="0"/>
              </a:rPr>
              <a:t> la nutrition: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coût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 total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annuel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 1.86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Md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 USD (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moy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. par pays 133.5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Ml.USD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) </a:t>
            </a:r>
            <a:r>
              <a:rPr lang="en-US" sz="2400" dirty="0" smtClean="0">
                <a:solidFill>
                  <a:prstClr val="black"/>
                </a:solidFill>
                <a:cs typeface="Arial" charset="0"/>
              </a:rPr>
              <a:t>                                  </a:t>
            </a:r>
            <a:r>
              <a:rPr lang="en-US" sz="2000" i="1" dirty="0" smtClean="0">
                <a:solidFill>
                  <a:srgbClr val="333333"/>
                </a:solidFill>
                <a:cs typeface="Arial" charset="0"/>
              </a:rPr>
              <a:t>Note</a:t>
            </a:r>
            <a:r>
              <a:rPr lang="en-US" sz="2000" i="1" dirty="0">
                <a:solidFill>
                  <a:srgbClr val="333333"/>
                </a:solidFill>
                <a:cs typeface="Arial" charset="0"/>
              </a:rPr>
              <a:t>: plus de 90% pour </a:t>
            </a:r>
            <a:r>
              <a:rPr lang="en-US" sz="2000" i="1" dirty="0" err="1">
                <a:solidFill>
                  <a:srgbClr val="333333"/>
                </a:solidFill>
                <a:cs typeface="Arial" charset="0"/>
              </a:rPr>
              <a:t>l’agriculture</a:t>
            </a:r>
            <a:endParaRPr lang="en-US" sz="2000" i="1" dirty="0">
              <a:solidFill>
                <a:srgbClr val="333333"/>
              </a:solidFill>
              <a:cs typeface="Arial" charset="0"/>
            </a:endParaRPr>
          </a:p>
          <a:p>
            <a:pPr marL="0" indent="0">
              <a:buClr>
                <a:srgbClr val="E4A018"/>
              </a:buClr>
              <a:buSzPct val="125000"/>
              <a:buNone/>
              <a:defRPr/>
            </a:pPr>
            <a:r>
              <a:rPr lang="en-US" sz="2400" b="1" dirty="0" err="1" smtClean="0">
                <a:solidFill>
                  <a:srgbClr val="99AF01"/>
                </a:solidFill>
                <a:cs typeface="Arial" charset="0"/>
              </a:rPr>
              <a:t>Gouvernance</a:t>
            </a:r>
            <a:r>
              <a:rPr lang="en-US" sz="2400" b="1" dirty="0" smtClean="0">
                <a:solidFill>
                  <a:srgbClr val="99AF01"/>
                </a:solidFill>
                <a:cs typeface="Arial" charset="0"/>
              </a:rPr>
              <a:t>: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coût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 total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annuel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 173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Ml.USD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 (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moy.par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 pays 11.8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Ml.USD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)</a:t>
            </a:r>
          </a:p>
          <a:p>
            <a:pPr marL="0" indent="0">
              <a:buClr>
                <a:srgbClr val="E4A018"/>
              </a:buClr>
              <a:buSzPct val="125000"/>
              <a:buNone/>
              <a:defRPr/>
            </a:pPr>
            <a:r>
              <a:rPr lang="en-US" sz="2000" i="1" dirty="0">
                <a:solidFill>
                  <a:srgbClr val="333333"/>
                </a:solidFill>
                <a:cs typeface="Arial" charset="0"/>
              </a:rPr>
              <a:t>Note: 36 pays </a:t>
            </a:r>
            <a:r>
              <a:rPr lang="en-US" sz="2000" i="1" dirty="0" err="1">
                <a:solidFill>
                  <a:srgbClr val="333333"/>
                </a:solidFill>
                <a:cs typeface="Arial" charset="0"/>
              </a:rPr>
              <a:t>reçoivent</a:t>
            </a:r>
            <a:r>
              <a:rPr lang="en-US" sz="2000" i="1" dirty="0">
                <a:solidFill>
                  <a:srgbClr val="333333"/>
                </a:solidFill>
                <a:cs typeface="Arial" charset="0"/>
              </a:rPr>
              <a:t> de </a:t>
            </a:r>
            <a:r>
              <a:rPr lang="en-US" sz="2000" i="1" dirty="0" err="1">
                <a:solidFill>
                  <a:srgbClr val="333333"/>
                </a:solidFill>
                <a:cs typeface="Arial" charset="0"/>
              </a:rPr>
              <a:t>l’aide</a:t>
            </a:r>
            <a:r>
              <a:rPr lang="en-US" sz="2000" i="1" dirty="0">
                <a:solidFill>
                  <a:srgbClr val="333333"/>
                </a:solidFill>
                <a:cs typeface="Arial" charset="0"/>
              </a:rPr>
              <a:t> au </a:t>
            </a:r>
            <a:r>
              <a:rPr lang="en-US" sz="2000" i="1" dirty="0" err="1">
                <a:solidFill>
                  <a:srgbClr val="333333"/>
                </a:solidFill>
                <a:cs typeface="Arial" charset="0"/>
              </a:rPr>
              <a:t>développement</a:t>
            </a:r>
            <a:r>
              <a:rPr lang="en-US" sz="2000" i="1" dirty="0">
                <a:solidFill>
                  <a:srgbClr val="333333"/>
                </a:solidFill>
                <a:cs typeface="Arial" charset="0"/>
              </a:rPr>
              <a:t> pour </a:t>
            </a:r>
            <a:r>
              <a:rPr lang="en-US" sz="2000" i="1" dirty="0" err="1">
                <a:solidFill>
                  <a:srgbClr val="333333"/>
                </a:solidFill>
                <a:cs typeface="Arial" charset="0"/>
              </a:rPr>
              <a:t>une</a:t>
            </a:r>
            <a:r>
              <a:rPr lang="en-US" sz="2000" i="1" dirty="0">
                <a:solidFill>
                  <a:srgbClr val="333333"/>
                </a:solidFill>
                <a:cs typeface="Arial" charset="0"/>
              </a:rPr>
              <a:t> </a:t>
            </a:r>
            <a:r>
              <a:rPr lang="en-US" sz="2000" i="1" dirty="0" err="1">
                <a:solidFill>
                  <a:srgbClr val="333333"/>
                </a:solidFill>
                <a:cs typeface="Arial" charset="0"/>
              </a:rPr>
              <a:t>moyenne</a:t>
            </a:r>
            <a:r>
              <a:rPr lang="en-US" sz="2000" i="1" dirty="0">
                <a:solidFill>
                  <a:srgbClr val="333333"/>
                </a:solidFill>
                <a:cs typeface="Arial" charset="0"/>
              </a:rPr>
              <a:t> </a:t>
            </a:r>
            <a:r>
              <a:rPr lang="en-US" sz="2000" i="1" dirty="0" err="1">
                <a:solidFill>
                  <a:srgbClr val="333333"/>
                </a:solidFill>
                <a:cs typeface="Arial" charset="0"/>
              </a:rPr>
              <a:t>annuelle</a:t>
            </a:r>
            <a:r>
              <a:rPr lang="en-US" sz="2000" i="1" dirty="0">
                <a:solidFill>
                  <a:srgbClr val="333333"/>
                </a:solidFill>
                <a:cs typeface="Arial" charset="0"/>
              </a:rPr>
              <a:t> de 218 millions USD (2009-2011)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" y="4648200"/>
            <a:ext cx="8991600" cy="2209800"/>
          </a:xfrm>
          <a:solidFill>
            <a:srgbClr val="DC7C1D">
              <a:alpha val="17000"/>
            </a:srgbClr>
          </a:solidFill>
        </p:spPr>
        <p:txBody>
          <a:bodyPr/>
          <a:lstStyle/>
          <a:p>
            <a:pPr marL="174625" indent="0">
              <a:buNone/>
            </a:pPr>
            <a:r>
              <a:rPr lang="en-US" sz="2400" b="1" dirty="0">
                <a:solidFill>
                  <a:srgbClr val="792D17"/>
                </a:solidFill>
              </a:rPr>
              <a:t>Sur 69 millions </a:t>
            </a:r>
            <a:r>
              <a:rPr lang="en-US" sz="2400" b="1" dirty="0" err="1">
                <a:solidFill>
                  <a:srgbClr val="792D17"/>
                </a:solidFill>
              </a:rPr>
              <a:t>d’enfants</a:t>
            </a:r>
            <a:r>
              <a:rPr lang="en-US" sz="2400" b="1" dirty="0">
                <a:solidFill>
                  <a:srgbClr val="792D17"/>
                </a:solidFill>
              </a:rPr>
              <a:t> de </a:t>
            </a:r>
            <a:r>
              <a:rPr lang="en-US" sz="2400" b="1" dirty="0" err="1">
                <a:solidFill>
                  <a:srgbClr val="792D17"/>
                </a:solidFill>
              </a:rPr>
              <a:t>moins</a:t>
            </a:r>
            <a:r>
              <a:rPr lang="en-US" sz="2400" b="1" dirty="0">
                <a:solidFill>
                  <a:srgbClr val="792D17"/>
                </a:solidFill>
              </a:rPr>
              <a:t> de 5 </a:t>
            </a:r>
            <a:r>
              <a:rPr lang="en-US" sz="2400" b="1" dirty="0" err="1">
                <a:solidFill>
                  <a:srgbClr val="792D17"/>
                </a:solidFill>
              </a:rPr>
              <a:t>ans</a:t>
            </a:r>
            <a:r>
              <a:rPr lang="en-US" sz="2400" b="1" dirty="0">
                <a:solidFill>
                  <a:srgbClr val="792D17"/>
                </a:solidFill>
              </a:rPr>
              <a:t> </a:t>
            </a:r>
            <a:r>
              <a:rPr lang="en-US" sz="1600" b="1" dirty="0">
                <a:solidFill>
                  <a:srgbClr val="792D17"/>
                </a:solidFill>
              </a:rPr>
              <a:t>(2013): </a:t>
            </a:r>
          </a:p>
          <a:p>
            <a:pPr indent="-168275"/>
            <a:r>
              <a:rPr lang="en-US" sz="2000" b="1" dirty="0"/>
              <a:t>27 millions </a:t>
            </a:r>
            <a:r>
              <a:rPr lang="en-US" sz="2000" b="1" dirty="0" err="1"/>
              <a:t>ont</a:t>
            </a:r>
            <a:r>
              <a:rPr lang="en-US" sz="2000" b="1" dirty="0"/>
              <a:t> un retard de </a:t>
            </a:r>
            <a:r>
              <a:rPr lang="en-US" sz="2000" b="1" dirty="0" err="1"/>
              <a:t>croissance</a:t>
            </a:r>
            <a:r>
              <a:rPr lang="en-US" sz="2000" b="1" dirty="0"/>
              <a:t> </a:t>
            </a:r>
            <a:r>
              <a:rPr lang="en-US" sz="1800" i="1" dirty="0">
                <a:solidFill>
                  <a:srgbClr val="333333"/>
                </a:solidFill>
              </a:rPr>
              <a:t>(</a:t>
            </a:r>
            <a:r>
              <a:rPr lang="en-US" sz="1800" i="1" dirty="0" err="1">
                <a:solidFill>
                  <a:srgbClr val="333333"/>
                </a:solidFill>
              </a:rPr>
              <a:t>prévalence</a:t>
            </a:r>
            <a:r>
              <a:rPr lang="en-US" sz="1800" i="1" dirty="0">
                <a:solidFill>
                  <a:srgbClr val="333333"/>
                </a:solidFill>
              </a:rPr>
              <a:t> </a:t>
            </a:r>
            <a:r>
              <a:rPr lang="en-US" sz="1800" i="1" dirty="0" err="1">
                <a:solidFill>
                  <a:srgbClr val="333333"/>
                </a:solidFill>
              </a:rPr>
              <a:t>moyenne</a:t>
            </a:r>
            <a:r>
              <a:rPr lang="en-US" sz="1800" i="1" dirty="0">
                <a:solidFill>
                  <a:srgbClr val="333333"/>
                </a:solidFill>
              </a:rPr>
              <a:t> de 40% variant de 23 </a:t>
            </a:r>
            <a:r>
              <a:rPr lang="en-US" sz="1800" i="1" dirty="0" err="1">
                <a:solidFill>
                  <a:srgbClr val="333333"/>
                </a:solidFill>
              </a:rPr>
              <a:t>à</a:t>
            </a:r>
            <a:r>
              <a:rPr lang="en-US" sz="1800" i="1" dirty="0">
                <a:solidFill>
                  <a:srgbClr val="333333"/>
                </a:solidFill>
              </a:rPr>
              <a:t> 57.7% avec un </a:t>
            </a:r>
            <a:r>
              <a:rPr lang="en-US" sz="1800" i="1" dirty="0" err="1">
                <a:solidFill>
                  <a:srgbClr val="333333"/>
                </a:solidFill>
              </a:rPr>
              <a:t>taux</a:t>
            </a:r>
            <a:r>
              <a:rPr lang="en-US" sz="1800" i="1" dirty="0">
                <a:solidFill>
                  <a:srgbClr val="333333"/>
                </a:solidFill>
              </a:rPr>
              <a:t> de </a:t>
            </a:r>
            <a:r>
              <a:rPr lang="en-US" sz="1800" i="1" dirty="0" err="1">
                <a:solidFill>
                  <a:srgbClr val="333333"/>
                </a:solidFill>
              </a:rPr>
              <a:t>réduction</a:t>
            </a:r>
            <a:r>
              <a:rPr lang="en-US" sz="1800" i="1" dirty="0">
                <a:solidFill>
                  <a:srgbClr val="333333"/>
                </a:solidFill>
              </a:rPr>
              <a:t> </a:t>
            </a:r>
            <a:r>
              <a:rPr lang="en-US" sz="1800" i="1" dirty="0" err="1">
                <a:solidFill>
                  <a:srgbClr val="333333"/>
                </a:solidFill>
              </a:rPr>
              <a:t>annuel</a:t>
            </a:r>
            <a:r>
              <a:rPr lang="en-US" sz="1800" i="1" dirty="0">
                <a:solidFill>
                  <a:srgbClr val="333333"/>
                </a:solidFill>
              </a:rPr>
              <a:t> </a:t>
            </a:r>
            <a:r>
              <a:rPr lang="en-US" sz="1800" i="1" dirty="0" err="1">
                <a:solidFill>
                  <a:srgbClr val="333333"/>
                </a:solidFill>
              </a:rPr>
              <a:t>moyen</a:t>
            </a:r>
            <a:r>
              <a:rPr lang="en-US" sz="1800" i="1" dirty="0">
                <a:solidFill>
                  <a:srgbClr val="333333"/>
                </a:solidFill>
              </a:rPr>
              <a:t> de 1.1%)</a:t>
            </a:r>
          </a:p>
          <a:p>
            <a:pPr indent="-168275"/>
            <a:r>
              <a:rPr lang="en-US" sz="2000" b="1" dirty="0"/>
              <a:t>1.8 million </a:t>
            </a:r>
            <a:r>
              <a:rPr lang="en-US" sz="2000" b="1" dirty="0" err="1"/>
              <a:t>sont</a:t>
            </a:r>
            <a:r>
              <a:rPr lang="en-US" sz="2000" b="1" dirty="0"/>
              <a:t> </a:t>
            </a:r>
            <a:r>
              <a:rPr lang="en-US" sz="2000" b="1" dirty="0" err="1"/>
              <a:t>sévèrement</a:t>
            </a:r>
            <a:r>
              <a:rPr lang="en-US" sz="2000" b="1" dirty="0"/>
              <a:t> </a:t>
            </a:r>
            <a:r>
              <a:rPr lang="en-US" sz="2000" b="1" dirty="0" err="1"/>
              <a:t>émaciés</a:t>
            </a:r>
            <a:r>
              <a:rPr lang="en-US" sz="2000" b="1" dirty="0"/>
              <a:t> </a:t>
            </a:r>
            <a:r>
              <a:rPr lang="en-US" sz="1600" i="1" dirty="0">
                <a:solidFill>
                  <a:srgbClr val="333333"/>
                </a:solidFill>
              </a:rPr>
              <a:t>(</a:t>
            </a:r>
            <a:r>
              <a:rPr lang="en-US" sz="1600" i="1" dirty="0" err="1">
                <a:solidFill>
                  <a:srgbClr val="333333"/>
                </a:solidFill>
              </a:rPr>
              <a:t>prévalence</a:t>
            </a:r>
            <a:r>
              <a:rPr lang="en-US" sz="1600" i="1" dirty="0">
                <a:solidFill>
                  <a:srgbClr val="333333"/>
                </a:solidFill>
              </a:rPr>
              <a:t> </a:t>
            </a:r>
            <a:r>
              <a:rPr lang="en-US" sz="1600" i="1" dirty="0" err="1">
                <a:solidFill>
                  <a:srgbClr val="333333"/>
                </a:solidFill>
              </a:rPr>
              <a:t>moyenne</a:t>
            </a:r>
            <a:r>
              <a:rPr lang="en-US" sz="1600" i="1" dirty="0">
                <a:solidFill>
                  <a:srgbClr val="333333"/>
                </a:solidFill>
              </a:rPr>
              <a:t> de 3.1% variant de 0.9 </a:t>
            </a:r>
            <a:r>
              <a:rPr lang="en-US" sz="1600" i="1" dirty="0" err="1">
                <a:solidFill>
                  <a:srgbClr val="333333"/>
                </a:solidFill>
              </a:rPr>
              <a:t>à</a:t>
            </a:r>
            <a:r>
              <a:rPr lang="en-US" sz="1600" i="1" dirty="0">
                <a:solidFill>
                  <a:srgbClr val="333333"/>
                </a:solidFill>
              </a:rPr>
              <a:t> 7.9%) </a:t>
            </a:r>
          </a:p>
          <a:p>
            <a:pPr indent="-168275"/>
            <a:r>
              <a:rPr lang="en-US" sz="2000" b="1" dirty="0"/>
              <a:t>4.9 millions </a:t>
            </a:r>
            <a:r>
              <a:rPr lang="en-US" sz="2000" b="1" dirty="0" err="1"/>
              <a:t>sont</a:t>
            </a:r>
            <a:r>
              <a:rPr lang="en-US" sz="2000" b="1" dirty="0"/>
              <a:t> </a:t>
            </a:r>
            <a:r>
              <a:rPr lang="en-US" sz="2000" b="1" dirty="0" err="1"/>
              <a:t>modérément</a:t>
            </a:r>
            <a:r>
              <a:rPr lang="en-US" sz="2000" b="1" dirty="0"/>
              <a:t> </a:t>
            </a:r>
            <a:r>
              <a:rPr lang="en-US" sz="2000" b="1" dirty="0" err="1"/>
              <a:t>émaciés</a:t>
            </a:r>
            <a:r>
              <a:rPr lang="en-US" sz="2000" b="1" dirty="0"/>
              <a:t> </a:t>
            </a:r>
            <a:r>
              <a:rPr lang="en-US" sz="1800" i="1" dirty="0">
                <a:solidFill>
                  <a:srgbClr val="333333"/>
                </a:solidFill>
              </a:rPr>
              <a:t>(</a:t>
            </a:r>
            <a:r>
              <a:rPr lang="en-US" sz="1800" i="1" dirty="0" err="1">
                <a:solidFill>
                  <a:srgbClr val="333333"/>
                </a:solidFill>
              </a:rPr>
              <a:t>prévalence</a:t>
            </a:r>
            <a:r>
              <a:rPr lang="en-US" sz="1800" i="1" dirty="0">
                <a:solidFill>
                  <a:srgbClr val="333333"/>
                </a:solidFill>
              </a:rPr>
              <a:t> </a:t>
            </a:r>
            <a:r>
              <a:rPr lang="en-US" sz="1800" i="1" dirty="0" err="1">
                <a:solidFill>
                  <a:srgbClr val="333333"/>
                </a:solidFill>
              </a:rPr>
              <a:t>moyenne</a:t>
            </a:r>
            <a:r>
              <a:rPr lang="en-US" sz="1800" i="1" dirty="0">
                <a:solidFill>
                  <a:srgbClr val="333333"/>
                </a:solidFill>
              </a:rPr>
              <a:t> de 6.6% variant de 2 </a:t>
            </a:r>
            <a:r>
              <a:rPr lang="en-US" sz="1800" i="1" dirty="0" err="1">
                <a:solidFill>
                  <a:srgbClr val="333333"/>
                </a:solidFill>
              </a:rPr>
              <a:t>à</a:t>
            </a:r>
            <a:r>
              <a:rPr lang="en-US" sz="1800" i="1" dirty="0">
                <a:solidFill>
                  <a:srgbClr val="333333"/>
                </a:solidFill>
              </a:rPr>
              <a:t> 11.6%)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-16042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533400"/>
            <a:ext cx="71850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chemeClr val="bg1"/>
                </a:solidFill>
                <a:cs typeface="Arial" charset="0"/>
              </a:rPr>
              <a:t>En résumé </a:t>
            </a:r>
            <a:r>
              <a:rPr lang="en-US" sz="3200" b="1" dirty="0">
                <a:solidFill>
                  <a:srgbClr val="FFFFFF"/>
                </a:solidFill>
                <a:cs typeface="Arial" charset="0"/>
              </a:rPr>
              <a:t>(16 pays):</a:t>
            </a:r>
            <a:br>
              <a:rPr lang="en-US" sz="3200" b="1" dirty="0">
                <a:solidFill>
                  <a:srgbClr val="FFFFFF"/>
                </a:solidFill>
                <a:cs typeface="Arial" charset="0"/>
              </a:rPr>
            </a:br>
            <a:endParaRPr lang="en-US" sz="3200" b="1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152400"/>
            <a:ext cx="1538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680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889575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9679" y="378112"/>
            <a:ext cx="482736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Le </a:t>
            </a:r>
            <a:r>
              <a:rPr lang="en-GB" sz="3200" b="1" dirty="0" err="1">
                <a:solidFill>
                  <a:schemeClr val="bg1"/>
                </a:solidFill>
              </a:rPr>
              <a:t>Mouvement</a:t>
            </a:r>
            <a:r>
              <a:rPr lang="en-GB" sz="3200" b="1" dirty="0">
                <a:solidFill>
                  <a:schemeClr val="bg1"/>
                </a:solidFill>
              </a:rPr>
              <a:t> SUN </a:t>
            </a:r>
            <a:r>
              <a:rPr lang="en-GB" sz="3200" b="1" dirty="0" err="1">
                <a:solidFill>
                  <a:schemeClr val="bg1"/>
                </a:solidFill>
              </a:rPr>
              <a:t>évolue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57200" y="5733459"/>
            <a:ext cx="1066800" cy="1066800"/>
          </a:xfrm>
          <a:prstGeom prst="ellipse">
            <a:avLst/>
          </a:prstGeom>
          <a:solidFill>
            <a:srgbClr val="E4A01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2010</a:t>
            </a:r>
            <a:endParaRPr lang="en-US" sz="2000" b="1" dirty="0"/>
          </a:p>
        </p:txBody>
      </p:sp>
      <p:sp>
        <p:nvSpPr>
          <p:cNvPr id="8" name="Oval 7"/>
          <p:cNvSpPr/>
          <p:nvPr/>
        </p:nvSpPr>
        <p:spPr>
          <a:xfrm>
            <a:off x="1268511" y="4708569"/>
            <a:ext cx="2041097" cy="2041097"/>
          </a:xfrm>
          <a:prstGeom prst="ellipse">
            <a:avLst/>
          </a:prstGeom>
          <a:solidFill>
            <a:srgbClr val="E4A01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2011</a:t>
            </a:r>
            <a:endParaRPr lang="en-US" sz="2400" b="1" dirty="0"/>
          </a:p>
        </p:txBody>
      </p:sp>
      <p:sp>
        <p:nvSpPr>
          <p:cNvPr id="9" name="Oval 8"/>
          <p:cNvSpPr/>
          <p:nvPr/>
        </p:nvSpPr>
        <p:spPr>
          <a:xfrm>
            <a:off x="3036570" y="3331333"/>
            <a:ext cx="3216703" cy="3216703"/>
          </a:xfrm>
          <a:prstGeom prst="ellipse">
            <a:avLst/>
          </a:prstGeom>
          <a:solidFill>
            <a:srgbClr val="E4A018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2012</a:t>
            </a:r>
            <a:endParaRPr lang="en-US" sz="2800" b="1" dirty="0"/>
          </a:p>
        </p:txBody>
      </p:sp>
      <p:sp>
        <p:nvSpPr>
          <p:cNvPr id="10" name="Oval 9"/>
          <p:cNvSpPr/>
          <p:nvPr/>
        </p:nvSpPr>
        <p:spPr>
          <a:xfrm>
            <a:off x="5110582" y="881364"/>
            <a:ext cx="3647233" cy="3647233"/>
          </a:xfrm>
          <a:prstGeom prst="ellipse">
            <a:avLst/>
          </a:prstGeom>
          <a:solidFill>
            <a:srgbClr val="E4A01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Les </a:t>
            </a:r>
            <a:r>
              <a:rPr lang="en-US" sz="2400" b="1" dirty="0" smtClean="0"/>
              <a:t>perspectives.</a:t>
            </a:r>
            <a:endParaRPr lang="en-US" sz="2400" b="1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609600" y="4800600"/>
            <a:ext cx="0" cy="1100499"/>
          </a:xfrm>
          <a:prstGeom prst="line">
            <a:avLst/>
          </a:prstGeom>
          <a:ln w="28575">
            <a:solidFill>
              <a:srgbClr val="E6C5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264824" y="3609463"/>
            <a:ext cx="8567" cy="1129467"/>
          </a:xfrm>
          <a:prstGeom prst="line">
            <a:avLst/>
          </a:prstGeom>
          <a:ln w="28575">
            <a:solidFill>
              <a:srgbClr val="E6C5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962400" y="3276600"/>
            <a:ext cx="0" cy="232535"/>
          </a:xfrm>
          <a:prstGeom prst="line">
            <a:avLst/>
          </a:prstGeom>
          <a:ln w="28575">
            <a:solidFill>
              <a:srgbClr val="E6C5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52400" y="3200162"/>
            <a:ext cx="1676400" cy="1600438"/>
          </a:xfrm>
          <a:prstGeom prst="rect">
            <a:avLst/>
          </a:prstGeom>
          <a:solidFill>
            <a:schemeClr val="bg2">
              <a:alpha val="4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rgbClr val="792D17"/>
                </a:solidFill>
              </a:rPr>
              <a:t>Élaboration</a:t>
            </a:r>
            <a:r>
              <a:rPr lang="en-US" sz="1400" b="1" dirty="0">
                <a:solidFill>
                  <a:srgbClr val="792D17"/>
                </a:solidFill>
              </a:rPr>
              <a:t> du cadre </a:t>
            </a:r>
            <a:r>
              <a:rPr lang="en-US" sz="1400" b="1" dirty="0" err="1">
                <a:solidFill>
                  <a:srgbClr val="792D17"/>
                </a:solidFill>
              </a:rPr>
              <a:t>d’action</a:t>
            </a:r>
            <a:r>
              <a:rPr lang="en-US" sz="1400" b="1" dirty="0">
                <a:solidFill>
                  <a:srgbClr val="792D17"/>
                </a:solidFill>
              </a:rPr>
              <a:t> SUN, </a:t>
            </a:r>
            <a:r>
              <a:rPr lang="en-US" sz="1400" b="1" dirty="0" err="1">
                <a:solidFill>
                  <a:srgbClr val="792D17"/>
                </a:solidFill>
              </a:rPr>
              <a:t>endossement</a:t>
            </a:r>
            <a:r>
              <a:rPr lang="en-US" sz="1400" b="1" dirty="0">
                <a:solidFill>
                  <a:srgbClr val="792D17"/>
                </a:solidFill>
              </a:rPr>
              <a:t> par plus de 100 </a:t>
            </a:r>
            <a:r>
              <a:rPr lang="en-US" sz="1400" b="1" dirty="0" err="1">
                <a:solidFill>
                  <a:srgbClr val="792D17"/>
                </a:solidFill>
              </a:rPr>
              <a:t>entités</a:t>
            </a:r>
            <a:r>
              <a:rPr lang="en-US" sz="1400" b="1" dirty="0">
                <a:solidFill>
                  <a:srgbClr val="792D17"/>
                </a:solidFill>
              </a:rPr>
              <a:t> – </a:t>
            </a:r>
            <a:r>
              <a:rPr lang="en-US" sz="1400" dirty="0" err="1">
                <a:solidFill>
                  <a:srgbClr val="792D17"/>
                </a:solidFill>
              </a:rPr>
              <a:t>établissement</a:t>
            </a:r>
            <a:r>
              <a:rPr lang="en-US" sz="1400" dirty="0">
                <a:solidFill>
                  <a:srgbClr val="792D17"/>
                </a:solidFill>
              </a:rPr>
              <a:t> de la base du </a:t>
            </a:r>
            <a:r>
              <a:rPr lang="en-US" sz="1400" dirty="0" err="1">
                <a:solidFill>
                  <a:srgbClr val="792D17"/>
                </a:solidFill>
              </a:rPr>
              <a:t>Mouvement</a:t>
            </a:r>
            <a:r>
              <a:rPr lang="en-US" sz="1400" dirty="0">
                <a:solidFill>
                  <a:srgbClr val="792D17"/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52600" y="1828800"/>
            <a:ext cx="1556606" cy="1815882"/>
          </a:xfrm>
          <a:prstGeom prst="rect">
            <a:avLst/>
          </a:prstGeom>
          <a:solidFill>
            <a:schemeClr val="bg2">
              <a:alpha val="4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92D17"/>
                </a:solidFill>
              </a:rPr>
              <a:t>SUN </a:t>
            </a:r>
            <a:r>
              <a:rPr lang="fr-FR" sz="1400" dirty="0">
                <a:solidFill>
                  <a:srgbClr val="792D17"/>
                </a:solidFill>
              </a:rPr>
              <a:t>encourage la dynamique et l'engagement politique pour renforcer la nutrition - </a:t>
            </a:r>
            <a:r>
              <a:rPr lang="fr-FR" sz="1400" b="1" dirty="0">
                <a:solidFill>
                  <a:srgbClr val="792D17"/>
                </a:solidFill>
              </a:rPr>
              <a:t>19 pays rejoignent le Mouvement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385406" y="1096808"/>
            <a:ext cx="1948594" cy="2246769"/>
          </a:xfrm>
          <a:prstGeom prst="rect">
            <a:avLst/>
          </a:prstGeom>
          <a:solidFill>
            <a:schemeClr val="bg2">
              <a:alpha val="4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92D17"/>
                </a:solidFill>
              </a:rPr>
              <a:t>Le </a:t>
            </a:r>
            <a:r>
              <a:rPr lang="en-US" sz="1400" dirty="0" err="1">
                <a:solidFill>
                  <a:srgbClr val="792D17"/>
                </a:solidFill>
              </a:rPr>
              <a:t>Mouvement</a:t>
            </a:r>
            <a:r>
              <a:rPr lang="en-US" sz="1400" dirty="0">
                <a:solidFill>
                  <a:srgbClr val="792D17"/>
                </a:solidFill>
              </a:rPr>
              <a:t> </a:t>
            </a:r>
            <a:r>
              <a:rPr lang="fr-FR" sz="1400" dirty="0">
                <a:solidFill>
                  <a:srgbClr val="792D17"/>
                </a:solidFill>
              </a:rPr>
              <a:t>grandit avec 33 pays. Un groupe de haut niveau de 27 leaders internationaux est nommé </a:t>
            </a:r>
            <a:r>
              <a:rPr lang="fr-FR" sz="1400" b="1" dirty="0">
                <a:solidFill>
                  <a:srgbClr val="792D17"/>
                </a:solidFill>
              </a:rPr>
              <a:t>en tant que Groupe Principal du SUN et approuve la Stratégie du Mouvement SUN pour 2012-2015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953249" y="4893368"/>
            <a:ext cx="2000141" cy="1815882"/>
          </a:xfrm>
          <a:prstGeom prst="rect">
            <a:avLst/>
          </a:prstGeom>
          <a:solidFill>
            <a:schemeClr val="bg2">
              <a:alpha val="4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792D17"/>
                </a:solidFill>
              </a:rPr>
              <a:t>En 2013, le SUN se </a:t>
            </a:r>
            <a:r>
              <a:rPr lang="en-US" sz="1400" i="1" dirty="0" err="1">
                <a:solidFill>
                  <a:srgbClr val="792D17"/>
                </a:solidFill>
              </a:rPr>
              <a:t>concentrera</a:t>
            </a:r>
            <a:r>
              <a:rPr lang="en-US" sz="1400" i="1" dirty="0">
                <a:solidFill>
                  <a:srgbClr val="792D17"/>
                </a:solidFill>
              </a:rPr>
              <a:t> </a:t>
            </a:r>
            <a:r>
              <a:rPr lang="en-US" sz="1400" i="1" dirty="0" err="1">
                <a:solidFill>
                  <a:srgbClr val="792D17"/>
                </a:solidFill>
              </a:rPr>
              <a:t>sur</a:t>
            </a:r>
            <a:r>
              <a:rPr lang="en-US" sz="1400" i="1" dirty="0">
                <a:solidFill>
                  <a:srgbClr val="792D17"/>
                </a:solidFill>
              </a:rPr>
              <a:t> la </a:t>
            </a:r>
            <a:r>
              <a:rPr lang="en-US" sz="1400" b="1" i="1" dirty="0" err="1">
                <a:solidFill>
                  <a:srgbClr val="792D17"/>
                </a:solidFill>
              </a:rPr>
              <a:t>mobilisation</a:t>
            </a:r>
            <a:r>
              <a:rPr lang="en-US" sz="1400" b="1" i="1" dirty="0">
                <a:solidFill>
                  <a:srgbClr val="792D17"/>
                </a:solidFill>
              </a:rPr>
              <a:t> de </a:t>
            </a:r>
            <a:r>
              <a:rPr lang="en-US" sz="1400" b="1" i="1" dirty="0" err="1">
                <a:solidFill>
                  <a:srgbClr val="792D17"/>
                </a:solidFill>
              </a:rPr>
              <a:t>ressources</a:t>
            </a:r>
            <a:r>
              <a:rPr lang="en-US" sz="1400" b="1" i="1" dirty="0">
                <a:solidFill>
                  <a:srgbClr val="792D17"/>
                </a:solidFill>
              </a:rPr>
              <a:t> derrière les</a:t>
            </a:r>
          </a:p>
          <a:p>
            <a:r>
              <a:rPr lang="en-US" sz="1400" b="1" i="1" dirty="0" err="1">
                <a:solidFill>
                  <a:srgbClr val="792D17"/>
                </a:solidFill>
              </a:rPr>
              <a:t>Mouvements</a:t>
            </a:r>
            <a:r>
              <a:rPr lang="en-US" sz="1400" b="1" i="1" dirty="0">
                <a:solidFill>
                  <a:srgbClr val="792D17"/>
                </a:solidFill>
              </a:rPr>
              <a:t> </a:t>
            </a:r>
            <a:r>
              <a:rPr lang="en-US" sz="1400" b="1" i="1" dirty="0" err="1">
                <a:solidFill>
                  <a:srgbClr val="792D17"/>
                </a:solidFill>
              </a:rPr>
              <a:t>nationaux</a:t>
            </a:r>
            <a:r>
              <a:rPr lang="en-US" sz="1400" b="1" i="1" dirty="0">
                <a:solidFill>
                  <a:srgbClr val="792D17"/>
                </a:solidFill>
              </a:rPr>
              <a:t>, pour </a:t>
            </a:r>
            <a:r>
              <a:rPr lang="en-US" sz="1400" b="1" i="1" dirty="0" err="1">
                <a:solidFill>
                  <a:srgbClr val="792D17"/>
                </a:solidFill>
              </a:rPr>
              <a:t>réaliser</a:t>
            </a:r>
            <a:r>
              <a:rPr lang="en-US" sz="1400" b="1" i="1" dirty="0">
                <a:solidFill>
                  <a:srgbClr val="792D17"/>
                </a:solidFill>
              </a:rPr>
              <a:t> des </a:t>
            </a:r>
            <a:r>
              <a:rPr lang="en-US" sz="1400" b="1" i="1" dirty="0" err="1">
                <a:solidFill>
                  <a:srgbClr val="792D17"/>
                </a:solidFill>
              </a:rPr>
              <a:t>progrès</a:t>
            </a:r>
            <a:r>
              <a:rPr lang="en-US" sz="1400" b="1" i="1" dirty="0">
                <a:solidFill>
                  <a:srgbClr val="792D17"/>
                </a:solidFill>
              </a:rPr>
              <a:t> et un impact </a:t>
            </a:r>
            <a:r>
              <a:rPr lang="en-US" sz="1400" b="1" i="1" dirty="0" err="1">
                <a:solidFill>
                  <a:srgbClr val="792D17"/>
                </a:solidFill>
              </a:rPr>
              <a:t>mesurables</a:t>
            </a:r>
            <a:endParaRPr lang="en-US" sz="1400" b="1" i="1" dirty="0">
              <a:solidFill>
                <a:srgbClr val="792D17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7315200" y="4495800"/>
            <a:ext cx="0" cy="397568"/>
          </a:xfrm>
          <a:prstGeom prst="line">
            <a:avLst/>
          </a:prstGeom>
          <a:ln w="28575">
            <a:solidFill>
              <a:srgbClr val="E6C5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683" y="192509"/>
            <a:ext cx="1538117" cy="645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991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57200" y="1676400"/>
            <a:ext cx="8216900" cy="45550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71500" indent="-571500">
              <a:spcBef>
                <a:spcPts val="1200"/>
              </a:spcBef>
              <a:buClr>
                <a:srgbClr val="E4A018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2800" b="1" dirty="0">
                <a:solidFill>
                  <a:srgbClr val="DC7C1D"/>
                </a:solidFill>
                <a:cs typeface="Arial" charset="0"/>
              </a:rPr>
              <a:t>Aligner</a:t>
            </a:r>
            <a:r>
              <a:rPr lang="en-US" sz="2800" b="1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leur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appui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sur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les plans pays et </a:t>
            </a:r>
            <a:r>
              <a:rPr lang="en-US" sz="2800" b="1" dirty="0" err="1">
                <a:solidFill>
                  <a:srgbClr val="DC7C1D"/>
                </a:solidFill>
                <a:cs typeface="Arial" charset="0"/>
              </a:rPr>
              <a:t>renforcer</a:t>
            </a:r>
            <a:r>
              <a:rPr lang="en-US" sz="3600" dirty="0">
                <a:solidFill>
                  <a:srgbClr val="DC7C1D"/>
                </a:solidFill>
                <a:cs typeface="Arial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leur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mise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en oeuvre</a:t>
            </a:r>
          </a:p>
          <a:p>
            <a:pPr marL="571500" indent="-571500">
              <a:spcBef>
                <a:spcPts val="1200"/>
              </a:spcBef>
              <a:buClr>
                <a:srgbClr val="E4A018"/>
              </a:buClr>
              <a:buSzPct val="125000"/>
              <a:buFont typeface="Arial" pitchFamily="34" charset="0"/>
              <a:buChar char="•"/>
              <a:defRPr/>
            </a:pPr>
            <a:r>
              <a:rPr lang="fr-FR" sz="2800" dirty="0">
                <a:cs typeface="Arial" charset="0"/>
              </a:rPr>
              <a:t>Evaluer les potentiels d’investissements </a:t>
            </a:r>
            <a:r>
              <a:rPr lang="fr-FR" sz="2800" b="1" dirty="0">
                <a:solidFill>
                  <a:srgbClr val="DC7C1D"/>
                </a:solidFill>
                <a:cs typeface="Arial" charset="0"/>
              </a:rPr>
              <a:t>en fonction des</a:t>
            </a:r>
            <a:r>
              <a:rPr lang="en-US" sz="2800" b="1" dirty="0">
                <a:solidFill>
                  <a:srgbClr val="DC7C1D"/>
                </a:solidFill>
                <a:cs typeface="Arial" charset="0"/>
              </a:rPr>
              <a:t> </a:t>
            </a:r>
            <a:r>
              <a:rPr lang="en-US" sz="2800" b="1" dirty="0" err="1">
                <a:solidFill>
                  <a:srgbClr val="DC7C1D"/>
                </a:solidFill>
                <a:cs typeface="Arial" charset="0"/>
              </a:rPr>
              <a:t>déficits</a:t>
            </a:r>
            <a:r>
              <a:rPr lang="en-US" sz="2800" b="1" dirty="0">
                <a:solidFill>
                  <a:srgbClr val="DC7C1D"/>
                </a:solidFill>
                <a:cs typeface="Arial" charset="0"/>
              </a:rPr>
              <a:t> </a:t>
            </a:r>
            <a:r>
              <a:rPr lang="fr-FR" sz="2800" b="1" dirty="0">
                <a:solidFill>
                  <a:srgbClr val="DC7C1D"/>
                </a:solidFill>
                <a:cs typeface="Arial" charset="0"/>
              </a:rPr>
              <a:t>et de la capacité du système gouvernemental</a:t>
            </a:r>
          </a:p>
          <a:p>
            <a:pPr marL="571500" indent="-571500">
              <a:spcBef>
                <a:spcPts val="1200"/>
              </a:spcBef>
              <a:buClr>
                <a:srgbClr val="E4A018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2800" b="1" dirty="0" err="1">
                <a:solidFill>
                  <a:srgbClr val="DC7C1D"/>
                </a:solidFill>
                <a:cs typeface="Arial" charset="0"/>
              </a:rPr>
              <a:t>Suivre</a:t>
            </a:r>
            <a:r>
              <a:rPr lang="en-US" sz="3600" dirty="0">
                <a:solidFill>
                  <a:srgbClr val="DC7C1D"/>
                </a:solidFill>
                <a:cs typeface="Arial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les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ressources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 (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disponibles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 et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planifiées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)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investies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 plans pays en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utilisant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 les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catgéories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 de classification </a:t>
            </a:r>
            <a:r>
              <a:rPr lang="en-US" sz="2400" dirty="0" err="1">
                <a:solidFill>
                  <a:prstClr val="black"/>
                </a:solidFill>
                <a:cs typeface="Arial" charset="0"/>
              </a:rPr>
              <a:t>proposées</a:t>
            </a:r>
            <a:r>
              <a:rPr lang="en-US" sz="2400" dirty="0">
                <a:solidFill>
                  <a:prstClr val="black"/>
                </a:solidFill>
                <a:cs typeface="Arial" charset="0"/>
              </a:rPr>
              <a:t> </a:t>
            </a:r>
          </a:p>
          <a:p>
            <a:pPr marL="571500" indent="-571500">
              <a:spcBef>
                <a:spcPts val="1200"/>
              </a:spcBef>
              <a:buClr>
                <a:srgbClr val="E4A018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2800" b="1" dirty="0" err="1">
                <a:solidFill>
                  <a:srgbClr val="DC7C1D"/>
                </a:solidFill>
                <a:cs typeface="Arial" charset="0"/>
              </a:rPr>
              <a:t>Démontrer</a:t>
            </a:r>
            <a:r>
              <a:rPr lang="en-US" sz="2800" b="1" dirty="0">
                <a:solidFill>
                  <a:srgbClr val="DC7C1D"/>
                </a:solidFill>
                <a:cs typeface="Arial" charset="0"/>
              </a:rPr>
              <a:t> des </a:t>
            </a:r>
            <a:r>
              <a:rPr lang="en-US" sz="2800" b="1" dirty="0" err="1">
                <a:solidFill>
                  <a:srgbClr val="DC7C1D"/>
                </a:solidFill>
                <a:cs typeface="Arial" charset="0"/>
              </a:rPr>
              <a:t>résultats</a:t>
            </a:r>
            <a:endParaRPr lang="en-US" sz="2800" dirty="0">
              <a:solidFill>
                <a:srgbClr val="DC7C1D"/>
              </a:solidFill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533400"/>
            <a:ext cx="7185025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FFFF"/>
                </a:solidFill>
                <a:cs typeface="Arial" charset="0"/>
              </a:rPr>
              <a:t>Perspectives pour les </a:t>
            </a:r>
            <a:r>
              <a:rPr lang="en-US" sz="3200" b="1" dirty="0" err="1">
                <a:solidFill>
                  <a:srgbClr val="FFFFFF"/>
                </a:solidFill>
                <a:cs typeface="Arial" charset="0"/>
              </a:rPr>
              <a:t>partenaires</a:t>
            </a:r>
            <a:r>
              <a:rPr lang="en-US" sz="3200" b="1" dirty="0">
                <a:solidFill>
                  <a:srgbClr val="FFFFFF"/>
                </a:solidFill>
                <a:cs typeface="Arial" charset="0"/>
              </a:rPr>
              <a:t> du SUN</a:t>
            </a:r>
            <a:endParaRPr lang="en-US" sz="4000" b="1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152400"/>
            <a:ext cx="1538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6325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889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67600" y="76200"/>
            <a:ext cx="15382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152400" y="381000"/>
            <a:ext cx="71850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FFFFFF"/>
                </a:solidFill>
                <a:cs typeface="Arial"/>
              </a:rPr>
              <a:t>Classement des interventions appliqué</a:t>
            </a:r>
          </a:p>
        </p:txBody>
      </p:sp>
      <p:sp>
        <p:nvSpPr>
          <p:cNvPr id="9" name="Rectangle 8"/>
          <p:cNvSpPr/>
          <p:nvPr>
            <p:custDataLst>
              <p:tags r:id="rId1"/>
            </p:custDataLst>
          </p:nvPr>
        </p:nvSpPr>
        <p:spPr>
          <a:xfrm>
            <a:off x="330200" y="3767138"/>
            <a:ext cx="5842000" cy="3170099"/>
          </a:xfrm>
          <a:prstGeom prst="rect">
            <a:avLst/>
          </a:prstGeom>
          <a:solidFill>
            <a:srgbClr val="1A7669">
              <a:alpha val="14000"/>
            </a:srgbClr>
          </a:solidFill>
        </p:spPr>
        <p:txBody>
          <a:bodyPr>
            <a:spAutoFit/>
          </a:bodyPr>
          <a:lstStyle/>
          <a:p>
            <a:pPr lvl="1" fontAlgn="base"/>
            <a:r>
              <a:rPr lang="fr-FR" sz="1500" b="1" dirty="0" smtClean="0">
                <a:solidFill>
                  <a:srgbClr val="1A7669"/>
                </a:solidFill>
                <a:cs typeface="Arial" charset="0"/>
              </a:rPr>
              <a:t>Actions contribuant à la nutrition</a:t>
            </a:r>
          </a:p>
          <a:p>
            <a:pPr marL="742950" lvl="1" indent="-285750" fontAlgn="base">
              <a:buClr>
                <a:srgbClr val="1A7669"/>
              </a:buClr>
              <a:buSzPct val="125000"/>
              <a:buFont typeface="Arial"/>
              <a:buChar char="•"/>
            </a:pPr>
            <a:r>
              <a:rPr lang="fr-FR" sz="1500" b="1" dirty="0" smtClean="0">
                <a:solidFill>
                  <a:srgbClr val="1A7669"/>
                </a:solidFill>
                <a:cs typeface="Arial" charset="0"/>
              </a:rPr>
              <a:t>Sécurité alimentaire :</a:t>
            </a:r>
          </a:p>
          <a:p>
            <a:pPr marL="1200150" lvl="2" indent="-285750" fontAlgn="base">
              <a:buClr>
                <a:srgbClr val="1A7669"/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Disponibilité</a:t>
            </a:r>
          </a:p>
          <a:p>
            <a:pPr marL="1200150" lvl="2" indent="-285750" fontAlgn="base">
              <a:buClr>
                <a:srgbClr val="1A7669"/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Accessibilité (par ex. filets de protection sociale, activités génératrices de revenus)</a:t>
            </a:r>
          </a:p>
          <a:p>
            <a:pPr marL="1200150" lvl="2" indent="-285750" fontAlgn="base">
              <a:buClr>
                <a:srgbClr val="1A7669"/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Programmes sur l'alimentation de complément (résilience)</a:t>
            </a:r>
          </a:p>
          <a:p>
            <a:pPr marL="742950" lvl="1" indent="-285750" fontAlgn="base">
              <a:buClr>
                <a:srgbClr val="1A7669"/>
              </a:buClr>
              <a:buSzPct val="125000"/>
              <a:buFont typeface="Arial"/>
              <a:buChar char="•"/>
            </a:pPr>
            <a:r>
              <a:rPr lang="fr-FR" sz="1500" b="1" dirty="0" smtClean="0">
                <a:solidFill>
                  <a:srgbClr val="1A7669"/>
                </a:solidFill>
                <a:cs typeface="Arial" charset="0"/>
              </a:rPr>
              <a:t>Environnement de soins :</a:t>
            </a:r>
          </a:p>
          <a:p>
            <a:pPr marL="1200150" lvl="2" indent="-285750" fontAlgn="base">
              <a:buClr>
                <a:srgbClr val="1A7669"/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Autonomisation des femmes</a:t>
            </a:r>
          </a:p>
          <a:p>
            <a:pPr marL="742950" lvl="1" indent="-285750" fontAlgn="base">
              <a:buClr>
                <a:srgbClr val="1A7669"/>
              </a:buClr>
              <a:buSzPct val="125000"/>
              <a:buFont typeface="Arial"/>
              <a:buChar char="•"/>
            </a:pPr>
            <a:r>
              <a:rPr lang="fr-FR" sz="1500" b="1" dirty="0" smtClean="0">
                <a:solidFill>
                  <a:srgbClr val="1A7669"/>
                </a:solidFill>
                <a:cs typeface="Arial" charset="0"/>
              </a:rPr>
              <a:t>Santé et eau potable / assainissement :</a:t>
            </a:r>
          </a:p>
          <a:p>
            <a:pPr marL="1200150" lvl="2" indent="-285750" fontAlgn="base">
              <a:buClr>
                <a:srgbClr val="1A7669"/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Santé (y compris santé génésique)</a:t>
            </a:r>
          </a:p>
          <a:p>
            <a:pPr marL="1200150" lvl="2" indent="-285750" fontAlgn="base">
              <a:buClr>
                <a:srgbClr val="1A7669"/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Assainissement</a:t>
            </a:r>
          </a:p>
          <a:p>
            <a:pPr marL="1200150" lvl="2" indent="-285750" fontAlgn="base">
              <a:buClr>
                <a:srgbClr val="1A7669"/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Eau potable</a:t>
            </a:r>
          </a:p>
          <a:p>
            <a:pPr lvl="1" fontAlgn="base"/>
            <a:endParaRPr lang="fr-FR" sz="5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Rectangle 11"/>
          <p:cNvSpPr/>
          <p:nvPr>
            <p:custDataLst>
              <p:tags r:id="rId2"/>
            </p:custDataLst>
          </p:nvPr>
        </p:nvSpPr>
        <p:spPr>
          <a:xfrm>
            <a:off x="352425" y="851725"/>
            <a:ext cx="5819775" cy="2939266"/>
          </a:xfrm>
          <a:prstGeom prst="rect">
            <a:avLst/>
          </a:prstGeom>
          <a:solidFill>
            <a:srgbClr val="E6C548">
              <a:alpha val="14000"/>
            </a:srgbClr>
          </a:solidFill>
        </p:spPr>
        <p:txBody>
          <a:bodyPr>
            <a:spAutoFit/>
          </a:bodyPr>
          <a:lstStyle/>
          <a:p>
            <a:pPr lvl="1" fontAlgn="base"/>
            <a:r>
              <a:rPr lang="fr-FR" sz="1500" b="1" dirty="0" smtClean="0">
                <a:solidFill>
                  <a:srgbClr val="E69B36"/>
                </a:solidFill>
                <a:cs typeface="Arial" charset="0"/>
              </a:rPr>
              <a:t>Actions nutritionnelles spécifiques</a:t>
            </a:r>
            <a:endParaRPr lang="fr-FR" sz="1500" dirty="0" smtClean="0">
              <a:solidFill>
                <a:srgbClr val="E69B36"/>
              </a:solidFill>
              <a:cs typeface="Arial" charset="0"/>
            </a:endParaRPr>
          </a:p>
          <a:p>
            <a:pPr marL="742950" lvl="1" indent="-285750" fontAlgn="base">
              <a:buClr>
                <a:srgbClr val="E4A018"/>
              </a:buClr>
              <a:buSzPct val="125000"/>
              <a:buFont typeface="Arial"/>
              <a:buChar char="•"/>
            </a:pPr>
            <a:r>
              <a:rPr lang="fr-FR" sz="1500" b="1" dirty="0" smtClean="0">
                <a:solidFill>
                  <a:srgbClr val="E69B36"/>
                </a:solidFill>
                <a:cs typeface="Arial" charset="0"/>
              </a:rPr>
              <a:t>Bonnes pratiques alimentaires :</a:t>
            </a:r>
          </a:p>
          <a:p>
            <a:pPr marL="1200150" lvl="2" indent="-285750" fontAlgn="base">
              <a:buClr>
                <a:srgbClr val="E4A018"/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Alimentation de la mère, du nourrisson et du jeune enfant</a:t>
            </a:r>
          </a:p>
          <a:p>
            <a:pPr marL="1200150" lvl="2" indent="-285750" fontAlgn="base">
              <a:buClr>
                <a:srgbClr val="E4A018"/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Alimentation saine</a:t>
            </a:r>
          </a:p>
          <a:p>
            <a:pPr marL="742950" lvl="1" indent="-285750" fontAlgn="base">
              <a:buClr>
                <a:srgbClr val="E4A018"/>
              </a:buClr>
              <a:buSzPct val="125000"/>
              <a:buFont typeface="Arial"/>
              <a:buChar char="•"/>
            </a:pPr>
            <a:r>
              <a:rPr lang="fr-FR" sz="1500" b="1" dirty="0" smtClean="0">
                <a:solidFill>
                  <a:srgbClr val="E69B36"/>
                </a:solidFill>
                <a:cs typeface="Arial" charset="0"/>
              </a:rPr>
              <a:t>Prise de vitamines et de minéraux :</a:t>
            </a:r>
          </a:p>
          <a:p>
            <a:pPr marL="1200150" lvl="2" indent="-285750" fontAlgn="base">
              <a:buClr>
                <a:srgbClr val="E4A018"/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Supplémentation</a:t>
            </a:r>
          </a:p>
          <a:p>
            <a:pPr marL="1200150" lvl="2" indent="-285750" fontAlgn="base">
              <a:buClr>
                <a:srgbClr val="E4A018"/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Enrichissement</a:t>
            </a:r>
          </a:p>
          <a:p>
            <a:pPr marL="742950" lvl="1" indent="-285750" fontAlgn="base">
              <a:buClr>
                <a:srgbClr val="E4A018"/>
              </a:buClr>
              <a:buSzPct val="125000"/>
              <a:buFont typeface="Arial"/>
              <a:buChar char="•"/>
            </a:pPr>
            <a:r>
              <a:rPr lang="fr-FR" sz="1500" b="1" dirty="0" smtClean="0">
                <a:solidFill>
                  <a:srgbClr val="E69B36"/>
                </a:solidFill>
                <a:cs typeface="Arial" charset="0"/>
              </a:rPr>
              <a:t>Malnutrition aiguë :</a:t>
            </a:r>
          </a:p>
          <a:p>
            <a:pPr marL="1200150" lvl="2" indent="-285750" fontAlgn="base">
              <a:buClr>
                <a:srgbClr val="E4A018"/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Malnutrition aiguë globale </a:t>
            </a:r>
          </a:p>
          <a:p>
            <a:pPr marL="1200150" lvl="2" indent="-285750" fontAlgn="base">
              <a:buClr>
                <a:srgbClr val="E4A018"/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Gestion de la malnutrition aiguë</a:t>
            </a:r>
          </a:p>
          <a:p>
            <a:pPr marL="1200150" lvl="2" indent="-285750" fontAlgn="base">
              <a:buClr>
                <a:srgbClr val="E4A018"/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Programmes sur l'alimentation de complément (urgence)</a:t>
            </a:r>
          </a:p>
          <a:p>
            <a:pPr lvl="1" fontAlgn="base"/>
            <a:endParaRPr lang="fr-FR" sz="5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Rectangle 12"/>
          <p:cNvSpPr/>
          <p:nvPr>
            <p:custDataLst>
              <p:tags r:id="rId3"/>
            </p:custDataLst>
          </p:nvPr>
        </p:nvSpPr>
        <p:spPr>
          <a:xfrm>
            <a:off x="6113463" y="2159000"/>
            <a:ext cx="2708275" cy="4031873"/>
          </a:xfrm>
          <a:prstGeom prst="rect">
            <a:avLst/>
          </a:prstGeom>
          <a:solidFill>
            <a:schemeClr val="accent6">
              <a:lumMod val="60000"/>
              <a:lumOff val="40000"/>
              <a:alpha val="14000"/>
            </a:schemeClr>
          </a:solidFill>
        </p:spPr>
        <p:txBody>
          <a:bodyPr>
            <a:spAutoFit/>
          </a:bodyPr>
          <a:lstStyle/>
          <a:p>
            <a:pPr lvl="1" fontAlgn="base"/>
            <a:r>
              <a:rPr lang="fr-FR" sz="1500" b="1" dirty="0" smtClean="0">
                <a:solidFill>
                  <a:srgbClr val="F79646">
                    <a:lumMod val="50000"/>
                  </a:srgbClr>
                </a:solidFill>
                <a:cs typeface="Arial" charset="0"/>
              </a:rPr>
              <a:t>Gouvernance :</a:t>
            </a:r>
          </a:p>
          <a:p>
            <a:pPr marL="742950" lvl="1" indent="-285750" fontAlgn="base">
              <a:buClr>
                <a:srgbClr val="F79646">
                  <a:lumMod val="50000"/>
                </a:srgbClr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Coordination et partenariat</a:t>
            </a:r>
          </a:p>
          <a:p>
            <a:pPr marL="742950" lvl="1" indent="-285750" fontAlgn="base">
              <a:buClr>
                <a:srgbClr val="F79646">
                  <a:lumMod val="50000"/>
                </a:srgbClr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Plaidoyer</a:t>
            </a:r>
          </a:p>
          <a:p>
            <a:pPr marL="742950" lvl="1" indent="-285750" fontAlgn="base">
              <a:buClr>
                <a:srgbClr val="F79646">
                  <a:lumMod val="50000"/>
                </a:srgbClr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Communication</a:t>
            </a:r>
          </a:p>
          <a:p>
            <a:pPr marL="742950" lvl="1" indent="-285750" fontAlgn="base">
              <a:buClr>
                <a:srgbClr val="F79646">
                  <a:lumMod val="50000"/>
                </a:srgbClr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Système de renforcement des capacités</a:t>
            </a:r>
          </a:p>
          <a:p>
            <a:pPr marL="742950" lvl="1" indent="-285750" fontAlgn="base">
              <a:buClr>
                <a:srgbClr val="F79646">
                  <a:lumMod val="50000"/>
                </a:srgbClr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Développement de politiques et de la législation</a:t>
            </a:r>
          </a:p>
          <a:p>
            <a:pPr marL="742950" lvl="1" indent="-285750" fontAlgn="base">
              <a:buClr>
                <a:srgbClr val="F79646">
                  <a:lumMod val="50000"/>
                </a:srgbClr>
              </a:buClr>
              <a:buSzPct val="125000"/>
              <a:buFont typeface="Arial"/>
              <a:buChar char="•"/>
            </a:pPr>
            <a:r>
              <a:rPr lang="fr-FR" sz="1500" dirty="0" smtClean="0">
                <a:solidFill>
                  <a:prstClr val="black"/>
                </a:solidFill>
                <a:cs typeface="Arial" charset="0"/>
              </a:rPr>
              <a:t>Gestion des informations</a:t>
            </a:r>
          </a:p>
          <a:p>
            <a:pPr marL="742950" lvl="1" indent="-285750" fontAlgn="base">
              <a:buClr>
                <a:srgbClr val="F79646">
                  <a:lumMod val="50000"/>
                </a:srgbClr>
              </a:buClr>
              <a:buSzPct val="125000"/>
              <a:buFont typeface="Arial"/>
              <a:buChar char="•"/>
            </a:pPr>
            <a:r>
              <a:rPr lang="fr-FR" sz="1500" i="1" dirty="0" smtClean="0">
                <a:solidFill>
                  <a:prstClr val="black"/>
                </a:solidFill>
                <a:cs typeface="Arial" charset="0"/>
              </a:rPr>
              <a:t>Résilience ou Réduction des risques de catastrophe (?)</a:t>
            </a:r>
          </a:p>
          <a:p>
            <a:pPr lvl="1" fontAlgn="base"/>
            <a:endParaRPr lang="fr-FR" sz="1600" dirty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28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629400" y="962885"/>
            <a:ext cx="2466110" cy="5895113"/>
          </a:xfrm>
          <a:prstGeom prst="rect">
            <a:avLst/>
          </a:prstGeom>
          <a:solidFill>
            <a:srgbClr val="E6C54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0" y="0"/>
            <a:ext cx="9144000" cy="889575"/>
            <a:chOff x="0" y="0"/>
            <a:chExt cx="9144000" cy="889575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44000" cy="889575"/>
            </a:xfrm>
            <a:prstGeom prst="rect">
              <a:avLst/>
            </a:prstGeom>
            <a:solidFill>
              <a:srgbClr val="E4A018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7600" y="152400"/>
              <a:ext cx="1538117" cy="6456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6" name="Rectangle 15"/>
          <p:cNvSpPr/>
          <p:nvPr/>
        </p:nvSpPr>
        <p:spPr>
          <a:xfrm>
            <a:off x="0" y="304800"/>
            <a:ext cx="6934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35 pays: </a:t>
            </a:r>
            <a:r>
              <a:rPr lang="en-GB" sz="2800" b="1" dirty="0" err="1">
                <a:solidFill>
                  <a:schemeClr val="bg1"/>
                </a:solidFill>
              </a:rPr>
              <a:t>Réduction</a:t>
            </a:r>
            <a:r>
              <a:rPr lang="en-GB" sz="2800" b="1" dirty="0">
                <a:solidFill>
                  <a:schemeClr val="bg1"/>
                </a:solidFill>
              </a:rPr>
              <a:t> du retard </a:t>
            </a:r>
            <a:r>
              <a:rPr lang="en-GB" sz="2800" b="1" dirty="0" smtClean="0">
                <a:solidFill>
                  <a:schemeClr val="bg1"/>
                </a:solidFill>
              </a:rPr>
              <a:t>de </a:t>
            </a:r>
            <a:r>
              <a:rPr lang="en-GB" sz="2800" b="1" dirty="0" err="1">
                <a:solidFill>
                  <a:schemeClr val="bg1"/>
                </a:solidFill>
              </a:rPr>
              <a:t>croissance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30829" y="1462183"/>
            <a:ext cx="2160230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spc="-150" dirty="0" smtClean="0">
                <a:solidFill>
                  <a:srgbClr val="333333"/>
                </a:solidFill>
                <a:latin typeface="+mj-lt"/>
              </a:rPr>
              <a:t>Salvador</a:t>
            </a:r>
          </a:p>
          <a:p>
            <a:pPr>
              <a:spcAft>
                <a:spcPts val="600"/>
              </a:spcAft>
            </a:pPr>
            <a:r>
              <a:rPr lang="en-US" sz="2400" spc="-150" dirty="0" smtClean="0">
                <a:solidFill>
                  <a:srgbClr val="DC7C1D"/>
                </a:solidFill>
                <a:latin typeface="+mj-lt"/>
              </a:rPr>
              <a:t>Guatemala</a:t>
            </a:r>
            <a:r>
              <a:rPr lang="en-US" sz="2400" spc="-150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US" sz="2400" spc="-150" dirty="0" err="1" smtClean="0">
                <a:solidFill>
                  <a:srgbClr val="333333"/>
                </a:solidFill>
                <a:latin typeface="+mj-lt"/>
              </a:rPr>
              <a:t>Haïti</a:t>
            </a:r>
            <a:r>
              <a:rPr lang="en-US" sz="2400" spc="-150" dirty="0" smtClean="0">
                <a:solidFill>
                  <a:srgbClr val="333333"/>
                </a:solidFill>
                <a:latin typeface="+mj-lt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US" sz="2400" spc="-150" dirty="0" err="1" smtClean="0">
                <a:solidFill>
                  <a:srgbClr val="DC7C1D"/>
                </a:solidFill>
                <a:latin typeface="+mj-lt"/>
              </a:rPr>
              <a:t>Pérou</a:t>
            </a:r>
            <a:endParaRPr lang="en-US" sz="2400" spc="-150" dirty="0" smtClean="0">
              <a:solidFill>
                <a:srgbClr val="DC7C1D"/>
              </a:solidFill>
              <a:latin typeface="+mj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962885"/>
            <a:ext cx="2362200" cy="5895113"/>
            <a:chOff x="4167834" y="962885"/>
            <a:chExt cx="2362200" cy="5895113"/>
          </a:xfrm>
        </p:grpSpPr>
        <p:sp>
          <p:nvSpPr>
            <p:cNvPr id="14" name="Rectangle 13"/>
            <p:cNvSpPr/>
            <p:nvPr/>
          </p:nvSpPr>
          <p:spPr>
            <a:xfrm>
              <a:off x="4167834" y="962885"/>
              <a:ext cx="2362200" cy="5895113"/>
            </a:xfrm>
            <a:prstGeom prst="rect">
              <a:avLst/>
            </a:prstGeom>
            <a:solidFill>
              <a:srgbClr val="E6C548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248037" y="1462183"/>
              <a:ext cx="2281997" cy="3643217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en-US" sz="2400" spc="-150" dirty="0" smtClean="0">
                  <a:solidFill>
                    <a:srgbClr val="DC7C1D"/>
                  </a:solidFill>
                </a:rPr>
                <a:t>Bangladesh</a:t>
              </a:r>
              <a:r>
                <a:rPr lang="en-US" sz="24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err="1" smtClean="0">
                  <a:solidFill>
                    <a:srgbClr val="333333"/>
                  </a:solidFill>
                </a:rPr>
                <a:t>Indonesie</a:t>
              </a:r>
              <a:r>
                <a:rPr lang="en-US" sz="2400" spc="-150" dirty="0" smtClean="0">
                  <a:solidFill>
                    <a:srgbClr val="333333"/>
                  </a:solidFill>
                </a:rPr>
                <a:t>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smtClean="0">
                  <a:solidFill>
                    <a:srgbClr val="333333"/>
                  </a:solidFill>
                </a:rPr>
                <a:t>Kyrgyzstan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smtClean="0">
                  <a:solidFill>
                    <a:srgbClr val="333333"/>
                  </a:solidFill>
                </a:rPr>
                <a:t>Lao PDR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err="1" smtClean="0">
                  <a:solidFill>
                    <a:srgbClr val="DC7C1D"/>
                  </a:solidFill>
                </a:rPr>
                <a:t>Népal</a:t>
              </a:r>
              <a:r>
                <a:rPr lang="en-US" sz="2400" spc="-150" dirty="0" smtClean="0">
                  <a:solidFill>
                    <a:srgbClr val="DC7C1D"/>
                  </a:solidFill>
                </a:rPr>
                <a:t> </a:t>
              </a:r>
            </a:p>
            <a:p>
              <a:pPr>
                <a:spcAft>
                  <a:spcPts val="600"/>
                </a:spcAft>
              </a:pPr>
              <a:r>
                <a:rPr lang="en-US" sz="2400" dirty="0" smtClean="0">
                  <a:solidFill>
                    <a:srgbClr val="333333"/>
                  </a:solidFill>
                </a:rPr>
                <a:t>Sri </a:t>
              </a:r>
              <a:r>
                <a:rPr lang="en-US" sz="2400" dirty="0">
                  <a:solidFill>
                    <a:srgbClr val="333333"/>
                  </a:solidFill>
                </a:rPr>
                <a:t>L</a:t>
              </a:r>
              <a:r>
                <a:rPr lang="en-US" sz="2400" dirty="0" smtClean="0">
                  <a:solidFill>
                    <a:srgbClr val="333333"/>
                  </a:solidFill>
                </a:rPr>
                <a:t>anka</a:t>
              </a:r>
            </a:p>
            <a:p>
              <a:pPr>
                <a:spcAft>
                  <a:spcPts val="600"/>
                </a:spcAft>
              </a:pPr>
              <a:r>
                <a:rPr lang="en-US" sz="2400" dirty="0" err="1" smtClean="0">
                  <a:solidFill>
                    <a:srgbClr val="333333"/>
                  </a:solidFill>
                </a:rPr>
                <a:t>Yémen</a:t>
              </a:r>
              <a:r>
                <a:rPr lang="en-US" sz="2400" dirty="0" smtClean="0">
                  <a:solidFill>
                    <a:srgbClr val="333333"/>
                  </a:solidFill>
                </a:rPr>
                <a:t> </a:t>
              </a:r>
            </a:p>
            <a:p>
              <a:pPr>
                <a:spcAft>
                  <a:spcPts val="600"/>
                </a:spcAft>
              </a:pPr>
              <a:r>
                <a:rPr lang="en-US" sz="2400" i="1" dirty="0" smtClean="0">
                  <a:solidFill>
                    <a:srgbClr val="333333"/>
                  </a:solidFill>
                </a:rPr>
                <a:t>Pakistan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248037" y="962887"/>
              <a:ext cx="2281997" cy="467268"/>
            </a:xfrm>
            <a:prstGeom prst="rect">
              <a:avLst/>
            </a:prstGeom>
            <a:solidFill>
              <a:srgbClr val="99AF01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ASIE</a:t>
              </a:r>
              <a:endParaRPr lang="en-US" sz="2000" b="1" dirty="0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6629400" y="962887"/>
            <a:ext cx="2466110" cy="467268"/>
          </a:xfrm>
          <a:prstGeom prst="rect">
            <a:avLst/>
          </a:prstGeom>
          <a:solidFill>
            <a:srgbClr val="99AF01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AMERIQUE LATINE</a:t>
            </a:r>
            <a:endParaRPr lang="en-US" sz="2000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2438400" y="962886"/>
            <a:ext cx="4248037" cy="6412215"/>
            <a:chOff x="0" y="962886"/>
            <a:chExt cx="4248037" cy="6412215"/>
          </a:xfrm>
        </p:grpSpPr>
        <p:sp>
          <p:nvSpPr>
            <p:cNvPr id="19" name="Rectangle 18"/>
            <p:cNvSpPr/>
            <p:nvPr/>
          </p:nvSpPr>
          <p:spPr>
            <a:xfrm>
              <a:off x="0" y="962886"/>
              <a:ext cx="4114800" cy="5895113"/>
            </a:xfrm>
            <a:prstGeom prst="rect">
              <a:avLst/>
            </a:prstGeom>
            <a:solidFill>
              <a:srgbClr val="E6C548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9284" y="1435013"/>
              <a:ext cx="2160230" cy="59400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400" spc="-150" dirty="0" err="1" smtClean="0">
                  <a:solidFill>
                    <a:srgbClr val="333333"/>
                  </a:solidFill>
                </a:rPr>
                <a:t>Bénin</a:t>
              </a:r>
              <a:r>
                <a:rPr lang="en-US" sz="2400" spc="-150" dirty="0" smtClean="0">
                  <a:solidFill>
                    <a:srgbClr val="333333"/>
                  </a:solidFill>
                </a:rPr>
                <a:t>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smtClean="0">
                  <a:solidFill>
                    <a:srgbClr val="DC7C1D"/>
                  </a:solidFill>
                </a:rPr>
                <a:t>Burkina </a:t>
              </a:r>
              <a:r>
                <a:rPr lang="en-US" sz="2400" spc="-150" dirty="0">
                  <a:solidFill>
                    <a:srgbClr val="DC7C1D"/>
                  </a:solidFill>
                </a:rPr>
                <a:t>F</a:t>
              </a:r>
              <a:r>
                <a:rPr lang="en-US" sz="2400" spc="-150" dirty="0" smtClean="0">
                  <a:solidFill>
                    <a:srgbClr val="DC7C1D"/>
                  </a:solidFill>
                </a:rPr>
                <a:t>aso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smtClean="0">
                  <a:solidFill>
                    <a:srgbClr val="333333"/>
                  </a:solidFill>
                </a:rPr>
                <a:t>Burundi </a:t>
              </a:r>
            </a:p>
            <a:p>
              <a:pPr>
                <a:spcAft>
                  <a:spcPts val="600"/>
                </a:spcAft>
              </a:pPr>
              <a:r>
                <a:rPr lang="en-US" sz="2400" i="1" spc="-150" dirty="0" smtClean="0">
                  <a:solidFill>
                    <a:srgbClr val="333333"/>
                  </a:solidFill>
                </a:rPr>
                <a:t>Cameroun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err="1" smtClean="0">
                  <a:solidFill>
                    <a:srgbClr val="DC7C1D"/>
                  </a:solidFill>
                </a:rPr>
                <a:t>Ethiopie</a:t>
              </a:r>
              <a:r>
                <a:rPr lang="en-US" sz="2400" spc="-150" dirty="0" smtClean="0">
                  <a:solidFill>
                    <a:srgbClr val="DC7C1D"/>
                  </a:solidFill>
                </a:rPr>
                <a:t>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err="1" smtClean="0">
                  <a:solidFill>
                    <a:srgbClr val="333333"/>
                  </a:solidFill>
                </a:rPr>
                <a:t>Gambie</a:t>
              </a:r>
              <a:r>
                <a:rPr lang="en-US" sz="2400" spc="-150" dirty="0" smtClean="0">
                  <a:solidFill>
                    <a:srgbClr val="333333"/>
                  </a:solidFill>
                </a:rPr>
                <a:t>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smtClean="0">
                  <a:solidFill>
                    <a:srgbClr val="DC7C1D"/>
                  </a:solidFill>
                </a:rPr>
                <a:t>Ghana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smtClean="0">
                  <a:solidFill>
                    <a:srgbClr val="333333"/>
                  </a:solidFill>
                </a:rPr>
                <a:t>Kenya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smtClean="0">
                  <a:solidFill>
                    <a:srgbClr val="333333"/>
                  </a:solidFill>
                </a:rPr>
                <a:t>Madagascar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smtClean="0">
                  <a:solidFill>
                    <a:srgbClr val="333333"/>
                  </a:solidFill>
                </a:rPr>
                <a:t>Malawi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smtClean="0">
                  <a:solidFill>
                    <a:srgbClr val="DC7C1D"/>
                  </a:solidFill>
                </a:rPr>
                <a:t>Mali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err="1" smtClean="0">
                  <a:solidFill>
                    <a:srgbClr val="DC7C1D"/>
                  </a:solidFill>
                </a:rPr>
                <a:t>Mauritanie</a:t>
              </a:r>
              <a:endParaRPr lang="en-US" sz="2800" spc="-150" dirty="0" smtClean="0">
                <a:solidFill>
                  <a:srgbClr val="DC7C1D"/>
                </a:solidFill>
              </a:endParaRPr>
            </a:p>
            <a:p>
              <a:pPr>
                <a:spcAft>
                  <a:spcPts val="600"/>
                </a:spcAft>
              </a:pPr>
              <a:r>
                <a:rPr lang="en-US" sz="28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962037" y="1462183"/>
              <a:ext cx="2286000" cy="49244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400" spc="-150" dirty="0" smtClean="0">
                  <a:solidFill>
                    <a:srgbClr val="333333"/>
                  </a:solidFill>
                  <a:latin typeface="+mj-lt"/>
                </a:rPr>
                <a:t>Mozambique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err="1" smtClean="0">
                  <a:solidFill>
                    <a:srgbClr val="333333"/>
                  </a:solidFill>
                  <a:latin typeface="+mj-lt"/>
                </a:rPr>
                <a:t>Namibie</a:t>
              </a:r>
              <a:r>
                <a:rPr lang="en-US" sz="2400" spc="-150" dirty="0" smtClean="0">
                  <a:solidFill>
                    <a:srgbClr val="333333"/>
                  </a:solidFill>
                  <a:latin typeface="+mj-lt"/>
                </a:rPr>
                <a:t>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smtClean="0">
                  <a:solidFill>
                    <a:srgbClr val="333333"/>
                  </a:solidFill>
                </a:rPr>
                <a:t>Niger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smtClean="0">
                  <a:solidFill>
                    <a:srgbClr val="333333"/>
                  </a:solidFill>
                </a:rPr>
                <a:t>Nigeria </a:t>
              </a:r>
            </a:p>
            <a:p>
              <a:pPr>
                <a:spcAft>
                  <a:spcPts val="600"/>
                </a:spcAft>
              </a:pPr>
              <a:r>
                <a:rPr lang="en-US" sz="2400" dirty="0" err="1" smtClean="0">
                  <a:solidFill>
                    <a:srgbClr val="DC7C1D"/>
                  </a:solidFill>
                </a:rPr>
                <a:t>Ouganda</a:t>
              </a:r>
              <a:r>
                <a:rPr lang="en-US" sz="2400" dirty="0" smtClean="0">
                  <a:solidFill>
                    <a:srgbClr val="DC7C1D"/>
                  </a:solidFill>
                </a:rPr>
                <a:t> </a:t>
              </a:r>
              <a:endParaRPr lang="en-US" sz="2400" spc="-150" dirty="0" smtClean="0">
                <a:solidFill>
                  <a:srgbClr val="333333"/>
                </a:solidFill>
              </a:endParaRPr>
            </a:p>
            <a:p>
              <a:pPr>
                <a:spcAft>
                  <a:spcPts val="600"/>
                </a:spcAft>
              </a:pPr>
              <a:r>
                <a:rPr lang="en-US" sz="2400" spc="-150" dirty="0" smtClean="0">
                  <a:solidFill>
                    <a:srgbClr val="333333"/>
                  </a:solidFill>
                </a:rPr>
                <a:t>Rwanda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err="1" smtClean="0">
                  <a:solidFill>
                    <a:srgbClr val="333333"/>
                  </a:solidFill>
                </a:rPr>
                <a:t>Sénégal</a:t>
              </a:r>
              <a:r>
                <a:rPr lang="en-US" sz="2400" spc="-150" dirty="0" smtClean="0">
                  <a:solidFill>
                    <a:srgbClr val="333333"/>
                  </a:solidFill>
                </a:rPr>
                <a:t> </a:t>
              </a:r>
            </a:p>
            <a:p>
              <a:pPr>
                <a:spcAft>
                  <a:spcPts val="600"/>
                </a:spcAft>
              </a:pPr>
              <a:r>
                <a:rPr lang="en-US" sz="2400" spc="-150" dirty="0" smtClean="0">
                  <a:solidFill>
                    <a:srgbClr val="333333"/>
                  </a:solidFill>
                </a:rPr>
                <a:t>Sierra </a:t>
              </a:r>
              <a:r>
                <a:rPr lang="en-US" sz="2400" spc="-150" dirty="0">
                  <a:solidFill>
                    <a:srgbClr val="333333"/>
                  </a:solidFill>
                </a:rPr>
                <a:t>L</a:t>
              </a:r>
              <a:r>
                <a:rPr lang="en-US" sz="2400" spc="-150" dirty="0" smtClean="0">
                  <a:solidFill>
                    <a:srgbClr val="333333"/>
                  </a:solidFill>
                </a:rPr>
                <a:t>eone </a:t>
              </a:r>
            </a:p>
            <a:p>
              <a:pPr>
                <a:spcAft>
                  <a:spcPts val="600"/>
                </a:spcAft>
              </a:pPr>
              <a:r>
                <a:rPr lang="en-US" sz="2400" dirty="0" err="1" smtClean="0">
                  <a:solidFill>
                    <a:srgbClr val="333333"/>
                  </a:solidFill>
                </a:rPr>
                <a:t>Tanzanie</a:t>
              </a:r>
              <a:r>
                <a:rPr lang="en-US" sz="2400" dirty="0" smtClean="0">
                  <a:solidFill>
                    <a:srgbClr val="333333"/>
                  </a:solidFill>
                </a:rPr>
                <a:t> </a:t>
              </a:r>
            </a:p>
            <a:p>
              <a:pPr>
                <a:spcAft>
                  <a:spcPts val="600"/>
                </a:spcAft>
              </a:pPr>
              <a:r>
                <a:rPr lang="en-US" sz="2400" dirty="0" err="1" smtClean="0">
                  <a:solidFill>
                    <a:srgbClr val="333333"/>
                  </a:solidFill>
                </a:rPr>
                <a:t>Zambie</a:t>
              </a:r>
              <a:r>
                <a:rPr lang="en-US" sz="2400" dirty="0" smtClean="0">
                  <a:solidFill>
                    <a:srgbClr val="333333"/>
                  </a:solidFill>
                </a:rPr>
                <a:t> </a:t>
              </a:r>
            </a:p>
            <a:p>
              <a:pPr>
                <a:spcAft>
                  <a:spcPts val="600"/>
                </a:spcAft>
              </a:pPr>
              <a:r>
                <a:rPr lang="en-US" sz="2400" dirty="0" smtClean="0">
                  <a:solidFill>
                    <a:srgbClr val="333333"/>
                  </a:solidFill>
                </a:rPr>
                <a:t>Zimbabwe</a:t>
              </a:r>
              <a:endParaRPr lang="en-US" sz="2400" dirty="0">
                <a:solidFill>
                  <a:srgbClr val="333333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0" y="962887"/>
              <a:ext cx="4114800" cy="467268"/>
            </a:xfrm>
            <a:prstGeom prst="rect">
              <a:avLst/>
            </a:prstGeom>
            <a:solidFill>
              <a:srgbClr val="99AF01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AFRIQUE</a:t>
              </a:r>
              <a:endParaRPr lang="en-US" sz="2000" b="1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705601" y="3886200"/>
            <a:ext cx="2362199" cy="25853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333333"/>
                </a:solidFill>
              </a:rPr>
              <a:t>Dans</a:t>
            </a:r>
            <a:r>
              <a:rPr lang="en-US" dirty="0">
                <a:solidFill>
                  <a:srgbClr val="333333"/>
                </a:solidFill>
              </a:rPr>
              <a:t> 10 pays du SUN (</a:t>
            </a:r>
            <a:r>
              <a:rPr lang="en-US" dirty="0" err="1">
                <a:solidFill>
                  <a:srgbClr val="333333"/>
                </a:solidFill>
              </a:rPr>
              <a:t>indiqués</a:t>
            </a:r>
            <a:r>
              <a:rPr lang="en-US" dirty="0">
                <a:solidFill>
                  <a:srgbClr val="333333"/>
                </a:solidFill>
              </a:rPr>
              <a:t> </a:t>
            </a:r>
            <a:r>
              <a:rPr lang="en-US" dirty="0" smtClean="0">
                <a:solidFill>
                  <a:srgbClr val="333333"/>
                </a:solidFill>
              </a:rPr>
              <a:t>en </a:t>
            </a:r>
            <a:r>
              <a:rPr lang="en-US" b="1" dirty="0" smtClean="0">
                <a:solidFill>
                  <a:srgbClr val="DC7C1D"/>
                </a:solidFill>
              </a:rPr>
              <a:t>ORANGE</a:t>
            </a:r>
            <a:r>
              <a:rPr lang="en-US" dirty="0" smtClean="0">
                <a:solidFill>
                  <a:srgbClr val="333333"/>
                </a:solidFill>
              </a:rPr>
              <a:t>) </a:t>
            </a:r>
            <a:r>
              <a:rPr lang="en-US" dirty="0">
                <a:solidFill>
                  <a:srgbClr val="333333"/>
                </a:solidFill>
              </a:rPr>
              <a:t>le </a:t>
            </a:r>
            <a:r>
              <a:rPr lang="en-US" dirty="0" err="1">
                <a:solidFill>
                  <a:srgbClr val="333333"/>
                </a:solidFill>
              </a:rPr>
              <a:t>taux</a:t>
            </a:r>
            <a:r>
              <a:rPr lang="en-US" dirty="0">
                <a:solidFill>
                  <a:srgbClr val="333333"/>
                </a:solidFill>
              </a:rPr>
              <a:t> de Malnutrition </a:t>
            </a:r>
            <a:r>
              <a:rPr lang="en-US" dirty="0" err="1">
                <a:solidFill>
                  <a:srgbClr val="333333"/>
                </a:solidFill>
              </a:rPr>
              <a:t>chronique</a:t>
            </a:r>
            <a:r>
              <a:rPr lang="en-US" dirty="0">
                <a:solidFill>
                  <a:srgbClr val="333333"/>
                </a:solidFill>
              </a:rPr>
              <a:t> (</a:t>
            </a:r>
            <a:r>
              <a:rPr lang="en-US" dirty="0" err="1">
                <a:solidFill>
                  <a:srgbClr val="333333"/>
                </a:solidFill>
              </a:rPr>
              <a:t>ou</a:t>
            </a:r>
            <a:r>
              <a:rPr lang="en-US" dirty="0">
                <a:solidFill>
                  <a:srgbClr val="333333"/>
                </a:solidFill>
              </a:rPr>
              <a:t> de retard de </a:t>
            </a:r>
            <a:r>
              <a:rPr lang="en-US" dirty="0" err="1">
                <a:solidFill>
                  <a:srgbClr val="333333"/>
                </a:solidFill>
              </a:rPr>
              <a:t>croissance</a:t>
            </a:r>
            <a:r>
              <a:rPr lang="en-US" dirty="0">
                <a:solidFill>
                  <a:srgbClr val="333333"/>
                </a:solidFill>
              </a:rPr>
              <a:t>) chez les </a:t>
            </a:r>
            <a:r>
              <a:rPr lang="en-US" dirty="0" err="1">
                <a:solidFill>
                  <a:srgbClr val="333333"/>
                </a:solidFill>
              </a:rPr>
              <a:t>enfants</a:t>
            </a:r>
            <a:r>
              <a:rPr lang="en-US" dirty="0">
                <a:solidFill>
                  <a:srgbClr val="333333"/>
                </a:solidFill>
              </a:rPr>
              <a:t> de </a:t>
            </a:r>
            <a:r>
              <a:rPr lang="en-US" dirty="0" err="1">
                <a:solidFill>
                  <a:srgbClr val="333333"/>
                </a:solidFill>
              </a:rPr>
              <a:t>moins</a:t>
            </a:r>
            <a:r>
              <a:rPr lang="en-US" dirty="0">
                <a:solidFill>
                  <a:srgbClr val="333333"/>
                </a:solidFill>
              </a:rPr>
              <a:t> de 5 </a:t>
            </a:r>
            <a:r>
              <a:rPr lang="en-US" dirty="0" err="1">
                <a:solidFill>
                  <a:srgbClr val="333333"/>
                </a:solidFill>
              </a:rPr>
              <a:t>ans</a:t>
            </a:r>
            <a:r>
              <a:rPr lang="en-US" dirty="0">
                <a:solidFill>
                  <a:srgbClr val="333333"/>
                </a:solidFill>
              </a:rPr>
              <a:t> </a:t>
            </a:r>
            <a:r>
              <a:rPr lang="en-US" dirty="0" err="1">
                <a:solidFill>
                  <a:srgbClr val="333333"/>
                </a:solidFill>
              </a:rPr>
              <a:t>diminue</a:t>
            </a:r>
            <a:r>
              <a:rPr lang="en-US" dirty="0">
                <a:solidFill>
                  <a:srgbClr val="333333"/>
                </a:solidFill>
              </a:rPr>
              <a:t> de plus de 2% par </a:t>
            </a:r>
            <a:r>
              <a:rPr lang="en-US" dirty="0" smtClean="0">
                <a:solidFill>
                  <a:srgbClr val="333333"/>
                </a:solidFill>
              </a:rPr>
              <a:t>an.</a:t>
            </a:r>
            <a:endParaRPr lang="en-US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46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839200" cy="5892224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endParaRPr lang="en-AU" sz="2800" b="1" dirty="0" smtClean="0">
              <a:solidFill>
                <a:schemeClr val="tx2"/>
              </a:solidFill>
            </a:endParaRPr>
          </a:p>
          <a:p>
            <a:pPr marL="457200" indent="-457200">
              <a:buAutoNum type="arabicPeriod"/>
            </a:pPr>
            <a:r>
              <a:rPr lang="en-AU" sz="2800" b="1" dirty="0">
                <a:solidFill>
                  <a:srgbClr val="DC7C1D"/>
                </a:solidFill>
              </a:rPr>
              <a:t>Analyser les plans </a:t>
            </a:r>
            <a:r>
              <a:rPr lang="en-AU" sz="2800" b="1" dirty="0" err="1">
                <a:solidFill>
                  <a:srgbClr val="DC7C1D"/>
                </a:solidFill>
              </a:rPr>
              <a:t>chiffrés</a:t>
            </a:r>
            <a:r>
              <a:rPr lang="en-AU" sz="2800" b="1" dirty="0">
                <a:solidFill>
                  <a:srgbClr val="DC7C1D"/>
                </a:solidFill>
              </a:rPr>
              <a:t> des pays </a:t>
            </a:r>
            <a:r>
              <a:rPr lang="en-AU" sz="2400" dirty="0">
                <a:solidFill>
                  <a:srgbClr val="333333"/>
                </a:solidFill>
              </a:rPr>
              <a:t>pour le </a:t>
            </a:r>
            <a:r>
              <a:rPr lang="en-AU" sz="2400" dirty="0" err="1">
                <a:solidFill>
                  <a:srgbClr val="333333"/>
                </a:solidFill>
              </a:rPr>
              <a:t>renforcement</a:t>
            </a:r>
            <a:r>
              <a:rPr lang="en-AU" sz="2400" dirty="0">
                <a:solidFill>
                  <a:srgbClr val="333333"/>
                </a:solidFill>
              </a:rPr>
              <a:t> de la nutrition en </a:t>
            </a:r>
            <a:r>
              <a:rPr lang="en-AU" sz="2400" dirty="0" err="1">
                <a:solidFill>
                  <a:srgbClr val="333333"/>
                </a:solidFill>
              </a:rPr>
              <a:t>catégorisant</a:t>
            </a:r>
            <a:r>
              <a:rPr lang="en-AU" sz="2400" dirty="0">
                <a:solidFill>
                  <a:srgbClr val="333333"/>
                </a:solidFill>
              </a:rPr>
              <a:t> les </a:t>
            </a:r>
            <a:r>
              <a:rPr lang="en-AU" sz="2400" dirty="0" err="1">
                <a:solidFill>
                  <a:srgbClr val="333333"/>
                </a:solidFill>
              </a:rPr>
              <a:t>dépenses</a:t>
            </a:r>
            <a:r>
              <a:rPr lang="en-AU" sz="2400" dirty="0">
                <a:solidFill>
                  <a:srgbClr val="333333"/>
                </a:solidFill>
              </a:rPr>
              <a:t>, </a:t>
            </a:r>
            <a:r>
              <a:rPr lang="en-AU" sz="2400" dirty="0" err="1">
                <a:solidFill>
                  <a:srgbClr val="333333"/>
                </a:solidFill>
              </a:rPr>
              <a:t>comprenant</a:t>
            </a:r>
            <a:r>
              <a:rPr lang="en-AU" sz="2400" dirty="0">
                <a:solidFill>
                  <a:srgbClr val="333333"/>
                </a:solidFill>
              </a:rPr>
              <a:t> les </a:t>
            </a:r>
            <a:r>
              <a:rPr lang="en-AU" sz="2400" dirty="0" err="1">
                <a:solidFill>
                  <a:srgbClr val="333333"/>
                </a:solidFill>
              </a:rPr>
              <a:t>coûts</a:t>
            </a:r>
            <a:r>
              <a:rPr lang="en-AU" sz="2400" dirty="0">
                <a:solidFill>
                  <a:srgbClr val="333333"/>
                </a:solidFill>
              </a:rPr>
              <a:t> et </a:t>
            </a:r>
            <a:r>
              <a:rPr lang="en-AU" sz="2400" dirty="0" err="1">
                <a:solidFill>
                  <a:srgbClr val="333333"/>
                </a:solidFill>
              </a:rPr>
              <a:t>précisant</a:t>
            </a:r>
            <a:r>
              <a:rPr lang="en-AU" sz="2400" dirty="0">
                <a:solidFill>
                  <a:srgbClr val="333333"/>
                </a:solidFill>
              </a:rPr>
              <a:t> les </a:t>
            </a:r>
            <a:r>
              <a:rPr lang="en-AU" sz="2400" dirty="0" err="1">
                <a:solidFill>
                  <a:srgbClr val="333333"/>
                </a:solidFill>
              </a:rPr>
              <a:t>procédures</a:t>
            </a:r>
            <a:r>
              <a:rPr lang="en-AU" sz="2400" dirty="0">
                <a:solidFill>
                  <a:srgbClr val="333333"/>
                </a:solidFill>
              </a:rPr>
              <a:t> de </a:t>
            </a:r>
            <a:r>
              <a:rPr lang="en-AU" sz="2400" dirty="0" err="1" smtClean="0">
                <a:solidFill>
                  <a:srgbClr val="333333"/>
                </a:solidFill>
              </a:rPr>
              <a:t>suivi</a:t>
            </a:r>
            <a:r>
              <a:rPr lang="en-AU" sz="2400" dirty="0" smtClean="0">
                <a:solidFill>
                  <a:srgbClr val="333333"/>
                </a:solidFill>
              </a:rPr>
              <a:t>; </a:t>
            </a:r>
            <a:endParaRPr lang="en-AU" sz="2400" dirty="0">
              <a:solidFill>
                <a:srgbClr val="333333"/>
              </a:solidFill>
            </a:endParaRPr>
          </a:p>
          <a:p>
            <a:pPr marL="457200" indent="-457200">
              <a:buAutoNum type="arabicPeriod"/>
            </a:pPr>
            <a:r>
              <a:rPr lang="fr-FR" sz="2800" b="1" dirty="0">
                <a:solidFill>
                  <a:srgbClr val="DC7C1D"/>
                </a:solidFill>
              </a:rPr>
              <a:t>Aligner les investissements </a:t>
            </a:r>
            <a:r>
              <a:rPr lang="fr-FR" sz="2400" dirty="0">
                <a:solidFill>
                  <a:srgbClr val="333333"/>
                </a:solidFill>
              </a:rPr>
              <a:t>derrière les plans des pays pour assurer la réalisation des résultats attendus - particulièrement en ce qui concerne la planification </a:t>
            </a:r>
            <a:r>
              <a:rPr lang="fr-FR" sz="2400" dirty="0" err="1">
                <a:solidFill>
                  <a:srgbClr val="333333"/>
                </a:solidFill>
              </a:rPr>
              <a:t>sub</a:t>
            </a:r>
            <a:r>
              <a:rPr lang="fr-FR" sz="2400" dirty="0">
                <a:solidFill>
                  <a:srgbClr val="333333"/>
                </a:solidFill>
              </a:rPr>
              <a:t>-nationale et les prévisions </a:t>
            </a:r>
            <a:r>
              <a:rPr lang="fr-FR" sz="2400" dirty="0" smtClean="0">
                <a:solidFill>
                  <a:srgbClr val="333333"/>
                </a:solidFill>
              </a:rPr>
              <a:t>budgétaires;</a:t>
            </a:r>
            <a:endParaRPr lang="fr-FR" sz="2400" dirty="0">
              <a:solidFill>
                <a:srgbClr val="333333"/>
              </a:solidFill>
            </a:endParaRPr>
          </a:p>
          <a:p>
            <a:pPr marL="457200" indent="-457200">
              <a:buAutoNum type="arabicPeriod"/>
            </a:pPr>
            <a:r>
              <a:rPr lang="en-AU" sz="2800" b="1" dirty="0" err="1">
                <a:solidFill>
                  <a:srgbClr val="DC7C1D"/>
                </a:solidFill>
              </a:rPr>
              <a:t>Suivre</a:t>
            </a:r>
            <a:r>
              <a:rPr lang="en-AU" sz="2800" b="1" dirty="0">
                <a:solidFill>
                  <a:srgbClr val="DC7C1D"/>
                </a:solidFill>
              </a:rPr>
              <a:t> les </a:t>
            </a:r>
            <a:r>
              <a:rPr lang="en-AU" sz="2800" b="1" dirty="0" err="1">
                <a:solidFill>
                  <a:srgbClr val="DC7C1D"/>
                </a:solidFill>
              </a:rPr>
              <a:t>ressources</a:t>
            </a:r>
            <a:r>
              <a:rPr lang="en-AU" sz="2800" b="1" dirty="0">
                <a:solidFill>
                  <a:srgbClr val="DC7C1D"/>
                </a:solidFill>
              </a:rPr>
              <a:t> </a:t>
            </a:r>
            <a:r>
              <a:rPr lang="en-AU" sz="2800" b="1" dirty="0" err="1">
                <a:solidFill>
                  <a:srgbClr val="DC7C1D"/>
                </a:solidFill>
              </a:rPr>
              <a:t>domestiques</a:t>
            </a:r>
            <a:r>
              <a:rPr lang="en-AU" sz="2800" b="1" dirty="0">
                <a:solidFill>
                  <a:srgbClr val="DC7C1D"/>
                </a:solidFill>
              </a:rPr>
              <a:t> et </a:t>
            </a:r>
            <a:r>
              <a:rPr lang="en-AU" sz="2800" b="1" dirty="0" err="1">
                <a:solidFill>
                  <a:srgbClr val="DC7C1D"/>
                </a:solidFill>
              </a:rPr>
              <a:t>externes</a:t>
            </a:r>
            <a:r>
              <a:rPr lang="en-AU" sz="2800" b="1" dirty="0">
                <a:solidFill>
                  <a:srgbClr val="DC7C1D"/>
                </a:solidFill>
              </a:rPr>
              <a:t> </a:t>
            </a:r>
            <a:r>
              <a:rPr lang="en-AU" sz="2400" dirty="0">
                <a:solidFill>
                  <a:srgbClr val="333333"/>
                </a:solidFill>
              </a:rPr>
              <a:t>en </a:t>
            </a:r>
            <a:r>
              <a:rPr lang="en-AU" sz="2400" dirty="0" err="1">
                <a:solidFill>
                  <a:srgbClr val="333333"/>
                </a:solidFill>
              </a:rPr>
              <a:t>utilisant</a:t>
            </a:r>
            <a:r>
              <a:rPr lang="en-AU" sz="2400" dirty="0">
                <a:solidFill>
                  <a:srgbClr val="333333"/>
                </a:solidFill>
              </a:rPr>
              <a:t> des </a:t>
            </a:r>
            <a:r>
              <a:rPr lang="en-AU" sz="2400" dirty="0" err="1">
                <a:solidFill>
                  <a:srgbClr val="333333"/>
                </a:solidFill>
              </a:rPr>
              <a:t>catégories</a:t>
            </a:r>
            <a:r>
              <a:rPr lang="en-AU" sz="2400" dirty="0">
                <a:solidFill>
                  <a:srgbClr val="333333"/>
                </a:solidFill>
              </a:rPr>
              <a:t> communes </a:t>
            </a:r>
            <a:r>
              <a:rPr lang="en-AU" sz="2400" dirty="0" err="1">
                <a:solidFill>
                  <a:srgbClr val="333333"/>
                </a:solidFill>
              </a:rPr>
              <a:t>comme</a:t>
            </a:r>
            <a:r>
              <a:rPr lang="en-AU" sz="2400" dirty="0">
                <a:solidFill>
                  <a:srgbClr val="333333"/>
                </a:solidFill>
              </a:rPr>
              <a:t> </a:t>
            </a:r>
            <a:r>
              <a:rPr lang="en-AU" sz="2400" dirty="0" err="1">
                <a:solidFill>
                  <a:srgbClr val="333333"/>
                </a:solidFill>
              </a:rPr>
              <a:t>marqueurs</a:t>
            </a:r>
            <a:r>
              <a:rPr lang="en-AU" sz="2400" dirty="0">
                <a:solidFill>
                  <a:srgbClr val="333333"/>
                </a:solidFill>
              </a:rPr>
              <a:t>; </a:t>
            </a:r>
          </a:p>
          <a:p>
            <a:pPr marL="457200" indent="-457200">
              <a:buAutoNum type="arabicPeriod"/>
            </a:pPr>
            <a:r>
              <a:rPr lang="en-AU" sz="2800" b="1" dirty="0" err="1">
                <a:solidFill>
                  <a:srgbClr val="DC7C1D"/>
                </a:solidFill>
              </a:rPr>
              <a:t>Etablir</a:t>
            </a:r>
            <a:r>
              <a:rPr lang="en-AU" sz="2800" b="1" dirty="0">
                <a:solidFill>
                  <a:srgbClr val="DC7C1D"/>
                </a:solidFill>
              </a:rPr>
              <a:t> le </a:t>
            </a:r>
            <a:r>
              <a:rPr lang="en-AU" sz="2800" b="1" dirty="0" err="1">
                <a:solidFill>
                  <a:srgbClr val="DC7C1D"/>
                </a:solidFill>
              </a:rPr>
              <a:t>déficit</a:t>
            </a:r>
            <a:r>
              <a:rPr lang="en-AU" sz="2800" b="1" dirty="0">
                <a:solidFill>
                  <a:srgbClr val="DC7C1D"/>
                </a:solidFill>
              </a:rPr>
              <a:t> financier </a:t>
            </a:r>
            <a:r>
              <a:rPr lang="en-AU" sz="2400" dirty="0">
                <a:solidFill>
                  <a:srgbClr val="333333"/>
                </a:solidFill>
              </a:rPr>
              <a:t>et </a:t>
            </a:r>
            <a:r>
              <a:rPr lang="en-AU" sz="2400" dirty="0" err="1">
                <a:solidFill>
                  <a:srgbClr val="333333"/>
                </a:solidFill>
              </a:rPr>
              <a:t>plaider</a:t>
            </a:r>
            <a:r>
              <a:rPr lang="en-AU" sz="2400" dirty="0">
                <a:solidFill>
                  <a:srgbClr val="333333"/>
                </a:solidFill>
              </a:rPr>
              <a:t> pour les </a:t>
            </a:r>
            <a:r>
              <a:rPr lang="en-AU" sz="2400" dirty="0" err="1">
                <a:solidFill>
                  <a:srgbClr val="333333"/>
                </a:solidFill>
              </a:rPr>
              <a:t>ressources</a:t>
            </a:r>
            <a:r>
              <a:rPr lang="en-AU" sz="2400" dirty="0">
                <a:solidFill>
                  <a:srgbClr val="333333"/>
                </a:solidFill>
              </a:rPr>
              <a:t> </a:t>
            </a:r>
            <a:r>
              <a:rPr lang="en-AU" sz="2400" dirty="0" err="1">
                <a:solidFill>
                  <a:srgbClr val="333333"/>
                </a:solidFill>
              </a:rPr>
              <a:t>nécessaires</a:t>
            </a:r>
            <a:r>
              <a:rPr lang="en-AU" sz="2400" dirty="0">
                <a:solidFill>
                  <a:srgbClr val="333333"/>
                </a:solidFill>
              </a:rPr>
              <a:t> </a:t>
            </a:r>
            <a:r>
              <a:rPr lang="en-AU" sz="2400" dirty="0" err="1">
                <a:solidFill>
                  <a:srgbClr val="333333"/>
                </a:solidFill>
              </a:rPr>
              <a:t>à</a:t>
            </a:r>
            <a:r>
              <a:rPr lang="en-AU" sz="2400" dirty="0">
                <a:solidFill>
                  <a:srgbClr val="333333"/>
                </a:solidFill>
              </a:rPr>
              <a:t> </a:t>
            </a:r>
            <a:r>
              <a:rPr lang="en-AU" sz="2400" dirty="0" err="1">
                <a:solidFill>
                  <a:srgbClr val="333333"/>
                </a:solidFill>
              </a:rPr>
              <a:t>combler</a:t>
            </a:r>
            <a:r>
              <a:rPr lang="en-AU" sz="2400" dirty="0">
                <a:solidFill>
                  <a:srgbClr val="333333"/>
                </a:solidFill>
              </a:rPr>
              <a:t> </a:t>
            </a:r>
            <a:r>
              <a:rPr lang="en-AU" sz="2400" dirty="0" err="1">
                <a:solidFill>
                  <a:srgbClr val="333333"/>
                </a:solidFill>
              </a:rPr>
              <a:t>ces</a:t>
            </a:r>
            <a:r>
              <a:rPr lang="en-AU" sz="2400" dirty="0">
                <a:solidFill>
                  <a:srgbClr val="333333"/>
                </a:solidFill>
              </a:rPr>
              <a:t> </a:t>
            </a:r>
            <a:r>
              <a:rPr lang="en-AU" sz="2400" dirty="0" err="1" smtClean="0">
                <a:solidFill>
                  <a:srgbClr val="333333"/>
                </a:solidFill>
              </a:rPr>
              <a:t>déficits</a:t>
            </a:r>
            <a:r>
              <a:rPr lang="en-AU" sz="2400" dirty="0" smtClean="0">
                <a:solidFill>
                  <a:srgbClr val="333333"/>
                </a:solidFill>
              </a:rPr>
              <a:t>;</a:t>
            </a:r>
            <a:endParaRPr lang="en-AU" sz="2400" b="1" dirty="0">
              <a:solidFill>
                <a:srgbClr val="333333"/>
              </a:solidFill>
            </a:endParaRPr>
          </a:p>
          <a:p>
            <a:pPr marL="457200" indent="-457200">
              <a:buFont typeface="Arial" pitchFamily="34" charset="0"/>
              <a:buAutoNum type="arabicPeriod"/>
            </a:pPr>
            <a:r>
              <a:rPr lang="en-AU" sz="2800" b="1" dirty="0">
                <a:solidFill>
                  <a:srgbClr val="DC7C1D"/>
                </a:solidFill>
              </a:rPr>
              <a:t>Mobiliser des </a:t>
            </a:r>
            <a:r>
              <a:rPr lang="en-AU" sz="2800" b="1" dirty="0" err="1">
                <a:solidFill>
                  <a:srgbClr val="DC7C1D"/>
                </a:solidFill>
              </a:rPr>
              <a:t>ressources</a:t>
            </a:r>
            <a:r>
              <a:rPr lang="en-AU" sz="2800" b="1" dirty="0">
                <a:solidFill>
                  <a:srgbClr val="DC7C1D"/>
                </a:solidFill>
              </a:rPr>
              <a:t> </a:t>
            </a:r>
            <a:r>
              <a:rPr lang="en-AU" sz="2400" dirty="0">
                <a:solidFill>
                  <a:srgbClr val="333333"/>
                </a:solidFill>
              </a:rPr>
              <a:t>pour la nutrition au </a:t>
            </a:r>
            <a:r>
              <a:rPr lang="en-AU" sz="2400" dirty="0" err="1">
                <a:solidFill>
                  <a:srgbClr val="333333"/>
                </a:solidFill>
              </a:rPr>
              <a:t>niveau</a:t>
            </a:r>
            <a:r>
              <a:rPr lang="en-AU" sz="2400" dirty="0">
                <a:solidFill>
                  <a:srgbClr val="333333"/>
                </a:solidFill>
              </a:rPr>
              <a:t> des pays du SUN et </a:t>
            </a:r>
            <a:r>
              <a:rPr lang="en-AU" sz="2400" dirty="0" err="1">
                <a:solidFill>
                  <a:srgbClr val="333333"/>
                </a:solidFill>
              </a:rPr>
              <a:t>à</a:t>
            </a:r>
            <a:r>
              <a:rPr lang="en-AU" sz="2400" dirty="0">
                <a:solidFill>
                  <a:srgbClr val="333333"/>
                </a:solidFill>
              </a:rPr>
              <a:t> </a:t>
            </a:r>
            <a:r>
              <a:rPr lang="en-AU" sz="2400" dirty="0" err="1">
                <a:solidFill>
                  <a:srgbClr val="333333"/>
                </a:solidFill>
              </a:rPr>
              <a:t>l’extérieur</a:t>
            </a:r>
            <a:r>
              <a:rPr lang="en-AU" sz="2400" dirty="0">
                <a:solidFill>
                  <a:srgbClr val="333333"/>
                </a:solidFill>
              </a:rPr>
              <a:t>.</a:t>
            </a:r>
            <a:r>
              <a:rPr lang="en-AU" sz="2400" b="1" dirty="0">
                <a:solidFill>
                  <a:srgbClr val="333333"/>
                </a:solidFill>
              </a:rPr>
              <a:t> </a:t>
            </a:r>
          </a:p>
          <a:p>
            <a:pPr marL="457200" indent="-457200">
              <a:buAutoNum type="arabicPeriod"/>
            </a:pPr>
            <a:endParaRPr lang="en-AU" sz="2400" b="1" dirty="0" smtClean="0">
              <a:solidFill>
                <a:schemeClr val="tx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121621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b="1" dirty="0" smtClean="0">
                <a:solidFill>
                  <a:schemeClr val="bg1"/>
                </a:solidFill>
              </a:rPr>
              <a:t>How has stunting been reduced?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76200"/>
            <a:ext cx="59565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Les pays et les </a:t>
            </a:r>
            <a:r>
              <a:rPr lang="en-US" sz="3200" b="1" dirty="0" err="1">
                <a:solidFill>
                  <a:schemeClr val="bg1"/>
                </a:solidFill>
              </a:rPr>
              <a:t>réseaux</a:t>
            </a:r>
            <a:r>
              <a:rPr lang="en-US" sz="3200" b="1" dirty="0">
                <a:solidFill>
                  <a:schemeClr val="bg1"/>
                </a:solidFill>
              </a:rPr>
              <a:t> du SUN </a:t>
            </a:r>
          </a:p>
          <a:p>
            <a:r>
              <a:rPr lang="en-US" sz="3200" b="1" dirty="0" err="1">
                <a:solidFill>
                  <a:schemeClr val="bg1"/>
                </a:solidFill>
              </a:rPr>
              <a:t>travaillent</a:t>
            </a:r>
            <a:r>
              <a:rPr lang="en-US" sz="3200" b="1" dirty="0">
                <a:solidFill>
                  <a:schemeClr val="bg1"/>
                </a:solidFill>
              </a:rPr>
              <a:t> ensemble </a:t>
            </a:r>
            <a:r>
              <a:rPr lang="en-US" sz="3200" b="1" dirty="0" smtClean="0">
                <a:solidFill>
                  <a:schemeClr val="bg1"/>
                </a:solidFill>
              </a:rPr>
              <a:t>pour: 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28600"/>
            <a:ext cx="1538117" cy="645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012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" y="1295400"/>
            <a:ext cx="4343400" cy="4648200"/>
          </a:xfrm>
          <a:prstGeom prst="rect">
            <a:avLst/>
          </a:prstGeom>
          <a:solidFill>
            <a:srgbClr val="E6C54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648200" y="1295400"/>
            <a:ext cx="4343400" cy="4648200"/>
          </a:xfrm>
          <a:prstGeom prst="rect">
            <a:avLst/>
          </a:prstGeom>
          <a:solidFill>
            <a:srgbClr val="E6C54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7600" y="152400"/>
            <a:ext cx="15382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0" y="76200"/>
            <a:ext cx="767882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FFFF"/>
                </a:solidFill>
                <a:cs typeface="Arial" charset="0"/>
              </a:rPr>
              <a:t>Plans des pays </a:t>
            </a:r>
            <a:r>
              <a:rPr lang="en-US" sz="3200" b="1" dirty="0" err="1">
                <a:solidFill>
                  <a:srgbClr val="FFFFFF"/>
                </a:solidFill>
                <a:cs typeface="Arial" charset="0"/>
              </a:rPr>
              <a:t>inclus</a:t>
            </a:r>
            <a:r>
              <a:rPr lang="en-US" sz="3200" b="1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cs typeface="Arial" charset="0"/>
              </a:rPr>
              <a:t>dans</a:t>
            </a:r>
            <a:r>
              <a:rPr lang="en-US" sz="3200" b="1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cs typeface="Arial" charset="0"/>
              </a:rPr>
              <a:t>l’analyse</a:t>
            </a:r>
            <a:r>
              <a:rPr lang="en-US" sz="3200" b="1" dirty="0">
                <a:solidFill>
                  <a:srgbClr val="FFFFFF"/>
                </a:solidFill>
                <a:cs typeface="Arial" charset="0"/>
              </a:rPr>
              <a:t> </a:t>
            </a:r>
            <a:endParaRPr lang="en-US" sz="3200" b="1" dirty="0" smtClean="0">
              <a:solidFill>
                <a:srgbClr val="FFFFFF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FFFF"/>
                </a:solidFill>
                <a:cs typeface="Arial" charset="0"/>
              </a:rPr>
              <a:t>des </a:t>
            </a:r>
            <a:r>
              <a:rPr lang="en-US" sz="3200" b="1" dirty="0" err="1">
                <a:solidFill>
                  <a:srgbClr val="FFFFFF"/>
                </a:solidFill>
                <a:cs typeface="Arial" charset="0"/>
              </a:rPr>
              <a:t>coûts</a:t>
            </a:r>
            <a:endParaRPr lang="en-US" sz="32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1295400"/>
            <a:ext cx="4114800" cy="48697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dirty="0">
                <a:solidFill>
                  <a:srgbClr val="99AF01"/>
                </a:solidFill>
                <a:cs typeface="Arial" charset="0"/>
              </a:rPr>
              <a:t>Bangladesh</a:t>
            </a:r>
            <a:r>
              <a:rPr lang="en-US" sz="2400" dirty="0">
                <a:solidFill>
                  <a:srgbClr val="000000"/>
                </a:solidFill>
                <a:cs typeface="Arial" charset="0"/>
              </a:rPr>
              <a:t> (</a:t>
            </a:r>
            <a:r>
              <a:rPr lang="en-US" sz="2400" dirty="0">
                <a:solidFill>
                  <a:srgbClr val="333333"/>
                </a:solidFill>
                <a:cs typeface="Arial" charset="0"/>
              </a:rPr>
              <a:t>2012 – 2016; </a:t>
            </a:r>
            <a:r>
              <a:rPr lang="en-US" sz="2400" i="1" dirty="0">
                <a:solidFill>
                  <a:srgbClr val="333333"/>
                </a:solidFill>
                <a:cs typeface="Arial" charset="0"/>
              </a:rPr>
              <a:t>based on two plans</a:t>
            </a:r>
            <a:r>
              <a:rPr lang="en-US" sz="2400" dirty="0">
                <a:solidFill>
                  <a:srgbClr val="333333"/>
                </a:solidFill>
                <a:cs typeface="Arial" charset="0"/>
              </a:rPr>
              <a:t>)</a:t>
            </a:r>
          </a:p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dirty="0" err="1" smtClean="0">
                <a:solidFill>
                  <a:srgbClr val="333333"/>
                </a:solidFill>
                <a:cs typeface="Arial" charset="0"/>
              </a:rPr>
              <a:t>Bénin</a:t>
            </a:r>
            <a:r>
              <a:rPr lang="en-US" sz="2400" dirty="0" smtClean="0">
                <a:solidFill>
                  <a:srgbClr val="333333"/>
                </a:solidFill>
                <a:cs typeface="Arial" charset="0"/>
              </a:rPr>
              <a:t> (2012 – 2015)</a:t>
            </a:r>
          </a:p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dirty="0" smtClean="0">
                <a:solidFill>
                  <a:srgbClr val="333333"/>
                </a:solidFill>
                <a:cs typeface="Arial" charset="0"/>
              </a:rPr>
              <a:t>Burkina </a:t>
            </a:r>
            <a:r>
              <a:rPr lang="en-US" sz="2400" dirty="0">
                <a:solidFill>
                  <a:srgbClr val="333333"/>
                </a:solidFill>
                <a:cs typeface="Arial" charset="0"/>
              </a:rPr>
              <a:t>Faso (2010-2015)</a:t>
            </a:r>
          </a:p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dirty="0">
                <a:solidFill>
                  <a:srgbClr val="333333"/>
                </a:solidFill>
                <a:cs typeface="Arial" charset="0"/>
              </a:rPr>
              <a:t>The Gambia (2011 – 2015)</a:t>
            </a:r>
          </a:p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dirty="0" err="1" smtClean="0">
                <a:solidFill>
                  <a:srgbClr val="333333"/>
                </a:solidFill>
                <a:cs typeface="Arial" charset="0"/>
              </a:rPr>
              <a:t>Haïti</a:t>
            </a:r>
            <a:r>
              <a:rPr lang="en-US" sz="2400" dirty="0" smtClean="0">
                <a:solidFill>
                  <a:srgbClr val="333333"/>
                </a:solidFill>
                <a:cs typeface="Arial" charset="0"/>
              </a:rPr>
              <a:t> </a:t>
            </a:r>
            <a:r>
              <a:rPr lang="en-US" sz="2400" dirty="0">
                <a:solidFill>
                  <a:srgbClr val="333333"/>
                </a:solidFill>
                <a:cs typeface="Arial" charset="0"/>
              </a:rPr>
              <a:t>(2013-2017)</a:t>
            </a:r>
          </a:p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dirty="0" smtClean="0">
                <a:solidFill>
                  <a:srgbClr val="99AF01"/>
                </a:solidFill>
                <a:cs typeface="Arial" charset="0"/>
              </a:rPr>
              <a:t>Kenya</a:t>
            </a:r>
            <a:r>
              <a:rPr lang="en-US" sz="2400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2400" dirty="0" smtClean="0">
                <a:solidFill>
                  <a:srgbClr val="333333"/>
                </a:solidFill>
                <a:cs typeface="Arial" charset="0"/>
              </a:rPr>
              <a:t>(2013- </a:t>
            </a:r>
            <a:r>
              <a:rPr lang="en-US" sz="2400" dirty="0">
                <a:solidFill>
                  <a:srgbClr val="333333"/>
                </a:solidFill>
                <a:cs typeface="Arial" charset="0"/>
              </a:rPr>
              <a:t>2017</a:t>
            </a:r>
            <a:r>
              <a:rPr lang="en-US" sz="2400" dirty="0" smtClean="0">
                <a:solidFill>
                  <a:srgbClr val="333333"/>
                </a:solidFill>
                <a:cs typeface="Arial" charset="0"/>
              </a:rPr>
              <a:t>)</a:t>
            </a:r>
          </a:p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dirty="0" smtClean="0">
                <a:solidFill>
                  <a:srgbClr val="99AF01"/>
                </a:solidFill>
                <a:cs typeface="Arial" charset="0"/>
              </a:rPr>
              <a:t>Madagascar</a:t>
            </a:r>
            <a:r>
              <a:rPr lang="en-US" sz="2400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>
                <a:solidFill>
                  <a:srgbClr val="333333"/>
                </a:solidFill>
                <a:cs typeface="Arial" charset="0"/>
              </a:rPr>
              <a:t>(2012 – 2015</a:t>
            </a:r>
            <a:r>
              <a:rPr lang="en-US" sz="2400" dirty="0" smtClean="0">
                <a:solidFill>
                  <a:srgbClr val="333333"/>
                </a:solidFill>
                <a:cs typeface="Arial" charset="0"/>
              </a:rPr>
              <a:t>)</a:t>
            </a:r>
          </a:p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dirty="0">
                <a:solidFill>
                  <a:srgbClr val="333333"/>
                </a:solidFill>
                <a:cs typeface="Arial" charset="0"/>
              </a:rPr>
              <a:t>Malawi (2012-2016)</a:t>
            </a:r>
          </a:p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endParaRPr lang="en-US" dirty="0">
              <a:solidFill>
                <a:srgbClr val="333333"/>
              </a:solidFill>
              <a:cs typeface="Arial" charset="0"/>
            </a:endParaRPr>
          </a:p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lang="en-US" sz="5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48400" y="6019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9AF01"/>
                </a:solidFill>
              </a:rPr>
              <a:t>En </a:t>
            </a:r>
            <a:r>
              <a:rPr lang="en-US" dirty="0" err="1" smtClean="0">
                <a:solidFill>
                  <a:srgbClr val="99AF01"/>
                </a:solidFill>
              </a:rPr>
              <a:t>vert</a:t>
            </a:r>
            <a:r>
              <a:rPr lang="en-US" dirty="0" smtClean="0">
                <a:solidFill>
                  <a:srgbClr val="99AF01"/>
                </a:solidFill>
              </a:rPr>
              <a:t> </a:t>
            </a:r>
            <a:r>
              <a:rPr lang="en-US" dirty="0" smtClean="0">
                <a:solidFill>
                  <a:srgbClr val="333333"/>
                </a:solidFill>
              </a:rPr>
              <a:t>= </a:t>
            </a:r>
            <a:r>
              <a:rPr lang="en-US" dirty="0"/>
              <a:t>pays </a:t>
            </a:r>
            <a:r>
              <a:rPr lang="en-US" dirty="0" err="1"/>
              <a:t>visités</a:t>
            </a:r>
            <a:endParaRPr lang="en-US" dirty="0">
              <a:solidFill>
                <a:srgbClr val="333333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0" y="1295400"/>
            <a:ext cx="4419600" cy="3914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dirty="0" smtClean="0">
                <a:solidFill>
                  <a:srgbClr val="99AF01"/>
                </a:solidFill>
                <a:cs typeface="Arial" charset="0"/>
              </a:rPr>
              <a:t>Mozambique</a:t>
            </a:r>
            <a:r>
              <a:rPr lang="en-US" sz="2400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2400" dirty="0">
                <a:solidFill>
                  <a:srgbClr val="333333"/>
                </a:solidFill>
                <a:cs typeface="Arial" charset="0"/>
              </a:rPr>
              <a:t>(2011 – 2015)</a:t>
            </a:r>
          </a:p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dirty="0" err="1" smtClean="0">
                <a:solidFill>
                  <a:srgbClr val="99AF01"/>
                </a:solidFill>
                <a:cs typeface="Arial" charset="0"/>
              </a:rPr>
              <a:t>Népal</a:t>
            </a:r>
            <a:r>
              <a:rPr lang="en-US" sz="2400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2400" dirty="0">
                <a:solidFill>
                  <a:srgbClr val="333333"/>
                </a:solidFill>
                <a:cs typeface="Arial" charset="0"/>
              </a:rPr>
              <a:t>(2012 – 2016)</a:t>
            </a:r>
          </a:p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dirty="0" err="1" smtClean="0">
                <a:solidFill>
                  <a:srgbClr val="333333"/>
                </a:solidFill>
                <a:cs typeface="Arial" charset="0"/>
              </a:rPr>
              <a:t>Ouganda</a:t>
            </a:r>
            <a:r>
              <a:rPr lang="en-US" sz="2400" dirty="0" smtClean="0">
                <a:solidFill>
                  <a:srgbClr val="333333"/>
                </a:solidFill>
                <a:cs typeface="Arial" charset="0"/>
              </a:rPr>
              <a:t> </a:t>
            </a:r>
            <a:r>
              <a:rPr lang="en-US" sz="2400" dirty="0">
                <a:solidFill>
                  <a:srgbClr val="333333"/>
                </a:solidFill>
                <a:cs typeface="Arial" charset="0"/>
              </a:rPr>
              <a:t>(2012 – 2016</a:t>
            </a:r>
            <a:r>
              <a:rPr lang="en-US" sz="2400" dirty="0" smtClean="0">
                <a:solidFill>
                  <a:srgbClr val="333333"/>
                </a:solidFill>
                <a:cs typeface="Arial" charset="0"/>
              </a:rPr>
              <a:t>)</a:t>
            </a:r>
          </a:p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dirty="0" smtClean="0">
                <a:solidFill>
                  <a:srgbClr val="333333"/>
                </a:solidFill>
                <a:cs typeface="Arial" charset="0"/>
              </a:rPr>
              <a:t>Rwanda </a:t>
            </a:r>
            <a:r>
              <a:rPr lang="en-US" sz="2400" dirty="0">
                <a:solidFill>
                  <a:srgbClr val="333333"/>
                </a:solidFill>
                <a:cs typeface="Arial" charset="0"/>
              </a:rPr>
              <a:t>(2012 </a:t>
            </a:r>
            <a:r>
              <a:rPr lang="en-US" sz="2400" i="1" dirty="0">
                <a:solidFill>
                  <a:srgbClr val="333333"/>
                </a:solidFill>
                <a:cs typeface="Arial" charset="0"/>
              </a:rPr>
              <a:t>being updated</a:t>
            </a:r>
            <a:r>
              <a:rPr lang="en-US" sz="2400" dirty="0">
                <a:solidFill>
                  <a:srgbClr val="333333"/>
                </a:solidFill>
                <a:cs typeface="Arial" charset="0"/>
              </a:rPr>
              <a:t>)</a:t>
            </a:r>
          </a:p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dirty="0" err="1" smtClean="0">
                <a:solidFill>
                  <a:srgbClr val="333333"/>
                </a:solidFill>
                <a:cs typeface="Arial" charset="0"/>
              </a:rPr>
              <a:t>Sénégal</a:t>
            </a:r>
            <a:r>
              <a:rPr lang="en-US" sz="2400" dirty="0" smtClean="0">
                <a:solidFill>
                  <a:srgbClr val="333333"/>
                </a:solidFill>
                <a:cs typeface="Arial" charset="0"/>
              </a:rPr>
              <a:t> </a:t>
            </a:r>
            <a:r>
              <a:rPr lang="en-US" sz="2400" dirty="0">
                <a:solidFill>
                  <a:srgbClr val="333333"/>
                </a:solidFill>
                <a:cs typeface="Arial" charset="0"/>
              </a:rPr>
              <a:t>(2012-2015) </a:t>
            </a:r>
          </a:p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dirty="0" smtClean="0">
                <a:solidFill>
                  <a:srgbClr val="99AF01"/>
                </a:solidFill>
                <a:cs typeface="Arial" charset="0"/>
              </a:rPr>
              <a:t>Sierra </a:t>
            </a:r>
            <a:r>
              <a:rPr lang="en-US" sz="2400" dirty="0">
                <a:solidFill>
                  <a:srgbClr val="99AF01"/>
                </a:solidFill>
                <a:cs typeface="Arial" charset="0"/>
              </a:rPr>
              <a:t>Leone </a:t>
            </a:r>
            <a:r>
              <a:rPr lang="en-US" sz="2400" dirty="0">
                <a:solidFill>
                  <a:srgbClr val="333333"/>
                </a:solidFill>
                <a:cs typeface="Arial" charset="0"/>
              </a:rPr>
              <a:t>(2012 – 2016)</a:t>
            </a:r>
          </a:p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dirty="0">
                <a:solidFill>
                  <a:srgbClr val="333333"/>
                </a:solidFill>
                <a:cs typeface="Arial" charset="0"/>
              </a:rPr>
              <a:t>Tanzania </a:t>
            </a:r>
            <a:r>
              <a:rPr lang="en-US" sz="2400" i="1" dirty="0">
                <a:solidFill>
                  <a:srgbClr val="333333"/>
                </a:solidFill>
                <a:cs typeface="Arial" charset="0"/>
              </a:rPr>
              <a:t>draft</a:t>
            </a:r>
            <a:r>
              <a:rPr lang="en-US" sz="2400" dirty="0">
                <a:solidFill>
                  <a:srgbClr val="333333"/>
                </a:solidFill>
                <a:cs typeface="Arial" charset="0"/>
              </a:rPr>
              <a:t> (2012 – 2016)</a:t>
            </a:r>
          </a:p>
          <a:p>
            <a:pPr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E4A018"/>
              </a:buClr>
              <a:buSzPct val="125000"/>
            </a:pPr>
            <a:r>
              <a:rPr lang="en-US" sz="2400" dirty="0" err="1" smtClean="0">
                <a:solidFill>
                  <a:srgbClr val="333333"/>
                </a:solidFill>
                <a:cs typeface="Arial" charset="0"/>
              </a:rPr>
              <a:t>Yémen</a:t>
            </a:r>
            <a:r>
              <a:rPr lang="en-US" sz="2400" dirty="0" smtClean="0">
                <a:solidFill>
                  <a:srgbClr val="333333"/>
                </a:solidFill>
                <a:cs typeface="Arial" charset="0"/>
              </a:rPr>
              <a:t> </a:t>
            </a:r>
            <a:r>
              <a:rPr lang="en-US" sz="2400" dirty="0">
                <a:solidFill>
                  <a:srgbClr val="333333"/>
                </a:solidFill>
                <a:cs typeface="Arial" charset="0"/>
              </a:rPr>
              <a:t>(2013</a:t>
            </a:r>
            <a:r>
              <a:rPr lang="en-US" sz="2400" dirty="0" smtClean="0">
                <a:solidFill>
                  <a:srgbClr val="333333"/>
                </a:solidFill>
                <a:cs typeface="Arial" charset="0"/>
              </a:rPr>
              <a:t>)</a:t>
            </a:r>
            <a:endParaRPr lang="en-US" sz="2400" dirty="0">
              <a:solidFill>
                <a:srgbClr val="333333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62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7600" y="152400"/>
            <a:ext cx="15382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52400" y="457200"/>
            <a:ext cx="76788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err="1">
                <a:solidFill>
                  <a:prstClr val="white"/>
                </a:solidFill>
              </a:rPr>
              <a:t>Eléments</a:t>
            </a:r>
            <a:r>
              <a:rPr lang="en-US" sz="3600" b="1" dirty="0">
                <a:solidFill>
                  <a:prstClr val="white"/>
                </a:solidFill>
              </a:rPr>
              <a:t> </a:t>
            </a:r>
            <a:r>
              <a:rPr lang="en-US" sz="3600" b="1" dirty="0" err="1">
                <a:solidFill>
                  <a:prstClr val="white"/>
                </a:solidFill>
              </a:rPr>
              <a:t>importants</a:t>
            </a:r>
            <a:r>
              <a:rPr lang="en-US" sz="3600" b="1" dirty="0">
                <a:solidFill>
                  <a:prstClr val="white"/>
                </a:solidFill>
              </a:rPr>
              <a:t> </a:t>
            </a:r>
            <a:endParaRPr lang="en-US" sz="36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228600" y="1295400"/>
            <a:ext cx="8458200" cy="541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rabicPeriod"/>
            </a:pPr>
            <a:r>
              <a:rPr lang="en-AU" sz="2200" b="1" dirty="0">
                <a:solidFill>
                  <a:srgbClr val="DC7C1D"/>
                </a:solidFill>
              </a:rPr>
              <a:t>Les plans </a:t>
            </a:r>
            <a:r>
              <a:rPr lang="en-AU" sz="2200" b="1" dirty="0" err="1">
                <a:solidFill>
                  <a:srgbClr val="DC7C1D"/>
                </a:solidFill>
              </a:rPr>
              <a:t>reflètent</a:t>
            </a:r>
            <a:r>
              <a:rPr lang="en-AU" sz="2200" b="1" dirty="0">
                <a:solidFill>
                  <a:srgbClr val="DC7C1D"/>
                </a:solidFill>
              </a:rPr>
              <a:t> les engagements </a:t>
            </a:r>
            <a:r>
              <a:rPr lang="en-AU" sz="2200" b="1" dirty="0" err="1">
                <a:solidFill>
                  <a:srgbClr val="DC7C1D"/>
                </a:solidFill>
              </a:rPr>
              <a:t>nationaux</a:t>
            </a:r>
            <a:r>
              <a:rPr lang="en-AU" sz="2200" b="1" dirty="0">
                <a:solidFill>
                  <a:srgbClr val="DC7C1D"/>
                </a:solidFill>
              </a:rPr>
              <a:t> et un </a:t>
            </a:r>
            <a:r>
              <a:rPr lang="en-AU" sz="2200" b="1" dirty="0" err="1">
                <a:solidFill>
                  <a:srgbClr val="DC7C1D"/>
                </a:solidFill>
              </a:rPr>
              <a:t>processus</a:t>
            </a:r>
            <a:r>
              <a:rPr lang="en-AU" sz="2200" b="1" dirty="0">
                <a:solidFill>
                  <a:srgbClr val="DC7C1D"/>
                </a:solidFill>
              </a:rPr>
              <a:t> de consultation </a:t>
            </a:r>
            <a:r>
              <a:rPr lang="en-AU" sz="2200" b="1" dirty="0" err="1">
                <a:solidFill>
                  <a:srgbClr val="DC7C1D"/>
                </a:solidFill>
              </a:rPr>
              <a:t>inclusif</a:t>
            </a:r>
            <a:r>
              <a:rPr lang="en-AU" sz="2200" b="1" dirty="0">
                <a:solidFill>
                  <a:srgbClr val="DC7C1D"/>
                </a:solidFill>
              </a:rPr>
              <a:t> entre le </a:t>
            </a:r>
            <a:r>
              <a:rPr lang="en-AU" sz="2200" b="1" dirty="0" err="1">
                <a:solidFill>
                  <a:srgbClr val="DC7C1D"/>
                </a:solidFill>
              </a:rPr>
              <a:t>Gouvernement</a:t>
            </a:r>
            <a:r>
              <a:rPr lang="en-AU" sz="2200" b="1" dirty="0">
                <a:solidFill>
                  <a:srgbClr val="DC7C1D"/>
                </a:solidFill>
              </a:rPr>
              <a:t> et les </a:t>
            </a:r>
            <a:r>
              <a:rPr lang="en-AU" sz="2200" b="1" dirty="0" err="1">
                <a:solidFill>
                  <a:srgbClr val="DC7C1D"/>
                </a:solidFill>
              </a:rPr>
              <a:t>partenaires</a:t>
            </a:r>
            <a:r>
              <a:rPr lang="en-AU" sz="2200" b="1" dirty="0">
                <a:solidFill>
                  <a:srgbClr val="DC7C1D"/>
                </a:solidFill>
              </a:rPr>
              <a:t> </a:t>
            </a:r>
            <a:r>
              <a:rPr lang="en-AU" sz="2200" b="1" dirty="0" err="1">
                <a:solidFill>
                  <a:srgbClr val="DC7C1D"/>
                </a:solidFill>
              </a:rPr>
              <a:t>dans</a:t>
            </a:r>
            <a:r>
              <a:rPr lang="en-AU" sz="2200" b="1" dirty="0">
                <a:solidFill>
                  <a:srgbClr val="DC7C1D"/>
                </a:solidFill>
              </a:rPr>
              <a:t> le </a:t>
            </a:r>
            <a:r>
              <a:rPr lang="en-AU" sz="2200" b="1" dirty="0" smtClean="0">
                <a:solidFill>
                  <a:srgbClr val="DC7C1D"/>
                </a:solidFill>
              </a:rPr>
              <a:t>pays</a:t>
            </a:r>
          </a:p>
          <a:p>
            <a:pPr marL="0" indent="0">
              <a:buNone/>
            </a:pPr>
            <a:endParaRPr lang="en-AU" sz="1100" dirty="0" smtClean="0">
              <a:solidFill>
                <a:srgbClr val="333333"/>
              </a:solidFill>
            </a:endParaRPr>
          </a:p>
          <a:p>
            <a:pPr marL="457200" indent="-457200">
              <a:buAutoNum type="arabicPeriod"/>
            </a:pPr>
            <a:r>
              <a:rPr lang="en-AU" sz="2200" b="1" dirty="0">
                <a:solidFill>
                  <a:srgbClr val="DC7C1D"/>
                </a:solidFill>
              </a:rPr>
              <a:t>Les plans </a:t>
            </a:r>
            <a:r>
              <a:rPr lang="en-AU" sz="2200" b="1" dirty="0" err="1">
                <a:solidFill>
                  <a:srgbClr val="DC7C1D"/>
                </a:solidFill>
              </a:rPr>
              <a:t>sont</a:t>
            </a:r>
            <a:r>
              <a:rPr lang="en-AU" sz="2200" b="1" dirty="0">
                <a:solidFill>
                  <a:srgbClr val="DC7C1D"/>
                </a:solidFill>
              </a:rPr>
              <a:t> </a:t>
            </a:r>
            <a:r>
              <a:rPr lang="en-AU" sz="2200" b="1" dirty="0" err="1">
                <a:solidFill>
                  <a:srgbClr val="DC7C1D"/>
                </a:solidFill>
              </a:rPr>
              <a:t>utilisés</a:t>
            </a:r>
            <a:r>
              <a:rPr lang="en-AU" sz="2200" b="1" dirty="0">
                <a:solidFill>
                  <a:srgbClr val="DC7C1D"/>
                </a:solidFill>
              </a:rPr>
              <a:t> par le pays </a:t>
            </a:r>
            <a:r>
              <a:rPr lang="en-AU" sz="2200" b="1" dirty="0" err="1">
                <a:solidFill>
                  <a:srgbClr val="DC7C1D"/>
                </a:solidFill>
              </a:rPr>
              <a:t>comme</a:t>
            </a:r>
            <a:r>
              <a:rPr lang="en-AU" sz="2200" b="1" dirty="0">
                <a:solidFill>
                  <a:srgbClr val="DC7C1D"/>
                </a:solidFill>
              </a:rPr>
              <a:t> </a:t>
            </a:r>
            <a:r>
              <a:rPr lang="en-AU" sz="2200" b="1" dirty="0" err="1">
                <a:solidFill>
                  <a:srgbClr val="DC7C1D"/>
                </a:solidFill>
              </a:rPr>
              <a:t>référence</a:t>
            </a:r>
            <a:r>
              <a:rPr lang="en-AU" sz="2200" b="1" dirty="0">
                <a:solidFill>
                  <a:srgbClr val="DC7C1D"/>
                </a:solidFill>
              </a:rPr>
              <a:t> pour la </a:t>
            </a:r>
            <a:r>
              <a:rPr lang="en-AU" sz="2200" b="1" dirty="0" err="1">
                <a:solidFill>
                  <a:srgbClr val="DC7C1D"/>
                </a:solidFill>
              </a:rPr>
              <a:t>mise</a:t>
            </a:r>
            <a:r>
              <a:rPr lang="en-AU" sz="2200" b="1" dirty="0">
                <a:solidFill>
                  <a:srgbClr val="DC7C1D"/>
                </a:solidFill>
              </a:rPr>
              <a:t> en </a:t>
            </a:r>
            <a:r>
              <a:rPr lang="en-AU" sz="2200" b="1" dirty="0" smtClean="0">
                <a:solidFill>
                  <a:srgbClr val="DC7C1D"/>
                </a:solidFill>
              </a:rPr>
              <a:t>oeuvre: </a:t>
            </a:r>
            <a:r>
              <a:rPr lang="fr-FR" sz="2200" dirty="0">
                <a:solidFill>
                  <a:srgbClr val="333333"/>
                </a:solidFill>
              </a:rPr>
              <a:t>ceci implique une planification plus détaillée et des prévisions budgétaires au niveau </a:t>
            </a:r>
            <a:r>
              <a:rPr lang="fr-FR" sz="2200" dirty="0" err="1">
                <a:solidFill>
                  <a:srgbClr val="333333"/>
                </a:solidFill>
              </a:rPr>
              <a:t>sub</a:t>
            </a:r>
            <a:r>
              <a:rPr lang="fr-FR" sz="2200" dirty="0">
                <a:solidFill>
                  <a:srgbClr val="333333"/>
                </a:solidFill>
              </a:rPr>
              <a:t>-</a:t>
            </a:r>
            <a:r>
              <a:rPr lang="fr-FR" sz="2200" dirty="0" smtClean="0">
                <a:solidFill>
                  <a:srgbClr val="333333"/>
                </a:solidFill>
              </a:rPr>
              <a:t>national</a:t>
            </a:r>
          </a:p>
          <a:p>
            <a:pPr marL="0" indent="0">
              <a:buNone/>
            </a:pPr>
            <a:endParaRPr lang="en-AU" sz="2000" dirty="0" smtClean="0">
              <a:solidFill>
                <a:srgbClr val="333333"/>
              </a:solidFill>
            </a:endParaRPr>
          </a:p>
          <a:p>
            <a:pPr marL="457200" indent="-457200">
              <a:buAutoNum type="arabicPeriod"/>
            </a:pPr>
            <a:r>
              <a:rPr lang="en-AU" sz="2200" b="1" dirty="0" err="1">
                <a:solidFill>
                  <a:srgbClr val="DC7C1D"/>
                </a:solidFill>
              </a:rPr>
              <a:t>Différents</a:t>
            </a:r>
            <a:r>
              <a:rPr lang="en-AU" sz="2200" b="1" dirty="0">
                <a:solidFill>
                  <a:srgbClr val="DC7C1D"/>
                </a:solidFill>
              </a:rPr>
              <a:t> </a:t>
            </a:r>
            <a:r>
              <a:rPr lang="en-AU" sz="2200" b="1" dirty="0" err="1">
                <a:solidFill>
                  <a:srgbClr val="DC7C1D"/>
                </a:solidFill>
              </a:rPr>
              <a:t>facteurs</a:t>
            </a:r>
            <a:r>
              <a:rPr lang="en-AU" sz="2200" b="1" dirty="0">
                <a:solidFill>
                  <a:srgbClr val="DC7C1D"/>
                </a:solidFill>
              </a:rPr>
              <a:t> </a:t>
            </a:r>
            <a:r>
              <a:rPr lang="en-AU" sz="2200" b="1" dirty="0" err="1">
                <a:solidFill>
                  <a:srgbClr val="DC7C1D"/>
                </a:solidFill>
              </a:rPr>
              <a:t>doivent</a:t>
            </a:r>
            <a:r>
              <a:rPr lang="en-AU" sz="2200" b="1" dirty="0">
                <a:solidFill>
                  <a:srgbClr val="DC7C1D"/>
                </a:solidFill>
              </a:rPr>
              <a:t> </a:t>
            </a:r>
            <a:r>
              <a:rPr lang="en-AU" sz="2200" b="1" dirty="0" err="1">
                <a:solidFill>
                  <a:srgbClr val="DC7C1D"/>
                </a:solidFill>
              </a:rPr>
              <a:t>être</a:t>
            </a:r>
            <a:r>
              <a:rPr lang="en-AU" sz="2200" b="1" dirty="0">
                <a:solidFill>
                  <a:srgbClr val="DC7C1D"/>
                </a:solidFill>
              </a:rPr>
              <a:t> </a:t>
            </a:r>
            <a:r>
              <a:rPr lang="en-AU" sz="2200" b="1" dirty="0" err="1">
                <a:solidFill>
                  <a:srgbClr val="DC7C1D"/>
                </a:solidFill>
              </a:rPr>
              <a:t>pris</a:t>
            </a:r>
            <a:r>
              <a:rPr lang="en-AU" sz="2200" b="1" dirty="0">
                <a:solidFill>
                  <a:srgbClr val="DC7C1D"/>
                </a:solidFill>
              </a:rPr>
              <a:t> en </a:t>
            </a:r>
            <a:r>
              <a:rPr lang="en-AU" sz="2200" b="1" dirty="0" err="1">
                <a:solidFill>
                  <a:srgbClr val="DC7C1D"/>
                </a:solidFill>
              </a:rPr>
              <a:t>compte</a:t>
            </a:r>
            <a:r>
              <a:rPr lang="en-AU" sz="2200" b="1" dirty="0">
                <a:solidFill>
                  <a:srgbClr val="DC7C1D"/>
                </a:solidFill>
              </a:rPr>
              <a:t> </a:t>
            </a:r>
            <a:r>
              <a:rPr lang="en-AU" sz="2200" b="1" dirty="0" err="1">
                <a:solidFill>
                  <a:srgbClr val="DC7C1D"/>
                </a:solidFill>
              </a:rPr>
              <a:t>lors</a:t>
            </a:r>
            <a:r>
              <a:rPr lang="en-AU" sz="2200" b="1" dirty="0">
                <a:solidFill>
                  <a:srgbClr val="DC7C1D"/>
                </a:solidFill>
              </a:rPr>
              <a:t> de la </a:t>
            </a:r>
            <a:r>
              <a:rPr lang="en-AU" sz="2200" b="1" dirty="0" err="1">
                <a:solidFill>
                  <a:srgbClr val="DC7C1D"/>
                </a:solidFill>
              </a:rPr>
              <a:t>comparaison</a:t>
            </a:r>
            <a:r>
              <a:rPr lang="en-AU" sz="2200" b="1" dirty="0">
                <a:solidFill>
                  <a:srgbClr val="DC7C1D"/>
                </a:solidFill>
              </a:rPr>
              <a:t> des plans et de la </a:t>
            </a:r>
            <a:r>
              <a:rPr lang="en-AU" sz="2200" b="1" dirty="0" err="1">
                <a:solidFill>
                  <a:srgbClr val="DC7C1D"/>
                </a:solidFill>
              </a:rPr>
              <a:t>catégorisation</a:t>
            </a:r>
            <a:r>
              <a:rPr lang="en-AU" sz="2200" b="1" dirty="0">
                <a:solidFill>
                  <a:srgbClr val="DC7C1D"/>
                </a:solidFill>
              </a:rPr>
              <a:t> des </a:t>
            </a:r>
            <a:r>
              <a:rPr lang="en-AU" sz="2200" b="1" dirty="0" err="1">
                <a:solidFill>
                  <a:srgbClr val="DC7C1D"/>
                </a:solidFill>
              </a:rPr>
              <a:t>résultats</a:t>
            </a:r>
            <a:r>
              <a:rPr lang="en-AU" sz="2200" b="1" dirty="0">
                <a:solidFill>
                  <a:srgbClr val="DC7C1D"/>
                </a:solidFill>
              </a:rPr>
              <a:t> en </a:t>
            </a:r>
            <a:r>
              <a:rPr lang="en-AU" sz="2200" b="1" dirty="0" err="1">
                <a:solidFill>
                  <a:srgbClr val="DC7C1D"/>
                </a:solidFill>
              </a:rPr>
              <a:t>fonction</a:t>
            </a:r>
            <a:r>
              <a:rPr lang="en-AU" sz="2200" b="1" dirty="0">
                <a:solidFill>
                  <a:srgbClr val="DC7C1D"/>
                </a:solidFill>
              </a:rPr>
              <a:t> des </a:t>
            </a:r>
            <a:r>
              <a:rPr lang="en-AU" sz="2200" b="1" dirty="0" err="1">
                <a:solidFill>
                  <a:srgbClr val="DC7C1D"/>
                </a:solidFill>
              </a:rPr>
              <a:t>choix</a:t>
            </a:r>
            <a:r>
              <a:rPr lang="en-AU" sz="2200" b="1" dirty="0">
                <a:solidFill>
                  <a:srgbClr val="DC7C1D"/>
                </a:solidFill>
              </a:rPr>
              <a:t> </a:t>
            </a:r>
            <a:r>
              <a:rPr lang="en-AU" sz="2200" b="1" dirty="0" err="1">
                <a:solidFill>
                  <a:srgbClr val="DC7C1D"/>
                </a:solidFill>
              </a:rPr>
              <a:t>faits</a:t>
            </a:r>
            <a:r>
              <a:rPr lang="en-AU" sz="2200" b="1" dirty="0">
                <a:solidFill>
                  <a:srgbClr val="DC7C1D"/>
                </a:solidFill>
              </a:rPr>
              <a:t> par les </a:t>
            </a:r>
            <a:r>
              <a:rPr lang="en-AU" sz="2200" b="1" dirty="0" smtClean="0">
                <a:solidFill>
                  <a:srgbClr val="DC7C1D"/>
                </a:solidFill>
              </a:rPr>
              <a:t>pays:</a:t>
            </a:r>
            <a:endParaRPr lang="en-AU" sz="2200" b="1" dirty="0">
              <a:solidFill>
                <a:srgbClr val="DC7C1D"/>
              </a:solidFill>
            </a:endParaRPr>
          </a:p>
          <a:p>
            <a:pPr marL="857250" lvl="1" indent="-457200">
              <a:buFont typeface="Arial" pitchFamily="34" charset="0"/>
              <a:buChar char="•"/>
            </a:pPr>
            <a:r>
              <a:rPr lang="fr-FR" sz="1900" dirty="0" smtClean="0">
                <a:solidFill>
                  <a:srgbClr val="333333"/>
                </a:solidFill>
              </a:rPr>
              <a:t>Engagement variable de la part de différents secteurs et parties prenantes;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fr-FR" sz="1900" dirty="0" smtClean="0">
                <a:solidFill>
                  <a:srgbClr val="333333"/>
                </a:solidFill>
              </a:rPr>
              <a:t>Différentes hypothèses et priorités pour les interventions; 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fr-FR" sz="1900" dirty="0" smtClean="0">
                <a:solidFill>
                  <a:srgbClr val="333333"/>
                </a:solidFill>
              </a:rPr>
              <a:t>Différentes méthodes de chiffrage;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AU" sz="1900" dirty="0" err="1" smtClean="0">
                <a:solidFill>
                  <a:srgbClr val="333333"/>
                </a:solidFill>
              </a:rPr>
              <a:t>Différente</a:t>
            </a:r>
            <a:r>
              <a:rPr lang="en-AU" sz="1900" dirty="0" smtClean="0">
                <a:solidFill>
                  <a:srgbClr val="333333"/>
                </a:solidFill>
              </a:rPr>
              <a:t> prise en </a:t>
            </a:r>
            <a:r>
              <a:rPr lang="en-AU" sz="1900" dirty="0" err="1" smtClean="0">
                <a:solidFill>
                  <a:srgbClr val="333333"/>
                </a:solidFill>
              </a:rPr>
              <a:t>compte</a:t>
            </a:r>
            <a:r>
              <a:rPr lang="en-AU" sz="1900" dirty="0" smtClean="0">
                <a:solidFill>
                  <a:srgbClr val="333333"/>
                </a:solidFill>
              </a:rPr>
              <a:t> des </a:t>
            </a:r>
            <a:r>
              <a:rPr lang="en-AU" sz="1900" dirty="0" err="1" smtClean="0">
                <a:solidFill>
                  <a:srgbClr val="333333"/>
                </a:solidFill>
              </a:rPr>
              <a:t>apports</a:t>
            </a:r>
            <a:r>
              <a:rPr lang="en-AU" sz="1900" dirty="0" smtClean="0">
                <a:solidFill>
                  <a:srgbClr val="333333"/>
                </a:solidFill>
              </a:rPr>
              <a:t> du </a:t>
            </a:r>
            <a:r>
              <a:rPr lang="en-AU" sz="1900" dirty="0" err="1" smtClean="0">
                <a:solidFill>
                  <a:srgbClr val="333333"/>
                </a:solidFill>
              </a:rPr>
              <a:t>Gouvernement</a:t>
            </a:r>
            <a:r>
              <a:rPr lang="en-AU" sz="1900" dirty="0" smtClean="0">
                <a:solidFill>
                  <a:srgbClr val="333333"/>
                </a:solidFill>
              </a:rPr>
              <a:t> (travail et </a:t>
            </a:r>
            <a:r>
              <a:rPr lang="en-AU" sz="1900" dirty="0" err="1" smtClean="0">
                <a:solidFill>
                  <a:srgbClr val="333333"/>
                </a:solidFill>
              </a:rPr>
              <a:t>coûts</a:t>
            </a:r>
            <a:r>
              <a:rPr lang="en-AU" sz="1900" dirty="0" smtClean="0">
                <a:solidFill>
                  <a:srgbClr val="333333"/>
                </a:solidFill>
              </a:rPr>
              <a:t> fixes)</a:t>
            </a:r>
          </a:p>
          <a:p>
            <a:pPr marL="400050" lvl="1" indent="0">
              <a:buFont typeface="Arial" charset="0"/>
              <a:buNone/>
            </a:pPr>
            <a:endParaRPr lang="en-AU" sz="2400" b="1" dirty="0" smtClean="0">
              <a:solidFill>
                <a:schemeClr val="tx2"/>
              </a:solidFill>
            </a:endParaRPr>
          </a:p>
          <a:p>
            <a:pPr marL="400050" lvl="1" indent="0">
              <a:buFont typeface="Arial" charset="0"/>
              <a:buNone/>
            </a:pPr>
            <a:endParaRPr lang="en-AU" sz="24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85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7800" y="3581400"/>
            <a:ext cx="8286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9438" y="3581400"/>
            <a:ext cx="8286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23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07150" y="1143000"/>
            <a:ext cx="228758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2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54400" y="1143000"/>
            <a:ext cx="228758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2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1143000"/>
            <a:ext cx="228758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ectangle 33"/>
          <p:cNvSpPr/>
          <p:nvPr/>
        </p:nvSpPr>
        <p:spPr>
          <a:xfrm>
            <a:off x="-15875" y="5481638"/>
            <a:ext cx="9159875" cy="1300162"/>
          </a:xfrm>
          <a:prstGeom prst="rect">
            <a:avLst/>
          </a:prstGeom>
          <a:solidFill>
            <a:srgbClr val="1A7669">
              <a:alpha val="48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429000" y="5410200"/>
            <a:ext cx="3276600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fontAlgn="base"/>
            <a:r>
              <a:rPr lang="fr-FR" sz="2000" b="1" i="1" dirty="0">
                <a:solidFill>
                  <a:prstClr val="white"/>
                </a:solidFill>
                <a:cs typeface="Arial" charset="0"/>
              </a:rPr>
              <a:t>CAUSES PROFONDES</a:t>
            </a:r>
          </a:p>
        </p:txBody>
      </p:sp>
      <p:sp>
        <p:nvSpPr>
          <p:cNvPr id="18440" name="TextBox 36"/>
          <p:cNvSpPr txBox="1">
            <a:spLocks noChangeArrowheads="1"/>
          </p:cNvSpPr>
          <p:nvPr/>
        </p:nvSpPr>
        <p:spPr bwMode="auto">
          <a:xfrm>
            <a:off x="3760788" y="5986463"/>
            <a:ext cx="1606550" cy="461665"/>
          </a:xfrm>
          <a:prstGeom prst="rect">
            <a:avLst/>
          </a:prstGeom>
          <a:noFill/>
          <a:ln w="38100">
            <a:noFill/>
            <a:prstDash val="sys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prstClr val="white"/>
                </a:solidFill>
                <a:cs typeface="Arial"/>
              </a:rPr>
              <a:t>Pauvreté</a:t>
            </a:r>
            <a:endParaRPr lang="en-US" sz="2400" b="1" dirty="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8441" name="TextBox 40"/>
          <p:cNvSpPr txBox="1">
            <a:spLocks noChangeArrowheads="1"/>
          </p:cNvSpPr>
          <p:nvPr/>
        </p:nvSpPr>
        <p:spPr bwMode="auto">
          <a:xfrm>
            <a:off x="5410200" y="5867400"/>
            <a:ext cx="3898900" cy="769441"/>
          </a:xfrm>
          <a:prstGeom prst="rect">
            <a:avLst/>
          </a:prstGeom>
          <a:noFill/>
          <a:ln w="38100">
            <a:noFill/>
            <a:prstDash val="sys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200" b="1" dirty="0">
                <a:solidFill>
                  <a:prstClr val="white"/>
                </a:solidFill>
                <a:cs typeface="Arial"/>
              </a:rPr>
              <a:t>Manque de responsabilisation des femmes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3810000" y="5957888"/>
            <a:ext cx="0" cy="519112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43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" y="3352800"/>
            <a:ext cx="2073275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53200" y="3352800"/>
            <a:ext cx="1995488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81400" y="3352800"/>
            <a:ext cx="2022475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9" name="TextBox 26"/>
          <p:cNvSpPr txBox="1">
            <a:spLocks noChangeArrowheads="1"/>
          </p:cNvSpPr>
          <p:nvPr/>
        </p:nvSpPr>
        <p:spPr bwMode="auto">
          <a:xfrm>
            <a:off x="1143000" y="5867400"/>
            <a:ext cx="2503488" cy="769938"/>
          </a:xfrm>
          <a:prstGeom prst="rect">
            <a:avLst/>
          </a:prstGeom>
          <a:noFill/>
          <a:ln w="38100">
            <a:noFill/>
            <a:prstDash val="sys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200" b="1" dirty="0">
                <a:solidFill>
                  <a:prstClr val="white"/>
                </a:solidFill>
                <a:cs typeface="Arial"/>
              </a:rPr>
              <a:t>Environnement politique et culturel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5321300" y="5946775"/>
            <a:ext cx="0" cy="52070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1143000" y="5837238"/>
            <a:ext cx="6908800" cy="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7" name="Rectangle 24"/>
          <p:cNvSpPr>
            <a:spLocks noChangeArrowheads="1"/>
          </p:cNvSpPr>
          <p:nvPr/>
        </p:nvSpPr>
        <p:spPr bwMode="auto">
          <a:xfrm>
            <a:off x="152400" y="0"/>
            <a:ext cx="50355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3600" b="1" dirty="0">
                <a:solidFill>
                  <a:prstClr val="white"/>
                </a:solidFill>
                <a:cs typeface="Arial"/>
              </a:rPr>
              <a:t>Causes interdépendantes </a:t>
            </a:r>
            <a:endParaRPr lang="fr-FR" sz="3600" b="1" dirty="0" smtClean="0">
              <a:solidFill>
                <a:prstClr val="white"/>
              </a:solidFill>
              <a:cs typeface="Arial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3600" b="1" dirty="0" smtClean="0">
                <a:solidFill>
                  <a:prstClr val="white"/>
                </a:solidFill>
                <a:cs typeface="Arial"/>
              </a:rPr>
              <a:t>de </a:t>
            </a:r>
            <a:r>
              <a:rPr lang="fr-FR" sz="3600" b="1" dirty="0">
                <a:solidFill>
                  <a:prstClr val="white"/>
                </a:solidFill>
                <a:cs typeface="Arial"/>
              </a:rPr>
              <a:t>la malnutrition</a:t>
            </a:r>
          </a:p>
        </p:txBody>
      </p:sp>
      <p:pic>
        <p:nvPicPr>
          <p:cNvPr id="18448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529513" y="192088"/>
            <a:ext cx="1538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>
            <p:custDataLst>
              <p:tags r:id="rId1"/>
            </p:custDataLst>
          </p:nvPr>
        </p:nvSpPr>
        <p:spPr>
          <a:xfrm>
            <a:off x="533400" y="1371600"/>
            <a:ext cx="2287588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fr-FR" sz="1600" dirty="0" smtClean="0">
                <a:solidFill>
                  <a:prstClr val="black"/>
                </a:solidFill>
                <a:cs typeface="Arial" charset="0"/>
              </a:rPr>
              <a:t>Accès insuffisant à une </a:t>
            </a:r>
            <a:r>
              <a:rPr lang="fr-FR" sz="2800" b="1" dirty="0" smtClean="0">
                <a:solidFill>
                  <a:srgbClr val="E4A018"/>
                </a:solidFill>
                <a:cs typeface="Arial" charset="0"/>
              </a:rPr>
              <a:t>NOURRITURE</a:t>
            </a:r>
            <a:r>
              <a:rPr lang="fr-FR" dirty="0" smtClean="0">
                <a:solidFill>
                  <a:prstClr val="black"/>
                </a:solidFill>
                <a:cs typeface="Arial" charset="0"/>
              </a:rPr>
              <a:t> nutritive et abordable</a:t>
            </a:r>
          </a:p>
          <a:p>
            <a:pPr algn="ctr" fontAlgn="base"/>
            <a:r>
              <a:rPr lang="fr-FR" dirty="0" smtClean="0">
                <a:solidFill>
                  <a:prstClr val="black">
                    <a:lumMod val="85000"/>
                    <a:lumOff val="15000"/>
                  </a:prstClr>
                </a:solidFill>
                <a:cs typeface="Arial" charset="0"/>
              </a:rPr>
              <a:t>tout au long de l'année</a:t>
            </a:r>
            <a:endParaRPr lang="fr-FR" dirty="0">
              <a:solidFill>
                <a:prstClr val="black">
                  <a:lumMod val="85000"/>
                  <a:lumOff val="15000"/>
                </a:prstClr>
              </a:solidFill>
              <a:cs typeface="Arial" charset="0"/>
            </a:endParaRPr>
          </a:p>
        </p:txBody>
      </p:sp>
      <p:sp>
        <p:nvSpPr>
          <p:cNvPr id="2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352800" y="1143000"/>
            <a:ext cx="240426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600" dirty="0" smtClean="0">
                <a:solidFill>
                  <a:prstClr val="black"/>
                </a:solidFill>
                <a:cs typeface="Arial"/>
              </a:rPr>
              <a:t>Manque de 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 dirty="0" smtClean="0">
                <a:solidFill>
                  <a:srgbClr val="E4A018"/>
                </a:solidFill>
                <a:cs typeface="Arial"/>
              </a:rPr>
              <a:t>SOINS</a:t>
            </a:r>
            <a:r>
              <a:rPr lang="fr-FR" dirty="0" smtClean="0">
                <a:solidFill>
                  <a:srgbClr val="E4A018"/>
                </a:solidFill>
                <a:cs typeface="Arial"/>
              </a:rPr>
              <a:t>  </a:t>
            </a:r>
            <a:r>
              <a:rPr lang="fr-FR" dirty="0" smtClean="0">
                <a:solidFill>
                  <a:prstClr val="black"/>
                </a:solidFill>
                <a:cs typeface="Arial"/>
              </a:rPr>
              <a:t>          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600" dirty="0" smtClean="0">
                <a:solidFill>
                  <a:prstClr val="black"/>
                </a:solidFill>
                <a:cs typeface="Arial"/>
              </a:rPr>
              <a:t>adaptés pour les mères et les enfants, et insuffisance de l'assistance apportée aux mères quant aux pratiques d'alimentation infantile </a:t>
            </a:r>
            <a:endParaRPr lang="fr-FR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27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421438" y="1219200"/>
            <a:ext cx="2286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dirty="0" smtClean="0">
                <a:solidFill>
                  <a:srgbClr val="E4A018"/>
                </a:solidFill>
                <a:cs typeface="Arial"/>
              </a:rPr>
              <a:t> </a:t>
            </a:r>
            <a:r>
              <a:rPr lang="fr-FR" sz="1600" dirty="0" smtClean="0">
                <a:solidFill>
                  <a:prstClr val="black"/>
                </a:solidFill>
                <a:cs typeface="Arial"/>
              </a:rPr>
              <a:t>Accès </a:t>
            </a:r>
            <a:r>
              <a:rPr lang="fr-FR" sz="1600" dirty="0">
                <a:solidFill>
                  <a:prstClr val="black"/>
                </a:solidFill>
                <a:cs typeface="Arial"/>
              </a:rPr>
              <a:t>inadapté aux services de </a:t>
            </a:r>
            <a:r>
              <a:rPr lang="fr-FR" sz="1600" dirty="0" smtClean="0">
                <a:solidFill>
                  <a:prstClr val="black"/>
                </a:solidFill>
                <a:cs typeface="Arial"/>
              </a:rPr>
              <a:t/>
            </a:r>
            <a:br>
              <a:rPr lang="fr-FR" sz="1600" dirty="0" smtClean="0">
                <a:solidFill>
                  <a:prstClr val="black"/>
                </a:solidFill>
                <a:cs typeface="Arial"/>
              </a:rPr>
            </a:br>
            <a:r>
              <a:rPr lang="fr-FR" sz="2800" b="1" dirty="0">
                <a:solidFill>
                  <a:srgbClr val="E4A018"/>
                </a:solidFill>
                <a:cs typeface="Arial"/>
              </a:rPr>
              <a:t>SANTÉ    </a:t>
            </a:r>
            <a:r>
              <a:rPr lang="fr-FR" sz="2000" dirty="0" smtClean="0">
                <a:solidFill>
                  <a:prstClr val="black"/>
                </a:solidFill>
                <a:cs typeface="Arial"/>
              </a:rPr>
              <a:t>   </a:t>
            </a:r>
            <a:br>
              <a:rPr lang="fr-FR" sz="2000" dirty="0" smtClean="0">
                <a:solidFill>
                  <a:prstClr val="black"/>
                </a:solidFill>
                <a:cs typeface="Arial"/>
              </a:rPr>
            </a:br>
            <a:r>
              <a:rPr lang="fr-FR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fr-FR" sz="1600" dirty="0">
                <a:solidFill>
                  <a:prstClr val="black"/>
                </a:solidFill>
                <a:cs typeface="Arial"/>
              </a:rPr>
              <a:t>et d'eau potable et assainissement</a:t>
            </a:r>
          </a:p>
        </p:txBody>
      </p:sp>
    </p:spTree>
    <p:extLst>
      <p:ext uri="{BB962C8B-B14F-4D97-AF65-F5344CB8AC3E}">
        <p14:creationId xmlns:p14="http://schemas.microsoft.com/office/powerpoint/2010/main" val="338005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295400"/>
            <a:ext cx="4572000" cy="3505200"/>
          </a:xfrm>
          <a:prstGeom prst="rect">
            <a:avLst/>
          </a:prstGeom>
          <a:solidFill>
            <a:srgbClr val="DC7C1D">
              <a:alpha val="2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114800" y="1295400"/>
            <a:ext cx="4800600" cy="3505200"/>
          </a:xfrm>
          <a:prstGeom prst="rect">
            <a:avLst/>
          </a:prstGeom>
          <a:solidFill>
            <a:srgbClr val="116D60">
              <a:alpha val="2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52400" y="4572000"/>
            <a:ext cx="8763000" cy="2133600"/>
          </a:xfrm>
          <a:prstGeom prst="rect">
            <a:avLst/>
          </a:prstGeom>
          <a:solidFill>
            <a:srgbClr val="99AF01">
              <a:alpha val="3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130175" y="106363"/>
            <a:ext cx="71850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FFFF"/>
                </a:solidFill>
                <a:cs typeface="Arial" charset="0"/>
              </a:rPr>
              <a:t>Classification </a:t>
            </a:r>
            <a:r>
              <a:rPr lang="en-US" sz="3200" b="1" dirty="0" err="1" smtClean="0">
                <a:solidFill>
                  <a:srgbClr val="FFFFFF"/>
                </a:solidFill>
                <a:cs typeface="Arial" charset="0"/>
              </a:rPr>
              <a:t>appliquée</a:t>
            </a:r>
            <a:r>
              <a:rPr lang="en-US" sz="3200" b="1" dirty="0" smtClean="0">
                <a:solidFill>
                  <a:srgbClr val="FFFFFF"/>
                </a:solidFill>
                <a:cs typeface="Arial" charset="0"/>
              </a:rPr>
              <a:t> aux </a:t>
            </a:r>
            <a:r>
              <a:rPr lang="en-US" sz="3200" b="1" dirty="0">
                <a:solidFill>
                  <a:srgbClr val="FFFFFF"/>
                </a:solidFill>
                <a:cs typeface="Arial" charset="0"/>
              </a:rPr>
              <a:t>I</a:t>
            </a:r>
            <a:r>
              <a:rPr lang="en-US" sz="3200" b="1" dirty="0" smtClean="0">
                <a:solidFill>
                  <a:srgbClr val="FFFFFF"/>
                </a:solidFill>
                <a:cs typeface="Arial" charset="0"/>
              </a:rPr>
              <a:t>nterventions </a:t>
            </a:r>
            <a:r>
              <a:rPr lang="en-US" sz="3200" b="1" dirty="0" err="1" smtClean="0">
                <a:solidFill>
                  <a:srgbClr val="FFFFFF"/>
                </a:solidFill>
                <a:cs typeface="Arial" charset="0"/>
              </a:rPr>
              <a:t>dans</a:t>
            </a:r>
            <a:r>
              <a:rPr lang="en-US" sz="3200" b="1" dirty="0" smtClean="0">
                <a:solidFill>
                  <a:srgbClr val="FFFFFF"/>
                </a:solidFill>
                <a:cs typeface="Arial" charset="0"/>
              </a:rPr>
              <a:t> les Plans des pays</a:t>
            </a:r>
            <a:endParaRPr lang="en-US" sz="32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76800" y="1295400"/>
            <a:ext cx="3886200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E4A018"/>
              </a:buClr>
              <a:buSzPct val="125000"/>
              <a:defRPr/>
            </a:pPr>
            <a:r>
              <a:rPr lang="en-US" sz="2000" b="1" dirty="0">
                <a:solidFill>
                  <a:srgbClr val="1A7669"/>
                </a:solidFill>
                <a:cs typeface="Arial" charset="0"/>
              </a:rPr>
              <a:t>Actions </a:t>
            </a:r>
            <a:r>
              <a:rPr lang="en-US" sz="2000" b="1" dirty="0" err="1">
                <a:solidFill>
                  <a:srgbClr val="1A7669"/>
                </a:solidFill>
                <a:cs typeface="Arial" charset="0"/>
              </a:rPr>
              <a:t>sectorielles</a:t>
            </a:r>
            <a:r>
              <a:rPr lang="en-US" sz="2000" b="1" dirty="0">
                <a:solidFill>
                  <a:srgbClr val="1A7669"/>
                </a:solidFill>
                <a:cs typeface="Arial" charset="0"/>
              </a:rPr>
              <a:t> </a:t>
            </a:r>
            <a:r>
              <a:rPr lang="en-US" sz="2000" b="1" dirty="0" err="1">
                <a:solidFill>
                  <a:srgbClr val="1A7669"/>
                </a:solidFill>
                <a:cs typeface="Arial" charset="0"/>
              </a:rPr>
              <a:t>contribuant</a:t>
            </a:r>
            <a:r>
              <a:rPr lang="en-US" sz="2000" b="1" dirty="0">
                <a:solidFill>
                  <a:srgbClr val="1A7669"/>
                </a:solidFill>
                <a:cs typeface="Arial" charset="0"/>
              </a:rPr>
              <a:t> </a:t>
            </a:r>
            <a:r>
              <a:rPr lang="en-US" sz="2000" b="1" dirty="0" err="1">
                <a:solidFill>
                  <a:srgbClr val="1A7669"/>
                </a:solidFill>
                <a:cs typeface="Arial" charset="0"/>
              </a:rPr>
              <a:t>à</a:t>
            </a:r>
            <a:r>
              <a:rPr lang="en-US" sz="2000" b="1" dirty="0">
                <a:solidFill>
                  <a:srgbClr val="1A7669"/>
                </a:solidFill>
                <a:cs typeface="Arial" charset="0"/>
              </a:rPr>
              <a:t> la nutrition</a:t>
            </a:r>
          </a:p>
          <a:p>
            <a:pPr marL="285750" indent="-285750">
              <a:spcBef>
                <a:spcPts val="1200"/>
              </a:spcBef>
              <a:buClr>
                <a:srgbClr val="1A7669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cs typeface="Arial" charset="0"/>
              </a:rPr>
              <a:t>Agriculture et </a:t>
            </a:r>
            <a:r>
              <a:rPr lang="en-US" sz="2000" dirty="0" err="1">
                <a:solidFill>
                  <a:srgbClr val="333333"/>
                </a:solidFill>
                <a:cs typeface="Arial" charset="0"/>
              </a:rPr>
              <a:t>Sécurité</a:t>
            </a:r>
            <a:r>
              <a:rPr lang="en-US" sz="2000" dirty="0">
                <a:solidFill>
                  <a:srgbClr val="333333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33"/>
                </a:solidFill>
                <a:cs typeface="Arial" charset="0"/>
              </a:rPr>
              <a:t>alimentaire</a:t>
            </a:r>
            <a:endParaRPr lang="en-US" sz="2000" dirty="0">
              <a:solidFill>
                <a:srgbClr val="333333"/>
              </a:solidFill>
              <a:cs typeface="Arial" charset="0"/>
            </a:endParaRPr>
          </a:p>
          <a:p>
            <a:pPr marL="285750" indent="-285750">
              <a:spcBef>
                <a:spcPts val="1200"/>
              </a:spcBef>
              <a:buClr>
                <a:srgbClr val="1A7669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2000" dirty="0" err="1">
                <a:solidFill>
                  <a:srgbClr val="333333"/>
                </a:solidFill>
                <a:cs typeface="Arial" charset="0"/>
              </a:rPr>
              <a:t>Environnement</a:t>
            </a:r>
            <a:r>
              <a:rPr lang="en-US" sz="2000" dirty="0">
                <a:solidFill>
                  <a:srgbClr val="333333"/>
                </a:solidFill>
                <a:cs typeface="Arial" charset="0"/>
              </a:rPr>
              <a:t> </a:t>
            </a:r>
            <a:r>
              <a:rPr lang="en-US" sz="2000" dirty="0" smtClean="0">
                <a:solidFill>
                  <a:srgbClr val="333333"/>
                </a:solidFill>
                <a:cs typeface="Arial" charset="0"/>
              </a:rPr>
              <a:t>des </a:t>
            </a:r>
            <a:r>
              <a:rPr lang="en-US" sz="2000" dirty="0" err="1">
                <a:solidFill>
                  <a:srgbClr val="333333"/>
                </a:solidFill>
                <a:cs typeface="Arial" charset="0"/>
              </a:rPr>
              <a:t>soins</a:t>
            </a:r>
            <a:endParaRPr lang="en-US" sz="2000" dirty="0">
              <a:solidFill>
                <a:srgbClr val="333333"/>
              </a:solidFill>
              <a:cs typeface="Arial" charset="0"/>
            </a:endParaRPr>
          </a:p>
          <a:p>
            <a:pPr marL="285750" indent="-285750">
              <a:spcBef>
                <a:spcPts val="1200"/>
              </a:spcBef>
              <a:buClr>
                <a:srgbClr val="1A7669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cs typeface="Arial" charset="0"/>
              </a:rPr>
              <a:t>Santé </a:t>
            </a:r>
            <a:r>
              <a:rPr lang="en-US" sz="2000" dirty="0" err="1">
                <a:solidFill>
                  <a:srgbClr val="333333"/>
                </a:solidFill>
                <a:cs typeface="Arial" charset="0"/>
              </a:rPr>
              <a:t>publique</a:t>
            </a:r>
            <a:r>
              <a:rPr lang="en-US" sz="2000" dirty="0">
                <a:solidFill>
                  <a:srgbClr val="333333"/>
                </a:solidFill>
                <a:cs typeface="Arial" charset="0"/>
              </a:rPr>
              <a:t> et eau et </a:t>
            </a:r>
            <a:r>
              <a:rPr lang="en-US" sz="2000" dirty="0" err="1">
                <a:solidFill>
                  <a:srgbClr val="333333"/>
                </a:solidFill>
                <a:cs typeface="Arial" charset="0"/>
              </a:rPr>
              <a:t>assainissement</a:t>
            </a:r>
            <a:endParaRPr lang="en-US" sz="2000" dirty="0">
              <a:solidFill>
                <a:srgbClr val="333333"/>
              </a:solidFill>
              <a:cs typeface="Arial" charset="0"/>
            </a:endParaRPr>
          </a:p>
          <a:p>
            <a:pPr lvl="1">
              <a:defRPr/>
            </a:pPr>
            <a:endParaRPr lang="en-US" sz="4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1295400"/>
            <a:ext cx="3962400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fontAlgn="base"/>
            <a:r>
              <a:rPr lang="fr-FR" sz="2000" b="1" dirty="0">
                <a:solidFill>
                  <a:srgbClr val="E69B36"/>
                </a:solidFill>
                <a:cs typeface="Arial" charset="0"/>
              </a:rPr>
              <a:t>Actions nutritionnelles spécifiques</a:t>
            </a:r>
            <a:endParaRPr lang="fr-FR" sz="2000" dirty="0">
              <a:solidFill>
                <a:srgbClr val="E69B36"/>
              </a:solidFill>
              <a:cs typeface="Arial" charset="0"/>
            </a:endParaRPr>
          </a:p>
          <a:p>
            <a:pPr marL="285750" indent="-285750">
              <a:spcBef>
                <a:spcPts val="1200"/>
              </a:spcBef>
              <a:buClr>
                <a:srgbClr val="E4A018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1900" dirty="0" err="1">
                <a:solidFill>
                  <a:srgbClr val="333333"/>
                </a:solidFill>
                <a:cs typeface="Arial" charset="0"/>
              </a:rPr>
              <a:t>Bonnes</a:t>
            </a:r>
            <a:r>
              <a:rPr lang="en-US" sz="1900" dirty="0">
                <a:solidFill>
                  <a:srgbClr val="333333"/>
                </a:solidFill>
                <a:cs typeface="Arial" charset="0"/>
              </a:rPr>
              <a:t> </a:t>
            </a:r>
            <a:r>
              <a:rPr lang="en-US" sz="1900" dirty="0" err="1">
                <a:solidFill>
                  <a:srgbClr val="333333"/>
                </a:solidFill>
                <a:cs typeface="Arial" charset="0"/>
              </a:rPr>
              <a:t>pratiques</a:t>
            </a:r>
            <a:r>
              <a:rPr lang="en-US" sz="1900" dirty="0">
                <a:solidFill>
                  <a:srgbClr val="333333"/>
                </a:solidFill>
                <a:cs typeface="Arial" charset="0"/>
              </a:rPr>
              <a:t> </a:t>
            </a:r>
            <a:r>
              <a:rPr lang="en-US" sz="1900" dirty="0" err="1">
                <a:solidFill>
                  <a:srgbClr val="333333"/>
                </a:solidFill>
                <a:cs typeface="Arial" charset="0"/>
              </a:rPr>
              <a:t>nutritionnelles</a:t>
            </a:r>
            <a:endParaRPr lang="en-US" sz="1900" dirty="0">
              <a:solidFill>
                <a:srgbClr val="333333"/>
              </a:solidFill>
              <a:cs typeface="Arial" charset="0"/>
            </a:endParaRPr>
          </a:p>
          <a:p>
            <a:pPr marL="285750" indent="-285750">
              <a:spcBef>
                <a:spcPts val="1200"/>
              </a:spcBef>
              <a:buClr>
                <a:srgbClr val="E4A018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1900" dirty="0" err="1">
                <a:solidFill>
                  <a:srgbClr val="333333"/>
                </a:solidFill>
                <a:cs typeface="Arial" charset="0"/>
              </a:rPr>
              <a:t>Apport</a:t>
            </a:r>
            <a:r>
              <a:rPr lang="en-US" sz="1900" dirty="0">
                <a:solidFill>
                  <a:srgbClr val="333333"/>
                </a:solidFill>
                <a:cs typeface="Arial" charset="0"/>
              </a:rPr>
              <a:t> en </a:t>
            </a:r>
            <a:r>
              <a:rPr lang="en-US" sz="1900" dirty="0" err="1">
                <a:solidFill>
                  <a:srgbClr val="333333"/>
                </a:solidFill>
                <a:cs typeface="Arial" charset="0"/>
              </a:rPr>
              <a:t>vitamines</a:t>
            </a:r>
            <a:r>
              <a:rPr lang="en-US" sz="1900" dirty="0">
                <a:solidFill>
                  <a:srgbClr val="333333"/>
                </a:solidFill>
                <a:cs typeface="Arial" charset="0"/>
              </a:rPr>
              <a:t> et </a:t>
            </a:r>
            <a:r>
              <a:rPr lang="en-US" sz="1900" dirty="0" err="1">
                <a:solidFill>
                  <a:srgbClr val="333333"/>
                </a:solidFill>
                <a:cs typeface="Arial" charset="0"/>
              </a:rPr>
              <a:t>minéraux</a:t>
            </a:r>
            <a:endParaRPr lang="en-US" sz="1900" dirty="0">
              <a:solidFill>
                <a:srgbClr val="333333"/>
              </a:solidFill>
              <a:cs typeface="Arial" charset="0"/>
            </a:endParaRPr>
          </a:p>
          <a:p>
            <a:pPr marL="285750" indent="-285750">
              <a:spcBef>
                <a:spcPts val="1200"/>
              </a:spcBef>
              <a:buClr>
                <a:srgbClr val="E4A018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1900" dirty="0" err="1">
                <a:solidFill>
                  <a:srgbClr val="333333"/>
                </a:solidFill>
                <a:cs typeface="Arial" charset="0"/>
              </a:rPr>
              <a:t>Gestion</a:t>
            </a:r>
            <a:r>
              <a:rPr lang="en-US" sz="1900" dirty="0">
                <a:solidFill>
                  <a:srgbClr val="333333"/>
                </a:solidFill>
                <a:cs typeface="Arial" charset="0"/>
              </a:rPr>
              <a:t> de la malnutrition </a:t>
            </a:r>
            <a:r>
              <a:rPr lang="en-US" sz="1900" dirty="0" err="1">
                <a:solidFill>
                  <a:srgbClr val="333333"/>
                </a:solidFill>
                <a:cs typeface="Arial" charset="0"/>
              </a:rPr>
              <a:t>aigüe</a:t>
            </a:r>
            <a:endParaRPr lang="en-US" sz="1900" dirty="0">
              <a:solidFill>
                <a:srgbClr val="333333"/>
              </a:solidFill>
              <a:cs typeface="Arial" charset="0"/>
            </a:endParaRPr>
          </a:p>
          <a:p>
            <a:pPr marL="285750" indent="-285750">
              <a:spcBef>
                <a:spcPts val="1200"/>
              </a:spcBef>
              <a:buClr>
                <a:srgbClr val="E4A018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1900" dirty="0" err="1">
                <a:solidFill>
                  <a:srgbClr val="333333"/>
                </a:solidFill>
                <a:cs typeface="Arial" charset="0"/>
              </a:rPr>
              <a:t>Enrichissement</a:t>
            </a:r>
            <a:r>
              <a:rPr lang="en-US" sz="1900" dirty="0">
                <a:solidFill>
                  <a:srgbClr val="333333"/>
                </a:solidFill>
                <a:cs typeface="Arial" charset="0"/>
              </a:rPr>
              <a:t> de la </a:t>
            </a:r>
            <a:r>
              <a:rPr lang="en-US" sz="1900" dirty="0" err="1">
                <a:solidFill>
                  <a:srgbClr val="333333"/>
                </a:solidFill>
                <a:cs typeface="Arial" charset="0"/>
              </a:rPr>
              <a:t>densité</a:t>
            </a:r>
            <a:r>
              <a:rPr lang="en-US" sz="1900" dirty="0">
                <a:solidFill>
                  <a:srgbClr val="333333"/>
                </a:solidFill>
                <a:cs typeface="Arial" charset="0"/>
              </a:rPr>
              <a:t> </a:t>
            </a:r>
            <a:r>
              <a:rPr lang="en-US" sz="1900" dirty="0" err="1">
                <a:solidFill>
                  <a:srgbClr val="333333"/>
                </a:solidFill>
                <a:cs typeface="Arial" charset="0"/>
              </a:rPr>
              <a:t>nutritionnelle</a:t>
            </a:r>
            <a:r>
              <a:rPr lang="en-US" sz="1900" dirty="0">
                <a:solidFill>
                  <a:srgbClr val="333333"/>
                </a:solidFill>
                <a:cs typeface="Arial" charset="0"/>
              </a:rPr>
              <a:t> du régime </a:t>
            </a:r>
            <a:r>
              <a:rPr lang="en-US" sz="1900" dirty="0" err="1">
                <a:solidFill>
                  <a:srgbClr val="333333"/>
                </a:solidFill>
                <a:cs typeface="Arial" charset="0"/>
              </a:rPr>
              <a:t>alimentaire</a:t>
            </a:r>
            <a:r>
              <a:rPr lang="en-US" sz="1900" dirty="0">
                <a:solidFill>
                  <a:srgbClr val="333333"/>
                </a:solidFill>
                <a:cs typeface="Arial" charset="0"/>
              </a:rPr>
              <a:t> for les femmes enceintes et </a:t>
            </a:r>
            <a:r>
              <a:rPr lang="en-US" sz="1900" dirty="0" err="1">
                <a:solidFill>
                  <a:srgbClr val="333333"/>
                </a:solidFill>
                <a:cs typeface="Arial" charset="0"/>
              </a:rPr>
              <a:t>allaitantes</a:t>
            </a:r>
            <a:r>
              <a:rPr lang="en-US" sz="1900" dirty="0">
                <a:solidFill>
                  <a:srgbClr val="333333"/>
                </a:solidFill>
                <a:cs typeface="Arial" charset="0"/>
              </a:rPr>
              <a:t> et les </a:t>
            </a:r>
            <a:r>
              <a:rPr lang="en-US" sz="1900" dirty="0" err="1">
                <a:solidFill>
                  <a:srgbClr val="333333"/>
                </a:solidFill>
                <a:cs typeface="Arial" charset="0"/>
              </a:rPr>
              <a:t>enfants</a:t>
            </a:r>
            <a:r>
              <a:rPr lang="en-US" sz="1900" dirty="0">
                <a:solidFill>
                  <a:srgbClr val="333333"/>
                </a:solidFill>
                <a:cs typeface="Arial" charset="0"/>
              </a:rPr>
              <a:t> de 6-23 </a:t>
            </a:r>
            <a:r>
              <a:rPr lang="en-US" sz="1900" dirty="0" err="1">
                <a:solidFill>
                  <a:srgbClr val="333333"/>
                </a:solidFill>
                <a:cs typeface="Arial" charset="0"/>
              </a:rPr>
              <a:t>mois</a:t>
            </a:r>
            <a:r>
              <a:rPr lang="en-US" sz="1900" dirty="0">
                <a:solidFill>
                  <a:srgbClr val="333333"/>
                </a:solidFill>
                <a:cs typeface="Arial" charset="0"/>
              </a:rPr>
              <a:t> 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9513" y="192088"/>
            <a:ext cx="1538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371600" y="4753392"/>
            <a:ext cx="6629400" cy="180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>
                <a:srgbClr val="E4A018"/>
              </a:buClr>
              <a:buSzPct val="125000"/>
              <a:defRPr/>
            </a:pPr>
            <a:r>
              <a:rPr lang="en-US" sz="2000" b="1" dirty="0" err="1">
                <a:solidFill>
                  <a:srgbClr val="99AF01"/>
                </a:solidFill>
                <a:cs typeface="Arial" charset="0"/>
              </a:rPr>
              <a:t>Gouvernance</a:t>
            </a:r>
            <a:r>
              <a:rPr lang="en-US" sz="2000" b="1" dirty="0">
                <a:solidFill>
                  <a:srgbClr val="99AF01"/>
                </a:solidFill>
                <a:cs typeface="Arial" charset="0"/>
              </a:rPr>
              <a:t>:</a:t>
            </a:r>
          </a:p>
          <a:p>
            <a:pPr marL="742950" lvl="1" indent="-285750">
              <a:lnSpc>
                <a:spcPct val="70000"/>
              </a:lnSpc>
              <a:spcBef>
                <a:spcPts val="1200"/>
              </a:spcBef>
              <a:buClr>
                <a:srgbClr val="99AF01"/>
              </a:buClr>
              <a:buSzPct val="125000"/>
              <a:buFont typeface="Arial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cs typeface="Arial" charset="0"/>
              </a:rPr>
              <a:t>Coordination  &amp;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gestion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cs typeface="Arial" charset="0"/>
              </a:rPr>
              <a:t>l’information</a:t>
            </a:r>
            <a:endParaRPr lang="en-US" dirty="0" smtClean="0">
              <a:solidFill>
                <a:prstClr val="black"/>
              </a:solidFill>
              <a:cs typeface="Arial" charset="0"/>
            </a:endParaRPr>
          </a:p>
          <a:p>
            <a:pPr marL="742950" lvl="1" indent="-285750">
              <a:lnSpc>
                <a:spcPct val="70000"/>
              </a:lnSpc>
              <a:spcBef>
                <a:spcPts val="1200"/>
              </a:spcBef>
              <a:buClr>
                <a:srgbClr val="99AF01"/>
              </a:buClr>
              <a:buSzPct val="125000"/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  <a:cs typeface="Arial" charset="0"/>
              </a:rPr>
              <a:t>Elaboration 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de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politiques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et de la </a:t>
            </a:r>
            <a:r>
              <a:rPr lang="en-US" dirty="0" err="1" smtClean="0">
                <a:solidFill>
                  <a:prstClr val="black"/>
                </a:solidFill>
                <a:cs typeface="Arial" charset="0"/>
              </a:rPr>
              <a:t>législation</a:t>
            </a:r>
            <a:endParaRPr lang="en-US" dirty="0" smtClean="0">
              <a:solidFill>
                <a:prstClr val="black"/>
              </a:solidFill>
              <a:cs typeface="Arial" charset="0"/>
            </a:endParaRPr>
          </a:p>
          <a:p>
            <a:pPr marL="742950" lvl="1" indent="-285750">
              <a:lnSpc>
                <a:spcPct val="70000"/>
              </a:lnSpc>
              <a:spcBef>
                <a:spcPts val="1200"/>
              </a:spcBef>
              <a:buClr>
                <a:srgbClr val="99AF01"/>
              </a:buClr>
              <a:buSzPct val="125000"/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prstClr val="black"/>
                </a:solidFill>
                <a:cs typeface="Arial" charset="0"/>
              </a:rPr>
              <a:t>Plaidoyer</a:t>
            </a:r>
            <a:r>
              <a:rPr lang="en-US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&amp; </a:t>
            </a:r>
            <a:r>
              <a:rPr lang="en-US" dirty="0" smtClean="0">
                <a:solidFill>
                  <a:prstClr val="black"/>
                </a:solidFill>
                <a:cs typeface="Arial" charset="0"/>
              </a:rPr>
              <a:t>Communication</a:t>
            </a:r>
          </a:p>
          <a:p>
            <a:pPr marL="742950" lvl="1" indent="-285750">
              <a:lnSpc>
                <a:spcPct val="70000"/>
              </a:lnSpc>
              <a:spcBef>
                <a:spcPts val="1200"/>
              </a:spcBef>
              <a:buClr>
                <a:srgbClr val="99AF01"/>
              </a:buClr>
              <a:buSzPct val="125000"/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prstClr val="black"/>
                </a:solidFill>
                <a:cs typeface="Arial" charset="0"/>
              </a:rPr>
              <a:t>Système</a:t>
            </a:r>
            <a:r>
              <a:rPr lang="en-US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de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renforcement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des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capacités</a:t>
            </a: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8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91647"/>
              </p:ext>
            </p:extLst>
          </p:nvPr>
        </p:nvGraphicFramePr>
        <p:xfrm>
          <a:off x="304800" y="1277891"/>
          <a:ext cx="8651735" cy="5577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E4A01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28600" y="457200"/>
            <a:ext cx="7185025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3200" dirty="0" err="1" smtClean="0">
                <a:solidFill>
                  <a:srgbClr val="FFFFFF"/>
                </a:solidFill>
              </a:rPr>
              <a:t>Variété</a:t>
            </a:r>
            <a:r>
              <a:rPr lang="en-US" sz="3200" dirty="0" smtClean="0">
                <a:solidFill>
                  <a:srgbClr val="FFFFFF"/>
                </a:solidFill>
              </a:rPr>
              <a:t> </a:t>
            </a:r>
            <a:r>
              <a:rPr lang="en-US" sz="3200" dirty="0">
                <a:solidFill>
                  <a:srgbClr val="FFFFFF"/>
                </a:solidFill>
              </a:rPr>
              <a:t>de plans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152400"/>
            <a:ext cx="1538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71574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heme/theme1.xml><?xml version="1.0" encoding="utf-8"?>
<a:theme xmlns:a="http://schemas.openxmlformats.org/drawingml/2006/main" name="Office Theme">
  <a:themeElements>
    <a:clrScheme name="SUN">
      <a:dk1>
        <a:srgbClr val="8C3C13"/>
      </a:dk1>
      <a:lt1>
        <a:sysClr val="window" lastClr="FFFFFF"/>
      </a:lt1>
      <a:dk2>
        <a:srgbClr val="1A4F00"/>
      </a:dk2>
      <a:lt2>
        <a:srgbClr val="FFFFFF"/>
      </a:lt2>
      <a:accent1>
        <a:srgbClr val="E4A018"/>
      </a:accent1>
      <a:accent2>
        <a:srgbClr val="E6C548"/>
      </a:accent2>
      <a:accent3>
        <a:srgbClr val="99AF01"/>
      </a:accent3>
      <a:accent4>
        <a:srgbClr val="1A7669"/>
      </a:accent4>
      <a:accent5>
        <a:srgbClr val="FFFFFF"/>
      </a:accent5>
      <a:accent6>
        <a:srgbClr val="FFFFFF"/>
      </a:accent6>
      <a:hlink>
        <a:srgbClr val="E4A018"/>
      </a:hlink>
      <a:folHlink>
        <a:srgbClr val="1A766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Theme">
  <a:themeElements>
    <a:clrScheme name="SUN">
      <a:dk1>
        <a:srgbClr val="8C3C13"/>
      </a:dk1>
      <a:lt1>
        <a:sysClr val="window" lastClr="FFFFFF"/>
      </a:lt1>
      <a:dk2>
        <a:srgbClr val="1A4F00"/>
      </a:dk2>
      <a:lt2>
        <a:srgbClr val="FFFFFF"/>
      </a:lt2>
      <a:accent1>
        <a:srgbClr val="E4A018"/>
      </a:accent1>
      <a:accent2>
        <a:srgbClr val="E6C548"/>
      </a:accent2>
      <a:accent3>
        <a:srgbClr val="99AF01"/>
      </a:accent3>
      <a:accent4>
        <a:srgbClr val="1A7669"/>
      </a:accent4>
      <a:accent5>
        <a:srgbClr val="FFFFFF"/>
      </a:accent5>
      <a:accent6>
        <a:srgbClr val="FFFFFF"/>
      </a:accent6>
      <a:hlink>
        <a:srgbClr val="E4A018"/>
      </a:hlink>
      <a:folHlink>
        <a:srgbClr val="1A766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6136</TotalTime>
  <Words>1676</Words>
  <Application>Microsoft Office PowerPoint</Application>
  <PresentationFormat>On-screen Show (4:3)</PresentationFormat>
  <Paragraphs>286</Paragraphs>
  <Slides>21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Office Theme</vt:lpstr>
      <vt:lpstr>5_Office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</dc:creator>
  <cp:lastModifiedBy>Delphine</cp:lastModifiedBy>
  <cp:revision>331</cp:revision>
  <cp:lastPrinted>2013-05-01T11:16:07Z</cp:lastPrinted>
  <dcterms:created xsi:type="dcterms:W3CDTF">2012-10-18T18:02:58Z</dcterms:created>
  <dcterms:modified xsi:type="dcterms:W3CDTF">2013-05-12T12:33:18Z</dcterms:modified>
</cp:coreProperties>
</file>