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11F"/>
    <a:srgbClr val="4A7EB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83394-7B33-4F7C-8650-94B760459620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80046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01FF-E532-42F2-9DA3-7FD84E5477A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211-12EC-4D1F-AACE-5926CED0228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A5F4-7126-4960-B9B6-12779EA61EFF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8148-E446-439F-94ED-2F37E7FF3D31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8688-E179-4EA5-945E-B3F69FB07790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9572-7D6C-4AAB-B478-E30C39E22B0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F63F-5EAF-4F05-90E1-C34ACDA358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B68C-6E5E-4ACE-BD44-22BCA8FBD40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2B9C-FEEE-444A-9E81-14D7C595D6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5E10-464E-46CC-87F7-8372E948EA5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5E8D-D017-4812-A802-FE821E613B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C085-CF1F-49E8-B7A3-A78C698DB4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Espace réservé du contenu 6" descr="Benin 07.JPG"/>
          <p:cNvPicPr>
            <a:picLocks noChangeAspect="1"/>
          </p:cNvPicPr>
          <p:nvPr/>
        </p:nvPicPr>
        <p:blipFill rotWithShape="1">
          <a:blip r:embed="rId2" cstate="print"/>
          <a:srcRect l="2545" t="30156" r="4766" b="-11383"/>
          <a:stretch/>
        </p:blipFill>
        <p:spPr>
          <a:xfrm>
            <a:off x="2114572" y="2132856"/>
            <a:ext cx="4960696" cy="284642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6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8006"/>
          <a:stretch>
            <a:fillRect/>
          </a:stretch>
        </p:blipFill>
        <p:spPr bwMode="auto">
          <a:xfrm>
            <a:off x="0" y="188640"/>
            <a:ext cx="3528392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0" y="5526554"/>
            <a:ext cx="9144000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38436" y="5719227"/>
            <a:ext cx="87129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Mr Jean Cokou TOSSA</a:t>
            </a:r>
          </a:p>
          <a:p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Conseiller Technique à l’Agriculture du Président de la République du Bénin</a:t>
            </a:r>
          </a:p>
          <a:p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Président du Conseil National de l’Alimentation et de la Nutrition </a:t>
            </a:r>
          </a:p>
          <a:p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Point focal SUN Bénin</a:t>
            </a:r>
            <a:endParaRPr lang="fr-FR" sz="17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96134" y="1076580"/>
            <a:ext cx="77517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Budgétisation du Programme d’Alimentation et de Nutrition Axé sur les Résultats (PANAR) </a:t>
            </a:r>
          </a:p>
        </p:txBody>
      </p:sp>
      <p:pic>
        <p:nvPicPr>
          <p:cNvPr id="16" name="Image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3" name="Rectangle 2"/>
          <p:cNvSpPr/>
          <p:nvPr/>
        </p:nvSpPr>
        <p:spPr>
          <a:xfrm>
            <a:off x="467302" y="4725144"/>
            <a:ext cx="8411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Plan Stratégique de Développement de l’Alimentation et de la Nutrition (PSDAN)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  <a:cs typeface="Arial" pitchFamily="34" charset="0"/>
              </a:rPr>
              <a:t>Budgétisation du Programme d’Alimentation et de Nutrition Axé sur les Résultats (PANAR)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grpSp>
        <p:nvGrpSpPr>
          <p:cNvPr id="10" name="Group 9"/>
          <p:cNvGrpSpPr/>
          <p:nvPr/>
        </p:nvGrpSpPr>
        <p:grpSpPr>
          <a:xfrm>
            <a:off x="3253" y="1340768"/>
            <a:ext cx="4789405" cy="4200423"/>
            <a:chOff x="3253" y="1340768"/>
            <a:chExt cx="4789405" cy="4200423"/>
          </a:xfrm>
        </p:grpSpPr>
        <p:sp>
          <p:nvSpPr>
            <p:cNvPr id="11" name="ZoneTexte 10"/>
            <p:cNvSpPr txBox="1"/>
            <p:nvPr/>
          </p:nvSpPr>
          <p:spPr>
            <a:xfrm>
              <a:off x="3253" y="1340768"/>
              <a:ext cx="47894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b="1" dirty="0" smtClean="0">
                  <a:solidFill>
                    <a:srgbClr val="00B0F0"/>
                  </a:solidFill>
                </a:rPr>
                <a:t>Près de 4 enfants sur 10 souffrent de malnutrition chronique au Bénin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60753" y="2204864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fr-FR" dirty="0" smtClean="0"/>
                <a:t>Au </a:t>
              </a:r>
              <a:r>
                <a:rPr lang="fr-FR" dirty="0"/>
                <a:t>cours de la dernière décennie, la situation nutritionnelle ne s’est pas améliorée </a:t>
              </a: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507" y="3108352"/>
              <a:ext cx="4450493" cy="2432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4911094" y="1467205"/>
            <a:ext cx="4188117" cy="4079648"/>
            <a:chOff x="4911094" y="1467205"/>
            <a:chExt cx="4188117" cy="4079648"/>
          </a:xfrm>
        </p:grpSpPr>
        <p:sp>
          <p:nvSpPr>
            <p:cNvPr id="4" name="Rectangle 3"/>
            <p:cNvSpPr/>
            <p:nvPr/>
          </p:nvSpPr>
          <p:spPr>
            <a:xfrm>
              <a:off x="4911094" y="4346524"/>
              <a:ext cx="417646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smtClean="0"/>
                <a:t>Le Bénin </a:t>
              </a:r>
              <a:r>
                <a:rPr lang="fr-FR" dirty="0"/>
                <a:t>perd plus de 99 millions de dollars tous les ans parce que le problème de la malnutrition n’est pas adressé en priorité. 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953524" y="1467205"/>
              <a:ext cx="4145687" cy="2767980"/>
              <a:chOff x="4953524" y="1467205"/>
              <a:chExt cx="4145687" cy="2767980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3524" y="1467205"/>
                <a:ext cx="4010923" cy="27679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" name="Rectangle 1"/>
              <p:cNvSpPr>
                <a:spLocks noChangeArrowheads="1"/>
              </p:cNvSpPr>
              <p:nvPr/>
            </p:nvSpPr>
            <p:spPr bwMode="auto">
              <a:xfrm rot="5400000" flipV="1">
                <a:off x="7784602" y="2920576"/>
                <a:ext cx="244455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MS Mincho" pitchFamily="49" charset="-128"/>
                    <a:cs typeface="Arial" pitchFamily="34" charset="0"/>
                  </a:rPr>
                  <a:t>       © /UNICEF 2010/Leonie MARINOVITCH</a:t>
                </a:r>
                <a:endPara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4988" y="983254"/>
            <a:ext cx="910901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Processus de budgétisation du PANAR/PSDAN</a:t>
            </a:r>
            <a:endParaRPr lang="fr-FR" sz="2400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endParaRPr lang="fr-FR" sz="2000" b="1" dirty="0" smtClean="0">
              <a:solidFill>
                <a:srgbClr val="00B0F0"/>
              </a:solidFill>
            </a:endParaRPr>
          </a:p>
          <a:p>
            <a:r>
              <a:rPr lang="fr-FR" sz="2400" b="1" dirty="0" smtClean="0">
                <a:solidFill>
                  <a:srgbClr val="00B0F0"/>
                </a:solidFill>
              </a:rPr>
              <a:t>&gt; </a:t>
            </a:r>
            <a:r>
              <a:rPr lang="fr-FR" sz="2000" b="1" dirty="0" smtClean="0">
                <a:solidFill>
                  <a:srgbClr val="00B0F0"/>
                </a:solidFill>
              </a:rPr>
              <a:t>Participation de toutes les parties prenantes</a:t>
            </a:r>
          </a:p>
          <a:p>
            <a:endParaRPr lang="fr-FR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Réforme du secteur de la nutrition depuis 2007</a:t>
            </a:r>
          </a:p>
          <a:p>
            <a:pPr marL="285750" indent="-285750">
              <a:buFont typeface="Wingdings" pitchFamily="2" charset="2"/>
              <a:buChar char="§"/>
            </a:pPr>
            <a:endParaRPr lang="fr-F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Elaboration du Plan Stratégique de Développement de l’Alimentation et de la Nutrition (PSDAN) en 2009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 Long route » : disponibilité et accessibilité alimentaires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00B0F0"/>
                </a:solidFill>
              </a:rPr>
              <a:t>« Short route » </a:t>
            </a:r>
          </a:p>
          <a:p>
            <a:pPr lvl="3"/>
            <a:r>
              <a:rPr lang="fr-FR" b="1" i="1" dirty="0" smtClean="0"/>
              <a:t>- </a:t>
            </a:r>
            <a:r>
              <a:rPr lang="fr-FR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PANAR: Programme d’Alimentation et de Nutrition Axé sur les Résultats (5 sous-composantes)</a:t>
            </a:r>
          </a:p>
          <a:p>
            <a:pPr marL="1200150" lvl="2" indent="-285750">
              <a:buFontTx/>
              <a:buChar char="-"/>
            </a:pPr>
            <a:endParaRPr lang="fr-FR" sz="1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Budgétisation 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 PANAR 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 2011 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Groupe de travail composé du gouvernement  avec appui des partenaires (BM, UNICEF)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Calcul des couts réalisé sur le 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logiciel 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Costab sur la base des évidences et expériences 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Validation en groupe élargi en janvier 2012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Soumission en Conseil des Ministres en 2012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Présentation aux partenaires techniques et financiers en juillet 2012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fr-F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7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  <a:cs typeface="Arial" pitchFamily="34" charset="0"/>
              </a:rPr>
              <a:t>Budgétisation du Programme d’Alimentation et de Nutrition Axé sur les Résultats (PANAR)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27396" y="1010319"/>
            <a:ext cx="878497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Les priorités du PANAR</a:t>
            </a:r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1500" b="1" dirty="0" smtClean="0">
              <a:solidFill>
                <a:srgbClr val="00B0F0"/>
              </a:solidFill>
            </a:endParaRPr>
          </a:p>
          <a:p>
            <a:r>
              <a:rPr lang="fr-FR" sz="2400" b="1" dirty="0" smtClean="0">
                <a:solidFill>
                  <a:srgbClr val="00B0F0"/>
                </a:solidFill>
              </a:rPr>
              <a:t>&gt; </a:t>
            </a:r>
            <a:r>
              <a:rPr lang="fr-FR" sz="2000" b="1" dirty="0" smtClean="0">
                <a:solidFill>
                  <a:srgbClr val="00B0F0"/>
                </a:solidFill>
              </a:rPr>
              <a:t>5 sous-composantes  et le renforcement de la gouvernance: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7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  <a:cs typeface="Arial" pitchFamily="34" charset="0"/>
              </a:rPr>
              <a:t>Budgétisation du Programme d’Alimentation et de Nutrition Axé sur les Résultats (PANAR)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02939230"/>
              </p:ext>
            </p:extLst>
          </p:nvPr>
        </p:nvGraphicFramePr>
        <p:xfrm>
          <a:off x="227396" y="2204864"/>
          <a:ext cx="8953116" cy="33283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316"/>
                <a:gridCol w="7200800"/>
              </a:tblGrid>
              <a:tr h="34961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 d’interventions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Sous-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composante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82434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Directe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Alimentation </a:t>
                      </a:r>
                      <a:r>
                        <a:rPr lang="fr-FR" sz="1600" u="none" strike="noStrike" dirty="0">
                          <a:effectLst/>
                        </a:rPr>
                        <a:t>de la fille adolescente, </a:t>
                      </a:r>
                      <a:r>
                        <a:rPr lang="fr-FR" sz="1600" u="none" strike="noStrike" dirty="0" smtClean="0">
                          <a:effectLst/>
                        </a:rPr>
                        <a:t>la </a:t>
                      </a:r>
                      <a:r>
                        <a:rPr lang="fr-FR" sz="1600" u="none" strike="noStrike" dirty="0">
                          <a:effectLst/>
                        </a:rPr>
                        <a:t>femme enceinte, </a:t>
                      </a:r>
                      <a:r>
                        <a:rPr lang="fr-FR" sz="1600" u="none" strike="noStrike" dirty="0" smtClean="0">
                          <a:effectLst/>
                        </a:rPr>
                        <a:t>la </a:t>
                      </a:r>
                      <a:r>
                        <a:rPr lang="fr-FR" sz="1600" u="none" strike="noStrike" dirty="0">
                          <a:effectLst/>
                        </a:rPr>
                        <a:t>femme allaitante (AFAFEFA)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Directe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Alimentation </a:t>
                      </a:r>
                      <a:r>
                        <a:rPr lang="fr-FR" sz="1600" u="none" strike="noStrike" dirty="0">
                          <a:effectLst/>
                        </a:rPr>
                        <a:t>du nourrisson et du jeune enfant (ANJE)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Directe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Prise </a:t>
                      </a:r>
                      <a:r>
                        <a:rPr lang="fr-FR" sz="1600" u="none" strike="noStrike" dirty="0">
                          <a:effectLst/>
                        </a:rPr>
                        <a:t>en charge de la malnutrition </a:t>
                      </a:r>
                      <a:r>
                        <a:rPr lang="fr-FR" sz="1600" u="none" strike="noStrike" dirty="0" smtClean="0">
                          <a:effectLst/>
                        </a:rPr>
                        <a:t>aiguë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Sensible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Alimentation </a:t>
                      </a:r>
                      <a:r>
                        <a:rPr lang="fr-FR" sz="1600" u="none" strike="noStrike" dirty="0">
                          <a:effectLst/>
                        </a:rPr>
                        <a:t>et nutrition des enfants d'âge scolaire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Sensible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Promotion </a:t>
                      </a:r>
                      <a:r>
                        <a:rPr lang="fr-FR" sz="1600" u="none" strike="noStrike" dirty="0">
                          <a:effectLst/>
                        </a:rPr>
                        <a:t>de l’Hygiène et de l’Assainissement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Gouvernance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Le </a:t>
                      </a:r>
                      <a:r>
                        <a:rPr lang="fr-FR" sz="1600" u="none" strike="noStrike" dirty="0">
                          <a:effectLst/>
                        </a:rPr>
                        <a:t>suivi, évaluation, dissémination et apprentissage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Gouvernance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La </a:t>
                      </a:r>
                      <a:r>
                        <a:rPr lang="fr-FR" sz="1600" u="none" strike="noStrike" dirty="0">
                          <a:effectLst/>
                        </a:rPr>
                        <a:t>coordination intra et intersectorielle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Gouvernance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Amélioration </a:t>
                      </a:r>
                      <a:r>
                        <a:rPr lang="fr-FR" sz="1600" u="none" strike="noStrike" dirty="0">
                          <a:effectLst/>
                        </a:rPr>
                        <a:t>de la nutrition communautaire par la stratégie alimentaire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  <a:tr h="13854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Gouvernance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smtClean="0">
                          <a:effectLst/>
                        </a:rPr>
                        <a:t>La </a:t>
                      </a:r>
                      <a:r>
                        <a:rPr lang="fr-FR" sz="1600" u="none" strike="noStrike" dirty="0">
                          <a:effectLst/>
                        </a:rPr>
                        <a:t>communication intégrée pour la nutrition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7" marR="6927" marT="6927" marB="0" anchor="b">
                    <a:noFill/>
                  </a:tcPr>
                </a:tc>
              </a:tr>
            </a:tbl>
          </a:graphicData>
        </a:graphic>
      </p:graphicFrame>
      <p:sp>
        <p:nvSpPr>
          <p:cNvPr id="18" name="ZoneTexte 10"/>
          <p:cNvSpPr txBox="1"/>
          <p:nvPr/>
        </p:nvSpPr>
        <p:spPr>
          <a:xfrm>
            <a:off x="179512" y="5905793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Objectif: couverture des 77 communes du Bénin en 4 ans  avec des cibles précises à atteindre par intervention</a:t>
            </a:r>
            <a:endParaRPr lang="fr-F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1519" y="1268760"/>
            <a:ext cx="85920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Répartition des coûts du PANAR </a:t>
            </a: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r>
              <a:rPr lang="fr-FR" dirty="0" smtClean="0"/>
              <a:t>Le coût total du PANAR sur 4 ans est estimé à $135 millions.  </a:t>
            </a:r>
          </a:p>
          <a:p>
            <a:r>
              <a:rPr lang="fr-FR" dirty="0" smtClean="0"/>
              <a:t>Soit une moyenne d’environ $34 millions par an, avec un coût per capita de $3.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7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  <a:cs typeface="Arial" pitchFamily="34" charset="0"/>
              </a:rPr>
              <a:t>Budgétisation du Programme d’Alimentation et de Nutrition Axé sur les Résultats (PANAR)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1" y="2852936"/>
            <a:ext cx="5887211" cy="3434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07732" y="3429000"/>
            <a:ext cx="32007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Répartition des prévisions de financements: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13% Gouvernement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8%   Communes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79% Partenaires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39645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7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  <a:cs typeface="Arial" pitchFamily="34" charset="0"/>
              </a:rPr>
              <a:t>Budgétisation du Programme d’Alimentation et de Nutrition Axé sur les Résultats (PANAR) </a:t>
            </a:r>
          </a:p>
        </p:txBody>
      </p:sp>
      <p:sp>
        <p:nvSpPr>
          <p:cNvPr id="2" name="Rectangle 1"/>
          <p:cNvSpPr/>
          <p:nvPr/>
        </p:nvSpPr>
        <p:spPr>
          <a:xfrm>
            <a:off x="323528" y="1167135"/>
            <a:ext cx="5142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B0F0"/>
                </a:solidFill>
              </a:rPr>
              <a:t>Répartition des coûts du PANAR </a:t>
            </a:r>
            <a:r>
              <a:rPr lang="fr-FR" sz="2400" b="1" dirty="0" smtClean="0">
                <a:solidFill>
                  <a:srgbClr val="00B0F0"/>
                </a:solidFill>
              </a:rPr>
              <a:t>(suite)</a:t>
            </a:r>
            <a:endParaRPr lang="fr-FR" sz="2400" b="1" dirty="0">
              <a:solidFill>
                <a:srgbClr val="00B0F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1520" y="1628800"/>
            <a:ext cx="8761538" cy="4918595"/>
            <a:chOff x="633824" y="1628800"/>
            <a:chExt cx="8618696" cy="4752528"/>
          </a:xfrm>
        </p:grpSpPr>
        <p:pic>
          <p:nvPicPr>
            <p:cNvPr id="3073" name="Picture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824" y="1628800"/>
              <a:ext cx="8430815" cy="4752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7740352" y="1910538"/>
              <a:ext cx="151216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Bonnes pratiques de nutrition et micronutriments</a:t>
              </a:r>
              <a:endParaRPr lang="fr-FR" sz="12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40352" y="2648912"/>
              <a:ext cx="151216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Prise en charge de la malnutrition</a:t>
              </a:r>
              <a:endParaRPr lang="fr-FR" sz="12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22002" y="4809152"/>
              <a:ext cx="1512168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Gestion de l’information et coordination</a:t>
              </a:r>
            </a:p>
            <a:p>
              <a:endParaRPr lang="fr-FR" sz="12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22002" y="5550331"/>
              <a:ext cx="151216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Plaidoyer, communication et politique</a:t>
              </a:r>
              <a:endParaRPr lang="fr-FR" sz="1200" b="1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71112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5536" y="1502181"/>
            <a:ext cx="489654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Opportunités</a:t>
            </a:r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Existence du </a:t>
            </a:r>
            <a:r>
              <a:rPr lang="fr-FR" b="1" dirty="0" smtClean="0">
                <a:solidFill>
                  <a:srgbClr val="00B0F0"/>
                </a:solidFill>
              </a:rPr>
              <a:t>Conseil </a:t>
            </a:r>
            <a:r>
              <a:rPr lang="fr-FR" b="1" dirty="0">
                <a:solidFill>
                  <a:srgbClr val="00B0F0"/>
                </a:solidFill>
              </a:rPr>
              <a:t>de l’Alimentation et de la </a:t>
            </a:r>
            <a:r>
              <a:rPr lang="fr-FR" b="1" dirty="0" smtClean="0">
                <a:solidFill>
                  <a:srgbClr val="00B0F0"/>
                </a:solidFill>
              </a:rPr>
              <a:t>Nutrition</a:t>
            </a:r>
            <a:r>
              <a:rPr lang="fr-FR" dirty="0" smtClean="0"/>
              <a:t> </a:t>
            </a:r>
            <a:r>
              <a:rPr lang="en-US" dirty="0" smtClean="0"/>
              <a:t>(CAN) </a:t>
            </a:r>
            <a:r>
              <a:rPr lang="fr-FR" dirty="0" smtClean="0"/>
              <a:t>et </a:t>
            </a:r>
            <a:r>
              <a:rPr lang="fr-FR" b="1" dirty="0" smtClean="0">
                <a:solidFill>
                  <a:srgbClr val="00B0F0"/>
                </a:solidFill>
              </a:rPr>
              <a:t>décentralisation</a:t>
            </a:r>
          </a:p>
          <a:p>
            <a:pPr marL="285750" indent="-285750">
              <a:buFont typeface="Wingdings" pitchFamily="2" charset="2"/>
              <a:buChar char="§"/>
            </a:pPr>
            <a:endParaRPr lang="fr-FR" dirty="0"/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Existence d’une </a:t>
            </a:r>
            <a:r>
              <a:rPr lang="fr-FR" b="1" dirty="0" smtClean="0">
                <a:solidFill>
                  <a:srgbClr val="00B0F0"/>
                </a:solidFill>
              </a:rPr>
              <a:t>plateforme des partenaires </a:t>
            </a:r>
            <a:r>
              <a:rPr lang="fr-FR" dirty="0" smtClean="0"/>
              <a:t>techniques et financiers  de la nutrition en appui au CAN dans le cadre du </a:t>
            </a:r>
            <a:r>
              <a:rPr lang="fr-FR" b="1" dirty="0" smtClean="0">
                <a:solidFill>
                  <a:srgbClr val="00B0F0"/>
                </a:solidFill>
              </a:rPr>
              <a:t>SUN au Bénin</a:t>
            </a:r>
          </a:p>
          <a:p>
            <a:pPr marL="285750" indent="-285750">
              <a:buFont typeface="Wingdings" pitchFamily="2" charset="2"/>
              <a:buChar char="§"/>
            </a:pPr>
            <a:endParaRPr lang="fr-FR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Organisation d’une </a:t>
            </a:r>
            <a:r>
              <a:rPr lang="fr-FR" b="1" dirty="0" smtClean="0">
                <a:solidFill>
                  <a:srgbClr val="00B0F0"/>
                </a:solidFill>
              </a:rPr>
              <a:t>Table Ronde </a:t>
            </a:r>
            <a:r>
              <a:rPr lang="fr-FR" dirty="0" smtClean="0"/>
              <a:t>pour mobiliser des financements en faveur de la nutrition en fin juin 2013 pour: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/>
              <a:t>Estimer les investissements actuels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/>
              <a:t>Assurer un engagement des partenaires à soutenir financièrement la mise en œuvre du PANAR</a:t>
            </a:r>
            <a:endParaRPr lang="fr-FR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7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  <a:cs typeface="Arial" pitchFamily="34" charset="0"/>
              </a:rPr>
              <a:t>Budgétisation du Programme d’Alimentation et de Nutrition Axé sur les Résultats (PANAR)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718142" y="1596033"/>
            <a:ext cx="2886306" cy="4137223"/>
            <a:chOff x="5718142" y="1596033"/>
            <a:chExt cx="2646677" cy="3968799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8142" y="1596033"/>
              <a:ext cx="2644775" cy="395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 rot="16200000">
              <a:off x="7336382" y="4536395"/>
              <a:ext cx="187220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UNICEF </a:t>
              </a:r>
              <a:r>
                <a:rPr lang="en-US" sz="600" dirty="0" err="1" smtClean="0"/>
                <a:t>Bénin</a:t>
              </a:r>
              <a:endParaRPr lang="fr-FR" sz="6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30500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8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1484784"/>
            <a:ext cx="75122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Défis et perspectives</a:t>
            </a:r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Consolidation </a:t>
            </a:r>
            <a:r>
              <a:rPr lang="fr-FR" dirty="0"/>
              <a:t>de la volonté </a:t>
            </a:r>
            <a:r>
              <a:rPr lang="fr-FR" dirty="0" smtClean="0"/>
              <a:t>politique pour </a:t>
            </a:r>
            <a:r>
              <a:rPr lang="fr-FR" dirty="0"/>
              <a:t>une coordination efficace </a:t>
            </a:r>
            <a:r>
              <a:rPr lang="fr-FR" dirty="0" smtClean="0"/>
              <a:t>sous </a:t>
            </a:r>
            <a:r>
              <a:rPr lang="fr-FR" dirty="0"/>
              <a:t>le leadership du </a:t>
            </a:r>
            <a:r>
              <a:rPr lang="fr-FR" dirty="0" smtClean="0"/>
              <a:t>Conseil de l’Alimentation et de la Nutrition </a:t>
            </a:r>
          </a:p>
          <a:p>
            <a:pPr marL="285750" indent="-285750">
              <a:buFont typeface="Wingdings" pitchFamily="2" charset="2"/>
              <a:buChar char="§"/>
            </a:pPr>
            <a:endParaRPr lang="fr-FR" dirty="0"/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Mobilisation </a:t>
            </a:r>
            <a:r>
              <a:rPr lang="fr-FR" dirty="0"/>
              <a:t>active des financements (budget national et collectivités locales) </a:t>
            </a:r>
            <a:r>
              <a:rPr lang="fr-FR" dirty="0" smtClean="0"/>
              <a:t>pour </a:t>
            </a:r>
            <a:r>
              <a:rPr lang="fr-FR" dirty="0"/>
              <a:t>assurer la mise en œuvre </a:t>
            </a:r>
            <a:r>
              <a:rPr lang="fr-FR" dirty="0" smtClean="0"/>
              <a:t>du PANAR dans le cadre du PSDAN</a:t>
            </a:r>
          </a:p>
          <a:p>
            <a:pPr marL="285750" indent="-285750">
              <a:buFont typeface="Wingdings" pitchFamily="2" charset="2"/>
              <a:buChar char="§"/>
            </a:pPr>
            <a:endParaRPr lang="fr-FR" dirty="0"/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Confirmation </a:t>
            </a:r>
            <a:r>
              <a:rPr lang="fr-FR" dirty="0"/>
              <a:t>de l’engagement des partenaires techniques et financiers </a:t>
            </a:r>
            <a:endParaRPr lang="fr-FR" dirty="0" smtClean="0"/>
          </a:p>
          <a:p>
            <a:pPr marL="285750" indent="-285750">
              <a:buFont typeface="Wingdings" pitchFamily="2" charset="2"/>
              <a:buChar char="§"/>
            </a:pPr>
            <a:endParaRPr lang="fr-FR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Renforcement </a:t>
            </a:r>
            <a:r>
              <a:rPr lang="fr-FR" dirty="0"/>
              <a:t>de la capacité de </a:t>
            </a:r>
            <a:r>
              <a:rPr lang="fr-FR" dirty="0" smtClean="0"/>
              <a:t>planification</a:t>
            </a:r>
            <a:r>
              <a:rPr lang="fr-FR" dirty="0"/>
              <a:t>, </a:t>
            </a:r>
            <a:r>
              <a:rPr lang="fr-FR" dirty="0" smtClean="0"/>
              <a:t>de coordination </a:t>
            </a:r>
            <a:r>
              <a:rPr lang="fr-FR" dirty="0"/>
              <a:t>et </a:t>
            </a:r>
            <a:r>
              <a:rPr lang="fr-FR" dirty="0" smtClean="0"/>
              <a:t>mise </a:t>
            </a:r>
            <a:r>
              <a:rPr lang="fr-FR" dirty="0"/>
              <a:t>en œuvre au niveau </a:t>
            </a:r>
            <a:r>
              <a:rPr lang="fr-FR" dirty="0" smtClean="0"/>
              <a:t>local, </a:t>
            </a:r>
            <a:r>
              <a:rPr lang="fr-FR" dirty="0"/>
              <a:t>intermédiaire et central.</a:t>
            </a:r>
          </a:p>
          <a:p>
            <a:endParaRPr lang="fr-FR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7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  <a:cs typeface="Arial" pitchFamily="34" charset="0"/>
              </a:rPr>
              <a:t>Budgétisation du Programme d’Alimentation et de Nutrition Axé sur les Résultats (PANAR) </a:t>
            </a:r>
          </a:p>
        </p:txBody>
      </p:sp>
    </p:spTree>
    <p:extLst>
      <p:ext uri="{BB962C8B-B14F-4D97-AF65-F5344CB8AC3E}">
        <p14:creationId xmlns="" xmlns:p14="http://schemas.microsoft.com/office/powerpoint/2010/main" val="188560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</TotalTime>
  <Words>677</Words>
  <Application>Microsoft Office PowerPoint</Application>
  <PresentationFormat>Affichage à l'écran (4:3)</PresentationFormat>
  <Paragraphs>106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ahelali</cp:lastModifiedBy>
  <cp:revision>35</cp:revision>
  <dcterms:created xsi:type="dcterms:W3CDTF">2013-04-16T12:02:01Z</dcterms:created>
  <dcterms:modified xsi:type="dcterms:W3CDTF">2013-05-13T17:30:25Z</dcterms:modified>
</cp:coreProperties>
</file>