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256" r:id="rId2"/>
    <p:sldId id="258" r:id="rId3"/>
    <p:sldId id="280" r:id="rId4"/>
    <p:sldId id="259" r:id="rId5"/>
    <p:sldId id="269" r:id="rId6"/>
    <p:sldId id="265" r:id="rId7"/>
    <p:sldId id="262" r:id="rId8"/>
    <p:sldId id="268" r:id="rId9"/>
    <p:sldId id="281" r:id="rId10"/>
    <p:sldId id="287" r:id="rId11"/>
    <p:sldId id="288" r:id="rId12"/>
    <p:sldId id="276" r:id="rId13"/>
    <p:sldId id="277" r:id="rId14"/>
    <p:sldId id="278" r:id="rId15"/>
    <p:sldId id="282" r:id="rId16"/>
    <p:sldId id="275" r:id="rId17"/>
    <p:sldId id="283" r:id="rId18"/>
    <p:sldId id="257" r:id="rId19"/>
    <p:sldId id="290" r:id="rId20"/>
    <p:sldId id="284" r:id="rId21"/>
    <p:sldId id="286" r:id="rId22"/>
    <p:sldId id="272" r:id="rId23"/>
    <p:sldId id="271"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11F"/>
    <a:srgbClr val="4A7EB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F941FB-D73E-0B44-BF83-9B957E9B4F2E}"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A5979276-CFFE-EE42-BE98-B42E875FA45C}">
      <dgm:prSet custT="1"/>
      <dgm:spPr/>
      <dgm:t>
        <a:bodyPr/>
        <a:lstStyle/>
        <a:p>
          <a:pPr rtl="0"/>
          <a:r>
            <a:rPr lang="fr-FR" sz="2800" b="1" dirty="0" smtClean="0"/>
            <a:t>WHAT Causes Malnutrition?</a:t>
          </a:r>
          <a:endParaRPr lang="fr-FR" sz="2800" dirty="0"/>
        </a:p>
      </dgm:t>
    </dgm:pt>
    <dgm:pt modelId="{E87A47CA-9D1C-A746-8383-274976206D66}" type="parTrans" cxnId="{9A8FBCE9-A83B-FF4E-A242-23AABF850CDD}">
      <dgm:prSet/>
      <dgm:spPr/>
      <dgm:t>
        <a:bodyPr/>
        <a:lstStyle/>
        <a:p>
          <a:endParaRPr lang="en-US"/>
        </a:p>
      </dgm:t>
    </dgm:pt>
    <dgm:pt modelId="{EEF0600B-7F9B-E74D-BCE6-DF5FFC03DE1F}" type="sibTrans" cxnId="{9A8FBCE9-A83B-FF4E-A242-23AABF850CDD}">
      <dgm:prSet/>
      <dgm:spPr/>
      <dgm:t>
        <a:bodyPr/>
        <a:lstStyle/>
        <a:p>
          <a:endParaRPr lang="en-US"/>
        </a:p>
      </dgm:t>
    </dgm:pt>
    <dgm:pt modelId="{EC07EAA4-D696-654F-9C01-16446C486C7C}">
      <dgm:prSet custT="1"/>
      <dgm:spPr/>
      <dgm:t>
        <a:bodyPr/>
        <a:lstStyle/>
        <a:p>
          <a:pPr rtl="0"/>
          <a:r>
            <a:rPr lang="fr-FR" sz="2400" b="1" dirty="0" err="1" smtClean="0"/>
            <a:t>Poverty</a:t>
          </a:r>
          <a:r>
            <a:rPr lang="fr-FR" sz="2400" b="1" dirty="0" smtClean="0"/>
            <a:t>, </a:t>
          </a:r>
          <a:r>
            <a:rPr lang="fr-FR" sz="2400" b="1" dirty="0" err="1" smtClean="0"/>
            <a:t>hunger</a:t>
          </a:r>
          <a:r>
            <a:rPr lang="fr-FR" sz="2400" b="1" dirty="0" smtClean="0"/>
            <a:t>, </a:t>
          </a:r>
          <a:r>
            <a:rPr lang="fr-FR" sz="2400" b="1" dirty="0" err="1" smtClean="0"/>
            <a:t>increasing</a:t>
          </a:r>
          <a:r>
            <a:rPr lang="fr-FR" sz="2400" b="1" dirty="0" smtClean="0"/>
            <a:t> </a:t>
          </a:r>
          <a:r>
            <a:rPr lang="fr-FR" sz="2400" b="1" dirty="0" err="1" smtClean="0"/>
            <a:t>disparity</a:t>
          </a:r>
          <a:endParaRPr lang="fr-FR" sz="2400" dirty="0"/>
        </a:p>
      </dgm:t>
    </dgm:pt>
    <dgm:pt modelId="{239C8065-5BC6-8E42-844A-12D9CA2B609D}" type="parTrans" cxnId="{8831DE27-A869-5546-8334-D8BA382DDC3C}">
      <dgm:prSet/>
      <dgm:spPr/>
      <dgm:t>
        <a:bodyPr/>
        <a:lstStyle/>
        <a:p>
          <a:endParaRPr lang="en-US"/>
        </a:p>
      </dgm:t>
    </dgm:pt>
    <dgm:pt modelId="{2FC78C95-7CD2-864E-A6E9-EC1C3CF19F7A}" type="sibTrans" cxnId="{8831DE27-A869-5546-8334-D8BA382DDC3C}">
      <dgm:prSet/>
      <dgm:spPr/>
      <dgm:t>
        <a:bodyPr/>
        <a:lstStyle/>
        <a:p>
          <a:endParaRPr lang="en-US"/>
        </a:p>
      </dgm:t>
    </dgm:pt>
    <dgm:pt modelId="{258B60D1-7341-D749-92B0-8D33E20BB015}">
      <dgm:prSet custT="1"/>
      <dgm:spPr/>
      <dgm:t>
        <a:bodyPr/>
        <a:lstStyle/>
        <a:p>
          <a:pPr rtl="0"/>
          <a:r>
            <a:rPr lang="fr-FR" sz="2000" b="1" dirty="0" err="1" smtClean="0"/>
            <a:t>Lack</a:t>
          </a:r>
          <a:r>
            <a:rPr lang="fr-FR" sz="2000" b="1" dirty="0" smtClean="0"/>
            <a:t> of </a:t>
          </a:r>
          <a:r>
            <a:rPr lang="fr-FR" sz="2000" b="1" dirty="0" err="1" smtClean="0"/>
            <a:t>adequate</a:t>
          </a:r>
          <a:r>
            <a:rPr lang="fr-FR" sz="2000" b="1" dirty="0" smtClean="0"/>
            <a:t> care</a:t>
          </a:r>
          <a:endParaRPr lang="fr-FR" sz="2000" dirty="0"/>
        </a:p>
      </dgm:t>
    </dgm:pt>
    <dgm:pt modelId="{45207927-292F-C94D-85AB-A87F50BDBA82}" type="parTrans" cxnId="{7D26CE12-1916-F945-9C2D-B718AA387F73}">
      <dgm:prSet/>
      <dgm:spPr/>
      <dgm:t>
        <a:bodyPr/>
        <a:lstStyle/>
        <a:p>
          <a:endParaRPr lang="en-US"/>
        </a:p>
      </dgm:t>
    </dgm:pt>
    <dgm:pt modelId="{067B22D0-F21D-C546-86BE-49D51F7AEEAB}" type="sibTrans" cxnId="{7D26CE12-1916-F945-9C2D-B718AA387F73}">
      <dgm:prSet/>
      <dgm:spPr/>
      <dgm:t>
        <a:bodyPr/>
        <a:lstStyle/>
        <a:p>
          <a:endParaRPr lang="en-US"/>
        </a:p>
      </dgm:t>
    </dgm:pt>
    <dgm:pt modelId="{673F38AD-0B16-F24F-A6B9-BAD3AF9D1648}">
      <dgm:prSet custT="1"/>
      <dgm:spPr/>
      <dgm:t>
        <a:bodyPr/>
        <a:lstStyle/>
        <a:p>
          <a:pPr rtl="0"/>
          <a:r>
            <a:rPr lang="fr-FR" sz="2400" b="1" dirty="0" smtClean="0"/>
            <a:t>Infections </a:t>
          </a:r>
          <a:endParaRPr lang="fr-FR" sz="2400" dirty="0"/>
        </a:p>
      </dgm:t>
    </dgm:pt>
    <dgm:pt modelId="{1CBDCEFF-D6B3-F048-96EC-00A4EFA83410}" type="parTrans" cxnId="{728727D7-6C78-3444-8EA2-DB0C6184BF6E}">
      <dgm:prSet/>
      <dgm:spPr/>
      <dgm:t>
        <a:bodyPr/>
        <a:lstStyle/>
        <a:p>
          <a:endParaRPr lang="en-US"/>
        </a:p>
      </dgm:t>
    </dgm:pt>
    <dgm:pt modelId="{1ABF412E-B074-D545-BB0F-55216CE4C875}" type="sibTrans" cxnId="{728727D7-6C78-3444-8EA2-DB0C6184BF6E}">
      <dgm:prSet/>
      <dgm:spPr/>
      <dgm:t>
        <a:bodyPr/>
        <a:lstStyle/>
        <a:p>
          <a:endParaRPr lang="en-US"/>
        </a:p>
      </dgm:t>
    </dgm:pt>
    <dgm:pt modelId="{A5266E26-D651-4C4F-974D-2FC20E2C6F40}">
      <dgm:prSet custT="1"/>
      <dgm:spPr/>
      <dgm:t>
        <a:bodyPr/>
        <a:lstStyle/>
        <a:p>
          <a:pPr rtl="0"/>
          <a:r>
            <a:rPr lang="fr-FR" sz="2000" b="1" dirty="0" err="1" smtClean="0"/>
            <a:t>Maternal</a:t>
          </a:r>
          <a:r>
            <a:rPr lang="fr-FR" sz="2000" b="1" dirty="0" smtClean="0"/>
            <a:t> and Child </a:t>
          </a:r>
          <a:r>
            <a:rPr lang="fr-FR" sz="2000" b="1" dirty="0" err="1" smtClean="0"/>
            <a:t>Undernutrition</a:t>
          </a:r>
          <a:r>
            <a:rPr lang="fr-FR" sz="2000" b="1" dirty="0" smtClean="0"/>
            <a:t> </a:t>
          </a:r>
          <a:endParaRPr lang="fr-FR" sz="2000" dirty="0"/>
        </a:p>
      </dgm:t>
    </dgm:pt>
    <dgm:pt modelId="{7249AA89-3C5B-024F-934A-EFBF1884468F}" type="parTrans" cxnId="{72F7304A-B556-BF42-9634-F776649FF591}">
      <dgm:prSet/>
      <dgm:spPr/>
      <dgm:t>
        <a:bodyPr/>
        <a:lstStyle/>
        <a:p>
          <a:endParaRPr lang="en-US"/>
        </a:p>
      </dgm:t>
    </dgm:pt>
    <dgm:pt modelId="{61538600-7B7E-E14D-A602-917534FB44CC}" type="sibTrans" cxnId="{72F7304A-B556-BF42-9634-F776649FF591}">
      <dgm:prSet/>
      <dgm:spPr/>
      <dgm:t>
        <a:bodyPr/>
        <a:lstStyle/>
        <a:p>
          <a:endParaRPr lang="en-US"/>
        </a:p>
      </dgm:t>
    </dgm:pt>
    <dgm:pt modelId="{5720A797-CD49-144F-B6DE-7A80C419E0B9}" type="pres">
      <dgm:prSet presAssocID="{16F941FB-D73E-0B44-BF83-9B957E9B4F2E}" presName="cycle" presStyleCnt="0">
        <dgm:presLayoutVars>
          <dgm:dir/>
          <dgm:resizeHandles val="exact"/>
        </dgm:presLayoutVars>
      </dgm:prSet>
      <dgm:spPr/>
      <dgm:t>
        <a:bodyPr/>
        <a:lstStyle/>
        <a:p>
          <a:endParaRPr lang="en-US"/>
        </a:p>
      </dgm:t>
    </dgm:pt>
    <dgm:pt modelId="{2B0B652E-B31B-6A4F-9715-67E3511285A5}" type="pres">
      <dgm:prSet presAssocID="{A5979276-CFFE-EE42-BE98-B42E875FA45C}" presName="node" presStyleLbl="node1" presStyleIdx="0" presStyleCnt="5" custScaleX="238784">
        <dgm:presLayoutVars>
          <dgm:bulletEnabled val="1"/>
        </dgm:presLayoutVars>
      </dgm:prSet>
      <dgm:spPr/>
      <dgm:t>
        <a:bodyPr/>
        <a:lstStyle/>
        <a:p>
          <a:endParaRPr lang="en-US"/>
        </a:p>
      </dgm:t>
    </dgm:pt>
    <dgm:pt modelId="{403FA2A1-DDC8-3C4E-AC33-163B137991EE}" type="pres">
      <dgm:prSet presAssocID="{EEF0600B-7F9B-E74D-BCE6-DF5FFC03DE1F}" presName="sibTrans" presStyleLbl="sibTrans2D1" presStyleIdx="0" presStyleCnt="5"/>
      <dgm:spPr/>
      <dgm:t>
        <a:bodyPr/>
        <a:lstStyle/>
        <a:p>
          <a:endParaRPr lang="en-US"/>
        </a:p>
      </dgm:t>
    </dgm:pt>
    <dgm:pt modelId="{DC058881-318C-3D49-BC77-21DCF184498C}" type="pres">
      <dgm:prSet presAssocID="{EEF0600B-7F9B-E74D-BCE6-DF5FFC03DE1F}" presName="connectorText" presStyleLbl="sibTrans2D1" presStyleIdx="0" presStyleCnt="5"/>
      <dgm:spPr/>
      <dgm:t>
        <a:bodyPr/>
        <a:lstStyle/>
        <a:p>
          <a:endParaRPr lang="en-US"/>
        </a:p>
      </dgm:t>
    </dgm:pt>
    <dgm:pt modelId="{D405F4C3-1109-6749-BD54-531F16D907A8}" type="pres">
      <dgm:prSet presAssocID="{EC07EAA4-D696-654F-9C01-16446C486C7C}" presName="node" presStyleLbl="node1" presStyleIdx="1" presStyleCnt="5" custScaleX="185238" custScaleY="105375" custRadScaleRad="102302" custRadScaleInc="-265">
        <dgm:presLayoutVars>
          <dgm:bulletEnabled val="1"/>
        </dgm:presLayoutVars>
      </dgm:prSet>
      <dgm:spPr/>
      <dgm:t>
        <a:bodyPr/>
        <a:lstStyle/>
        <a:p>
          <a:endParaRPr lang="en-US"/>
        </a:p>
      </dgm:t>
    </dgm:pt>
    <dgm:pt modelId="{50DA5303-B211-0D46-AEC8-326A904BF537}" type="pres">
      <dgm:prSet presAssocID="{2FC78C95-7CD2-864E-A6E9-EC1C3CF19F7A}" presName="sibTrans" presStyleLbl="sibTrans2D1" presStyleIdx="1" presStyleCnt="5"/>
      <dgm:spPr/>
      <dgm:t>
        <a:bodyPr/>
        <a:lstStyle/>
        <a:p>
          <a:endParaRPr lang="en-US"/>
        </a:p>
      </dgm:t>
    </dgm:pt>
    <dgm:pt modelId="{C37F3F68-06FB-7142-8D33-7B9D6597D195}" type="pres">
      <dgm:prSet presAssocID="{2FC78C95-7CD2-864E-A6E9-EC1C3CF19F7A}" presName="connectorText" presStyleLbl="sibTrans2D1" presStyleIdx="1" presStyleCnt="5"/>
      <dgm:spPr/>
      <dgm:t>
        <a:bodyPr/>
        <a:lstStyle/>
        <a:p>
          <a:endParaRPr lang="en-US"/>
        </a:p>
      </dgm:t>
    </dgm:pt>
    <dgm:pt modelId="{0398716B-B398-BD40-A730-7D6A001CF050}" type="pres">
      <dgm:prSet presAssocID="{258B60D1-7341-D749-92B0-8D33E20BB015}" presName="node" presStyleLbl="node1" presStyleIdx="2" presStyleCnt="5" custScaleX="169045">
        <dgm:presLayoutVars>
          <dgm:bulletEnabled val="1"/>
        </dgm:presLayoutVars>
      </dgm:prSet>
      <dgm:spPr/>
      <dgm:t>
        <a:bodyPr/>
        <a:lstStyle/>
        <a:p>
          <a:endParaRPr lang="en-US"/>
        </a:p>
      </dgm:t>
    </dgm:pt>
    <dgm:pt modelId="{F22D9BEB-A3CE-694A-8A08-826308879989}" type="pres">
      <dgm:prSet presAssocID="{067B22D0-F21D-C546-86BE-49D51F7AEEAB}" presName="sibTrans" presStyleLbl="sibTrans2D1" presStyleIdx="2" presStyleCnt="5"/>
      <dgm:spPr/>
      <dgm:t>
        <a:bodyPr/>
        <a:lstStyle/>
        <a:p>
          <a:endParaRPr lang="en-US"/>
        </a:p>
      </dgm:t>
    </dgm:pt>
    <dgm:pt modelId="{A1A159B9-185A-B243-BF21-3C67DC5E019C}" type="pres">
      <dgm:prSet presAssocID="{067B22D0-F21D-C546-86BE-49D51F7AEEAB}" presName="connectorText" presStyleLbl="sibTrans2D1" presStyleIdx="2" presStyleCnt="5"/>
      <dgm:spPr/>
      <dgm:t>
        <a:bodyPr/>
        <a:lstStyle/>
        <a:p>
          <a:endParaRPr lang="en-US"/>
        </a:p>
      </dgm:t>
    </dgm:pt>
    <dgm:pt modelId="{84CD47B2-CBCF-984C-952D-28ED10E8542D}" type="pres">
      <dgm:prSet presAssocID="{673F38AD-0B16-F24F-A6B9-BAD3AF9D1648}" presName="node" presStyleLbl="node1" presStyleIdx="3" presStyleCnt="5" custScaleX="171323" custScaleY="110728">
        <dgm:presLayoutVars>
          <dgm:bulletEnabled val="1"/>
        </dgm:presLayoutVars>
      </dgm:prSet>
      <dgm:spPr/>
      <dgm:t>
        <a:bodyPr/>
        <a:lstStyle/>
        <a:p>
          <a:endParaRPr lang="en-US"/>
        </a:p>
      </dgm:t>
    </dgm:pt>
    <dgm:pt modelId="{A9A81407-6C32-5C4B-A6F4-0777DB9E2C16}" type="pres">
      <dgm:prSet presAssocID="{1ABF412E-B074-D545-BB0F-55216CE4C875}" presName="sibTrans" presStyleLbl="sibTrans2D1" presStyleIdx="3" presStyleCnt="5"/>
      <dgm:spPr/>
      <dgm:t>
        <a:bodyPr/>
        <a:lstStyle/>
        <a:p>
          <a:endParaRPr lang="en-US"/>
        </a:p>
      </dgm:t>
    </dgm:pt>
    <dgm:pt modelId="{8814D268-ADE5-4E4C-AA28-CDDBD37AD013}" type="pres">
      <dgm:prSet presAssocID="{1ABF412E-B074-D545-BB0F-55216CE4C875}" presName="connectorText" presStyleLbl="sibTrans2D1" presStyleIdx="3" presStyleCnt="5"/>
      <dgm:spPr/>
      <dgm:t>
        <a:bodyPr/>
        <a:lstStyle/>
        <a:p>
          <a:endParaRPr lang="en-US"/>
        </a:p>
      </dgm:t>
    </dgm:pt>
    <dgm:pt modelId="{EE428FD7-E19C-B740-B71E-414D0B30CB58}" type="pres">
      <dgm:prSet presAssocID="{A5266E26-D651-4C4F-974D-2FC20E2C6F40}" presName="node" presStyleLbl="node1" presStyleIdx="4" presStyleCnt="5" custScaleX="176352" custScaleY="108507">
        <dgm:presLayoutVars>
          <dgm:bulletEnabled val="1"/>
        </dgm:presLayoutVars>
      </dgm:prSet>
      <dgm:spPr/>
      <dgm:t>
        <a:bodyPr/>
        <a:lstStyle/>
        <a:p>
          <a:endParaRPr lang="en-US"/>
        </a:p>
      </dgm:t>
    </dgm:pt>
    <dgm:pt modelId="{25DDF7A2-57D0-3941-9E77-50E5C442E4D0}" type="pres">
      <dgm:prSet presAssocID="{61538600-7B7E-E14D-A602-917534FB44CC}" presName="sibTrans" presStyleLbl="sibTrans2D1" presStyleIdx="4" presStyleCnt="5"/>
      <dgm:spPr/>
      <dgm:t>
        <a:bodyPr/>
        <a:lstStyle/>
        <a:p>
          <a:endParaRPr lang="en-US"/>
        </a:p>
      </dgm:t>
    </dgm:pt>
    <dgm:pt modelId="{00B99EFC-C86E-FA43-9186-067CA4675C6A}" type="pres">
      <dgm:prSet presAssocID="{61538600-7B7E-E14D-A602-917534FB44CC}" presName="connectorText" presStyleLbl="sibTrans2D1" presStyleIdx="4" presStyleCnt="5"/>
      <dgm:spPr/>
      <dgm:t>
        <a:bodyPr/>
        <a:lstStyle/>
        <a:p>
          <a:endParaRPr lang="en-US"/>
        </a:p>
      </dgm:t>
    </dgm:pt>
  </dgm:ptLst>
  <dgm:cxnLst>
    <dgm:cxn modelId="{007914A4-F427-EB41-A0E2-50D60A5503DB}" type="presOf" srcId="{673F38AD-0B16-F24F-A6B9-BAD3AF9D1648}" destId="{84CD47B2-CBCF-984C-952D-28ED10E8542D}" srcOrd="0" destOrd="0" presId="urn:microsoft.com/office/officeart/2005/8/layout/cycle2"/>
    <dgm:cxn modelId="{4DE4AF08-92CF-3747-A1A2-5AB4C8B9FEF9}" type="presOf" srcId="{EEF0600B-7F9B-E74D-BCE6-DF5FFC03DE1F}" destId="{DC058881-318C-3D49-BC77-21DCF184498C}" srcOrd="1" destOrd="0" presId="urn:microsoft.com/office/officeart/2005/8/layout/cycle2"/>
    <dgm:cxn modelId="{7AF4E350-6D74-1341-90D4-F152DB98EB80}" type="presOf" srcId="{2FC78C95-7CD2-864E-A6E9-EC1C3CF19F7A}" destId="{C37F3F68-06FB-7142-8D33-7B9D6597D195}" srcOrd="1" destOrd="0" presId="urn:microsoft.com/office/officeart/2005/8/layout/cycle2"/>
    <dgm:cxn modelId="{36B562EA-0C11-6F4A-B5B2-DA8F0EF00915}" type="presOf" srcId="{61538600-7B7E-E14D-A602-917534FB44CC}" destId="{00B99EFC-C86E-FA43-9186-067CA4675C6A}" srcOrd="1" destOrd="0" presId="urn:microsoft.com/office/officeart/2005/8/layout/cycle2"/>
    <dgm:cxn modelId="{7D26CE12-1916-F945-9C2D-B718AA387F73}" srcId="{16F941FB-D73E-0B44-BF83-9B957E9B4F2E}" destId="{258B60D1-7341-D749-92B0-8D33E20BB015}" srcOrd="2" destOrd="0" parTransId="{45207927-292F-C94D-85AB-A87F50BDBA82}" sibTransId="{067B22D0-F21D-C546-86BE-49D51F7AEEAB}"/>
    <dgm:cxn modelId="{FD588443-DAED-2A4A-B058-A4F3703E31DD}" type="presOf" srcId="{067B22D0-F21D-C546-86BE-49D51F7AEEAB}" destId="{F22D9BEB-A3CE-694A-8A08-826308879989}" srcOrd="0" destOrd="0" presId="urn:microsoft.com/office/officeart/2005/8/layout/cycle2"/>
    <dgm:cxn modelId="{538CDB51-0F5C-8745-B708-4B1A98DFB1D3}" type="presOf" srcId="{EC07EAA4-D696-654F-9C01-16446C486C7C}" destId="{D405F4C3-1109-6749-BD54-531F16D907A8}" srcOrd="0" destOrd="0" presId="urn:microsoft.com/office/officeart/2005/8/layout/cycle2"/>
    <dgm:cxn modelId="{A4D110EB-1E12-2E4A-A185-9A797C19B867}" type="presOf" srcId="{16F941FB-D73E-0B44-BF83-9B957E9B4F2E}" destId="{5720A797-CD49-144F-B6DE-7A80C419E0B9}" srcOrd="0" destOrd="0" presId="urn:microsoft.com/office/officeart/2005/8/layout/cycle2"/>
    <dgm:cxn modelId="{313FA6FC-AB39-1A49-B55C-BA9B5CDBC6A6}" type="presOf" srcId="{1ABF412E-B074-D545-BB0F-55216CE4C875}" destId="{8814D268-ADE5-4E4C-AA28-CDDBD37AD013}" srcOrd="1" destOrd="0" presId="urn:microsoft.com/office/officeart/2005/8/layout/cycle2"/>
    <dgm:cxn modelId="{9A8FBCE9-A83B-FF4E-A242-23AABF850CDD}" srcId="{16F941FB-D73E-0B44-BF83-9B957E9B4F2E}" destId="{A5979276-CFFE-EE42-BE98-B42E875FA45C}" srcOrd="0" destOrd="0" parTransId="{E87A47CA-9D1C-A746-8383-274976206D66}" sibTransId="{EEF0600B-7F9B-E74D-BCE6-DF5FFC03DE1F}"/>
    <dgm:cxn modelId="{72F7304A-B556-BF42-9634-F776649FF591}" srcId="{16F941FB-D73E-0B44-BF83-9B957E9B4F2E}" destId="{A5266E26-D651-4C4F-974D-2FC20E2C6F40}" srcOrd="4" destOrd="0" parTransId="{7249AA89-3C5B-024F-934A-EFBF1884468F}" sibTransId="{61538600-7B7E-E14D-A602-917534FB44CC}"/>
    <dgm:cxn modelId="{F9D734AD-8D92-154E-A04C-D1DD8162E65D}" type="presOf" srcId="{A5979276-CFFE-EE42-BE98-B42E875FA45C}" destId="{2B0B652E-B31B-6A4F-9715-67E3511285A5}" srcOrd="0" destOrd="0" presId="urn:microsoft.com/office/officeart/2005/8/layout/cycle2"/>
    <dgm:cxn modelId="{728727D7-6C78-3444-8EA2-DB0C6184BF6E}" srcId="{16F941FB-D73E-0B44-BF83-9B957E9B4F2E}" destId="{673F38AD-0B16-F24F-A6B9-BAD3AF9D1648}" srcOrd="3" destOrd="0" parTransId="{1CBDCEFF-D6B3-F048-96EC-00A4EFA83410}" sibTransId="{1ABF412E-B074-D545-BB0F-55216CE4C875}"/>
    <dgm:cxn modelId="{6EB37B2F-4AB4-0444-A524-D93DB1C2A3D5}" type="presOf" srcId="{1ABF412E-B074-D545-BB0F-55216CE4C875}" destId="{A9A81407-6C32-5C4B-A6F4-0777DB9E2C16}" srcOrd="0" destOrd="0" presId="urn:microsoft.com/office/officeart/2005/8/layout/cycle2"/>
    <dgm:cxn modelId="{8831DE27-A869-5546-8334-D8BA382DDC3C}" srcId="{16F941FB-D73E-0B44-BF83-9B957E9B4F2E}" destId="{EC07EAA4-D696-654F-9C01-16446C486C7C}" srcOrd="1" destOrd="0" parTransId="{239C8065-5BC6-8E42-844A-12D9CA2B609D}" sibTransId="{2FC78C95-7CD2-864E-A6E9-EC1C3CF19F7A}"/>
    <dgm:cxn modelId="{CE597A93-83DF-4640-BAA9-E329499D0A3E}" type="presOf" srcId="{EEF0600B-7F9B-E74D-BCE6-DF5FFC03DE1F}" destId="{403FA2A1-DDC8-3C4E-AC33-163B137991EE}" srcOrd="0" destOrd="0" presId="urn:microsoft.com/office/officeart/2005/8/layout/cycle2"/>
    <dgm:cxn modelId="{AD9CF224-4F48-1B40-9CA3-6F75E6D7EDB3}" type="presOf" srcId="{258B60D1-7341-D749-92B0-8D33E20BB015}" destId="{0398716B-B398-BD40-A730-7D6A001CF050}" srcOrd="0" destOrd="0" presId="urn:microsoft.com/office/officeart/2005/8/layout/cycle2"/>
    <dgm:cxn modelId="{03ADDA1A-940F-CC43-B2A2-5F20DC0293A0}" type="presOf" srcId="{2FC78C95-7CD2-864E-A6E9-EC1C3CF19F7A}" destId="{50DA5303-B211-0D46-AEC8-326A904BF537}" srcOrd="0" destOrd="0" presId="urn:microsoft.com/office/officeart/2005/8/layout/cycle2"/>
    <dgm:cxn modelId="{8773E1F2-C70E-D345-84D5-B07D663BD51B}" type="presOf" srcId="{067B22D0-F21D-C546-86BE-49D51F7AEEAB}" destId="{A1A159B9-185A-B243-BF21-3C67DC5E019C}" srcOrd="1" destOrd="0" presId="urn:microsoft.com/office/officeart/2005/8/layout/cycle2"/>
    <dgm:cxn modelId="{150CA109-EF99-D249-A08E-CA074B5AD449}" type="presOf" srcId="{A5266E26-D651-4C4F-974D-2FC20E2C6F40}" destId="{EE428FD7-E19C-B740-B71E-414D0B30CB58}" srcOrd="0" destOrd="0" presId="urn:microsoft.com/office/officeart/2005/8/layout/cycle2"/>
    <dgm:cxn modelId="{D879F54A-8A0F-364F-BAA1-B50D07EFC0B7}" type="presOf" srcId="{61538600-7B7E-E14D-A602-917534FB44CC}" destId="{25DDF7A2-57D0-3941-9E77-50E5C442E4D0}" srcOrd="0" destOrd="0" presId="urn:microsoft.com/office/officeart/2005/8/layout/cycle2"/>
    <dgm:cxn modelId="{8C468AE5-6417-A542-BB2F-F50B4036E413}" type="presParOf" srcId="{5720A797-CD49-144F-B6DE-7A80C419E0B9}" destId="{2B0B652E-B31B-6A4F-9715-67E3511285A5}" srcOrd="0" destOrd="0" presId="urn:microsoft.com/office/officeart/2005/8/layout/cycle2"/>
    <dgm:cxn modelId="{803A9A3C-F734-E248-8819-A4AC0E6A648F}" type="presParOf" srcId="{5720A797-CD49-144F-B6DE-7A80C419E0B9}" destId="{403FA2A1-DDC8-3C4E-AC33-163B137991EE}" srcOrd="1" destOrd="0" presId="urn:microsoft.com/office/officeart/2005/8/layout/cycle2"/>
    <dgm:cxn modelId="{B23FD092-136A-9840-A7EA-372F44024B9A}" type="presParOf" srcId="{403FA2A1-DDC8-3C4E-AC33-163B137991EE}" destId="{DC058881-318C-3D49-BC77-21DCF184498C}" srcOrd="0" destOrd="0" presId="urn:microsoft.com/office/officeart/2005/8/layout/cycle2"/>
    <dgm:cxn modelId="{B5124F74-E1F2-4341-99BB-1A9C9EF76B72}" type="presParOf" srcId="{5720A797-CD49-144F-B6DE-7A80C419E0B9}" destId="{D405F4C3-1109-6749-BD54-531F16D907A8}" srcOrd="2" destOrd="0" presId="urn:microsoft.com/office/officeart/2005/8/layout/cycle2"/>
    <dgm:cxn modelId="{E1D1B32F-0CD8-914A-8844-9754B295F939}" type="presParOf" srcId="{5720A797-CD49-144F-B6DE-7A80C419E0B9}" destId="{50DA5303-B211-0D46-AEC8-326A904BF537}" srcOrd="3" destOrd="0" presId="urn:microsoft.com/office/officeart/2005/8/layout/cycle2"/>
    <dgm:cxn modelId="{4F343F12-EF7D-2841-8BB6-114F82DE8B6D}" type="presParOf" srcId="{50DA5303-B211-0D46-AEC8-326A904BF537}" destId="{C37F3F68-06FB-7142-8D33-7B9D6597D195}" srcOrd="0" destOrd="0" presId="urn:microsoft.com/office/officeart/2005/8/layout/cycle2"/>
    <dgm:cxn modelId="{548CA2BD-FB98-A945-B834-13B6DACAB5EB}" type="presParOf" srcId="{5720A797-CD49-144F-B6DE-7A80C419E0B9}" destId="{0398716B-B398-BD40-A730-7D6A001CF050}" srcOrd="4" destOrd="0" presId="urn:microsoft.com/office/officeart/2005/8/layout/cycle2"/>
    <dgm:cxn modelId="{9DD1257F-B54F-044F-A19E-DA99F8453BDD}" type="presParOf" srcId="{5720A797-CD49-144F-B6DE-7A80C419E0B9}" destId="{F22D9BEB-A3CE-694A-8A08-826308879989}" srcOrd="5" destOrd="0" presId="urn:microsoft.com/office/officeart/2005/8/layout/cycle2"/>
    <dgm:cxn modelId="{08C0FED1-916E-004E-B44B-F4496C0D0386}" type="presParOf" srcId="{F22D9BEB-A3CE-694A-8A08-826308879989}" destId="{A1A159B9-185A-B243-BF21-3C67DC5E019C}" srcOrd="0" destOrd="0" presId="urn:microsoft.com/office/officeart/2005/8/layout/cycle2"/>
    <dgm:cxn modelId="{D4271658-2282-4447-8477-6266F4A2927C}" type="presParOf" srcId="{5720A797-CD49-144F-B6DE-7A80C419E0B9}" destId="{84CD47B2-CBCF-984C-952D-28ED10E8542D}" srcOrd="6" destOrd="0" presId="urn:microsoft.com/office/officeart/2005/8/layout/cycle2"/>
    <dgm:cxn modelId="{4AD66864-C2B5-1644-AB63-32672BA0076A}" type="presParOf" srcId="{5720A797-CD49-144F-B6DE-7A80C419E0B9}" destId="{A9A81407-6C32-5C4B-A6F4-0777DB9E2C16}" srcOrd="7" destOrd="0" presId="urn:microsoft.com/office/officeart/2005/8/layout/cycle2"/>
    <dgm:cxn modelId="{6773A7BC-5D48-7448-978A-17E8EB651B63}" type="presParOf" srcId="{A9A81407-6C32-5C4B-A6F4-0777DB9E2C16}" destId="{8814D268-ADE5-4E4C-AA28-CDDBD37AD013}" srcOrd="0" destOrd="0" presId="urn:microsoft.com/office/officeart/2005/8/layout/cycle2"/>
    <dgm:cxn modelId="{0B5692DB-A996-3E42-84DB-6901CAD242A4}" type="presParOf" srcId="{5720A797-CD49-144F-B6DE-7A80C419E0B9}" destId="{EE428FD7-E19C-B740-B71E-414D0B30CB58}" srcOrd="8" destOrd="0" presId="urn:microsoft.com/office/officeart/2005/8/layout/cycle2"/>
    <dgm:cxn modelId="{847A4C4E-32D7-0E46-AE3A-2C229A7C94A7}" type="presParOf" srcId="{5720A797-CD49-144F-B6DE-7A80C419E0B9}" destId="{25DDF7A2-57D0-3941-9E77-50E5C442E4D0}" srcOrd="9" destOrd="0" presId="urn:microsoft.com/office/officeart/2005/8/layout/cycle2"/>
    <dgm:cxn modelId="{F6901542-3B93-A247-8E94-1B47010CE87B}" type="presParOf" srcId="{25DDF7A2-57D0-3941-9E77-50E5C442E4D0}" destId="{00B99EFC-C86E-FA43-9186-067CA4675C6A}"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B0B652E-B31B-6A4F-9715-67E3511285A5}">
      <dsp:nvSpPr>
        <dsp:cNvPr id="0" name=""/>
        <dsp:cNvSpPr/>
      </dsp:nvSpPr>
      <dsp:spPr>
        <a:xfrm>
          <a:off x="2740639" y="-36247"/>
          <a:ext cx="3348888" cy="140247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0">
            <a:lnSpc>
              <a:spcPct val="90000"/>
            </a:lnSpc>
            <a:spcBef>
              <a:spcPct val="0"/>
            </a:spcBef>
            <a:spcAft>
              <a:spcPct val="35000"/>
            </a:spcAft>
          </a:pPr>
          <a:r>
            <a:rPr lang="fr-FR" sz="2800" b="1" kern="1200" dirty="0" smtClean="0"/>
            <a:t>WHAT Causes Malnutrition?</a:t>
          </a:r>
          <a:endParaRPr lang="fr-FR" sz="2800" kern="1200" dirty="0"/>
        </a:p>
      </dsp:txBody>
      <dsp:txXfrm>
        <a:off x="2740639" y="-36247"/>
        <a:ext cx="3348888" cy="1402476"/>
      </dsp:txXfrm>
    </dsp:sp>
    <dsp:sp modelId="{403FA2A1-DDC8-3C4E-AC33-163B137991EE}">
      <dsp:nvSpPr>
        <dsp:cNvPr id="0" name=""/>
        <dsp:cNvSpPr/>
      </dsp:nvSpPr>
      <dsp:spPr>
        <a:xfrm rot="2103206">
          <a:off x="5284033" y="1053084"/>
          <a:ext cx="43066" cy="47333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2103206">
        <a:off x="5284033" y="1053084"/>
        <a:ext cx="43066" cy="473335"/>
      </dsp:txXfrm>
    </dsp:sp>
    <dsp:sp modelId="{D405F4C3-1109-6749-BD54-531F16D907A8}">
      <dsp:nvSpPr>
        <dsp:cNvPr id="0" name=""/>
        <dsp:cNvSpPr/>
      </dsp:nvSpPr>
      <dsp:spPr>
        <a:xfrm>
          <a:off x="4858951" y="1148825"/>
          <a:ext cx="2597918" cy="147785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fr-FR" sz="2400" b="1" kern="1200" dirty="0" err="1" smtClean="0"/>
            <a:t>Poverty</a:t>
          </a:r>
          <a:r>
            <a:rPr lang="fr-FR" sz="2400" b="1" kern="1200" dirty="0" smtClean="0"/>
            <a:t>, </a:t>
          </a:r>
          <a:r>
            <a:rPr lang="fr-FR" sz="2400" b="1" kern="1200" dirty="0" err="1" smtClean="0"/>
            <a:t>hunger</a:t>
          </a:r>
          <a:r>
            <a:rPr lang="fr-FR" sz="2400" b="1" kern="1200" dirty="0" smtClean="0"/>
            <a:t>, </a:t>
          </a:r>
          <a:r>
            <a:rPr lang="fr-FR" sz="2400" b="1" kern="1200" dirty="0" err="1" smtClean="0"/>
            <a:t>increasing</a:t>
          </a:r>
          <a:r>
            <a:rPr lang="fr-FR" sz="2400" b="1" kern="1200" dirty="0" smtClean="0"/>
            <a:t> </a:t>
          </a:r>
          <a:r>
            <a:rPr lang="fr-FR" sz="2400" b="1" kern="1200" dirty="0" err="1" smtClean="0"/>
            <a:t>disparity</a:t>
          </a:r>
          <a:endParaRPr lang="fr-FR" sz="2400" kern="1200" dirty="0"/>
        </a:p>
      </dsp:txBody>
      <dsp:txXfrm>
        <a:off x="4858951" y="1148825"/>
        <a:ext cx="2597918" cy="1477859"/>
      </dsp:txXfrm>
    </dsp:sp>
    <dsp:sp modelId="{50DA5303-B211-0D46-AEC8-326A904BF537}">
      <dsp:nvSpPr>
        <dsp:cNvPr id="0" name=""/>
        <dsp:cNvSpPr/>
      </dsp:nvSpPr>
      <dsp:spPr>
        <a:xfrm rot="6530881">
          <a:off x="5639957" y="2670720"/>
          <a:ext cx="339774" cy="47333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6530881">
        <a:off x="5639957" y="2670720"/>
        <a:ext cx="339774" cy="473335"/>
      </dsp:txXfrm>
    </dsp:sp>
    <dsp:sp modelId="{0398716B-B398-BD40-A730-7D6A001CF050}">
      <dsp:nvSpPr>
        <dsp:cNvPr id="0" name=""/>
        <dsp:cNvSpPr/>
      </dsp:nvSpPr>
      <dsp:spPr>
        <a:xfrm>
          <a:off x="4283135" y="3205968"/>
          <a:ext cx="2370815" cy="140247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fr-FR" sz="2000" b="1" kern="1200" dirty="0" err="1" smtClean="0"/>
            <a:t>Lack</a:t>
          </a:r>
          <a:r>
            <a:rPr lang="fr-FR" sz="2000" b="1" kern="1200" dirty="0" smtClean="0"/>
            <a:t> of </a:t>
          </a:r>
          <a:r>
            <a:rPr lang="fr-FR" sz="2000" b="1" kern="1200" dirty="0" err="1" smtClean="0"/>
            <a:t>adequate</a:t>
          </a:r>
          <a:r>
            <a:rPr lang="fr-FR" sz="2000" b="1" kern="1200" dirty="0" smtClean="0"/>
            <a:t> care</a:t>
          </a:r>
          <a:endParaRPr lang="fr-FR" sz="2000" kern="1200" dirty="0"/>
        </a:p>
      </dsp:txBody>
      <dsp:txXfrm>
        <a:off x="4283135" y="3205968"/>
        <a:ext cx="2370815" cy="1402476"/>
      </dsp:txXfrm>
    </dsp:sp>
    <dsp:sp modelId="{F22D9BEB-A3CE-694A-8A08-826308879989}">
      <dsp:nvSpPr>
        <dsp:cNvPr id="0" name=""/>
        <dsp:cNvSpPr/>
      </dsp:nvSpPr>
      <dsp:spPr>
        <a:xfrm>
          <a:off x="4344707" y="3670538"/>
          <a:ext cx="148331" cy="47333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4344707" y="3670538"/>
        <a:ext cx="148331" cy="473335"/>
      </dsp:txXfrm>
    </dsp:sp>
    <dsp:sp modelId="{84CD47B2-CBCF-984C-952D-28ED10E8542D}">
      <dsp:nvSpPr>
        <dsp:cNvPr id="0" name=""/>
        <dsp:cNvSpPr/>
      </dsp:nvSpPr>
      <dsp:spPr>
        <a:xfrm>
          <a:off x="2160242" y="3130739"/>
          <a:ext cx="2402764" cy="15529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fr-FR" sz="2400" b="1" kern="1200" dirty="0" smtClean="0"/>
            <a:t>Infections </a:t>
          </a:r>
          <a:endParaRPr lang="fr-FR" sz="2400" kern="1200" dirty="0"/>
        </a:p>
      </dsp:txBody>
      <dsp:txXfrm>
        <a:off x="2160242" y="3130739"/>
        <a:ext cx="2402764" cy="1552933"/>
      </dsp:txXfrm>
    </dsp:sp>
    <dsp:sp modelId="{A9A81407-6C32-5C4B-A6F4-0777DB9E2C16}">
      <dsp:nvSpPr>
        <dsp:cNvPr id="0" name=""/>
        <dsp:cNvSpPr/>
      </dsp:nvSpPr>
      <dsp:spPr>
        <a:xfrm rot="15120000">
          <a:off x="2897577" y="2669223"/>
          <a:ext cx="277400" cy="47333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5120000">
        <a:off x="2897577" y="2669223"/>
        <a:ext cx="277400" cy="473335"/>
      </dsp:txXfrm>
    </dsp:sp>
    <dsp:sp modelId="{EE428FD7-E19C-B740-B71E-414D0B30CB58}">
      <dsp:nvSpPr>
        <dsp:cNvPr id="0" name=""/>
        <dsp:cNvSpPr/>
      </dsp:nvSpPr>
      <dsp:spPr>
        <a:xfrm>
          <a:off x="1473902" y="1142514"/>
          <a:ext cx="2473294" cy="152178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fr-FR" sz="2000" b="1" kern="1200" dirty="0" err="1" smtClean="0"/>
            <a:t>Maternal</a:t>
          </a:r>
          <a:r>
            <a:rPr lang="fr-FR" sz="2000" b="1" kern="1200" dirty="0" smtClean="0"/>
            <a:t> and Child </a:t>
          </a:r>
          <a:r>
            <a:rPr lang="fr-FR" sz="2000" b="1" kern="1200" dirty="0" err="1" smtClean="0"/>
            <a:t>Undernutrition</a:t>
          </a:r>
          <a:r>
            <a:rPr lang="fr-FR" sz="2000" b="1" kern="1200" dirty="0" smtClean="0"/>
            <a:t> </a:t>
          </a:r>
          <a:endParaRPr lang="fr-FR" sz="2000" kern="1200" dirty="0"/>
        </a:p>
      </dsp:txBody>
      <dsp:txXfrm>
        <a:off x="1473902" y="1142514"/>
        <a:ext cx="2473294" cy="1521784"/>
      </dsp:txXfrm>
    </dsp:sp>
    <dsp:sp modelId="{25DDF7A2-57D0-3941-9E77-50E5C442E4D0}">
      <dsp:nvSpPr>
        <dsp:cNvPr id="0" name=""/>
        <dsp:cNvSpPr/>
      </dsp:nvSpPr>
      <dsp:spPr>
        <a:xfrm rot="19440000">
          <a:off x="3520631" y="1061727"/>
          <a:ext cx="45291" cy="47333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9440000">
        <a:off x="3520631" y="1061727"/>
        <a:ext cx="45291" cy="47333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92801B-EF15-B14A-A112-6403203C56CC}" type="datetimeFigureOut">
              <a:rPr lang="en-US" smtClean="0"/>
              <a:pPr/>
              <a:t>5/13/2013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D6420D-87F8-4741-AFB4-97C6A860EA36}" type="slidenum">
              <a:rPr lang="en-US" smtClean="0"/>
              <a:pPr/>
              <a:t>‹N°›</a:t>
            </a:fld>
            <a:endParaRPr lang="en-US"/>
          </a:p>
        </p:txBody>
      </p:sp>
    </p:spTree>
    <p:extLst>
      <p:ext uri="{BB962C8B-B14F-4D97-AF65-F5344CB8AC3E}">
        <p14:creationId xmlns="" xmlns:p14="http://schemas.microsoft.com/office/powerpoint/2010/main" val="17356359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D83394-7B33-4F7C-8650-94B760459620}" type="datetimeFigureOut">
              <a:rPr lang="fr-FR" smtClean="0"/>
              <a:pPr/>
              <a:t>13/05/2013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2A69A0-74D3-45C7-8C8C-4A9B4B1C040F}" type="slidenum">
              <a:rPr lang="fr-FR" smtClean="0"/>
              <a:pPr/>
              <a:t>‹N°›</a:t>
            </a:fld>
            <a:endParaRPr lang="fr-FR"/>
          </a:p>
        </p:txBody>
      </p:sp>
    </p:spTree>
    <p:extLst>
      <p:ext uri="{BB962C8B-B14F-4D97-AF65-F5344CB8AC3E}">
        <p14:creationId xmlns="" xmlns:p14="http://schemas.microsoft.com/office/powerpoint/2010/main" val="74024174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A9E4DFB-3CCC-0043-BED9-A4A82514E0B8}" type="slidenum">
              <a:rPr lang="en-US" sz="1200">
                <a:latin typeface="Calibri" charset="0"/>
              </a:rPr>
              <a:pPr/>
              <a:t>11</a:t>
            </a:fld>
            <a:endParaRPr lang="en-US" sz="1200">
              <a:latin typeface="Calibri"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spect="1" noChangeArrowheads="1" noTextEdit="1"/>
          </p:cNvSpPr>
          <p:nvPr>
            <p:ph type="sldImg"/>
          </p:nvPr>
        </p:nvSpPr>
        <p:spPr>
          <a:ln/>
        </p:spPr>
      </p:sp>
      <p:sp>
        <p:nvSpPr>
          <p:cNvPr id="9625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3C470AC-4532-D84B-82C6-1D5F57C2F1A1}" type="datetime1">
              <a:rPr lang="en-CA" smtClean="0"/>
              <a:pPr/>
              <a:t>13/05/2013</a:t>
            </a:fld>
            <a:endParaRPr lang="fr-FR"/>
          </a:p>
        </p:txBody>
      </p:sp>
      <p:sp>
        <p:nvSpPr>
          <p:cNvPr id="5" name="Espace réservé du pied de page 4"/>
          <p:cNvSpPr>
            <a:spLocks noGrp="1"/>
          </p:cNvSpPr>
          <p:nvPr>
            <p:ph type="ftr" sz="quarter" idx="11"/>
          </p:nvPr>
        </p:nvSpPr>
        <p:spPr/>
        <p:txBody>
          <a:bodyPr/>
          <a:lstStyle/>
          <a:p>
            <a:r>
              <a:rPr lang="fr-FR" smtClean="0"/>
              <a:t>Elisabeth Sterken May 2013</a:t>
            </a:r>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4974340-6A82-D443-852C-2BAECB9CCE09}" type="datetime1">
              <a:rPr lang="en-CA" smtClean="0"/>
              <a:pPr/>
              <a:t>13/05/2013</a:t>
            </a:fld>
            <a:endParaRPr lang="fr-FR"/>
          </a:p>
        </p:txBody>
      </p:sp>
      <p:sp>
        <p:nvSpPr>
          <p:cNvPr id="5" name="Espace réservé du pied de page 4"/>
          <p:cNvSpPr>
            <a:spLocks noGrp="1"/>
          </p:cNvSpPr>
          <p:nvPr>
            <p:ph type="ftr" sz="quarter" idx="11"/>
          </p:nvPr>
        </p:nvSpPr>
        <p:spPr/>
        <p:txBody>
          <a:bodyPr/>
          <a:lstStyle/>
          <a:p>
            <a:r>
              <a:rPr lang="fr-FR" smtClean="0"/>
              <a:t>Elisabeth Sterken May 2013</a:t>
            </a:r>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821D74B-F1C7-DF46-91C8-AE0392130ED8}" type="datetime1">
              <a:rPr lang="en-CA" smtClean="0"/>
              <a:pPr/>
              <a:t>13/05/2013</a:t>
            </a:fld>
            <a:endParaRPr lang="fr-FR"/>
          </a:p>
        </p:txBody>
      </p:sp>
      <p:sp>
        <p:nvSpPr>
          <p:cNvPr id="5" name="Espace réservé du pied de page 4"/>
          <p:cNvSpPr>
            <a:spLocks noGrp="1"/>
          </p:cNvSpPr>
          <p:nvPr>
            <p:ph type="ftr" sz="quarter" idx="11"/>
          </p:nvPr>
        </p:nvSpPr>
        <p:spPr/>
        <p:txBody>
          <a:bodyPr/>
          <a:lstStyle/>
          <a:p>
            <a:r>
              <a:rPr lang="fr-FR" smtClean="0"/>
              <a:t>Elisabeth Sterken May 2013</a:t>
            </a:r>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A52566B-78F5-9147-BDB8-F700AB58AEBD}" type="datetime1">
              <a:rPr lang="en-CA" smtClean="0"/>
              <a:pPr>
                <a:defRPr/>
              </a:pPr>
              <a:t>13/05/2013</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Elisabeth Sterken May 2013</a:t>
            </a:r>
            <a:endParaRPr lang="en-US"/>
          </a:p>
        </p:txBody>
      </p:sp>
      <p:sp>
        <p:nvSpPr>
          <p:cNvPr id="7" name="Slide Number Placeholder 5"/>
          <p:cNvSpPr>
            <a:spLocks noGrp="1"/>
          </p:cNvSpPr>
          <p:nvPr>
            <p:ph type="sldNum" sz="quarter" idx="12"/>
          </p:nvPr>
        </p:nvSpPr>
        <p:spPr/>
        <p:txBody>
          <a:bodyPr/>
          <a:lstStyle>
            <a:lvl1pPr>
              <a:defRPr/>
            </a:lvl1pPr>
          </a:lstStyle>
          <a:p>
            <a:pPr>
              <a:defRPr/>
            </a:pPr>
            <a:fld id="{BE3686E2-672C-8447-BE26-C4EAFD2146A6}" type="slidenum">
              <a:rPr lang="en-US"/>
              <a:pPr>
                <a:defRPr/>
              </a:pPr>
              <a:t>‹N°›</a:t>
            </a:fld>
            <a:endParaRPr lang="en-US" dirty="0"/>
          </a:p>
        </p:txBody>
      </p:sp>
    </p:spTree>
    <p:extLst>
      <p:ext uri="{BB962C8B-B14F-4D97-AF65-F5344CB8AC3E}">
        <p14:creationId xmlns="" xmlns:p14="http://schemas.microsoft.com/office/powerpoint/2010/main" val="3140161096"/>
      </p:ext>
    </p:extLst>
  </p:cSld>
  <p:clrMapOvr>
    <a:masterClrMapping/>
  </p:clrMapOvr>
  <p:transition spd="slow">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rtlCol="0">
            <a:normAutofit/>
          </a:bodyPr>
          <a:lstStyle/>
          <a:p>
            <a:pPr lvl="0"/>
            <a:endParaRPr lang="en-US" noProof="0"/>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fld id="{566852FE-53DF-7B4D-8F7A-FF2FC0DCC2F8}" type="datetime1">
              <a:rPr lang="en-CA" smtClean="0"/>
              <a:pPr>
                <a:defRPr/>
              </a:pPr>
              <a:t>13/05/2013</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r>
              <a:rPr lang="en-US" smtClean="0"/>
              <a:t>Elisabeth Sterken May 2013</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99C8063E-EAD3-AC40-8393-374E63041A54}" type="slidenum">
              <a:rPr lang="en-US"/>
              <a:pPr>
                <a:defRPr/>
              </a:pPr>
              <a:t>‹N°›</a:t>
            </a:fld>
            <a:endParaRPr lang="en-US"/>
          </a:p>
        </p:txBody>
      </p:sp>
    </p:spTree>
    <p:extLst>
      <p:ext uri="{BB962C8B-B14F-4D97-AF65-F5344CB8AC3E}">
        <p14:creationId xmlns="" xmlns:p14="http://schemas.microsoft.com/office/powerpoint/2010/main" val="3498404531"/>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F5276B6-C5F8-9640-BE2E-93AEED91EC53}" type="datetime1">
              <a:rPr lang="en-CA" smtClean="0"/>
              <a:pPr/>
              <a:t>13/05/2013</a:t>
            </a:fld>
            <a:endParaRPr lang="fr-FR"/>
          </a:p>
        </p:txBody>
      </p:sp>
      <p:sp>
        <p:nvSpPr>
          <p:cNvPr id="5" name="Espace réservé du pied de page 4"/>
          <p:cNvSpPr>
            <a:spLocks noGrp="1"/>
          </p:cNvSpPr>
          <p:nvPr>
            <p:ph type="ftr" sz="quarter" idx="11"/>
          </p:nvPr>
        </p:nvSpPr>
        <p:spPr/>
        <p:txBody>
          <a:bodyPr/>
          <a:lstStyle/>
          <a:p>
            <a:r>
              <a:rPr lang="fr-FR" smtClean="0"/>
              <a:t>Elisabeth Sterken May 2013</a:t>
            </a:r>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084582AD-F923-D140-8AC9-616F7D8C9A01}" type="datetime1">
              <a:rPr lang="en-CA" smtClean="0"/>
              <a:pPr/>
              <a:t>13/05/2013</a:t>
            </a:fld>
            <a:endParaRPr lang="fr-FR"/>
          </a:p>
        </p:txBody>
      </p:sp>
      <p:sp>
        <p:nvSpPr>
          <p:cNvPr id="5" name="Espace réservé du pied de page 4"/>
          <p:cNvSpPr>
            <a:spLocks noGrp="1"/>
          </p:cNvSpPr>
          <p:nvPr>
            <p:ph type="ftr" sz="quarter" idx="11"/>
          </p:nvPr>
        </p:nvSpPr>
        <p:spPr/>
        <p:txBody>
          <a:bodyPr/>
          <a:lstStyle/>
          <a:p>
            <a:r>
              <a:rPr lang="fr-FR" smtClean="0"/>
              <a:t>Elisabeth Sterken May 2013</a:t>
            </a:r>
            <a:endParaRPr lang="fr-F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3724E11-396B-D34C-B960-ADDC3A5D4407}" type="datetime1">
              <a:rPr lang="en-CA" smtClean="0"/>
              <a:pPr/>
              <a:t>13/05/2013</a:t>
            </a:fld>
            <a:endParaRPr lang="fr-FR"/>
          </a:p>
        </p:txBody>
      </p:sp>
      <p:sp>
        <p:nvSpPr>
          <p:cNvPr id="6" name="Espace réservé du pied de page 5"/>
          <p:cNvSpPr>
            <a:spLocks noGrp="1"/>
          </p:cNvSpPr>
          <p:nvPr>
            <p:ph type="ftr" sz="quarter" idx="11"/>
          </p:nvPr>
        </p:nvSpPr>
        <p:spPr/>
        <p:txBody>
          <a:bodyPr/>
          <a:lstStyle/>
          <a:p>
            <a:r>
              <a:rPr lang="fr-FR" smtClean="0"/>
              <a:t>Elisabeth Sterken May 2013</a:t>
            </a:r>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2531136-3DC3-DE43-A627-AE0CB5175E19}" type="datetime1">
              <a:rPr lang="en-CA" smtClean="0"/>
              <a:pPr/>
              <a:t>13/05/2013</a:t>
            </a:fld>
            <a:endParaRPr lang="fr-FR"/>
          </a:p>
        </p:txBody>
      </p:sp>
      <p:sp>
        <p:nvSpPr>
          <p:cNvPr id="8" name="Espace réservé du pied de page 7"/>
          <p:cNvSpPr>
            <a:spLocks noGrp="1"/>
          </p:cNvSpPr>
          <p:nvPr>
            <p:ph type="ftr" sz="quarter" idx="11"/>
          </p:nvPr>
        </p:nvSpPr>
        <p:spPr/>
        <p:txBody>
          <a:bodyPr/>
          <a:lstStyle/>
          <a:p>
            <a:r>
              <a:rPr lang="fr-FR" smtClean="0"/>
              <a:t>Elisabeth Sterken May 2013</a:t>
            </a:r>
            <a:endParaRPr lang="fr-FR"/>
          </a:p>
        </p:txBody>
      </p:sp>
      <p:sp>
        <p:nvSpPr>
          <p:cNvPr id="9" name="Espace réservé du numéro de diapositive 8"/>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62EB2CE-ED27-AA46-B2A7-B3E066BBD105}" type="datetime1">
              <a:rPr lang="en-CA" smtClean="0"/>
              <a:pPr/>
              <a:t>13/05/2013</a:t>
            </a:fld>
            <a:endParaRPr lang="fr-FR"/>
          </a:p>
        </p:txBody>
      </p:sp>
      <p:sp>
        <p:nvSpPr>
          <p:cNvPr id="4" name="Espace réservé du pied de page 3"/>
          <p:cNvSpPr>
            <a:spLocks noGrp="1"/>
          </p:cNvSpPr>
          <p:nvPr>
            <p:ph type="ftr" sz="quarter" idx="11"/>
          </p:nvPr>
        </p:nvSpPr>
        <p:spPr/>
        <p:txBody>
          <a:bodyPr/>
          <a:lstStyle/>
          <a:p>
            <a:r>
              <a:rPr lang="fr-FR" smtClean="0"/>
              <a:t>Elisabeth Sterken May 2013</a:t>
            </a:r>
            <a:endParaRPr lang="fr-FR"/>
          </a:p>
        </p:txBody>
      </p:sp>
      <p:sp>
        <p:nvSpPr>
          <p:cNvPr id="5" name="Espace réservé du numéro de diapositive 4"/>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1A8A67-F98A-7E4B-98C4-4CCB63A7C363}" type="datetime1">
              <a:rPr lang="en-CA" smtClean="0"/>
              <a:pPr/>
              <a:t>13/05/2013</a:t>
            </a:fld>
            <a:endParaRPr lang="fr-FR"/>
          </a:p>
        </p:txBody>
      </p:sp>
      <p:sp>
        <p:nvSpPr>
          <p:cNvPr id="3" name="Espace réservé du pied de page 2"/>
          <p:cNvSpPr>
            <a:spLocks noGrp="1"/>
          </p:cNvSpPr>
          <p:nvPr>
            <p:ph type="ftr" sz="quarter" idx="11"/>
          </p:nvPr>
        </p:nvSpPr>
        <p:spPr/>
        <p:txBody>
          <a:bodyPr/>
          <a:lstStyle/>
          <a:p>
            <a:r>
              <a:rPr lang="fr-FR" smtClean="0"/>
              <a:t>Elisabeth Sterken May 2013</a:t>
            </a:r>
            <a:endParaRPr lang="fr-FR"/>
          </a:p>
        </p:txBody>
      </p:sp>
      <p:sp>
        <p:nvSpPr>
          <p:cNvPr id="4" name="Espace réservé du numéro de diapositive 3"/>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9767A68-DE37-2147-88D7-AD0D804FB71B}" type="datetime1">
              <a:rPr lang="en-CA" smtClean="0"/>
              <a:pPr/>
              <a:t>13/05/2013</a:t>
            </a:fld>
            <a:endParaRPr lang="fr-FR"/>
          </a:p>
        </p:txBody>
      </p:sp>
      <p:sp>
        <p:nvSpPr>
          <p:cNvPr id="6" name="Espace réservé du pied de page 5"/>
          <p:cNvSpPr>
            <a:spLocks noGrp="1"/>
          </p:cNvSpPr>
          <p:nvPr>
            <p:ph type="ftr" sz="quarter" idx="11"/>
          </p:nvPr>
        </p:nvSpPr>
        <p:spPr/>
        <p:txBody>
          <a:bodyPr/>
          <a:lstStyle/>
          <a:p>
            <a:r>
              <a:rPr lang="fr-FR" smtClean="0"/>
              <a:t>Elisabeth Sterken May 2013</a:t>
            </a:r>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0C7949A-0535-804C-84DA-FDE6A1DFE588}" type="datetime1">
              <a:rPr lang="en-CA" smtClean="0"/>
              <a:pPr/>
              <a:t>13/05/2013</a:t>
            </a:fld>
            <a:endParaRPr lang="fr-FR"/>
          </a:p>
        </p:txBody>
      </p:sp>
      <p:sp>
        <p:nvSpPr>
          <p:cNvPr id="6" name="Espace réservé du pied de page 5"/>
          <p:cNvSpPr>
            <a:spLocks noGrp="1"/>
          </p:cNvSpPr>
          <p:nvPr>
            <p:ph type="ftr" sz="quarter" idx="11"/>
          </p:nvPr>
        </p:nvSpPr>
        <p:spPr/>
        <p:txBody>
          <a:bodyPr/>
          <a:lstStyle/>
          <a:p>
            <a:r>
              <a:rPr lang="fr-FR" smtClean="0"/>
              <a:t>Elisabeth Sterken May 2013</a:t>
            </a:r>
            <a:endParaRPr lang="fr-F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92FC8F-4DA8-4144-88BB-D15AD6A406FC}" type="datetime1">
              <a:rPr lang="en-CA" smtClean="0"/>
              <a:pPr/>
              <a:t>13/05/2013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Elisabeth Sterken May 2013</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EE925-639F-4C58-9CB9-A3576406038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file:///\\localhost\Users\bettysterken\Documents\WindowsPC\presentations\UNICEF%20Paris%20May%202013\Macintosh%20HD:Users:bettysterken:Documents:WindowsPC:GAIN:Improving%20child%20nutrition.doc!OLE_LINK2"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38006"/>
          <a:stretch>
            <a:fillRect/>
          </a:stretch>
        </p:blipFill>
        <p:spPr bwMode="auto">
          <a:xfrm>
            <a:off x="0" y="188640"/>
            <a:ext cx="3528392" cy="543245"/>
          </a:xfrm>
          <a:prstGeom prst="rect">
            <a:avLst/>
          </a:prstGeom>
          <a:noFill/>
          <a:ln w="9525">
            <a:noFill/>
            <a:miter lim="800000"/>
            <a:headEnd/>
            <a:tailEnd/>
          </a:ln>
        </p:spPr>
      </p:pic>
      <p:sp>
        <p:nvSpPr>
          <p:cNvPr id="7" name="Rectangle 6"/>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0" y="5445224"/>
            <a:ext cx="9144000" cy="216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21511" y="5934670"/>
            <a:ext cx="8712968" cy="923330"/>
          </a:xfrm>
          <a:prstGeom prst="rect">
            <a:avLst/>
          </a:prstGeom>
          <a:noFill/>
        </p:spPr>
        <p:txBody>
          <a:bodyPr wrap="square" rtlCol="0">
            <a:spAutoFit/>
          </a:bodyPr>
          <a:lstStyle/>
          <a:p>
            <a:r>
              <a:rPr lang="fr-FR" dirty="0" smtClean="0">
                <a:latin typeface="Arial" pitchFamily="34" charset="0"/>
                <a:cs typeface="Arial" pitchFamily="34" charset="0"/>
              </a:rPr>
              <a:t>Elisabeth Sterken, </a:t>
            </a:r>
            <a:r>
              <a:rPr lang="fr-FR" dirty="0" err="1" smtClean="0">
                <a:latin typeface="Arial" pitchFamily="34" charset="0"/>
                <a:cs typeface="Arial" pitchFamily="34" charset="0"/>
              </a:rPr>
              <a:t>BSc</a:t>
            </a:r>
            <a:r>
              <a:rPr lang="fr-FR" dirty="0" smtClean="0">
                <a:latin typeface="Arial" pitchFamily="34" charset="0"/>
                <a:cs typeface="Arial" pitchFamily="34" charset="0"/>
              </a:rPr>
              <a:t>, </a:t>
            </a:r>
            <a:r>
              <a:rPr lang="fr-FR" dirty="0" err="1" smtClean="0">
                <a:latin typeface="Arial" pitchFamily="34" charset="0"/>
                <a:cs typeface="Arial" pitchFamily="34" charset="0"/>
              </a:rPr>
              <a:t>MSc</a:t>
            </a:r>
            <a:r>
              <a:rPr lang="fr-FR" dirty="0" smtClean="0">
                <a:latin typeface="Arial" pitchFamily="34" charset="0"/>
                <a:cs typeface="Arial" pitchFamily="34" charset="0"/>
              </a:rPr>
              <a:t>, </a:t>
            </a:r>
            <a:r>
              <a:rPr lang="fr-FR" dirty="0" err="1" smtClean="0">
                <a:latin typeface="Arial" pitchFamily="34" charset="0"/>
                <a:cs typeface="Arial" pitchFamily="34" charset="0"/>
              </a:rPr>
              <a:t>Dt</a:t>
            </a:r>
            <a:r>
              <a:rPr lang="fr-FR" dirty="0" smtClean="0">
                <a:latin typeface="Arial" pitchFamily="34" charset="0"/>
                <a:cs typeface="Arial" pitchFamily="34" charset="0"/>
              </a:rPr>
              <a:t>.</a:t>
            </a:r>
          </a:p>
          <a:p>
            <a:r>
              <a:rPr lang="fr-FR" dirty="0" err="1" smtClean="0">
                <a:latin typeface="Arial" pitchFamily="34" charset="0"/>
                <a:cs typeface="Arial" pitchFamily="34" charset="0"/>
              </a:rPr>
              <a:t>Director</a:t>
            </a:r>
            <a:r>
              <a:rPr lang="fr-FR" dirty="0" smtClean="0">
                <a:latin typeface="Arial" pitchFamily="34" charset="0"/>
                <a:cs typeface="Arial" pitchFamily="34" charset="0"/>
              </a:rPr>
              <a:t> International Baby Food Action Network </a:t>
            </a:r>
            <a:r>
              <a:rPr lang="fr-FR" dirty="0" err="1" smtClean="0">
                <a:latin typeface="Arial" pitchFamily="34" charset="0"/>
                <a:cs typeface="Arial" pitchFamily="34" charset="0"/>
              </a:rPr>
              <a:t>North</a:t>
            </a:r>
            <a:r>
              <a:rPr lang="fr-FR" dirty="0" smtClean="0">
                <a:latin typeface="Arial" pitchFamily="34" charset="0"/>
                <a:cs typeface="Arial" pitchFamily="34" charset="0"/>
              </a:rPr>
              <a:t> </a:t>
            </a:r>
            <a:r>
              <a:rPr lang="fr-FR" dirty="0" err="1" smtClean="0">
                <a:latin typeface="Arial" pitchFamily="34" charset="0"/>
                <a:cs typeface="Arial" pitchFamily="34" charset="0"/>
              </a:rPr>
              <a:t>America</a:t>
            </a:r>
            <a:endParaRPr lang="fr-FR" dirty="0" smtClean="0">
              <a:latin typeface="Arial" pitchFamily="34" charset="0"/>
              <a:cs typeface="Arial" pitchFamily="34" charset="0"/>
            </a:endParaRPr>
          </a:p>
          <a:p>
            <a:r>
              <a:rPr lang="fr-FR" dirty="0" smtClean="0">
                <a:latin typeface="Arial" pitchFamily="34" charset="0"/>
                <a:cs typeface="Arial" pitchFamily="34" charset="0"/>
              </a:rPr>
              <a:t>IBFAN</a:t>
            </a:r>
            <a:endParaRPr lang="fr-FR" dirty="0">
              <a:latin typeface="Arial" pitchFamily="34" charset="0"/>
              <a:cs typeface="Arial" pitchFamily="34" charset="0"/>
            </a:endParaRPr>
          </a:p>
        </p:txBody>
      </p:sp>
      <p:pic>
        <p:nvPicPr>
          <p:cNvPr id="13" name="Image 12" descr="Couv.jpg"/>
          <p:cNvPicPr>
            <a:picLocks noChangeAspect="1"/>
          </p:cNvPicPr>
          <p:nvPr/>
        </p:nvPicPr>
        <p:blipFill>
          <a:blip r:embed="rId3" cstate="print"/>
          <a:stretch>
            <a:fillRect/>
          </a:stretch>
        </p:blipFill>
        <p:spPr>
          <a:xfrm>
            <a:off x="0" y="980728"/>
            <a:ext cx="9144000" cy="4473388"/>
          </a:xfrm>
          <a:prstGeom prst="rect">
            <a:avLst/>
          </a:prstGeom>
        </p:spPr>
      </p:pic>
      <p:sp>
        <p:nvSpPr>
          <p:cNvPr id="14" name="ZoneTexte 13"/>
          <p:cNvSpPr txBox="1"/>
          <p:nvPr/>
        </p:nvSpPr>
        <p:spPr>
          <a:xfrm>
            <a:off x="1115617" y="1268761"/>
            <a:ext cx="7056784" cy="1077218"/>
          </a:xfrm>
          <a:prstGeom prst="rect">
            <a:avLst/>
          </a:prstGeom>
          <a:noFill/>
        </p:spPr>
        <p:txBody>
          <a:bodyPr wrap="square" rtlCol="0">
            <a:spAutoFit/>
          </a:bodyPr>
          <a:lstStyle/>
          <a:p>
            <a:endParaRPr lang="en-US" sz="3200" b="1" dirty="0" smtClean="0">
              <a:solidFill>
                <a:schemeClr val="bg1"/>
              </a:solidFill>
            </a:endParaRPr>
          </a:p>
          <a:p>
            <a:endParaRPr lang="en-US" sz="3200" b="1" dirty="0" smtClean="0">
              <a:solidFill>
                <a:schemeClr val="bg1"/>
              </a:solidFill>
            </a:endParaRPr>
          </a:p>
        </p:txBody>
      </p:sp>
      <p:sp>
        <p:nvSpPr>
          <p:cNvPr id="9" name="Rectangle 8"/>
          <p:cNvSpPr/>
          <p:nvPr/>
        </p:nvSpPr>
        <p:spPr>
          <a:xfrm>
            <a:off x="7956376" y="116632"/>
            <a:ext cx="504056"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0" name="Picture 9" descr="icon"/>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7668344" y="0"/>
            <a:ext cx="1143000" cy="1130300"/>
          </a:xfrm>
          <a:prstGeom prst="rect">
            <a:avLst/>
          </a:prstGeom>
          <a:noFill/>
          <a:ln>
            <a:noFill/>
          </a:ln>
        </p:spPr>
      </p:pic>
      <p:sp>
        <p:nvSpPr>
          <p:cNvPr id="15" name="Rectangle 14"/>
          <p:cNvSpPr/>
          <p:nvPr/>
        </p:nvSpPr>
        <p:spPr>
          <a:xfrm>
            <a:off x="107504" y="1052736"/>
            <a:ext cx="8424936" cy="646331"/>
          </a:xfrm>
          <a:prstGeom prst="rect">
            <a:avLst/>
          </a:prstGeom>
        </p:spPr>
        <p:txBody>
          <a:bodyPr wrap="square">
            <a:spAutoFit/>
          </a:bodyPr>
          <a:lstStyle/>
          <a:p>
            <a:r>
              <a:rPr lang="en-US" b="1" dirty="0" smtClean="0">
                <a:solidFill>
                  <a:srgbClr val="00B0F0"/>
                </a:solidFill>
              </a:rPr>
              <a:t>Opportunities for Nutrition in Sub-Saharan Africa &amp; Priority Interventions: Spotlight on the Private Sector</a:t>
            </a:r>
            <a:endParaRPr lang="fr-FR" b="1" dirty="0">
              <a:solidFill>
                <a:srgbClr val="00B0F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57346" name="Content Placeholder 4" descr="ls01c.jpg"/>
          <p:cNvPicPr>
            <a:picLocks noGrp="1" noChangeAspect="1"/>
          </p:cNvPicPr>
          <p:nvPr>
            <p:ph sz="half" idx="1"/>
          </p:nvPr>
        </p:nvPicPr>
        <p:blipFill>
          <a:blip r:embed="rId2" cstate="print">
            <a:extLst>
              <a:ext uri="{28A0092B-C50C-407E-A947-70E740481C1C}">
                <a14:useLocalDpi xmlns="" xmlns:a14="http://schemas.microsoft.com/office/drawing/2010/main" val="0"/>
              </a:ext>
            </a:extLst>
          </a:blip>
          <a:srcRect t="-21507" b="-21507"/>
          <a:stretch>
            <a:fillRect/>
          </a:stretch>
        </p:blipFill>
        <p:spPr>
          <a:xfrm>
            <a:off x="827088" y="-674688"/>
            <a:ext cx="7415212" cy="8007351"/>
          </a:xfrm>
        </p:spPr>
      </p:pic>
      <p:sp>
        <p:nvSpPr>
          <p:cNvPr id="5" name="Slide Number Placeholder 4"/>
          <p:cNvSpPr>
            <a:spLocks noGrp="1"/>
          </p:cNvSpPr>
          <p:nvPr>
            <p:ph type="sldNum" sz="quarter" idx="12"/>
          </p:nvPr>
        </p:nvSpPr>
        <p:spPr/>
        <p:txBody>
          <a:bodyPr/>
          <a:lstStyle/>
          <a:p>
            <a:pPr>
              <a:defRPr/>
            </a:pPr>
            <a:fld id="{BE3686E2-672C-8447-BE26-C4EAFD2146A6}" type="slidenum">
              <a:rPr lang="en-US" smtClean="0"/>
              <a:pPr>
                <a:defRPr/>
              </a:pPr>
              <a:t>10</a:t>
            </a:fld>
            <a:endParaRPr lang="en-US" dirty="0"/>
          </a:p>
        </p:txBody>
      </p:sp>
    </p:spTree>
    <p:extLst>
      <p:ext uri="{BB962C8B-B14F-4D97-AF65-F5344CB8AC3E}">
        <p14:creationId xmlns="" xmlns:p14="http://schemas.microsoft.com/office/powerpoint/2010/main" val="1686345784"/>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5"/>
          <p:cNvSpPr>
            <a:spLocks noGrp="1" noChangeArrowheads="1"/>
          </p:cNvSpPr>
          <p:nvPr>
            <p:ph type="body" sz="half" idx="1"/>
          </p:nvPr>
        </p:nvSpPr>
        <p:spPr>
          <a:xfrm>
            <a:off x="457200" y="1676400"/>
            <a:ext cx="2971800" cy="4449763"/>
          </a:xfrm>
        </p:spPr>
        <p:txBody>
          <a:bodyPr/>
          <a:lstStyle/>
          <a:p>
            <a:pPr eaLnBrk="1" hangingPunct="1"/>
            <a:r>
              <a:rPr lang="en-US" sz="2800">
                <a:latin typeface="Calibri" charset="0"/>
              </a:rPr>
              <a:t>Adverts in airline magazines </a:t>
            </a:r>
          </a:p>
          <a:p>
            <a:pPr eaLnBrk="1" hangingPunct="1"/>
            <a:endParaRPr lang="en-US" sz="2800">
              <a:latin typeface="Calibri" charset="0"/>
            </a:endParaRPr>
          </a:p>
          <a:p>
            <a:pPr eaLnBrk="1" hangingPunct="1"/>
            <a:endParaRPr lang="en-US" sz="2800">
              <a:latin typeface="Calibri" charset="0"/>
            </a:endParaRPr>
          </a:p>
          <a:p>
            <a:pPr eaLnBrk="1" hangingPunct="1"/>
            <a:r>
              <a:rPr lang="en-US" sz="2800">
                <a:latin typeface="Calibri" charset="0"/>
              </a:rPr>
              <a:t>The public is hardwired to respond to babies</a:t>
            </a:r>
          </a:p>
        </p:txBody>
      </p:sp>
      <p:pic>
        <p:nvPicPr>
          <p:cNvPr id="58370" name="Picture 7" descr="ScannedImage-2"/>
          <p:cNvPicPr>
            <a:picLocks noGrp="1" noChangeAspect="1" noChangeArrowheads="1"/>
          </p:cNvPicPr>
          <p:nvPr>
            <p:ph type="clipArt" sz="half" idx="2"/>
          </p:nvPr>
        </p:nvPicPr>
        <p:blipFill>
          <a:blip r:embed="rId3" cstate="print">
            <a:extLst>
              <a:ext uri="{28A0092B-C50C-407E-A947-70E740481C1C}">
                <a14:useLocalDpi xmlns="" xmlns:a14="http://schemas.microsoft.com/office/drawing/2010/main" val="0"/>
              </a:ext>
            </a:extLst>
          </a:blip>
          <a:srcRect t="4025" b="4025"/>
          <a:stretch>
            <a:fillRect/>
          </a:stretch>
        </p:blipFill>
        <p:spPr>
          <a:xfrm>
            <a:off x="3779838" y="620713"/>
            <a:ext cx="4735512" cy="5973762"/>
          </a:xfrm>
        </p:spPr>
      </p:pic>
      <p:sp>
        <p:nvSpPr>
          <p:cNvPr id="4" name="Slide Number Placeholder 3"/>
          <p:cNvSpPr>
            <a:spLocks noGrp="1"/>
          </p:cNvSpPr>
          <p:nvPr>
            <p:ph type="sldNum" sz="quarter" idx="12"/>
          </p:nvPr>
        </p:nvSpPr>
        <p:spPr/>
        <p:txBody>
          <a:bodyPr/>
          <a:lstStyle/>
          <a:p>
            <a:pPr>
              <a:defRPr/>
            </a:pPr>
            <a:fld id="{99C8063E-EAD3-AC40-8393-374E63041A54}" type="slidenum">
              <a:rPr lang="en-US" smtClean="0"/>
              <a:pPr>
                <a:defRPr/>
              </a:pPr>
              <a:t>11</a:t>
            </a:fld>
            <a:endParaRPr lang="en-US"/>
          </a:p>
        </p:txBody>
      </p:sp>
    </p:spTree>
    <p:extLst>
      <p:ext uri="{BB962C8B-B14F-4D97-AF65-F5344CB8AC3E}">
        <p14:creationId xmlns="" xmlns:p14="http://schemas.microsoft.com/office/powerpoint/2010/main" val="320328714"/>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12</a:t>
            </a:fld>
            <a:endParaRPr lang="fr-FR" dirty="0">
              <a:solidFill>
                <a:schemeClr val="bg1"/>
              </a:solidFill>
            </a:endParaRPr>
          </a:p>
        </p:txBody>
      </p:sp>
      <p:sp>
        <p:nvSpPr>
          <p:cNvPr id="11" name="ZoneTexte 10"/>
          <p:cNvSpPr txBox="1"/>
          <p:nvPr/>
        </p:nvSpPr>
        <p:spPr>
          <a:xfrm>
            <a:off x="251520" y="1268760"/>
            <a:ext cx="4464496" cy="4031873"/>
          </a:xfrm>
          <a:prstGeom prst="rect">
            <a:avLst/>
          </a:prstGeom>
          <a:noFill/>
        </p:spPr>
        <p:txBody>
          <a:bodyPr wrap="square" rtlCol="0">
            <a:spAutoFit/>
          </a:bodyPr>
          <a:lstStyle/>
          <a:p>
            <a:r>
              <a:rPr lang="en-US" sz="3200" b="1" i="1" dirty="0" smtClean="0"/>
              <a:t>2. Market </a:t>
            </a:r>
            <a:r>
              <a:rPr lang="en-US" sz="3200" b="1" i="1" dirty="0"/>
              <a:t>gains for food and drinks industries</a:t>
            </a:r>
          </a:p>
          <a:p>
            <a:endParaRPr lang="en-US" sz="3200" b="1" dirty="0"/>
          </a:p>
          <a:p>
            <a:r>
              <a:rPr lang="en-US" sz="3200" b="1" dirty="0"/>
              <a:t>Marketing of foods for infants and young children under the guise of preventing malnutrition</a:t>
            </a:r>
          </a:p>
        </p:txBody>
      </p:sp>
      <p:sp>
        <p:nvSpPr>
          <p:cNvPr id="12" name="Rectangle 11"/>
          <p:cNvSpPr/>
          <p:nvPr/>
        </p:nvSpPr>
        <p:spPr>
          <a:xfrm>
            <a:off x="4644008" y="1556792"/>
            <a:ext cx="4032448" cy="38164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sp>
        <p:nvSpPr>
          <p:cNvPr id="13" name="Rectangle 12"/>
          <p:cNvSpPr/>
          <p:nvPr/>
        </p:nvSpPr>
        <p:spPr>
          <a:xfrm>
            <a:off x="4644008" y="3573016"/>
            <a:ext cx="4032448" cy="1800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pic>
        <p:nvPicPr>
          <p:cNvPr id="1026"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4" name="Rectangle 13"/>
          <p:cNvSpPr/>
          <p:nvPr/>
        </p:nvSpPr>
        <p:spPr>
          <a:xfrm>
            <a:off x="7956376" y="116632"/>
            <a:ext cx="792088" cy="792088"/>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5" name="Content Placeholder 3" descr="SelfishGiving.png"/>
          <p:cNvPicPr>
            <a:picLocks noGrp="1" noChangeAspect="1"/>
          </p:cNvPicPr>
          <p:nvPr>
            <p:ph idx="1"/>
          </p:nvPr>
        </p:nvPicPr>
        <p:blipFill>
          <a:blip r:embed="rId3" cstate="print">
            <a:extLst>
              <a:ext uri="{28A0092B-C50C-407E-A947-70E740481C1C}">
                <a14:useLocalDpi xmlns="" xmlns:a14="http://schemas.microsoft.com/office/drawing/2010/main" val="0"/>
              </a:ext>
            </a:extLst>
          </a:blip>
          <a:srcRect l="-54288" r="-54288"/>
          <a:stretch>
            <a:fillRect/>
          </a:stretch>
        </p:blipFill>
        <p:spPr>
          <a:xfrm>
            <a:off x="2267745" y="1268760"/>
            <a:ext cx="8928992" cy="5059561"/>
          </a:xfrm>
        </p:spPr>
      </p:pic>
      <p:pic>
        <p:nvPicPr>
          <p:cNvPr id="16" name="Picture 15" descr="icon"/>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7740352" y="-415"/>
            <a:ext cx="1143000" cy="1130300"/>
          </a:xfrm>
          <a:prstGeom prst="rect">
            <a:avLst/>
          </a:prstGeom>
          <a:noFill/>
          <a:ln>
            <a:noFill/>
          </a:ln>
        </p:spPr>
      </p:pic>
    </p:spTree>
    <p:extLst>
      <p:ext uri="{BB962C8B-B14F-4D97-AF65-F5344CB8AC3E}">
        <p14:creationId xmlns="" xmlns:p14="http://schemas.microsoft.com/office/powerpoint/2010/main" val="1945361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descr="IYCN pyramid psd"/>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11413" y="1628775"/>
            <a:ext cx="3743325" cy="3744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58" name="Rectangle 5"/>
          <p:cNvSpPr>
            <a:spLocks noGrp="1" noChangeArrowheads="1"/>
          </p:cNvSpPr>
          <p:nvPr>
            <p:ph type="title"/>
          </p:nvPr>
        </p:nvSpPr>
        <p:spPr/>
        <p:txBody>
          <a:bodyPr/>
          <a:lstStyle/>
          <a:p>
            <a:r>
              <a:rPr lang="en-US" altLang="zh-TW" sz="2800">
                <a:latin typeface="Arial" charset="0"/>
                <a:ea typeface="PMingLiU" charset="0"/>
                <a:cs typeface="PMingLiU" charset="0"/>
              </a:rPr>
              <a:t>Harness and assess market based approaches to serve l</a:t>
            </a:r>
            <a:r>
              <a:rPr lang="en-US" sz="2800">
                <a:latin typeface="Arial" charset="0"/>
              </a:rPr>
              <a:t>ower middle income and poor children </a:t>
            </a:r>
            <a:r>
              <a:rPr lang="en-US" altLang="zh-TW" sz="2800">
                <a:latin typeface="Arial" charset="0"/>
                <a:ea typeface="PMingLiU" charset="0"/>
                <a:cs typeface="PMingLiU" charset="0"/>
              </a:rPr>
              <a:t> </a:t>
            </a:r>
            <a:endParaRPr lang="en-US" sz="2800">
              <a:latin typeface="Arial" charset="0"/>
            </a:endParaRPr>
          </a:p>
        </p:txBody>
      </p:sp>
      <p:sp>
        <p:nvSpPr>
          <p:cNvPr id="163846" name="Text Box 6"/>
          <p:cNvSpPr txBox="1">
            <a:spLocks noChangeArrowheads="1"/>
          </p:cNvSpPr>
          <p:nvPr/>
        </p:nvSpPr>
        <p:spPr bwMode="auto">
          <a:xfrm>
            <a:off x="611188" y="3141663"/>
            <a:ext cx="2376487" cy="915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800" b="0">
                <a:cs typeface="+mn-cs"/>
              </a:rPr>
              <a:t>Inc. high quality, low cost CF  products in market</a:t>
            </a:r>
          </a:p>
        </p:txBody>
      </p:sp>
      <p:sp>
        <p:nvSpPr>
          <p:cNvPr id="163847" name="Line 7"/>
          <p:cNvSpPr>
            <a:spLocks noChangeShapeType="1"/>
          </p:cNvSpPr>
          <p:nvPr/>
        </p:nvSpPr>
        <p:spPr bwMode="auto">
          <a:xfrm>
            <a:off x="2627313" y="3500438"/>
            <a:ext cx="719137" cy="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63848" name="Line 8"/>
          <p:cNvSpPr>
            <a:spLocks noChangeShapeType="1"/>
          </p:cNvSpPr>
          <p:nvPr/>
        </p:nvSpPr>
        <p:spPr bwMode="auto">
          <a:xfrm>
            <a:off x="2268538" y="4149725"/>
            <a:ext cx="504825" cy="2159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63849" name="Text Box 9"/>
          <p:cNvSpPr txBox="1">
            <a:spLocks noChangeArrowheads="1"/>
          </p:cNvSpPr>
          <p:nvPr/>
        </p:nvSpPr>
        <p:spPr bwMode="auto">
          <a:xfrm>
            <a:off x="6145370" y="4365104"/>
            <a:ext cx="2987675" cy="1754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800" b="1" dirty="0">
                <a:cs typeface="+mn-cs"/>
              </a:rPr>
              <a:t>Public-private partnerships</a:t>
            </a:r>
          </a:p>
          <a:p>
            <a:pPr>
              <a:spcBef>
                <a:spcPct val="50000"/>
              </a:spcBef>
              <a:defRPr/>
            </a:pPr>
            <a:r>
              <a:rPr lang="en-US" b="1" dirty="0">
                <a:cs typeface="+mn-cs"/>
              </a:rPr>
              <a:t>Increase availability of high quality products for use in gov’t/NGO programs</a:t>
            </a:r>
          </a:p>
          <a:p>
            <a:pPr>
              <a:spcBef>
                <a:spcPct val="50000"/>
              </a:spcBef>
              <a:defRPr/>
            </a:pPr>
            <a:endParaRPr lang="en-US" b="0" dirty="0">
              <a:cs typeface="+mn-cs"/>
            </a:endParaRPr>
          </a:p>
        </p:txBody>
      </p:sp>
      <p:sp>
        <p:nvSpPr>
          <p:cNvPr id="163850" name="Line 10"/>
          <p:cNvSpPr>
            <a:spLocks noChangeShapeType="1"/>
          </p:cNvSpPr>
          <p:nvPr/>
        </p:nvSpPr>
        <p:spPr bwMode="auto">
          <a:xfrm flipH="1">
            <a:off x="6011863" y="4797425"/>
            <a:ext cx="215900" cy="71438"/>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63852" name="Rectangle 12"/>
          <p:cNvSpPr>
            <a:spLocks noChangeArrowheads="1"/>
          </p:cNvSpPr>
          <p:nvPr/>
        </p:nvSpPr>
        <p:spPr bwMode="auto">
          <a:xfrm>
            <a:off x="971550" y="5754688"/>
            <a:ext cx="7218363"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spcBef>
                <a:spcPct val="50000"/>
              </a:spcBef>
              <a:defRPr/>
            </a:pPr>
            <a:r>
              <a:rPr lang="en-US" sz="1800" b="0">
                <a:cs typeface="+mn-cs"/>
              </a:rPr>
              <a:t>Improve feeding practices through social marketing, behavior change</a:t>
            </a:r>
            <a:r>
              <a:rPr lang="en-US">
                <a:cs typeface="+mn-cs"/>
              </a:rPr>
              <a:t> </a:t>
            </a:r>
          </a:p>
        </p:txBody>
      </p:sp>
      <p:sp>
        <p:nvSpPr>
          <p:cNvPr id="163853" name="Line 13"/>
          <p:cNvSpPr>
            <a:spLocks noChangeShapeType="1"/>
          </p:cNvSpPr>
          <p:nvPr/>
        </p:nvSpPr>
        <p:spPr bwMode="auto">
          <a:xfrm flipV="1">
            <a:off x="1476375" y="5157788"/>
            <a:ext cx="503238" cy="503237"/>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 name="Slide Number Placeholder 2"/>
          <p:cNvSpPr>
            <a:spLocks noGrp="1"/>
          </p:cNvSpPr>
          <p:nvPr>
            <p:ph type="sldNum" sz="quarter" idx="12"/>
          </p:nvPr>
        </p:nvSpPr>
        <p:spPr/>
        <p:txBody>
          <a:bodyPr/>
          <a:lstStyle/>
          <a:p>
            <a:fld id="{281EE925-639F-4C58-9CB9-A3576406038A}" type="slidenum">
              <a:rPr lang="fr-FR" smtClean="0"/>
              <a:pPr/>
              <a:t>13</a:t>
            </a:fld>
            <a:endParaRPr lang="fr-FR"/>
          </a:p>
        </p:txBody>
      </p:sp>
      <p:sp>
        <p:nvSpPr>
          <p:cNvPr id="2" name="Footer Placeholder 1"/>
          <p:cNvSpPr>
            <a:spLocks noGrp="1"/>
          </p:cNvSpPr>
          <p:nvPr>
            <p:ph type="ftr" sz="quarter" idx="11"/>
          </p:nvPr>
        </p:nvSpPr>
        <p:spPr/>
        <p:txBody>
          <a:bodyPr/>
          <a:lstStyle/>
          <a:p>
            <a:r>
              <a:rPr lang="fr-FR" smtClean="0"/>
              <a:t>Strengthening country action to improve IYC nutrition - GAIN</a:t>
            </a:r>
            <a:endParaRPr lang="fr-FR"/>
          </a:p>
        </p:txBody>
      </p:sp>
    </p:spTree>
    <p:extLst>
      <p:ext uri="{BB962C8B-B14F-4D97-AF65-F5344CB8AC3E}">
        <p14:creationId xmlns="" xmlns:p14="http://schemas.microsoft.com/office/powerpoint/2010/main" val="532079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p:nvPr>
        </p:nvSpPr>
        <p:spPr>
          <a:xfrm>
            <a:off x="457200" y="274638"/>
            <a:ext cx="8229600" cy="850900"/>
          </a:xfrm>
        </p:spPr>
        <p:txBody>
          <a:bodyPr>
            <a:normAutofit fontScale="90000"/>
          </a:bodyPr>
          <a:lstStyle/>
          <a:p>
            <a:r>
              <a:rPr lang="en-US" sz="2800" b="1" dirty="0" smtClean="0">
                <a:solidFill>
                  <a:schemeClr val="tx2"/>
                </a:solidFill>
                <a:latin typeface="Arial" charset="0"/>
              </a:rPr>
              <a:t>Increased </a:t>
            </a:r>
            <a:r>
              <a:rPr lang="en-US" sz="2800" b="1" dirty="0">
                <a:solidFill>
                  <a:schemeClr val="tx2"/>
                </a:solidFill>
                <a:latin typeface="Arial" charset="0"/>
              </a:rPr>
              <a:t>demand for IYCN products and improved practices </a:t>
            </a:r>
          </a:p>
        </p:txBody>
      </p:sp>
      <p:sp>
        <p:nvSpPr>
          <p:cNvPr id="95234" name="Rectangle 3"/>
          <p:cNvSpPr>
            <a:spLocks noGrp="1" noChangeArrowheads="1"/>
          </p:cNvSpPr>
          <p:nvPr>
            <p:ph type="body" idx="1"/>
          </p:nvPr>
        </p:nvSpPr>
        <p:spPr>
          <a:xfrm>
            <a:off x="611188" y="1125539"/>
            <a:ext cx="7920037" cy="2591494"/>
          </a:xfrm>
        </p:spPr>
        <p:txBody>
          <a:bodyPr/>
          <a:lstStyle/>
          <a:p>
            <a:pPr>
              <a:buFontTx/>
              <a:buNone/>
            </a:pPr>
            <a:r>
              <a:rPr lang="en-US" sz="2800" b="1" dirty="0">
                <a:solidFill>
                  <a:schemeClr val="tx2"/>
                </a:solidFill>
                <a:latin typeface="Arial" charset="0"/>
              </a:rPr>
              <a:t>China:</a:t>
            </a:r>
            <a:r>
              <a:rPr lang="en-US" sz="2800" dirty="0">
                <a:latin typeface="Arial" charset="0"/>
              </a:rPr>
              <a:t> Plan is for health workers to encourage use </a:t>
            </a:r>
            <a:r>
              <a:rPr lang="en-US" sz="2800" dirty="0" smtClean="0">
                <a:latin typeface="Arial" charset="0"/>
              </a:rPr>
              <a:t>of Ying </a:t>
            </a:r>
            <a:r>
              <a:rPr lang="en-US" sz="2800" dirty="0">
                <a:latin typeface="Arial" charset="0"/>
              </a:rPr>
              <a:t>Yang </a:t>
            </a:r>
            <a:r>
              <a:rPr lang="en-US" sz="2800" dirty="0" err="1">
                <a:latin typeface="Arial" charset="0"/>
              </a:rPr>
              <a:t>Bao</a:t>
            </a:r>
            <a:r>
              <a:rPr lang="en-US" sz="2800" dirty="0">
                <a:latin typeface="Arial" charset="0"/>
              </a:rPr>
              <a:t> from 6-24 mo.  </a:t>
            </a:r>
          </a:p>
          <a:p>
            <a:r>
              <a:rPr lang="en-US" sz="2800" dirty="0">
                <a:latin typeface="Arial" charset="0"/>
              </a:rPr>
              <a:t>Advice will be written into child health card at each well baby visit and pamphlets distributed to mothers. </a:t>
            </a:r>
          </a:p>
          <a:p>
            <a:pPr>
              <a:buFontTx/>
              <a:buNone/>
            </a:pPr>
            <a:endParaRPr lang="en-US" dirty="0">
              <a:latin typeface="Arial" charset="0"/>
            </a:endParaRPr>
          </a:p>
          <a:p>
            <a:pPr>
              <a:buFontTx/>
              <a:buNone/>
            </a:pPr>
            <a:endParaRPr lang="en-US" dirty="0">
              <a:solidFill>
                <a:schemeClr val="tx2"/>
              </a:solidFill>
              <a:latin typeface="Arial" charset="0"/>
            </a:endParaRPr>
          </a:p>
          <a:p>
            <a:pPr>
              <a:buFontTx/>
              <a:buNone/>
            </a:pPr>
            <a:endParaRPr lang="en-US" dirty="0">
              <a:solidFill>
                <a:schemeClr val="tx2"/>
              </a:solidFill>
              <a:latin typeface="Arial" charset="0"/>
            </a:endParaRPr>
          </a:p>
          <a:p>
            <a:pPr>
              <a:buFontTx/>
              <a:buNone/>
            </a:pPr>
            <a:endParaRPr lang="en-US" dirty="0">
              <a:latin typeface="Arial" charset="0"/>
            </a:endParaRPr>
          </a:p>
        </p:txBody>
      </p:sp>
      <p:pic>
        <p:nvPicPr>
          <p:cNvPr id="95235" name="Picture 5" descr="IMG_128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45219" y="3429001"/>
            <a:ext cx="4657725" cy="26642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281EE925-639F-4C58-9CB9-A3576406038A}" type="slidenum">
              <a:rPr lang="fr-FR" smtClean="0"/>
              <a:pPr/>
              <a:t>14</a:t>
            </a:fld>
            <a:endParaRPr lang="fr-FR"/>
          </a:p>
        </p:txBody>
      </p:sp>
      <p:sp>
        <p:nvSpPr>
          <p:cNvPr id="2" name="Footer Placeholder 1"/>
          <p:cNvSpPr>
            <a:spLocks noGrp="1"/>
          </p:cNvSpPr>
          <p:nvPr>
            <p:ph type="ftr" sz="quarter" idx="11"/>
          </p:nvPr>
        </p:nvSpPr>
        <p:spPr/>
        <p:txBody>
          <a:bodyPr/>
          <a:lstStyle/>
          <a:p>
            <a:r>
              <a:rPr lang="fr-FR" smtClean="0"/>
              <a:t>Strengthening country action to improve IYC nutrition - GAIN</a:t>
            </a:r>
            <a:endParaRPr lang="fr-FR"/>
          </a:p>
        </p:txBody>
      </p:sp>
    </p:spTree>
    <p:extLst>
      <p:ext uri="{BB962C8B-B14F-4D97-AF65-F5344CB8AC3E}">
        <p14:creationId xmlns="" xmlns:p14="http://schemas.microsoft.com/office/powerpoint/2010/main" val="228772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15</a:t>
            </a:fld>
            <a:endParaRPr lang="fr-FR" dirty="0">
              <a:solidFill>
                <a:schemeClr val="bg1"/>
              </a:solidFill>
            </a:endParaRPr>
          </a:p>
        </p:txBody>
      </p:sp>
      <p:sp>
        <p:nvSpPr>
          <p:cNvPr id="11" name="ZoneTexte 10"/>
          <p:cNvSpPr txBox="1"/>
          <p:nvPr/>
        </p:nvSpPr>
        <p:spPr>
          <a:xfrm>
            <a:off x="0" y="1268760"/>
            <a:ext cx="9144000" cy="600164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3200" b="1" i="1" dirty="0" err="1" smtClean="0">
                <a:solidFill>
                  <a:srgbClr val="000090"/>
                </a:solidFill>
              </a:rPr>
              <a:t>IBFAN’s</a:t>
            </a:r>
            <a:r>
              <a:rPr lang="fr-FR" sz="3200" b="1" i="1" dirty="0" smtClean="0">
                <a:solidFill>
                  <a:srgbClr val="000090"/>
                </a:solidFill>
              </a:rPr>
              <a:t> </a:t>
            </a:r>
            <a:r>
              <a:rPr lang="fr-FR" sz="3200" b="1" i="1" dirty="0" err="1" smtClean="0">
                <a:solidFill>
                  <a:srgbClr val="000090"/>
                </a:solidFill>
              </a:rPr>
              <a:t>overarching</a:t>
            </a:r>
            <a:r>
              <a:rPr lang="fr-FR" sz="3200" b="1" i="1" dirty="0" smtClean="0">
                <a:solidFill>
                  <a:srgbClr val="000090"/>
                </a:solidFill>
              </a:rPr>
              <a:t> </a:t>
            </a:r>
            <a:r>
              <a:rPr lang="fr-FR" sz="3200" b="1" i="1" dirty="0" err="1" smtClean="0">
                <a:solidFill>
                  <a:srgbClr val="000090"/>
                </a:solidFill>
              </a:rPr>
              <a:t>concerns</a:t>
            </a:r>
            <a:r>
              <a:rPr lang="fr-FR" sz="3200" b="1" i="1" dirty="0" smtClean="0">
                <a:solidFill>
                  <a:srgbClr val="000090"/>
                </a:solidFill>
              </a:rPr>
              <a:t> on </a:t>
            </a:r>
            <a:r>
              <a:rPr lang="fr-FR" sz="3200" b="1" i="1" dirty="0" err="1" smtClean="0">
                <a:solidFill>
                  <a:srgbClr val="000090"/>
                </a:solidFill>
              </a:rPr>
              <a:t>market</a:t>
            </a:r>
            <a:r>
              <a:rPr lang="fr-FR" sz="3200" b="1" i="1" dirty="0" err="1">
                <a:solidFill>
                  <a:srgbClr val="000090"/>
                </a:solidFill>
              </a:rPr>
              <a:t>-</a:t>
            </a:r>
            <a:r>
              <a:rPr lang="fr-FR" sz="3200" b="1" i="1" dirty="0" err="1" smtClean="0">
                <a:solidFill>
                  <a:srgbClr val="000090"/>
                </a:solidFill>
              </a:rPr>
              <a:t>based</a:t>
            </a:r>
            <a:r>
              <a:rPr lang="fr-FR" sz="3200" b="1" i="1" dirty="0" smtClean="0">
                <a:solidFill>
                  <a:srgbClr val="000090"/>
                </a:solidFill>
              </a:rPr>
              <a:t> solutions</a:t>
            </a:r>
          </a:p>
          <a:p>
            <a:pPr algn="ctr"/>
            <a:r>
              <a:rPr lang="fr-FR" sz="3200" b="1" i="1" dirty="0" err="1" smtClean="0">
                <a:solidFill>
                  <a:srgbClr val="000090"/>
                </a:solidFill>
              </a:rPr>
              <a:t>Who</a:t>
            </a:r>
            <a:r>
              <a:rPr lang="fr-FR" sz="3200" b="1" i="1" dirty="0" smtClean="0">
                <a:solidFill>
                  <a:srgbClr val="000090"/>
                </a:solidFill>
              </a:rPr>
              <a:t> gains? </a:t>
            </a:r>
            <a:r>
              <a:rPr lang="fr-FR" sz="3200" b="1" i="1" dirty="0" err="1" smtClean="0">
                <a:solidFill>
                  <a:srgbClr val="000090"/>
                </a:solidFill>
              </a:rPr>
              <a:t>Who</a:t>
            </a:r>
            <a:r>
              <a:rPr lang="fr-FR" sz="3200" b="1" i="1" dirty="0" smtClean="0">
                <a:solidFill>
                  <a:srgbClr val="000090"/>
                </a:solidFill>
              </a:rPr>
              <a:t> </a:t>
            </a:r>
            <a:r>
              <a:rPr lang="fr-FR" sz="3200" b="1" i="1" dirty="0" err="1" smtClean="0">
                <a:solidFill>
                  <a:srgbClr val="000090"/>
                </a:solidFill>
              </a:rPr>
              <a:t>loses</a:t>
            </a:r>
            <a:r>
              <a:rPr lang="fr-FR" sz="3200" b="1" i="1" dirty="0" smtClean="0">
                <a:solidFill>
                  <a:srgbClr val="000090"/>
                </a:solidFill>
              </a:rPr>
              <a:t>?</a:t>
            </a:r>
          </a:p>
          <a:p>
            <a:pPr marL="514350" indent="-514350">
              <a:buFont typeface="+mj-lt"/>
              <a:buAutoNum type="arabicPeriod"/>
            </a:pPr>
            <a:r>
              <a:rPr lang="en-US" sz="3200" b="1" dirty="0"/>
              <a:t>Regulatory gains for major corporate interests</a:t>
            </a:r>
          </a:p>
          <a:p>
            <a:pPr marL="514350" indent="-514350">
              <a:buFont typeface="+mj-lt"/>
              <a:buAutoNum type="arabicPeriod"/>
            </a:pPr>
            <a:r>
              <a:rPr lang="en-US" sz="3200" b="1" dirty="0"/>
              <a:t>Market gains for food and drinks industries</a:t>
            </a:r>
          </a:p>
          <a:p>
            <a:pPr marL="514350" indent="-514350">
              <a:buFont typeface="+mj-lt"/>
              <a:buAutoNum type="arabicPeriod"/>
            </a:pPr>
            <a:r>
              <a:rPr lang="en-US" sz="3200" b="1" dirty="0">
                <a:solidFill>
                  <a:srgbClr val="FF0000"/>
                </a:solidFill>
              </a:rPr>
              <a:t>Increased shift of aid funds from public sector discretion to the private sector control</a:t>
            </a:r>
          </a:p>
          <a:p>
            <a:pPr marL="514350" indent="-514350">
              <a:buFont typeface="+mj-lt"/>
              <a:buAutoNum type="arabicPeriod"/>
            </a:pPr>
            <a:r>
              <a:rPr lang="en-US" sz="3200" b="1" dirty="0"/>
              <a:t>Decreased control by national governments for policy development</a:t>
            </a:r>
          </a:p>
          <a:p>
            <a:pPr marL="514350" indent="-514350">
              <a:buFont typeface="+mj-lt"/>
              <a:buAutoNum type="arabicPeriod"/>
            </a:pPr>
            <a:r>
              <a:rPr lang="en-US" sz="3200" b="1" dirty="0"/>
              <a:t>Increased economic disparity and increased rates of malnutrition</a:t>
            </a:r>
          </a:p>
          <a:p>
            <a:endParaRPr lang="fr-FR" sz="3200" b="1" dirty="0">
              <a:solidFill>
                <a:srgbClr val="00B0F0"/>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740352" y="116632"/>
            <a:ext cx="72008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0"/>
            <a:ext cx="1143000" cy="1130300"/>
          </a:xfrm>
          <a:prstGeom prst="rect">
            <a:avLst/>
          </a:prstGeom>
          <a:noFill/>
          <a:ln>
            <a:noFill/>
          </a:ln>
        </p:spPr>
      </p:pic>
    </p:spTree>
    <p:extLst>
      <p:ext uri="{BB962C8B-B14F-4D97-AF65-F5344CB8AC3E}">
        <p14:creationId xmlns="" xmlns:p14="http://schemas.microsoft.com/office/powerpoint/2010/main" val="3672702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16</a:t>
            </a:fld>
            <a:endParaRPr lang="fr-FR" dirty="0">
              <a:solidFill>
                <a:schemeClr val="bg1"/>
              </a:solidFill>
            </a:endParaRPr>
          </a:p>
        </p:txBody>
      </p:sp>
      <p:sp>
        <p:nvSpPr>
          <p:cNvPr id="11" name="ZoneTexte 10"/>
          <p:cNvSpPr txBox="1"/>
          <p:nvPr/>
        </p:nvSpPr>
        <p:spPr>
          <a:xfrm>
            <a:off x="323528" y="1340768"/>
            <a:ext cx="4248472" cy="4893647"/>
          </a:xfrm>
          <a:prstGeom prst="rect">
            <a:avLst/>
          </a:prstGeom>
          <a:noFill/>
        </p:spPr>
        <p:txBody>
          <a:bodyPr wrap="square" rtlCol="0">
            <a:spAutoFit/>
          </a:bodyPr>
          <a:lstStyle/>
          <a:p>
            <a:r>
              <a:rPr lang="en-US" sz="2400" b="1" i="1" dirty="0" smtClean="0"/>
              <a:t>3. Increased </a:t>
            </a:r>
            <a:r>
              <a:rPr lang="en-US" sz="2400" b="1" i="1" dirty="0"/>
              <a:t>shift of aid funds from public sector </a:t>
            </a:r>
            <a:r>
              <a:rPr lang="en-US" sz="2400" b="1" i="1" dirty="0" smtClean="0"/>
              <a:t>to </a:t>
            </a:r>
            <a:r>
              <a:rPr lang="en-US" sz="2400" b="1" i="1" dirty="0"/>
              <a:t>private </a:t>
            </a:r>
            <a:r>
              <a:rPr lang="en-US" sz="2400" b="1" i="1" dirty="0" smtClean="0"/>
              <a:t>sector</a:t>
            </a:r>
          </a:p>
          <a:p>
            <a:r>
              <a:rPr lang="en-US" sz="2000" dirty="0" smtClean="0"/>
              <a:t>“</a:t>
            </a:r>
            <a:r>
              <a:rPr lang="en-US" sz="2000" dirty="0"/>
              <a:t>These organizations have been distributing MNPs in many countries, spending a large amount of energy and resources in this exercise. So large that if the same amount of money and energy was used to implement sustainable nutrition programs, the very existence of these MNP-toting organizations in developing countries would have been at stake long ago.” </a:t>
            </a:r>
            <a:r>
              <a:rPr lang="en-US" sz="2000" i="1" dirty="0"/>
              <a:t>D</a:t>
            </a:r>
            <a:r>
              <a:rPr lang="en-US" sz="2000" i="1" dirty="0" smtClean="0"/>
              <a:t>r. ARUNA </a:t>
            </a:r>
            <a:r>
              <a:rPr lang="en-US" sz="2000" i="1" dirty="0"/>
              <a:t>UPRETY </a:t>
            </a:r>
            <a:r>
              <a:rPr lang="en-US" sz="2000" i="1" dirty="0" smtClean="0"/>
              <a:t>(Nepal</a:t>
            </a:r>
            <a:r>
              <a:rPr lang="en-US" sz="2000" i="1" dirty="0"/>
              <a:t>)</a:t>
            </a:r>
          </a:p>
          <a:p>
            <a:endParaRPr lang="fr-FR" sz="2000" dirty="0">
              <a:solidFill>
                <a:schemeClr val="tx1">
                  <a:lumMod val="75000"/>
                  <a:lumOff val="25000"/>
                </a:schemeClr>
              </a:solidFill>
            </a:endParaRPr>
          </a:p>
        </p:txBody>
      </p:sp>
      <p:sp>
        <p:nvSpPr>
          <p:cNvPr id="12" name="Rectangle 11"/>
          <p:cNvSpPr/>
          <p:nvPr/>
        </p:nvSpPr>
        <p:spPr>
          <a:xfrm>
            <a:off x="4644008" y="1556792"/>
            <a:ext cx="4032448" cy="42484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sp>
        <p:nvSpPr>
          <p:cNvPr id="13" name="Rectangle 12"/>
          <p:cNvSpPr/>
          <p:nvPr/>
        </p:nvSpPr>
        <p:spPr>
          <a:xfrm>
            <a:off x="4644008" y="1556792"/>
            <a:ext cx="4032448" cy="44644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pic>
        <p:nvPicPr>
          <p:cNvPr id="1026" name="Picture 2"/>
          <p:cNvPicPr>
            <a:picLocks noChangeAspect="1" noChangeArrowheads="1"/>
          </p:cNvPicPr>
          <p:nvPr/>
        </p:nvPicPr>
        <p:blipFill>
          <a:blip r:embed="rId3" cstate="print"/>
          <a:srcRect/>
          <a:stretch>
            <a:fillRect/>
          </a:stretch>
        </p:blipFill>
        <p:spPr bwMode="auto">
          <a:xfrm>
            <a:off x="179512" y="148596"/>
            <a:ext cx="3456384" cy="549061"/>
          </a:xfrm>
          <a:prstGeom prst="rect">
            <a:avLst/>
          </a:prstGeom>
          <a:noFill/>
          <a:ln w="9525">
            <a:noFill/>
            <a:miter lim="800000"/>
            <a:headEnd/>
            <a:tailEnd/>
          </a:ln>
        </p:spPr>
      </p:pic>
      <p:sp>
        <p:nvSpPr>
          <p:cNvPr id="14" name="Rectangle 13"/>
          <p:cNvSpPr/>
          <p:nvPr/>
        </p:nvSpPr>
        <p:spPr>
          <a:xfrm>
            <a:off x="6804248" y="116632"/>
            <a:ext cx="216024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bg1">
                    <a:lumMod val="50000"/>
                  </a:schemeClr>
                </a:solidFill>
              </a:rPr>
              <a:t>Insérez ici le logo de votre organisation</a:t>
            </a:r>
            <a:endParaRPr lang="fr-FR" sz="1200" dirty="0">
              <a:solidFill>
                <a:schemeClr val="bg1">
                  <a:lumMod val="50000"/>
                </a:schemeClr>
              </a:solidFill>
            </a:endParaRPr>
          </a:p>
        </p:txBody>
      </p:sp>
      <p:sp>
        <p:nvSpPr>
          <p:cNvPr id="15" name="Rectangle 14"/>
          <p:cNvSpPr/>
          <p:nvPr/>
        </p:nvSpPr>
        <p:spPr>
          <a:xfrm>
            <a:off x="4796408" y="1709192"/>
            <a:ext cx="4032448" cy="44644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graphicFrame>
        <p:nvGraphicFramePr>
          <p:cNvPr id="17" name="Object 16"/>
          <p:cNvGraphicFramePr>
            <a:graphicFrameLocks noChangeAspect="1"/>
          </p:cNvGraphicFramePr>
          <p:nvPr>
            <p:extLst>
              <p:ext uri="{D42A27DB-BD31-4B8C-83A1-F6EECF244321}">
                <p14:modId xmlns="" xmlns:p14="http://schemas.microsoft.com/office/powerpoint/2010/main" val="4192655198"/>
              </p:ext>
            </p:extLst>
          </p:nvPr>
        </p:nvGraphicFramePr>
        <p:xfrm>
          <a:off x="4499992" y="0"/>
          <a:ext cx="4613890" cy="6741368"/>
        </p:xfrm>
        <a:graphic>
          <a:graphicData uri="http://schemas.openxmlformats.org/presentationml/2006/ole">
            <p:oleObj spid="_x0000_s1057" name="Document" r:id="rId4" imgW="5476320" imgH="3428280" progId="Word.Document.12">
              <p:link updateAutomatic="1"/>
            </p:oleObj>
          </a:graphicData>
        </a:graphic>
      </p:graphicFrame>
    </p:spTree>
    <p:extLst>
      <p:ext uri="{BB962C8B-B14F-4D97-AF65-F5344CB8AC3E}">
        <p14:creationId xmlns="" xmlns:p14="http://schemas.microsoft.com/office/powerpoint/2010/main" val="1945361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17</a:t>
            </a:fld>
            <a:endParaRPr lang="fr-FR" dirty="0">
              <a:solidFill>
                <a:schemeClr val="bg1"/>
              </a:solidFill>
            </a:endParaRPr>
          </a:p>
        </p:txBody>
      </p:sp>
      <p:sp>
        <p:nvSpPr>
          <p:cNvPr id="11" name="ZoneTexte 10"/>
          <p:cNvSpPr txBox="1"/>
          <p:nvPr/>
        </p:nvSpPr>
        <p:spPr>
          <a:xfrm>
            <a:off x="0" y="1268760"/>
            <a:ext cx="9144000" cy="600164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3200" b="1" i="1" dirty="0" err="1" smtClean="0">
                <a:solidFill>
                  <a:srgbClr val="000090"/>
                </a:solidFill>
              </a:rPr>
              <a:t>IBFAN’s</a:t>
            </a:r>
            <a:r>
              <a:rPr lang="fr-FR" sz="3200" b="1" i="1" dirty="0" smtClean="0">
                <a:solidFill>
                  <a:srgbClr val="000090"/>
                </a:solidFill>
              </a:rPr>
              <a:t> </a:t>
            </a:r>
            <a:r>
              <a:rPr lang="fr-FR" sz="3200" b="1" i="1" dirty="0" err="1" smtClean="0">
                <a:solidFill>
                  <a:srgbClr val="000090"/>
                </a:solidFill>
              </a:rPr>
              <a:t>overarching</a:t>
            </a:r>
            <a:r>
              <a:rPr lang="fr-FR" sz="3200" b="1" i="1" dirty="0" smtClean="0">
                <a:solidFill>
                  <a:srgbClr val="000090"/>
                </a:solidFill>
              </a:rPr>
              <a:t> </a:t>
            </a:r>
            <a:r>
              <a:rPr lang="fr-FR" sz="3200" b="1" i="1" dirty="0" err="1" smtClean="0">
                <a:solidFill>
                  <a:srgbClr val="000090"/>
                </a:solidFill>
              </a:rPr>
              <a:t>concerns</a:t>
            </a:r>
            <a:r>
              <a:rPr lang="fr-FR" sz="3200" b="1" i="1" dirty="0" smtClean="0">
                <a:solidFill>
                  <a:srgbClr val="000090"/>
                </a:solidFill>
              </a:rPr>
              <a:t> on </a:t>
            </a:r>
            <a:r>
              <a:rPr lang="fr-FR" sz="3200" b="1" i="1" dirty="0" err="1" smtClean="0">
                <a:solidFill>
                  <a:srgbClr val="000090"/>
                </a:solidFill>
              </a:rPr>
              <a:t>market</a:t>
            </a:r>
            <a:r>
              <a:rPr lang="fr-FR" sz="3200" b="1" i="1" dirty="0" err="1">
                <a:solidFill>
                  <a:srgbClr val="000090"/>
                </a:solidFill>
              </a:rPr>
              <a:t>-</a:t>
            </a:r>
            <a:r>
              <a:rPr lang="fr-FR" sz="3200" b="1" i="1" dirty="0" err="1" smtClean="0">
                <a:solidFill>
                  <a:srgbClr val="000090"/>
                </a:solidFill>
              </a:rPr>
              <a:t>based</a:t>
            </a:r>
            <a:r>
              <a:rPr lang="fr-FR" sz="3200" b="1" i="1" dirty="0" smtClean="0">
                <a:solidFill>
                  <a:srgbClr val="000090"/>
                </a:solidFill>
              </a:rPr>
              <a:t> solutions</a:t>
            </a:r>
          </a:p>
          <a:p>
            <a:pPr algn="ctr"/>
            <a:r>
              <a:rPr lang="fr-FR" sz="3200" b="1" i="1" dirty="0" err="1" smtClean="0">
                <a:solidFill>
                  <a:srgbClr val="000090"/>
                </a:solidFill>
              </a:rPr>
              <a:t>Who</a:t>
            </a:r>
            <a:r>
              <a:rPr lang="fr-FR" sz="3200" b="1" i="1" dirty="0" smtClean="0">
                <a:solidFill>
                  <a:srgbClr val="000090"/>
                </a:solidFill>
              </a:rPr>
              <a:t> gains? </a:t>
            </a:r>
            <a:r>
              <a:rPr lang="fr-FR" sz="3200" b="1" i="1" dirty="0" err="1" smtClean="0">
                <a:solidFill>
                  <a:srgbClr val="000090"/>
                </a:solidFill>
              </a:rPr>
              <a:t>Who</a:t>
            </a:r>
            <a:r>
              <a:rPr lang="fr-FR" sz="3200" b="1" i="1" dirty="0" smtClean="0">
                <a:solidFill>
                  <a:srgbClr val="000090"/>
                </a:solidFill>
              </a:rPr>
              <a:t> </a:t>
            </a:r>
            <a:r>
              <a:rPr lang="fr-FR" sz="3200" b="1" i="1" dirty="0" err="1" smtClean="0">
                <a:solidFill>
                  <a:srgbClr val="000090"/>
                </a:solidFill>
              </a:rPr>
              <a:t>loses</a:t>
            </a:r>
            <a:r>
              <a:rPr lang="fr-FR" sz="3200" b="1" i="1" dirty="0" smtClean="0">
                <a:solidFill>
                  <a:srgbClr val="000090"/>
                </a:solidFill>
              </a:rPr>
              <a:t>?</a:t>
            </a:r>
          </a:p>
          <a:p>
            <a:pPr marL="514350" indent="-514350">
              <a:buFont typeface="+mj-lt"/>
              <a:buAutoNum type="arabicPeriod"/>
            </a:pPr>
            <a:r>
              <a:rPr lang="en-US" sz="3200" b="1" dirty="0"/>
              <a:t>Regulatory gains for major corporate interests</a:t>
            </a:r>
          </a:p>
          <a:p>
            <a:pPr marL="514350" indent="-514350">
              <a:buFont typeface="+mj-lt"/>
              <a:buAutoNum type="arabicPeriod"/>
            </a:pPr>
            <a:r>
              <a:rPr lang="en-US" sz="3200" b="1" dirty="0"/>
              <a:t>Market gains for food and drinks industries</a:t>
            </a:r>
          </a:p>
          <a:p>
            <a:pPr marL="514350" indent="-514350">
              <a:buFont typeface="+mj-lt"/>
              <a:buAutoNum type="arabicPeriod"/>
            </a:pPr>
            <a:r>
              <a:rPr lang="en-US" sz="3200" b="1" dirty="0"/>
              <a:t>Increased shift of aid funds from public sector discretion to the private sector control</a:t>
            </a:r>
          </a:p>
          <a:p>
            <a:pPr marL="514350" indent="-514350">
              <a:buFont typeface="+mj-lt"/>
              <a:buAutoNum type="arabicPeriod"/>
            </a:pPr>
            <a:r>
              <a:rPr lang="en-US" sz="3200" b="1" dirty="0">
                <a:solidFill>
                  <a:srgbClr val="FF0000"/>
                </a:solidFill>
              </a:rPr>
              <a:t>Decreased control by national governments for policy development</a:t>
            </a:r>
          </a:p>
          <a:p>
            <a:pPr marL="514350" indent="-514350">
              <a:buFont typeface="+mj-lt"/>
              <a:buAutoNum type="arabicPeriod"/>
            </a:pPr>
            <a:r>
              <a:rPr lang="en-US" sz="3200" b="1" dirty="0"/>
              <a:t>Increased economic disparity and increased rates of malnutrition</a:t>
            </a:r>
          </a:p>
          <a:p>
            <a:endParaRPr lang="fr-FR" sz="3200" b="1" dirty="0">
              <a:solidFill>
                <a:srgbClr val="00B0F0"/>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740352" y="116632"/>
            <a:ext cx="72008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0"/>
            <a:ext cx="1143000" cy="1130300"/>
          </a:xfrm>
          <a:prstGeom prst="rect">
            <a:avLst/>
          </a:prstGeom>
          <a:noFill/>
          <a:ln>
            <a:noFill/>
          </a:ln>
        </p:spPr>
      </p:pic>
    </p:spTree>
    <p:extLst>
      <p:ext uri="{BB962C8B-B14F-4D97-AF65-F5344CB8AC3E}">
        <p14:creationId xmlns="" xmlns:p14="http://schemas.microsoft.com/office/powerpoint/2010/main" val="3672702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18</a:t>
            </a:fld>
            <a:endParaRPr lang="fr-FR" dirty="0">
              <a:solidFill>
                <a:schemeClr val="bg1"/>
              </a:solidFill>
            </a:endParaRPr>
          </a:p>
        </p:txBody>
      </p:sp>
      <p:sp>
        <p:nvSpPr>
          <p:cNvPr id="11" name="ZoneTexte 10"/>
          <p:cNvSpPr txBox="1"/>
          <p:nvPr/>
        </p:nvSpPr>
        <p:spPr>
          <a:xfrm>
            <a:off x="251520" y="1268760"/>
            <a:ext cx="4464496" cy="5355313"/>
          </a:xfrm>
          <a:prstGeom prst="rect">
            <a:avLst/>
          </a:prstGeom>
          <a:noFill/>
        </p:spPr>
        <p:txBody>
          <a:bodyPr wrap="square" rtlCol="0">
            <a:spAutoFit/>
          </a:bodyPr>
          <a:lstStyle/>
          <a:p>
            <a:r>
              <a:rPr lang="en-US" sz="2400" b="1" i="1" dirty="0" smtClean="0"/>
              <a:t>4. Decreased </a:t>
            </a:r>
            <a:r>
              <a:rPr lang="en-US" sz="2400" b="1" i="1" dirty="0"/>
              <a:t>control by national governments for policy development</a:t>
            </a:r>
          </a:p>
          <a:p>
            <a:endParaRPr lang="fr-FR" sz="2400" dirty="0" smtClean="0">
              <a:solidFill>
                <a:schemeClr val="tx1">
                  <a:lumMod val="75000"/>
                  <a:lumOff val="25000"/>
                </a:schemeClr>
              </a:solidFill>
            </a:endParaRPr>
          </a:p>
          <a:p>
            <a:endParaRPr lang="fr-FR" dirty="0">
              <a:solidFill>
                <a:schemeClr val="tx1">
                  <a:lumMod val="75000"/>
                  <a:lumOff val="25000"/>
                </a:schemeClr>
              </a:solidFill>
            </a:endParaRPr>
          </a:p>
          <a:p>
            <a:pPr marL="114300" indent="0">
              <a:buFont typeface="Arial" charset="0"/>
              <a:buNone/>
            </a:pPr>
            <a:r>
              <a:rPr lang="en-US" sz="2800" b="1" i="1" dirty="0">
                <a:solidFill>
                  <a:srgbClr val="4F81BD"/>
                </a:solidFill>
                <a:latin typeface="Calibri" charset="0"/>
                <a:ea typeface="ＭＳ Ｐゴシック" charset="0"/>
                <a:cs typeface="ＭＳ Ｐゴシック" charset="0"/>
              </a:rPr>
              <a:t>“….international capital at the top is mobile and is running circles around governments....”</a:t>
            </a:r>
          </a:p>
          <a:p>
            <a:pPr marL="114300" indent="0">
              <a:buFont typeface="Arial" charset="0"/>
              <a:buNone/>
            </a:pPr>
            <a:endParaRPr lang="en-GB" sz="2800" b="1" dirty="0">
              <a:latin typeface="Calibri" charset="0"/>
              <a:ea typeface="ＭＳ Ｐゴシック" charset="0"/>
              <a:cs typeface="ＭＳ Ｐゴシック" charset="0"/>
            </a:endParaRPr>
          </a:p>
          <a:p>
            <a:pPr marL="114300" indent="0">
              <a:buFont typeface="Arial" charset="0"/>
              <a:buNone/>
            </a:pPr>
            <a:r>
              <a:rPr lang="en-US" sz="2000" b="1" dirty="0">
                <a:latin typeface="Calibri" charset="0"/>
                <a:ea typeface="ＭＳ Ｐゴシック" charset="0"/>
                <a:cs typeface="ＭＳ Ｐゴシック" charset="0"/>
              </a:rPr>
              <a:t>Jeffrey Sachs quoting a CEO and talking about </a:t>
            </a:r>
            <a:r>
              <a:rPr lang="en-US" sz="2000" b="1" i="1" dirty="0">
                <a:latin typeface="Calibri" charset="0"/>
                <a:ea typeface="ＭＳ Ｐゴシック" charset="0"/>
                <a:cs typeface="ＭＳ Ｐゴシック" charset="0"/>
              </a:rPr>
              <a:t>The Price of </a:t>
            </a:r>
          </a:p>
          <a:p>
            <a:pPr marL="114300" indent="0">
              <a:buFont typeface="Arial" charset="0"/>
              <a:buNone/>
            </a:pPr>
            <a:r>
              <a:rPr lang="en-US" sz="2000" b="1" i="1" dirty="0" err="1">
                <a:latin typeface="Calibri" charset="0"/>
                <a:ea typeface="ＭＳ Ｐゴシック" charset="0"/>
                <a:cs typeface="ＭＳ Ｐゴシック" charset="0"/>
              </a:rPr>
              <a:t>Civilisation</a:t>
            </a:r>
            <a:r>
              <a:rPr lang="en-US" sz="2000" b="1" dirty="0">
                <a:latin typeface="Calibri" charset="0"/>
                <a:ea typeface="ＭＳ Ｐゴシック" charset="0"/>
                <a:cs typeface="ＭＳ Ｐゴシック" charset="0"/>
              </a:rPr>
              <a:t> BBC Radio 4  Today :</a:t>
            </a:r>
            <a:endParaRPr lang="en-GB" sz="2000" b="1" dirty="0">
              <a:latin typeface="Calibri" charset="0"/>
              <a:ea typeface="ＭＳ Ｐゴシック" charset="0"/>
              <a:cs typeface="ＭＳ Ｐゴシック" charset="0"/>
            </a:endParaRPr>
          </a:p>
          <a:p>
            <a:endParaRPr lang="fr-FR" sz="2800" b="1" dirty="0">
              <a:solidFill>
                <a:schemeClr val="tx1">
                  <a:lumMod val="75000"/>
                  <a:lumOff val="25000"/>
                </a:schemeClr>
              </a:solidFill>
            </a:endParaRPr>
          </a:p>
        </p:txBody>
      </p:sp>
      <p:sp>
        <p:nvSpPr>
          <p:cNvPr id="12" name="Rectangle 11"/>
          <p:cNvSpPr/>
          <p:nvPr/>
        </p:nvSpPr>
        <p:spPr>
          <a:xfrm>
            <a:off x="4644008" y="1556792"/>
            <a:ext cx="4032448" cy="4824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sp>
        <p:nvSpPr>
          <p:cNvPr id="13" name="Rectangle 12"/>
          <p:cNvSpPr/>
          <p:nvPr/>
        </p:nvSpPr>
        <p:spPr>
          <a:xfrm>
            <a:off x="4644008" y="1628800"/>
            <a:ext cx="4032448" cy="475252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Illustration + graphique</a:t>
            </a:r>
            <a:endParaRPr lang="fr-FR" dirty="0"/>
          </a:p>
        </p:txBody>
      </p:sp>
      <p:pic>
        <p:nvPicPr>
          <p:cNvPr id="1026"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4" name="Rectangle 13"/>
          <p:cNvSpPr/>
          <p:nvPr/>
        </p:nvSpPr>
        <p:spPr>
          <a:xfrm>
            <a:off x="6948264" y="116632"/>
            <a:ext cx="1872208"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5" name="Content Placeholder 3" descr="YUM + Clinton.pdf"/>
          <p:cNvPicPr>
            <a:picLocks noGrp="1" noChangeAspect="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a:xfrm>
            <a:off x="4572000" y="908720"/>
            <a:ext cx="4968552" cy="5544616"/>
          </a:xfrm>
        </p:spPr>
      </p:pic>
      <p:pic>
        <p:nvPicPr>
          <p:cNvPr id="17" name="Picture 16" descr="icon"/>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7596336" y="0"/>
            <a:ext cx="1143000" cy="11303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19</a:t>
            </a:fld>
            <a:endParaRPr lang="fr-FR" dirty="0">
              <a:solidFill>
                <a:schemeClr val="bg1"/>
              </a:solidFill>
            </a:endParaRPr>
          </a:p>
        </p:txBody>
      </p:sp>
      <p:sp>
        <p:nvSpPr>
          <p:cNvPr id="9" name="Espace réservé du pied de page 8"/>
          <p:cNvSpPr>
            <a:spLocks noGrp="1"/>
          </p:cNvSpPr>
          <p:nvPr>
            <p:ph type="ftr" sz="quarter" idx="11"/>
          </p:nvPr>
        </p:nvSpPr>
        <p:spPr>
          <a:xfrm>
            <a:off x="-36512" y="6520259"/>
            <a:ext cx="4760168" cy="365125"/>
          </a:xfrm>
        </p:spPr>
        <p:txBody>
          <a:bodyPr/>
          <a:lstStyle/>
          <a:p>
            <a:endParaRPr lang="fr-FR" dirty="0">
              <a:solidFill>
                <a:schemeClr val="bg1"/>
              </a:solidFill>
            </a:endParaRPr>
          </a:p>
        </p:txBody>
      </p:sp>
      <p:sp>
        <p:nvSpPr>
          <p:cNvPr id="11" name="ZoneTexte 10"/>
          <p:cNvSpPr txBox="1"/>
          <p:nvPr/>
        </p:nvSpPr>
        <p:spPr>
          <a:xfrm>
            <a:off x="0" y="548681"/>
            <a:ext cx="9144000" cy="6370975"/>
          </a:xfrm>
          <a:prstGeom prst="rect">
            <a:avLst/>
          </a:prstGeom>
          <a:noFill/>
        </p:spPr>
        <p:txBody>
          <a:bodyPr wrap="square" rtlCol="0">
            <a:spAutoFit/>
          </a:bodyPr>
          <a:lstStyle/>
          <a:p>
            <a:endParaRPr lang="en-US" sz="3200" dirty="0" smtClean="0"/>
          </a:p>
          <a:p>
            <a:pPr algn="ctr"/>
            <a:r>
              <a:rPr lang="en-US" sz="3200" b="1" i="1" dirty="0" smtClean="0"/>
              <a:t>What about GAIN?</a:t>
            </a:r>
          </a:p>
          <a:p>
            <a:endParaRPr lang="en-US" sz="3200" dirty="0" smtClean="0"/>
          </a:p>
          <a:p>
            <a:r>
              <a:rPr lang="en-US" sz="2800" dirty="0"/>
              <a:t>Although GAIN claims to tackle malnutrition, in reality it is working to open up markets for its 600 partner companies (including  </a:t>
            </a:r>
            <a:r>
              <a:rPr lang="en-US" sz="2800" dirty="0" err="1"/>
              <a:t>Danone</a:t>
            </a:r>
            <a:r>
              <a:rPr lang="en-US" sz="2800" dirty="0"/>
              <a:t>, the world’s second largest baby food company, Mars, Pepsi, and Coca Cola). </a:t>
            </a:r>
          </a:p>
          <a:p>
            <a:r>
              <a:rPr lang="en-US" sz="2800" dirty="0"/>
              <a:t>Last October, GAIN challenged the Kenya’s proposed </a:t>
            </a:r>
            <a:r>
              <a:rPr lang="en-US" sz="2800" b="1" dirty="0" err="1"/>
              <a:t>Breastmilk</a:t>
            </a:r>
            <a:r>
              <a:rPr lang="en-US" sz="2800" b="1" dirty="0"/>
              <a:t> Substitutes (Regulation and control) Bill </a:t>
            </a:r>
            <a:r>
              <a:rPr lang="en-US" sz="2800" b="1" dirty="0" smtClean="0"/>
              <a:t>2012</a:t>
            </a:r>
            <a:r>
              <a:rPr lang="en-US" sz="2800" dirty="0" smtClean="0"/>
              <a:t> as </a:t>
            </a:r>
            <a:r>
              <a:rPr lang="en-US" sz="2800" dirty="0"/>
              <a:t>it awaited the President’s signature. In its lobby paper GAIN implied that proceeding with the law would </a:t>
            </a:r>
            <a:r>
              <a:rPr lang="en-US" sz="2800" b="1" dirty="0"/>
              <a:t>threaten</a:t>
            </a:r>
            <a:r>
              <a:rPr lang="en-US" sz="2800" dirty="0"/>
              <a:t> </a:t>
            </a:r>
            <a:r>
              <a:rPr lang="en-US" sz="2800" b="1" i="1" dirty="0">
                <a:solidFill>
                  <a:srgbClr val="000000"/>
                </a:solidFill>
              </a:rPr>
              <a:t>“Kenya’s ability to meet its commitments as a Scaling Up Nutrition (SUN</a:t>
            </a:r>
            <a:r>
              <a:rPr lang="en-US" sz="2800" b="1" i="1" dirty="0" smtClean="0">
                <a:solidFill>
                  <a:srgbClr val="000000"/>
                </a:solidFill>
              </a:rPr>
              <a:t>)”.</a:t>
            </a:r>
            <a:endParaRPr lang="en-US" sz="2800" b="1" dirty="0">
              <a:solidFill>
                <a:srgbClr val="000000"/>
              </a:solidFill>
            </a:endParaRPr>
          </a:p>
          <a:p>
            <a:endParaRPr lang="en-US" sz="3200" b="1" dirty="0" smtClean="0"/>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6804248" y="116632"/>
            <a:ext cx="216024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bg1">
                    <a:lumMod val="50000"/>
                  </a:schemeClr>
                </a:solidFill>
              </a:rPr>
              <a:t>Insérez ici le logo de votre organisation</a:t>
            </a:r>
            <a:endParaRPr lang="fr-FR" sz="1200" dirty="0">
              <a:solidFill>
                <a:schemeClr val="bg1">
                  <a:lumMod val="50000"/>
                </a:schemeClr>
              </a:solidFill>
            </a:endParaRPr>
          </a:p>
        </p:txBody>
      </p:sp>
    </p:spTree>
    <p:extLst>
      <p:ext uri="{BB962C8B-B14F-4D97-AF65-F5344CB8AC3E}">
        <p14:creationId xmlns="" xmlns:p14="http://schemas.microsoft.com/office/powerpoint/2010/main" val="3111428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a:t>
            </a:fld>
            <a:endParaRPr lang="fr-FR" dirty="0">
              <a:solidFill>
                <a:schemeClr val="bg1"/>
              </a:solidFill>
            </a:endParaRPr>
          </a:p>
        </p:txBody>
      </p:sp>
      <p:graphicFrame>
        <p:nvGraphicFramePr>
          <p:cNvPr id="17" name="Diagram 16"/>
          <p:cNvGraphicFramePr/>
          <p:nvPr>
            <p:extLst>
              <p:ext uri="{D42A27DB-BD31-4B8C-83A1-F6EECF244321}">
                <p14:modId xmlns="" xmlns:p14="http://schemas.microsoft.com/office/powerpoint/2010/main" val="2010976912"/>
              </p:ext>
            </p:extLst>
          </p:nvPr>
        </p:nvGraphicFramePr>
        <p:xfrm>
          <a:off x="251520" y="1124744"/>
          <a:ext cx="8892480" cy="4647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2"/>
          <p:cNvPicPr>
            <a:picLocks noChangeAspect="1" noChangeArrowheads="1"/>
          </p:cNvPicPr>
          <p:nvPr/>
        </p:nvPicPr>
        <p:blipFill>
          <a:blip r:embed="rId7"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812360" y="116632"/>
            <a:ext cx="72008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bg1">
                    <a:lumMod val="50000"/>
                  </a:schemeClr>
                </a:solidFill>
              </a:rPr>
              <a:t>Insérez ici le logo de votre organisation</a:t>
            </a:r>
            <a:endParaRPr lang="fr-FR" sz="1200" dirty="0">
              <a:solidFill>
                <a:schemeClr val="bg1">
                  <a:lumMod val="50000"/>
                </a:schemeClr>
              </a:solidFill>
            </a:endParaRPr>
          </a:p>
        </p:txBody>
      </p:sp>
      <p:pic>
        <p:nvPicPr>
          <p:cNvPr id="11" name="Picture 10" descr="icon"/>
          <p:cNvPicPr/>
          <p:nvPr/>
        </p:nvPicPr>
        <p:blipFill>
          <a:blip r:embed="rId8" cstate="print">
            <a:extLst>
              <a:ext uri="{28A0092B-C50C-407E-A947-70E740481C1C}">
                <a14:useLocalDpi xmlns="" xmlns:a14="http://schemas.microsoft.com/office/drawing/2010/main"/>
              </a:ext>
            </a:extLst>
          </a:blip>
          <a:srcRect/>
          <a:stretch>
            <a:fillRect/>
          </a:stretch>
        </p:blipFill>
        <p:spPr bwMode="auto">
          <a:xfrm>
            <a:off x="7668344" y="0"/>
            <a:ext cx="1143000" cy="1130300"/>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20</a:t>
            </a:fld>
            <a:endParaRPr lang="fr-FR" dirty="0">
              <a:solidFill>
                <a:schemeClr val="bg1"/>
              </a:solidFill>
            </a:endParaRPr>
          </a:p>
        </p:txBody>
      </p:sp>
      <p:sp>
        <p:nvSpPr>
          <p:cNvPr id="11" name="ZoneTexte 10"/>
          <p:cNvSpPr txBox="1"/>
          <p:nvPr/>
        </p:nvSpPr>
        <p:spPr>
          <a:xfrm>
            <a:off x="0" y="1268760"/>
            <a:ext cx="9144000" cy="600164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3200" b="1" i="1" dirty="0" err="1" smtClean="0">
                <a:solidFill>
                  <a:srgbClr val="000090"/>
                </a:solidFill>
              </a:rPr>
              <a:t>IBFAN’s</a:t>
            </a:r>
            <a:r>
              <a:rPr lang="fr-FR" sz="3200" b="1" i="1" dirty="0" smtClean="0">
                <a:solidFill>
                  <a:srgbClr val="000090"/>
                </a:solidFill>
              </a:rPr>
              <a:t> </a:t>
            </a:r>
            <a:r>
              <a:rPr lang="fr-FR" sz="3200" b="1" i="1" dirty="0" err="1" smtClean="0">
                <a:solidFill>
                  <a:srgbClr val="000090"/>
                </a:solidFill>
              </a:rPr>
              <a:t>overarching</a:t>
            </a:r>
            <a:r>
              <a:rPr lang="fr-FR" sz="3200" b="1" i="1" dirty="0" smtClean="0">
                <a:solidFill>
                  <a:srgbClr val="000090"/>
                </a:solidFill>
              </a:rPr>
              <a:t> </a:t>
            </a:r>
            <a:r>
              <a:rPr lang="fr-FR" sz="3200" b="1" i="1" dirty="0" err="1" smtClean="0">
                <a:solidFill>
                  <a:srgbClr val="000090"/>
                </a:solidFill>
              </a:rPr>
              <a:t>concerns</a:t>
            </a:r>
            <a:r>
              <a:rPr lang="fr-FR" sz="3200" b="1" i="1" dirty="0" smtClean="0">
                <a:solidFill>
                  <a:srgbClr val="000090"/>
                </a:solidFill>
              </a:rPr>
              <a:t> on </a:t>
            </a:r>
            <a:r>
              <a:rPr lang="fr-FR" sz="3200" b="1" i="1" dirty="0" err="1" smtClean="0">
                <a:solidFill>
                  <a:srgbClr val="000090"/>
                </a:solidFill>
              </a:rPr>
              <a:t>market</a:t>
            </a:r>
            <a:r>
              <a:rPr lang="fr-FR" sz="3200" b="1" i="1" dirty="0" err="1">
                <a:solidFill>
                  <a:srgbClr val="000090"/>
                </a:solidFill>
              </a:rPr>
              <a:t>-</a:t>
            </a:r>
            <a:r>
              <a:rPr lang="fr-FR" sz="3200" b="1" i="1" dirty="0" err="1" smtClean="0">
                <a:solidFill>
                  <a:srgbClr val="000090"/>
                </a:solidFill>
              </a:rPr>
              <a:t>based</a:t>
            </a:r>
            <a:r>
              <a:rPr lang="fr-FR" sz="3200" b="1" i="1" dirty="0" smtClean="0">
                <a:solidFill>
                  <a:srgbClr val="000090"/>
                </a:solidFill>
              </a:rPr>
              <a:t> solutions</a:t>
            </a:r>
          </a:p>
          <a:p>
            <a:pPr algn="ctr"/>
            <a:r>
              <a:rPr lang="fr-FR" sz="3200" b="1" i="1" dirty="0" err="1" smtClean="0">
                <a:solidFill>
                  <a:srgbClr val="000090"/>
                </a:solidFill>
              </a:rPr>
              <a:t>Who</a:t>
            </a:r>
            <a:r>
              <a:rPr lang="fr-FR" sz="3200" b="1" i="1" dirty="0" smtClean="0">
                <a:solidFill>
                  <a:srgbClr val="000090"/>
                </a:solidFill>
              </a:rPr>
              <a:t> gains? </a:t>
            </a:r>
            <a:r>
              <a:rPr lang="fr-FR" sz="3200" b="1" i="1" dirty="0" err="1" smtClean="0">
                <a:solidFill>
                  <a:srgbClr val="000090"/>
                </a:solidFill>
              </a:rPr>
              <a:t>Who</a:t>
            </a:r>
            <a:r>
              <a:rPr lang="fr-FR" sz="3200" b="1" i="1" dirty="0" smtClean="0">
                <a:solidFill>
                  <a:srgbClr val="000090"/>
                </a:solidFill>
              </a:rPr>
              <a:t> </a:t>
            </a:r>
            <a:r>
              <a:rPr lang="fr-FR" sz="3200" b="1" i="1" dirty="0" err="1" smtClean="0">
                <a:solidFill>
                  <a:srgbClr val="000090"/>
                </a:solidFill>
              </a:rPr>
              <a:t>loses</a:t>
            </a:r>
            <a:r>
              <a:rPr lang="fr-FR" sz="3200" b="1" i="1" dirty="0" smtClean="0">
                <a:solidFill>
                  <a:srgbClr val="000090"/>
                </a:solidFill>
              </a:rPr>
              <a:t>?</a:t>
            </a:r>
          </a:p>
          <a:p>
            <a:pPr marL="514350" indent="-514350">
              <a:buFont typeface="+mj-lt"/>
              <a:buAutoNum type="arabicPeriod"/>
            </a:pPr>
            <a:r>
              <a:rPr lang="en-US" sz="3200" b="1" dirty="0"/>
              <a:t>Regulatory gains for major corporate interests</a:t>
            </a:r>
          </a:p>
          <a:p>
            <a:pPr marL="514350" indent="-514350">
              <a:buFont typeface="+mj-lt"/>
              <a:buAutoNum type="arabicPeriod"/>
            </a:pPr>
            <a:r>
              <a:rPr lang="en-US" sz="3200" b="1" dirty="0"/>
              <a:t>Market gains for food and drinks industries</a:t>
            </a:r>
          </a:p>
          <a:p>
            <a:pPr marL="514350" indent="-514350">
              <a:buFont typeface="+mj-lt"/>
              <a:buAutoNum type="arabicPeriod"/>
            </a:pPr>
            <a:r>
              <a:rPr lang="en-US" sz="3200" b="1" dirty="0"/>
              <a:t>Increased shift of aid funds from public sector discretion to the private sector control</a:t>
            </a:r>
          </a:p>
          <a:p>
            <a:pPr marL="514350" indent="-514350">
              <a:buFont typeface="+mj-lt"/>
              <a:buAutoNum type="arabicPeriod"/>
            </a:pPr>
            <a:r>
              <a:rPr lang="en-US" sz="3200" b="1" dirty="0"/>
              <a:t>Decreased control by national governments for policy development</a:t>
            </a:r>
          </a:p>
          <a:p>
            <a:pPr marL="514350" indent="-514350">
              <a:buFont typeface="+mj-lt"/>
              <a:buAutoNum type="arabicPeriod"/>
            </a:pPr>
            <a:r>
              <a:rPr lang="en-US" sz="3200" b="1" dirty="0">
                <a:solidFill>
                  <a:srgbClr val="FF0000"/>
                </a:solidFill>
              </a:rPr>
              <a:t>Increased economic disparity and increased rates of malnutrition</a:t>
            </a:r>
          </a:p>
          <a:p>
            <a:endParaRPr lang="fr-FR" sz="3200" b="1" dirty="0">
              <a:solidFill>
                <a:srgbClr val="00B0F0"/>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740352" y="116632"/>
            <a:ext cx="72008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0"/>
            <a:ext cx="1143000" cy="1130300"/>
          </a:xfrm>
          <a:prstGeom prst="rect">
            <a:avLst/>
          </a:prstGeom>
          <a:noFill/>
          <a:ln>
            <a:noFill/>
          </a:ln>
        </p:spPr>
      </p:pic>
    </p:spTree>
    <p:extLst>
      <p:ext uri="{BB962C8B-B14F-4D97-AF65-F5344CB8AC3E}">
        <p14:creationId xmlns="" xmlns:p14="http://schemas.microsoft.com/office/powerpoint/2010/main" val="3672702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21</a:t>
            </a:fld>
            <a:endParaRPr lang="fr-FR" dirty="0">
              <a:solidFill>
                <a:schemeClr val="bg1"/>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884368" y="188639"/>
            <a:ext cx="576064" cy="470549"/>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4" name="Picture 13"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668344" y="-171400"/>
            <a:ext cx="1143000" cy="1130300"/>
          </a:xfrm>
          <a:prstGeom prst="rect">
            <a:avLst/>
          </a:prstGeom>
          <a:noFill/>
          <a:ln>
            <a:noFill/>
          </a:ln>
        </p:spPr>
      </p:pic>
      <p:sp>
        <p:nvSpPr>
          <p:cNvPr id="2" name="Rectangle 1"/>
          <p:cNvSpPr/>
          <p:nvPr/>
        </p:nvSpPr>
        <p:spPr>
          <a:xfrm>
            <a:off x="107504" y="1052737"/>
            <a:ext cx="9036496" cy="4801315"/>
          </a:xfrm>
          <a:prstGeom prst="rect">
            <a:avLst/>
          </a:prstGeom>
        </p:spPr>
        <p:txBody>
          <a:bodyPr wrap="square">
            <a:spAutoFit/>
          </a:bodyPr>
          <a:lstStyle/>
          <a:p>
            <a:r>
              <a:rPr lang="en-US" sz="3600" b="1" i="1" dirty="0" smtClean="0"/>
              <a:t>5. Increased </a:t>
            </a:r>
            <a:r>
              <a:rPr lang="en-US" sz="3600" b="1" i="1" dirty="0"/>
              <a:t>economic disparity and increased rates of </a:t>
            </a:r>
            <a:r>
              <a:rPr lang="en-US" sz="3600" b="1" i="1" dirty="0" smtClean="0"/>
              <a:t>malnutrition</a:t>
            </a:r>
          </a:p>
          <a:p>
            <a:endParaRPr lang="en-US" sz="3600" b="1" dirty="0"/>
          </a:p>
          <a:p>
            <a:pPr marL="342900" indent="-342900">
              <a:buFont typeface="Arial"/>
              <a:buChar char="•"/>
            </a:pPr>
            <a:r>
              <a:rPr lang="en-US" sz="3600" b="1" dirty="0"/>
              <a:t>When malnutrition is the guise for  expanding markets for food products and the source of </a:t>
            </a:r>
            <a:r>
              <a:rPr lang="en-US" sz="3600" b="1" dirty="0" smtClean="0"/>
              <a:t>profits, reduction </a:t>
            </a:r>
            <a:r>
              <a:rPr lang="en-US" sz="3600" b="1" dirty="0"/>
              <a:t>of poverty/hunger/malnutrition is in conflict with the profit aims of the private sector</a:t>
            </a:r>
          </a:p>
          <a:p>
            <a:pPr marL="342900" indent="-342900">
              <a:buFont typeface="Arial"/>
              <a:buChar char="•"/>
            </a:pPr>
            <a:endParaRPr lang="en-US" b="1" i="1" dirty="0"/>
          </a:p>
        </p:txBody>
      </p:sp>
    </p:spTree>
    <p:extLst>
      <p:ext uri="{BB962C8B-B14F-4D97-AF65-F5344CB8AC3E}">
        <p14:creationId xmlns="" xmlns:p14="http://schemas.microsoft.com/office/powerpoint/2010/main" val="26609032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22</a:t>
            </a:fld>
            <a:endParaRPr lang="fr-FR" dirty="0">
              <a:solidFill>
                <a:schemeClr val="bg1"/>
              </a:solidFill>
            </a:endParaRPr>
          </a:p>
        </p:txBody>
      </p:sp>
      <p:sp>
        <p:nvSpPr>
          <p:cNvPr id="11" name="ZoneTexte 10"/>
          <p:cNvSpPr txBox="1"/>
          <p:nvPr/>
        </p:nvSpPr>
        <p:spPr>
          <a:xfrm>
            <a:off x="251520" y="1268760"/>
            <a:ext cx="8784976" cy="4678204"/>
          </a:xfrm>
          <a:prstGeom prst="rect">
            <a:avLst/>
          </a:prstGeom>
          <a:noFill/>
        </p:spPr>
        <p:txBody>
          <a:bodyPr wrap="square" rtlCol="0">
            <a:spAutoFit/>
          </a:bodyPr>
          <a:lstStyle/>
          <a:p>
            <a:r>
              <a:rPr lang="en-US" sz="2800" dirty="0" smtClean="0"/>
              <a:t>The policies imposed by the WB, IMF and the WTO </a:t>
            </a:r>
            <a:r>
              <a:rPr lang="en-US" sz="2800" dirty="0"/>
              <a:t>on developing countries over the past few </a:t>
            </a:r>
            <a:r>
              <a:rPr lang="en-US" sz="2800" dirty="0" smtClean="0"/>
              <a:t>decades are </a:t>
            </a:r>
            <a:r>
              <a:rPr lang="en-US" sz="2800" dirty="0"/>
              <a:t>designed to forcibly </a:t>
            </a:r>
            <a:r>
              <a:rPr lang="en-US" sz="2800" dirty="0" err="1"/>
              <a:t>liberalise</a:t>
            </a:r>
            <a:r>
              <a:rPr lang="en-US" sz="2800" dirty="0"/>
              <a:t> markets, prying them open in order to give multinational corporations unprecedented access to cheap land, resources and </a:t>
            </a:r>
            <a:r>
              <a:rPr lang="en-US" sz="2800" dirty="0" err="1"/>
              <a:t>labour</a:t>
            </a:r>
            <a:r>
              <a:rPr lang="en-US" sz="2800" dirty="0"/>
              <a:t>. But at a serious cost: poor countries have lost around </a:t>
            </a:r>
            <a:r>
              <a:rPr lang="en-US" sz="2800" u="sng" dirty="0"/>
              <a:t>$500bn</a:t>
            </a:r>
            <a:r>
              <a:rPr lang="en-US" sz="2800" dirty="0"/>
              <a:t> per year in GDP as a consequence of these </a:t>
            </a:r>
            <a:r>
              <a:rPr lang="en-US" sz="2800" dirty="0" smtClean="0"/>
              <a:t>policies</a:t>
            </a:r>
            <a:r>
              <a:rPr lang="en-US" sz="2800" dirty="0"/>
              <a:t>.</a:t>
            </a:r>
            <a:r>
              <a:rPr lang="en-US" sz="2800" dirty="0" smtClean="0"/>
              <a:t> </a:t>
            </a:r>
          </a:p>
          <a:p>
            <a:endParaRPr lang="en-US" sz="2800" b="1" i="1" dirty="0"/>
          </a:p>
          <a:p>
            <a:r>
              <a:rPr lang="en-US" sz="2800" b="1" i="1" dirty="0" smtClean="0"/>
              <a:t>- economist </a:t>
            </a:r>
            <a:r>
              <a:rPr lang="en-US" sz="2800" b="1" i="1" dirty="0"/>
              <a:t>Robert </a:t>
            </a:r>
            <a:r>
              <a:rPr lang="en-US" sz="2800" b="1" i="1" dirty="0" err="1"/>
              <a:t>Pollin</a:t>
            </a:r>
            <a:r>
              <a:rPr lang="en-US" sz="2800" b="1" i="1" dirty="0"/>
              <a:t> of the University of Massachusetts.  </a:t>
            </a:r>
          </a:p>
          <a:p>
            <a:endParaRPr lang="fr-FR" b="1" i="1"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740352" y="116632"/>
            <a:ext cx="648072"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452320" y="-28927"/>
            <a:ext cx="1143000" cy="1130300"/>
          </a:xfrm>
          <a:prstGeom prst="rect">
            <a:avLst/>
          </a:prstGeom>
          <a:noFill/>
          <a:ln>
            <a:noFill/>
          </a:ln>
        </p:spPr>
      </p:pic>
    </p:spTree>
    <p:extLst>
      <p:ext uri="{BB962C8B-B14F-4D97-AF65-F5344CB8AC3E}">
        <p14:creationId xmlns="" xmlns:p14="http://schemas.microsoft.com/office/powerpoint/2010/main" val="433433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23</a:t>
            </a:fld>
            <a:endParaRPr lang="fr-FR" dirty="0">
              <a:solidFill>
                <a:schemeClr val="bg1"/>
              </a:solidFill>
            </a:endParaRPr>
          </a:p>
        </p:txBody>
      </p:sp>
      <p:sp>
        <p:nvSpPr>
          <p:cNvPr id="11" name="ZoneTexte 10"/>
          <p:cNvSpPr txBox="1"/>
          <p:nvPr/>
        </p:nvSpPr>
        <p:spPr>
          <a:xfrm>
            <a:off x="251520" y="1124744"/>
            <a:ext cx="8892480" cy="5724644"/>
          </a:xfrm>
          <a:prstGeom prst="rect">
            <a:avLst/>
          </a:prstGeom>
          <a:noFill/>
        </p:spPr>
        <p:txBody>
          <a:bodyPr wrap="square" rtlCol="0">
            <a:spAutoFit/>
          </a:bodyPr>
          <a:lstStyle/>
          <a:p>
            <a:pPr algn="ctr"/>
            <a:r>
              <a:rPr lang="fr-FR" sz="3200" b="1" i="1" dirty="0" err="1" smtClean="0"/>
              <a:t>What</a:t>
            </a:r>
            <a:r>
              <a:rPr lang="fr-FR" sz="3200" b="1" i="1" dirty="0" smtClean="0"/>
              <a:t> </a:t>
            </a:r>
            <a:r>
              <a:rPr lang="fr-FR" sz="3200" b="1" i="1" dirty="0" err="1" smtClean="0"/>
              <a:t>is</a:t>
            </a:r>
            <a:r>
              <a:rPr lang="fr-FR" sz="3200" b="1" i="1" dirty="0" smtClean="0"/>
              <a:t> </a:t>
            </a:r>
            <a:r>
              <a:rPr lang="fr-FR" sz="3200" b="1" i="1" dirty="0" err="1" smtClean="0"/>
              <a:t>needed</a:t>
            </a:r>
            <a:r>
              <a:rPr lang="fr-FR" sz="3200" b="1" i="1" dirty="0" smtClean="0"/>
              <a:t>?</a:t>
            </a:r>
            <a:endParaRPr lang="fr-FR" sz="3200" b="1" i="1" dirty="0"/>
          </a:p>
          <a:p>
            <a:pPr algn="ctr"/>
            <a:r>
              <a:rPr lang="fr-FR" sz="3200" b="1" dirty="0" err="1" smtClean="0"/>
              <a:t>Decreasing</a:t>
            </a:r>
            <a:r>
              <a:rPr lang="fr-FR" sz="3200" b="1" dirty="0" smtClean="0"/>
              <a:t> </a:t>
            </a:r>
            <a:r>
              <a:rPr lang="fr-FR" sz="3200" b="1" dirty="0" err="1" smtClean="0"/>
              <a:t>disparity</a:t>
            </a:r>
            <a:r>
              <a:rPr lang="fr-FR" sz="3200" b="1" dirty="0" smtClean="0"/>
              <a:t> – </a:t>
            </a:r>
            <a:r>
              <a:rPr lang="fr-FR" sz="3200" b="1" dirty="0" err="1"/>
              <a:t>I</a:t>
            </a:r>
            <a:r>
              <a:rPr lang="fr-FR" sz="3200" b="1" dirty="0" err="1" smtClean="0"/>
              <a:t>ncreasing</a:t>
            </a:r>
            <a:r>
              <a:rPr lang="fr-FR" sz="3200" b="1" dirty="0" smtClean="0"/>
              <a:t> justice</a:t>
            </a:r>
          </a:p>
          <a:p>
            <a:pPr algn="ctr"/>
            <a:endParaRPr lang="fr-FR" sz="2400" b="1" dirty="0"/>
          </a:p>
          <a:p>
            <a:pPr marL="457200" indent="-457200">
              <a:buFont typeface="+mj-lt"/>
              <a:buAutoNum type="arabicPeriod"/>
            </a:pPr>
            <a:r>
              <a:rPr lang="fr-FR" sz="2400" b="1" dirty="0" smtClean="0"/>
              <a:t>Change the </a:t>
            </a:r>
            <a:r>
              <a:rPr lang="fr-FR" sz="2400" b="1" dirty="0" err="1" smtClean="0"/>
              <a:t>rules</a:t>
            </a:r>
            <a:r>
              <a:rPr lang="fr-FR" sz="2400" b="1" dirty="0" smtClean="0"/>
              <a:t> – </a:t>
            </a:r>
            <a:r>
              <a:rPr lang="fr-FR" sz="2400" b="1" dirty="0" err="1" smtClean="0"/>
              <a:t>globally</a:t>
            </a:r>
            <a:r>
              <a:rPr lang="fr-FR" sz="2400" b="1" dirty="0" smtClean="0"/>
              <a:t> </a:t>
            </a:r>
            <a:r>
              <a:rPr lang="fr-FR" sz="2400" b="1" dirty="0" err="1" smtClean="0"/>
              <a:t>enforceable</a:t>
            </a:r>
            <a:r>
              <a:rPr lang="fr-FR" sz="2400" b="1" dirty="0" smtClean="0"/>
              <a:t> </a:t>
            </a:r>
            <a:r>
              <a:rPr lang="fr-FR" sz="2400" b="1" dirty="0" err="1" smtClean="0"/>
              <a:t>regulations</a:t>
            </a:r>
            <a:r>
              <a:rPr lang="fr-FR" sz="2400" b="1" dirty="0" smtClean="0"/>
              <a:t> are </a:t>
            </a:r>
            <a:r>
              <a:rPr lang="fr-FR" sz="2400" b="1" dirty="0" err="1" smtClean="0"/>
              <a:t>critical</a:t>
            </a:r>
            <a:r>
              <a:rPr lang="fr-FR" sz="2400" b="1" dirty="0" smtClean="0"/>
              <a:t> </a:t>
            </a:r>
          </a:p>
          <a:p>
            <a:pPr lvl="1"/>
            <a:r>
              <a:rPr lang="fr-FR" sz="2400" b="1" dirty="0" smtClean="0"/>
              <a:t>For over 30 </a:t>
            </a:r>
            <a:r>
              <a:rPr lang="fr-FR" sz="2400" b="1" dirty="0" err="1" smtClean="0"/>
              <a:t>years</a:t>
            </a:r>
            <a:r>
              <a:rPr lang="fr-FR" sz="2400" b="1" dirty="0" smtClean="0"/>
              <a:t> IBFAN has </a:t>
            </a:r>
            <a:r>
              <a:rPr lang="fr-FR" sz="2400" b="1" dirty="0" err="1" smtClean="0"/>
              <a:t>witnessed</a:t>
            </a:r>
            <a:r>
              <a:rPr lang="fr-FR" sz="2400" b="1" dirty="0" smtClean="0"/>
              <a:t> the </a:t>
            </a:r>
            <a:r>
              <a:rPr lang="fr-FR" sz="2400" b="1" dirty="0" err="1" smtClean="0"/>
              <a:t>disasters</a:t>
            </a:r>
            <a:r>
              <a:rPr lang="fr-FR" sz="2400" b="1" dirty="0" smtClean="0"/>
              <a:t> </a:t>
            </a:r>
            <a:r>
              <a:rPr lang="fr-FR" sz="2400" b="1" dirty="0" err="1" smtClean="0"/>
              <a:t>perpetrated</a:t>
            </a:r>
            <a:r>
              <a:rPr lang="fr-FR" sz="2400" b="1" dirty="0" smtClean="0"/>
              <a:t> by the marketing of the infant formula and infant </a:t>
            </a:r>
            <a:r>
              <a:rPr lang="fr-FR" sz="2400" b="1" dirty="0" err="1" smtClean="0"/>
              <a:t>foods</a:t>
            </a:r>
            <a:r>
              <a:rPr lang="fr-FR" sz="2400" b="1" dirty="0" smtClean="0"/>
              <a:t> industries. This continues </a:t>
            </a:r>
            <a:r>
              <a:rPr lang="fr-FR" sz="2400" b="1" dirty="0" err="1" smtClean="0"/>
              <a:t>unabated</a:t>
            </a:r>
            <a:r>
              <a:rPr lang="fr-FR" sz="2400" b="1" dirty="0" smtClean="0"/>
              <a:t> in </a:t>
            </a:r>
            <a:r>
              <a:rPr lang="fr-FR" sz="2400" b="1" dirty="0" err="1" smtClean="0"/>
              <a:t>most</a:t>
            </a:r>
            <a:r>
              <a:rPr lang="fr-FR" sz="2400" b="1" dirty="0" smtClean="0"/>
              <a:t> parts of the globe </a:t>
            </a:r>
            <a:r>
              <a:rPr lang="fr-FR" sz="2400" b="1" dirty="0" err="1" smtClean="0"/>
              <a:t>resulting</a:t>
            </a:r>
            <a:r>
              <a:rPr lang="fr-FR" sz="2400" b="1" dirty="0"/>
              <a:t> </a:t>
            </a:r>
            <a:r>
              <a:rPr lang="fr-FR" sz="2400" b="1" dirty="0" smtClean="0"/>
              <a:t>in 1.5 million </a:t>
            </a:r>
            <a:r>
              <a:rPr lang="fr-FR" sz="2400" b="1" dirty="0" err="1" smtClean="0"/>
              <a:t>deaths</a:t>
            </a:r>
            <a:r>
              <a:rPr lang="fr-FR" sz="2400" b="1" dirty="0" smtClean="0"/>
              <a:t> </a:t>
            </a:r>
            <a:r>
              <a:rPr lang="fr-FR" sz="2400" b="1" dirty="0" err="1" smtClean="0"/>
              <a:t>annually</a:t>
            </a:r>
            <a:r>
              <a:rPr lang="fr-FR" sz="2400" b="1" dirty="0" smtClean="0"/>
              <a:t> </a:t>
            </a:r>
          </a:p>
          <a:p>
            <a:r>
              <a:rPr lang="fr-FR" sz="2400" b="1" dirty="0" smtClean="0"/>
              <a:t>2. Change the structures </a:t>
            </a:r>
            <a:r>
              <a:rPr lang="fr-FR" sz="2400" b="1" dirty="0" err="1" smtClean="0"/>
              <a:t>that</a:t>
            </a:r>
            <a:r>
              <a:rPr lang="fr-FR" sz="2400" b="1" dirty="0" smtClean="0"/>
              <a:t> </a:t>
            </a:r>
            <a:r>
              <a:rPr lang="fr-FR" sz="2400" b="1" dirty="0" err="1" smtClean="0"/>
              <a:t>increase</a:t>
            </a:r>
            <a:r>
              <a:rPr lang="fr-FR" sz="2400" b="1" dirty="0" smtClean="0"/>
              <a:t> </a:t>
            </a:r>
            <a:r>
              <a:rPr lang="fr-FR" sz="2400" b="1" dirty="0" err="1" smtClean="0"/>
              <a:t>disparity</a:t>
            </a:r>
            <a:r>
              <a:rPr lang="fr-FR" sz="2400" b="1" dirty="0" smtClean="0"/>
              <a:t> of the WB, IMF and the WTO – i.e. </a:t>
            </a:r>
            <a:r>
              <a:rPr lang="fr-FR" sz="2400" b="1" dirty="0" err="1"/>
              <a:t>d</a:t>
            </a:r>
            <a:r>
              <a:rPr lang="fr-FR" sz="2400" b="1" dirty="0" err="1" smtClean="0"/>
              <a:t>ebt</a:t>
            </a:r>
            <a:r>
              <a:rPr lang="fr-FR" sz="2400" b="1" dirty="0" smtClean="0"/>
              <a:t> </a:t>
            </a:r>
            <a:r>
              <a:rPr lang="fr-FR" sz="2400" b="1" dirty="0" err="1" smtClean="0"/>
              <a:t>forgiveness</a:t>
            </a:r>
            <a:r>
              <a:rPr lang="fr-FR" sz="2400" b="1" dirty="0" smtClean="0"/>
              <a:t> – </a:t>
            </a:r>
            <a:r>
              <a:rPr lang="fr-FR" sz="2400" b="1" dirty="0" err="1" smtClean="0"/>
              <a:t>fair</a:t>
            </a:r>
            <a:r>
              <a:rPr lang="fr-FR" sz="2400" b="1" dirty="0" smtClean="0"/>
              <a:t> </a:t>
            </a:r>
            <a:r>
              <a:rPr lang="fr-FR" sz="2400" b="1" dirty="0" err="1" smtClean="0"/>
              <a:t>trade</a:t>
            </a:r>
            <a:r>
              <a:rPr lang="fr-FR" sz="2400" b="1" dirty="0" smtClean="0"/>
              <a:t> practices</a:t>
            </a:r>
          </a:p>
          <a:p>
            <a:r>
              <a:rPr lang="fr-FR" sz="2400" b="1" dirty="0"/>
              <a:t>3</a:t>
            </a:r>
            <a:r>
              <a:rPr lang="fr-FR" sz="2400" b="1" dirty="0" smtClean="0"/>
              <a:t>. </a:t>
            </a:r>
            <a:r>
              <a:rPr lang="en-US" sz="2400" b="1" dirty="0" smtClean="0"/>
              <a:t>Adopt </a:t>
            </a:r>
            <a:r>
              <a:rPr lang="en-US" sz="2400" b="1" dirty="0"/>
              <a:t>clear conflict of interest rules that prevent industry from having preferential access to policymaking or undue </a:t>
            </a:r>
            <a:r>
              <a:rPr lang="en-US" sz="2400" b="1" dirty="0" smtClean="0"/>
              <a:t>influence </a:t>
            </a:r>
            <a:r>
              <a:rPr lang="en-US" sz="2000" b="1" i="1" dirty="0" smtClean="0"/>
              <a:t>(</a:t>
            </a:r>
            <a:r>
              <a:rPr lang="en-US" sz="2000" i="1" dirty="0" smtClean="0"/>
              <a:t>Thomas, J. law</a:t>
            </a:r>
            <a:r>
              <a:rPr lang="en-US" sz="2000" i="1" dirty="0"/>
              <a:t>, </a:t>
            </a:r>
            <a:r>
              <a:rPr lang="en-US" sz="2000" i="1" dirty="0" smtClean="0"/>
              <a:t>med </a:t>
            </a:r>
            <a:r>
              <a:rPr lang="en-US" sz="2000" i="1" dirty="0"/>
              <a:t>&amp; </a:t>
            </a:r>
            <a:r>
              <a:rPr lang="en-US" sz="2000" i="1" dirty="0" smtClean="0"/>
              <a:t>ethics – 2013)</a:t>
            </a:r>
            <a:endParaRPr lang="fr-FR" sz="2000" b="1" i="1" dirty="0"/>
          </a:p>
          <a:p>
            <a:r>
              <a:rPr lang="fr-FR" sz="2400" b="1" i="1" dirty="0" smtClean="0">
                <a:solidFill>
                  <a:srgbClr val="FF0000"/>
                </a:solidFill>
              </a:rPr>
              <a:t>4. </a:t>
            </a:r>
            <a:r>
              <a:rPr lang="fr-FR" sz="2400" b="1" i="1" dirty="0" err="1" smtClean="0">
                <a:solidFill>
                  <a:srgbClr val="FF0000"/>
                </a:solidFill>
              </a:rPr>
              <a:t>Acountability</a:t>
            </a:r>
            <a:r>
              <a:rPr lang="fr-FR" sz="2400" b="1" i="1" dirty="0" smtClean="0">
                <a:solidFill>
                  <a:srgbClr val="FF0000"/>
                </a:solidFill>
              </a:rPr>
              <a:t> for all </a:t>
            </a:r>
            <a:r>
              <a:rPr lang="fr-FR" sz="2400" b="1" i="1" dirty="0" err="1" smtClean="0">
                <a:solidFill>
                  <a:srgbClr val="FF0000"/>
                </a:solidFill>
              </a:rPr>
              <a:t>actors</a:t>
            </a:r>
            <a:r>
              <a:rPr lang="fr-FR" sz="2400" b="1" i="1" dirty="0" smtClean="0">
                <a:solidFill>
                  <a:srgbClr val="FF0000"/>
                </a:solidFill>
              </a:rPr>
              <a:t> in </a:t>
            </a:r>
            <a:r>
              <a:rPr lang="fr-FR" sz="2400" b="1" i="1" dirty="0" err="1" smtClean="0">
                <a:solidFill>
                  <a:srgbClr val="FF0000"/>
                </a:solidFill>
              </a:rPr>
              <a:t>addressing</a:t>
            </a:r>
            <a:r>
              <a:rPr lang="fr-FR" sz="2400" b="1" i="1" smtClean="0">
                <a:solidFill>
                  <a:srgbClr val="FF0000"/>
                </a:solidFill>
              </a:rPr>
              <a:t> malnutrition</a:t>
            </a:r>
            <a:r>
              <a:rPr lang="fr-FR" sz="2400" b="1" i="1" dirty="0" smtClean="0">
                <a:solidFill>
                  <a:srgbClr val="FF0000"/>
                </a:solidFill>
              </a:rPr>
              <a:t>. </a:t>
            </a:r>
          </a:p>
          <a:p>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596336" y="188640"/>
            <a:ext cx="648072"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308304" y="-17395"/>
            <a:ext cx="1143000" cy="1130300"/>
          </a:xfrm>
          <a:prstGeom prst="rect">
            <a:avLst/>
          </a:prstGeom>
          <a:noFill/>
          <a:ln>
            <a:noFill/>
          </a:ln>
        </p:spPr>
      </p:pic>
    </p:spTree>
    <p:extLst>
      <p:ext uri="{BB962C8B-B14F-4D97-AF65-F5344CB8AC3E}">
        <p14:creationId xmlns="" xmlns:p14="http://schemas.microsoft.com/office/powerpoint/2010/main" val="433433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3</a:t>
            </a:fld>
            <a:endParaRPr lang="fr-FR" dirty="0">
              <a:solidFill>
                <a:schemeClr val="bg1"/>
              </a:solidFill>
            </a:endParaRPr>
          </a:p>
        </p:txBody>
      </p:sp>
      <p:sp>
        <p:nvSpPr>
          <p:cNvPr id="11" name="ZoneTexte 10"/>
          <p:cNvSpPr txBox="1"/>
          <p:nvPr/>
        </p:nvSpPr>
        <p:spPr>
          <a:xfrm>
            <a:off x="251520" y="1268760"/>
            <a:ext cx="8892480" cy="5663089"/>
          </a:xfrm>
          <a:prstGeom prst="rect">
            <a:avLst/>
          </a:prstGeom>
          <a:noFill/>
        </p:spPr>
        <p:txBody>
          <a:bodyPr wrap="square" rtlCol="0">
            <a:spAutoFit/>
          </a:bodyPr>
          <a:lstStyle/>
          <a:p>
            <a:pPr algn="ctr"/>
            <a:r>
              <a:rPr lang="en-US" sz="3600" b="1" i="1" dirty="0" smtClean="0"/>
              <a:t>Do </a:t>
            </a:r>
            <a:r>
              <a:rPr lang="en-US" sz="3600" b="1" i="1" dirty="0"/>
              <a:t>the interventions address the cause?</a:t>
            </a:r>
          </a:p>
          <a:p>
            <a:pPr algn="ctr"/>
            <a:r>
              <a:rPr lang="en-US" sz="2800" dirty="0"/>
              <a:t>Poverty                      </a:t>
            </a:r>
            <a:r>
              <a:rPr lang="en-US" sz="2800" dirty="0" smtClean="0"/>
              <a:t>malnutrition </a:t>
            </a:r>
            <a:endParaRPr lang="en-US" sz="2800" dirty="0"/>
          </a:p>
          <a:p>
            <a:pPr marL="457200" indent="-457200">
              <a:buFont typeface="Arial"/>
              <a:buChar char="•"/>
            </a:pPr>
            <a:r>
              <a:rPr lang="en-US" sz="2800" dirty="0"/>
              <a:t>Copenhagen Consensus: </a:t>
            </a:r>
            <a:r>
              <a:rPr lang="en-US" sz="2800" dirty="0" smtClean="0"/>
              <a:t>Addressing poverty </a:t>
            </a:r>
            <a:r>
              <a:rPr lang="en-US" sz="2800" dirty="0"/>
              <a:t>and hunger reduced to micronutrient interventions and </a:t>
            </a:r>
            <a:r>
              <a:rPr lang="en-US" sz="2800" dirty="0" smtClean="0"/>
              <a:t>deworming 			</a:t>
            </a:r>
            <a:r>
              <a:rPr lang="en-US" sz="2000" b="1" i="1" dirty="0" smtClean="0"/>
              <a:t>Copenhagen </a:t>
            </a:r>
            <a:r>
              <a:rPr lang="en-US" sz="2000" b="1" i="1" dirty="0"/>
              <a:t>Consensus: Horton, Alderman and Rivera </a:t>
            </a:r>
            <a:endParaRPr lang="en-US" sz="2000" dirty="0"/>
          </a:p>
          <a:p>
            <a:pPr marL="457200" indent="-457200">
              <a:buFont typeface="Arial"/>
              <a:buChar char="•"/>
            </a:pPr>
            <a:r>
              <a:rPr lang="en-US" sz="2800" dirty="0"/>
              <a:t>The reductionist approach of micronutrients, fortified processed foods, bio-fortification, etc. address only the symptoms and manifestations of </a:t>
            </a:r>
            <a:r>
              <a:rPr lang="en-US" sz="2800" dirty="0" smtClean="0"/>
              <a:t>poverty</a:t>
            </a:r>
            <a:endParaRPr lang="en-US" sz="2800" dirty="0"/>
          </a:p>
          <a:p>
            <a:pPr marL="457200" indent="-457200">
              <a:buFont typeface="Arial"/>
              <a:buChar char="•"/>
            </a:pPr>
            <a:r>
              <a:rPr lang="en-US" sz="2800" dirty="0"/>
              <a:t>Hand outs of sprinkles and </a:t>
            </a:r>
            <a:r>
              <a:rPr lang="en-US" sz="2800" dirty="0" err="1"/>
              <a:t>plumpynuts</a:t>
            </a:r>
            <a:r>
              <a:rPr lang="en-US" sz="2800" dirty="0"/>
              <a:t> do not change an individual or household inability to meet its basic </a:t>
            </a:r>
            <a:r>
              <a:rPr lang="en-US" sz="2800" dirty="0" smtClean="0"/>
              <a:t>needs</a:t>
            </a:r>
          </a:p>
          <a:p>
            <a:pPr marL="457200" indent="-457200">
              <a:buFont typeface="Arial"/>
              <a:buChar char="•"/>
            </a:pPr>
            <a:r>
              <a:rPr lang="en-US" sz="2800" dirty="0" smtClean="0"/>
              <a:t>Will engagement with the private sector reduce poverty and disparity?</a:t>
            </a:r>
            <a:endParaRPr lang="en-US" sz="2800" dirty="0"/>
          </a:p>
          <a:p>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668344" y="188640"/>
            <a:ext cx="936104"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bg1">
                    <a:lumMod val="50000"/>
                  </a:schemeClr>
                </a:solidFill>
              </a:rPr>
              <a:t>Insérez ici le logo de votre organisation</a:t>
            </a:r>
            <a:endParaRPr lang="fr-FR" sz="1200" dirty="0">
              <a:solidFill>
                <a:schemeClr val="bg1">
                  <a:lumMod val="50000"/>
                </a:schemeClr>
              </a:solidFill>
            </a:endParaRPr>
          </a:p>
        </p:txBody>
      </p:sp>
      <p:sp>
        <p:nvSpPr>
          <p:cNvPr id="13" name="Right Arrow 12"/>
          <p:cNvSpPr/>
          <p:nvPr/>
        </p:nvSpPr>
        <p:spPr>
          <a:xfrm flipV="1">
            <a:off x="3923928" y="1844824"/>
            <a:ext cx="978408" cy="4925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20573"/>
            <a:ext cx="1143000" cy="1130300"/>
          </a:xfrm>
          <a:prstGeom prst="rect">
            <a:avLst/>
          </a:prstGeom>
          <a:noFill/>
          <a:ln>
            <a:noFill/>
          </a:ln>
        </p:spPr>
      </p:pic>
    </p:spTree>
    <p:extLst>
      <p:ext uri="{BB962C8B-B14F-4D97-AF65-F5344CB8AC3E}">
        <p14:creationId xmlns="" xmlns:p14="http://schemas.microsoft.com/office/powerpoint/2010/main" val="3109670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4</a:t>
            </a:fld>
            <a:endParaRPr lang="fr-FR" dirty="0">
              <a:solidFill>
                <a:schemeClr val="bg1"/>
              </a:solidFill>
            </a:endParaRPr>
          </a:p>
        </p:txBody>
      </p:sp>
      <p:sp>
        <p:nvSpPr>
          <p:cNvPr id="11" name="ZoneTexte 10"/>
          <p:cNvSpPr txBox="1"/>
          <p:nvPr/>
        </p:nvSpPr>
        <p:spPr>
          <a:xfrm>
            <a:off x="0" y="980728"/>
            <a:ext cx="9144000" cy="6093976"/>
          </a:xfrm>
          <a:prstGeom prst="rect">
            <a:avLst/>
          </a:prstGeom>
          <a:noFill/>
        </p:spPr>
        <p:txBody>
          <a:bodyPr wrap="square" rtlCol="0">
            <a:spAutoFit/>
          </a:bodyPr>
          <a:lstStyle/>
          <a:p>
            <a:pPr algn="ctr"/>
            <a:r>
              <a:rPr lang="fr-FR" sz="3200" b="1" i="1" dirty="0" smtClean="0">
                <a:solidFill>
                  <a:schemeClr val="tx1">
                    <a:lumMod val="75000"/>
                    <a:lumOff val="25000"/>
                  </a:schemeClr>
                </a:solidFill>
              </a:rPr>
              <a:t>Is </a:t>
            </a:r>
            <a:r>
              <a:rPr lang="fr-FR" sz="3200" b="1" i="1" dirty="0" err="1" smtClean="0">
                <a:solidFill>
                  <a:schemeClr val="tx1">
                    <a:lumMod val="75000"/>
                    <a:lumOff val="25000"/>
                  </a:schemeClr>
                </a:solidFill>
              </a:rPr>
              <a:t>there</a:t>
            </a:r>
            <a:r>
              <a:rPr lang="fr-FR" sz="3200" b="1" i="1" dirty="0" smtClean="0">
                <a:solidFill>
                  <a:schemeClr val="tx1">
                    <a:lumMod val="75000"/>
                    <a:lumOff val="25000"/>
                  </a:schemeClr>
                </a:solidFill>
              </a:rPr>
              <a:t> a </a:t>
            </a:r>
            <a:r>
              <a:rPr lang="fr-FR" sz="3200" b="1" i="1" dirty="0" err="1" smtClean="0">
                <a:solidFill>
                  <a:schemeClr val="tx1">
                    <a:lumMod val="75000"/>
                    <a:lumOff val="25000"/>
                  </a:schemeClr>
                </a:solidFill>
              </a:rPr>
              <a:t>role</a:t>
            </a:r>
            <a:r>
              <a:rPr lang="fr-FR" sz="3200" b="1" i="1" dirty="0" smtClean="0">
                <a:solidFill>
                  <a:schemeClr val="tx1">
                    <a:lumMod val="75000"/>
                    <a:lumOff val="25000"/>
                  </a:schemeClr>
                </a:solidFill>
              </a:rPr>
              <a:t> for </a:t>
            </a:r>
            <a:r>
              <a:rPr lang="fr-FR" sz="3200" b="1" i="1" dirty="0" err="1" smtClean="0">
                <a:solidFill>
                  <a:schemeClr val="tx1">
                    <a:lumMod val="75000"/>
                    <a:lumOff val="25000"/>
                  </a:schemeClr>
                </a:solidFill>
              </a:rPr>
              <a:t>fortified</a:t>
            </a:r>
            <a:r>
              <a:rPr lang="fr-FR" sz="3200" b="1" i="1" dirty="0" smtClean="0">
                <a:solidFill>
                  <a:schemeClr val="tx1">
                    <a:lumMod val="75000"/>
                    <a:lumOff val="25000"/>
                  </a:schemeClr>
                </a:solidFill>
              </a:rPr>
              <a:t> </a:t>
            </a:r>
            <a:r>
              <a:rPr lang="fr-FR" sz="3200" b="1" i="1" dirty="0" err="1" smtClean="0">
                <a:solidFill>
                  <a:schemeClr val="tx1">
                    <a:lumMod val="75000"/>
                    <a:lumOff val="25000"/>
                  </a:schemeClr>
                </a:solidFill>
              </a:rPr>
              <a:t>processed</a:t>
            </a:r>
            <a:r>
              <a:rPr lang="fr-FR" sz="3200" b="1" i="1" dirty="0" smtClean="0">
                <a:solidFill>
                  <a:schemeClr val="tx1">
                    <a:lumMod val="75000"/>
                    <a:lumOff val="25000"/>
                  </a:schemeClr>
                </a:solidFill>
              </a:rPr>
              <a:t> </a:t>
            </a:r>
            <a:r>
              <a:rPr lang="fr-FR" sz="3200" b="1" i="1" dirty="0" err="1" smtClean="0">
                <a:solidFill>
                  <a:schemeClr val="tx1">
                    <a:lumMod val="75000"/>
                    <a:lumOff val="25000"/>
                  </a:schemeClr>
                </a:solidFill>
              </a:rPr>
              <a:t>food</a:t>
            </a:r>
            <a:r>
              <a:rPr lang="fr-FR" sz="3200" b="1" i="1" dirty="0" smtClean="0">
                <a:solidFill>
                  <a:schemeClr val="tx1">
                    <a:lumMod val="75000"/>
                    <a:lumOff val="25000"/>
                  </a:schemeClr>
                </a:solidFill>
              </a:rPr>
              <a:t> </a:t>
            </a:r>
            <a:r>
              <a:rPr lang="fr-FR" sz="3200" b="1" i="1" dirty="0" err="1" smtClean="0">
                <a:solidFill>
                  <a:schemeClr val="tx1">
                    <a:lumMod val="75000"/>
                    <a:lumOff val="25000"/>
                  </a:schemeClr>
                </a:solidFill>
              </a:rPr>
              <a:t>products</a:t>
            </a:r>
            <a:r>
              <a:rPr lang="fr-FR" sz="3200" b="1" i="1" dirty="0" smtClean="0">
                <a:solidFill>
                  <a:schemeClr val="tx1">
                    <a:lumMod val="75000"/>
                    <a:lumOff val="25000"/>
                  </a:schemeClr>
                </a:solidFill>
              </a:rPr>
              <a:t> in </a:t>
            </a:r>
            <a:r>
              <a:rPr lang="fr-FR" sz="3200" b="1" i="1" dirty="0" err="1" smtClean="0">
                <a:solidFill>
                  <a:schemeClr val="tx1">
                    <a:lumMod val="75000"/>
                    <a:lumOff val="25000"/>
                  </a:schemeClr>
                </a:solidFill>
              </a:rPr>
              <a:t>addressing</a:t>
            </a:r>
            <a:r>
              <a:rPr lang="fr-FR" sz="3200" b="1" i="1" dirty="0" smtClean="0">
                <a:solidFill>
                  <a:schemeClr val="tx1">
                    <a:lumMod val="75000"/>
                    <a:lumOff val="25000"/>
                  </a:schemeClr>
                </a:solidFill>
              </a:rPr>
              <a:t> malnutrition? </a:t>
            </a:r>
          </a:p>
          <a:p>
            <a:pPr algn="ctr"/>
            <a:r>
              <a:rPr lang="fr-FR" sz="3200" b="1" i="1" u="sng" dirty="0" err="1" smtClean="0">
                <a:solidFill>
                  <a:schemeClr val="tx1">
                    <a:lumMod val="75000"/>
                    <a:lumOff val="25000"/>
                  </a:schemeClr>
                </a:solidFill>
              </a:rPr>
              <a:t>Risks</a:t>
            </a:r>
            <a:r>
              <a:rPr lang="fr-FR" sz="3200" b="1" i="1" u="sng" dirty="0" smtClean="0">
                <a:solidFill>
                  <a:schemeClr val="tx1">
                    <a:lumMod val="75000"/>
                    <a:lumOff val="25000"/>
                  </a:schemeClr>
                </a:solidFill>
              </a:rPr>
              <a:t> vs </a:t>
            </a:r>
            <a:r>
              <a:rPr lang="fr-FR" sz="3200" b="1" i="1" u="sng" dirty="0" err="1" smtClean="0">
                <a:solidFill>
                  <a:schemeClr val="tx1">
                    <a:lumMod val="75000"/>
                    <a:lumOff val="25000"/>
                  </a:schemeClr>
                </a:solidFill>
              </a:rPr>
              <a:t>Benefits</a:t>
            </a:r>
            <a:endParaRPr lang="fr-FR" sz="3200" b="1" i="1" u="sng" dirty="0" smtClean="0">
              <a:solidFill>
                <a:schemeClr val="tx1">
                  <a:lumMod val="75000"/>
                  <a:lumOff val="25000"/>
                </a:schemeClr>
              </a:solidFill>
            </a:endParaRPr>
          </a:p>
          <a:p>
            <a:pPr marL="285750" indent="-285750">
              <a:buFont typeface="Wingdings" charset="2"/>
              <a:buChar char="§"/>
            </a:pPr>
            <a:r>
              <a:rPr lang="fr-FR" sz="2800" b="1" dirty="0" smtClean="0">
                <a:solidFill>
                  <a:schemeClr val="tx1">
                    <a:lumMod val="75000"/>
                    <a:lumOff val="25000"/>
                  </a:schemeClr>
                </a:solidFill>
              </a:rPr>
              <a:t>Food </a:t>
            </a:r>
            <a:r>
              <a:rPr lang="fr-FR" sz="2800" b="1" dirty="0" err="1" smtClean="0">
                <a:solidFill>
                  <a:schemeClr val="tx1">
                    <a:lumMod val="75000"/>
                    <a:lumOff val="25000"/>
                  </a:schemeClr>
                </a:solidFill>
              </a:rPr>
              <a:t>products</a:t>
            </a:r>
            <a:r>
              <a:rPr lang="fr-FR" sz="2800" b="1" dirty="0" smtClean="0">
                <a:solidFill>
                  <a:schemeClr val="tx1">
                    <a:lumMod val="75000"/>
                    <a:lumOff val="25000"/>
                  </a:schemeClr>
                </a:solidFill>
              </a:rPr>
              <a:t> do NOT </a:t>
            </a:r>
            <a:r>
              <a:rPr lang="fr-FR" sz="2800" b="1" dirty="0" err="1" smtClean="0">
                <a:solidFill>
                  <a:schemeClr val="tx1">
                    <a:lumMod val="75000"/>
                    <a:lumOff val="25000"/>
                  </a:schemeClr>
                </a:solidFill>
              </a:rPr>
              <a:t>address</a:t>
            </a:r>
            <a:r>
              <a:rPr lang="fr-FR" sz="2800" b="1" dirty="0" smtClean="0">
                <a:solidFill>
                  <a:schemeClr val="tx1">
                    <a:lumMod val="75000"/>
                    <a:lumOff val="25000"/>
                  </a:schemeClr>
                </a:solidFill>
              </a:rPr>
              <a:t> causes of malnutrition</a:t>
            </a:r>
          </a:p>
          <a:p>
            <a:pPr marL="285750" indent="-285750">
              <a:buFont typeface="Wingdings" charset="2"/>
              <a:buChar char="§"/>
            </a:pPr>
            <a:r>
              <a:rPr lang="fr-FR" sz="2800" b="1" dirty="0" smtClean="0">
                <a:solidFill>
                  <a:schemeClr val="tx1">
                    <a:lumMod val="75000"/>
                    <a:lumOff val="25000"/>
                  </a:schemeClr>
                </a:solidFill>
              </a:rPr>
              <a:t>Can </a:t>
            </a:r>
            <a:r>
              <a:rPr lang="fr-FR" sz="2800" b="1" dirty="0" err="1" smtClean="0">
                <a:solidFill>
                  <a:schemeClr val="tx1">
                    <a:lumMod val="75000"/>
                    <a:lumOff val="25000"/>
                  </a:schemeClr>
                </a:solidFill>
              </a:rPr>
              <a:t>provide</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energy</a:t>
            </a:r>
            <a:r>
              <a:rPr lang="fr-FR" sz="2800" b="1" dirty="0" smtClean="0">
                <a:solidFill>
                  <a:schemeClr val="tx1">
                    <a:lumMod val="75000"/>
                    <a:lumOff val="25000"/>
                  </a:schemeClr>
                </a:solidFill>
              </a:rPr>
              <a:t> and </a:t>
            </a:r>
            <a:r>
              <a:rPr lang="fr-FR" sz="2800" b="1" dirty="0" err="1" smtClean="0">
                <a:solidFill>
                  <a:schemeClr val="tx1">
                    <a:lumMod val="75000"/>
                    <a:lumOff val="25000"/>
                  </a:schemeClr>
                </a:solidFill>
              </a:rPr>
              <a:t>some</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nutrients</a:t>
            </a:r>
            <a:endParaRPr lang="fr-FR" sz="2800" b="1" dirty="0" smtClean="0">
              <a:solidFill>
                <a:schemeClr val="tx1">
                  <a:lumMod val="75000"/>
                  <a:lumOff val="25000"/>
                </a:schemeClr>
              </a:solidFill>
            </a:endParaRPr>
          </a:p>
          <a:p>
            <a:pPr marL="285750" indent="-285750">
              <a:buFont typeface="Wingdings" charset="2"/>
              <a:buChar char="§"/>
            </a:pPr>
            <a:r>
              <a:rPr lang="fr-FR" sz="2800" b="1" dirty="0" err="1">
                <a:solidFill>
                  <a:schemeClr val="tx1">
                    <a:lumMod val="75000"/>
                    <a:lumOff val="25000"/>
                  </a:schemeClr>
                </a:solidFill>
              </a:rPr>
              <a:t>Nutritionally</a:t>
            </a:r>
            <a:r>
              <a:rPr lang="fr-FR" sz="2800" b="1" dirty="0">
                <a:solidFill>
                  <a:schemeClr val="tx1">
                    <a:lumMod val="75000"/>
                    <a:lumOff val="25000"/>
                  </a:schemeClr>
                </a:solidFill>
              </a:rPr>
              <a:t> </a:t>
            </a:r>
            <a:r>
              <a:rPr lang="fr-FR" sz="2800" b="1" dirty="0" err="1" smtClean="0">
                <a:solidFill>
                  <a:schemeClr val="tx1">
                    <a:lumMod val="75000"/>
                    <a:lumOff val="25000"/>
                  </a:schemeClr>
                </a:solidFill>
              </a:rPr>
              <a:t>inadequate</a:t>
            </a:r>
            <a:r>
              <a:rPr lang="fr-FR" sz="2800" b="1" dirty="0" smtClean="0">
                <a:solidFill>
                  <a:schemeClr val="tx1">
                    <a:lumMod val="75000"/>
                    <a:lumOff val="25000"/>
                  </a:schemeClr>
                </a:solidFill>
              </a:rPr>
              <a:t> – </a:t>
            </a:r>
            <a:r>
              <a:rPr lang="fr-FR" sz="2800" b="1" dirty="0" err="1" smtClean="0">
                <a:solidFill>
                  <a:schemeClr val="tx1">
                    <a:lumMod val="75000"/>
                    <a:lumOff val="25000"/>
                  </a:schemeClr>
                </a:solidFill>
              </a:rPr>
              <a:t>consuming</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industrial</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nutrients</a:t>
            </a:r>
            <a:r>
              <a:rPr lang="fr-FR" sz="2800" b="1" dirty="0" smtClean="0">
                <a:solidFill>
                  <a:schemeClr val="tx1">
                    <a:lumMod val="75000"/>
                    <a:lumOff val="25000"/>
                  </a:schemeClr>
                </a:solidFill>
              </a:rPr>
              <a:t> and </a:t>
            </a:r>
            <a:r>
              <a:rPr lang="fr-FR" sz="2800" b="1" dirty="0" err="1" smtClean="0">
                <a:solidFill>
                  <a:schemeClr val="tx1">
                    <a:lumMod val="75000"/>
                    <a:lumOff val="25000"/>
                  </a:schemeClr>
                </a:solidFill>
              </a:rPr>
              <a:t>processed</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food</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ingredients</a:t>
            </a:r>
            <a:r>
              <a:rPr lang="fr-FR" sz="2800" b="1" dirty="0" smtClean="0">
                <a:solidFill>
                  <a:schemeClr val="tx1">
                    <a:lumMod val="75000"/>
                    <a:lumOff val="25000"/>
                  </a:schemeClr>
                </a:solidFill>
              </a:rPr>
              <a:t> has </a:t>
            </a:r>
            <a:r>
              <a:rPr lang="fr-FR" sz="2800" b="1" dirty="0" err="1" smtClean="0">
                <a:solidFill>
                  <a:schemeClr val="tx1">
                    <a:lumMod val="75000"/>
                    <a:lumOff val="25000"/>
                  </a:schemeClr>
                </a:solidFill>
              </a:rPr>
              <a:t>low</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efficacy</a:t>
            </a:r>
            <a:r>
              <a:rPr lang="fr-FR" sz="2800" b="1" dirty="0" smtClean="0">
                <a:solidFill>
                  <a:schemeClr val="tx1">
                    <a:lumMod val="75000"/>
                    <a:lumOff val="25000"/>
                  </a:schemeClr>
                </a:solidFill>
              </a:rPr>
              <a:t> </a:t>
            </a:r>
            <a:r>
              <a:rPr lang="fr-FR" sz="2400" b="1" i="1" dirty="0" smtClean="0">
                <a:solidFill>
                  <a:schemeClr val="tx1">
                    <a:lumMod val="75000"/>
                    <a:lumOff val="25000"/>
                  </a:schemeClr>
                </a:solidFill>
              </a:rPr>
              <a:t>(</a:t>
            </a:r>
            <a:r>
              <a:rPr lang="fr-FR" sz="2400" b="1" i="1" dirty="0" err="1" smtClean="0">
                <a:solidFill>
                  <a:schemeClr val="tx1">
                    <a:lumMod val="75000"/>
                    <a:lumOff val="25000"/>
                  </a:schemeClr>
                </a:solidFill>
              </a:rPr>
              <a:t>Bhutta</a:t>
            </a:r>
            <a:r>
              <a:rPr lang="fr-FR" sz="2400" b="1" i="1" dirty="0" smtClean="0">
                <a:solidFill>
                  <a:schemeClr val="tx1">
                    <a:lumMod val="75000"/>
                    <a:lumOff val="25000"/>
                  </a:schemeClr>
                </a:solidFill>
              </a:rPr>
              <a:t> 2013)</a:t>
            </a:r>
          </a:p>
          <a:p>
            <a:pPr marL="285750" indent="-285750">
              <a:buFont typeface="Wingdings" charset="2"/>
              <a:buChar char="§"/>
            </a:pPr>
            <a:r>
              <a:rPr lang="fr-FR" sz="2800" b="1" dirty="0" err="1" smtClean="0">
                <a:solidFill>
                  <a:schemeClr val="tx1">
                    <a:lumMod val="75000"/>
                    <a:lumOff val="25000"/>
                  </a:schemeClr>
                </a:solidFill>
              </a:rPr>
              <a:t>Negatively</a:t>
            </a:r>
            <a:r>
              <a:rPr lang="fr-FR" sz="2800" b="1" dirty="0" smtClean="0">
                <a:solidFill>
                  <a:schemeClr val="tx1">
                    <a:lumMod val="75000"/>
                    <a:lumOff val="25000"/>
                  </a:schemeClr>
                </a:solidFill>
              </a:rPr>
              <a:t> impact </a:t>
            </a:r>
            <a:r>
              <a:rPr lang="fr-FR" sz="2800" b="1" dirty="0" err="1" smtClean="0">
                <a:solidFill>
                  <a:schemeClr val="tx1">
                    <a:lumMod val="75000"/>
                    <a:lumOff val="25000"/>
                  </a:schemeClr>
                </a:solidFill>
              </a:rPr>
              <a:t>imprinting</a:t>
            </a:r>
            <a:r>
              <a:rPr lang="fr-FR" sz="2800" b="1" dirty="0" smtClean="0">
                <a:solidFill>
                  <a:schemeClr val="tx1">
                    <a:lumMod val="75000"/>
                    <a:lumOff val="25000"/>
                  </a:schemeClr>
                </a:solidFill>
              </a:rPr>
              <a:t> of taste </a:t>
            </a:r>
            <a:r>
              <a:rPr lang="fr-FR" sz="2800" b="1" dirty="0" err="1" smtClean="0">
                <a:solidFill>
                  <a:schemeClr val="tx1">
                    <a:lumMod val="75000"/>
                    <a:lumOff val="25000"/>
                  </a:schemeClr>
                </a:solidFill>
              </a:rPr>
              <a:t>preferences</a:t>
            </a:r>
            <a:r>
              <a:rPr lang="fr-FR" sz="2800" b="1" dirty="0" smtClean="0">
                <a:solidFill>
                  <a:schemeClr val="tx1">
                    <a:lumMod val="75000"/>
                    <a:lumOff val="25000"/>
                  </a:schemeClr>
                </a:solidFill>
              </a:rPr>
              <a:t> </a:t>
            </a:r>
          </a:p>
          <a:p>
            <a:pPr marL="285750" indent="-285750">
              <a:buFont typeface="Wingdings" charset="2"/>
              <a:buChar char="§"/>
            </a:pPr>
            <a:r>
              <a:rPr lang="fr-FR" sz="2800" b="1" dirty="0" smtClean="0">
                <a:solidFill>
                  <a:schemeClr val="tx1">
                    <a:lumMod val="75000"/>
                    <a:lumOff val="25000"/>
                  </a:schemeClr>
                </a:solidFill>
              </a:rPr>
              <a:t>Must </a:t>
            </a:r>
            <a:r>
              <a:rPr lang="fr-FR" sz="2800" b="1" dirty="0" err="1" smtClean="0">
                <a:solidFill>
                  <a:schemeClr val="tx1">
                    <a:lumMod val="75000"/>
                    <a:lumOff val="25000"/>
                  </a:schemeClr>
                </a:solidFill>
              </a:rPr>
              <a:t>be</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limited</a:t>
            </a:r>
            <a:r>
              <a:rPr lang="fr-FR" sz="2800" b="1" dirty="0" smtClean="0">
                <a:solidFill>
                  <a:schemeClr val="tx1">
                    <a:lumMod val="75000"/>
                    <a:lumOff val="25000"/>
                  </a:schemeClr>
                </a:solidFill>
              </a:rPr>
              <a:t> to short </a:t>
            </a:r>
            <a:r>
              <a:rPr lang="fr-FR" sz="2800" b="1" dirty="0" err="1" smtClean="0">
                <a:solidFill>
                  <a:schemeClr val="tx1">
                    <a:lumMod val="75000"/>
                    <a:lumOff val="25000"/>
                  </a:schemeClr>
                </a:solidFill>
              </a:rPr>
              <a:t>term</a:t>
            </a:r>
            <a:r>
              <a:rPr lang="fr-FR" sz="2800" b="1" dirty="0" smtClean="0">
                <a:solidFill>
                  <a:schemeClr val="tx1">
                    <a:lumMod val="75000"/>
                    <a:lumOff val="25000"/>
                  </a:schemeClr>
                </a:solidFill>
              </a:rPr>
              <a:t> emergency interventions </a:t>
            </a:r>
            <a:r>
              <a:rPr lang="fr-FR" sz="2800" b="1" dirty="0" err="1" smtClean="0">
                <a:solidFill>
                  <a:schemeClr val="tx1">
                    <a:lumMod val="75000"/>
                    <a:lumOff val="25000"/>
                  </a:schemeClr>
                </a:solidFill>
              </a:rPr>
              <a:t>with</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appropriate</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safeguards</a:t>
            </a:r>
            <a:r>
              <a:rPr lang="fr-FR" sz="2800" b="1" dirty="0" smtClean="0">
                <a:solidFill>
                  <a:schemeClr val="tx1">
                    <a:lumMod val="75000"/>
                    <a:lumOff val="25000"/>
                  </a:schemeClr>
                </a:solidFill>
              </a:rPr>
              <a:t> – labelling, distribution, monitoring, protection of </a:t>
            </a:r>
            <a:r>
              <a:rPr lang="fr-FR" sz="2800" b="1" dirty="0" err="1" smtClean="0">
                <a:solidFill>
                  <a:schemeClr val="tx1">
                    <a:lumMod val="75000"/>
                    <a:lumOff val="25000"/>
                  </a:schemeClr>
                </a:solidFill>
              </a:rPr>
              <a:t>breastfeeding</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independent</a:t>
            </a:r>
            <a:r>
              <a:rPr lang="fr-FR" sz="2800" b="1" dirty="0" smtClean="0">
                <a:solidFill>
                  <a:schemeClr val="tx1">
                    <a:lumMod val="75000"/>
                    <a:lumOff val="25000"/>
                  </a:schemeClr>
                </a:solidFill>
              </a:rPr>
              <a:t>  </a:t>
            </a:r>
            <a:endParaRPr lang="fr-FR" sz="2800" b="1" dirty="0">
              <a:solidFill>
                <a:schemeClr val="tx1">
                  <a:lumMod val="75000"/>
                  <a:lumOff val="25000"/>
                </a:schemeClr>
              </a:solidFill>
            </a:endParaRPr>
          </a:p>
          <a:p>
            <a:pPr marL="285750" indent="-285750">
              <a:buFont typeface="Wingdings" charset="2"/>
              <a:buChar char="§"/>
            </a:pPr>
            <a:endParaRPr lang="fr-FR" sz="2800" b="1" dirty="0" smtClean="0">
              <a:solidFill>
                <a:schemeClr val="tx1">
                  <a:lumMod val="75000"/>
                  <a:lumOff val="25000"/>
                </a:schemeClr>
              </a:solidFill>
            </a:endParaRPr>
          </a:p>
          <a:p>
            <a:pPr marL="285750" indent="-285750">
              <a:buFont typeface="Wingdings" charset="2"/>
              <a:buChar char="§"/>
            </a:pPr>
            <a:endParaRPr lang="fr-FR" b="1"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flipH="1">
            <a:off x="8100392" y="116632"/>
            <a:ext cx="504056"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bg1">
                    <a:lumMod val="50000"/>
                  </a:schemeClr>
                </a:solidFill>
              </a:rPr>
              <a:t>Insérez ici organisation</a:t>
            </a: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668344" y="0"/>
            <a:ext cx="1143000" cy="1130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5</a:t>
            </a:fld>
            <a:endParaRPr lang="fr-FR" dirty="0">
              <a:solidFill>
                <a:schemeClr val="bg1"/>
              </a:solidFill>
            </a:endParaRPr>
          </a:p>
        </p:txBody>
      </p:sp>
      <p:sp>
        <p:nvSpPr>
          <p:cNvPr id="11" name="ZoneTexte 10"/>
          <p:cNvSpPr txBox="1"/>
          <p:nvPr/>
        </p:nvSpPr>
        <p:spPr>
          <a:xfrm>
            <a:off x="251520" y="1124744"/>
            <a:ext cx="8352928" cy="5878533"/>
          </a:xfrm>
          <a:prstGeom prst="rect">
            <a:avLst/>
          </a:prstGeom>
          <a:noFill/>
        </p:spPr>
        <p:txBody>
          <a:bodyPr wrap="square" rtlCol="0">
            <a:spAutoFit/>
          </a:bodyPr>
          <a:lstStyle/>
          <a:p>
            <a:r>
              <a:rPr lang="fr-FR" sz="3200" b="1" i="1" dirty="0" err="1" smtClean="0">
                <a:solidFill>
                  <a:schemeClr val="tx1">
                    <a:lumMod val="75000"/>
                    <a:lumOff val="25000"/>
                  </a:schemeClr>
                </a:solidFill>
              </a:rPr>
              <a:t>Risks</a:t>
            </a:r>
            <a:r>
              <a:rPr lang="fr-FR" sz="3200" b="1" i="1" dirty="0" smtClean="0">
                <a:solidFill>
                  <a:schemeClr val="tx1">
                    <a:lumMod val="75000"/>
                    <a:lumOff val="25000"/>
                  </a:schemeClr>
                </a:solidFill>
              </a:rPr>
              <a:t> vs </a:t>
            </a:r>
            <a:r>
              <a:rPr lang="fr-FR" sz="3200" b="1" i="1" dirty="0" err="1" smtClean="0">
                <a:solidFill>
                  <a:schemeClr val="tx1">
                    <a:lumMod val="75000"/>
                    <a:lumOff val="25000"/>
                  </a:schemeClr>
                </a:solidFill>
              </a:rPr>
              <a:t>Benefits</a:t>
            </a:r>
            <a:r>
              <a:rPr lang="fr-FR" sz="3200" b="1" i="1" dirty="0" smtClean="0">
                <a:solidFill>
                  <a:schemeClr val="tx1">
                    <a:lumMod val="75000"/>
                    <a:lumOff val="25000"/>
                  </a:schemeClr>
                </a:solidFill>
              </a:rPr>
              <a:t>…</a:t>
            </a:r>
          </a:p>
          <a:p>
            <a:endParaRPr lang="fr-FR" sz="2800" dirty="0">
              <a:solidFill>
                <a:schemeClr val="tx1">
                  <a:lumMod val="75000"/>
                  <a:lumOff val="25000"/>
                </a:schemeClr>
              </a:solidFill>
            </a:endParaRPr>
          </a:p>
          <a:p>
            <a:pPr marL="457200" indent="-457200">
              <a:buFont typeface="Wingdings" charset="2"/>
              <a:buChar char="§"/>
            </a:pPr>
            <a:r>
              <a:rPr lang="fr-FR" sz="2800" b="1" dirty="0" err="1" smtClean="0">
                <a:solidFill>
                  <a:schemeClr val="tx1">
                    <a:lumMod val="75000"/>
                    <a:lumOff val="25000"/>
                  </a:schemeClr>
                </a:solidFill>
              </a:rPr>
              <a:t>Risk</a:t>
            </a:r>
            <a:r>
              <a:rPr lang="fr-FR" sz="2800" b="1" dirty="0" smtClean="0">
                <a:solidFill>
                  <a:schemeClr val="tx1">
                    <a:lumMod val="75000"/>
                    <a:lumOff val="25000"/>
                  </a:schemeClr>
                </a:solidFill>
              </a:rPr>
              <a:t> of </a:t>
            </a:r>
            <a:r>
              <a:rPr lang="fr-FR" sz="2800" b="1" dirty="0" err="1" smtClean="0">
                <a:solidFill>
                  <a:schemeClr val="tx1">
                    <a:lumMod val="75000"/>
                    <a:lumOff val="25000"/>
                  </a:schemeClr>
                </a:solidFill>
              </a:rPr>
              <a:t>undermining</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family</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foods</a:t>
            </a:r>
            <a:r>
              <a:rPr lang="fr-FR" sz="2800" b="1" dirty="0" smtClean="0">
                <a:solidFill>
                  <a:schemeClr val="tx1">
                    <a:lumMod val="75000"/>
                    <a:lumOff val="25000"/>
                  </a:schemeClr>
                </a:solidFill>
              </a:rPr>
              <a:t> and local </a:t>
            </a:r>
            <a:r>
              <a:rPr lang="fr-FR" sz="2800" b="1" dirty="0" err="1" smtClean="0">
                <a:solidFill>
                  <a:schemeClr val="tx1">
                    <a:lumMod val="75000"/>
                    <a:lumOff val="25000"/>
                  </a:schemeClr>
                </a:solidFill>
              </a:rPr>
              <a:t>food</a:t>
            </a:r>
            <a:r>
              <a:rPr lang="fr-FR" sz="2800" b="1" dirty="0" smtClean="0">
                <a:solidFill>
                  <a:schemeClr val="tx1">
                    <a:lumMod val="75000"/>
                    <a:lumOff val="25000"/>
                  </a:schemeClr>
                </a:solidFill>
              </a:rPr>
              <a:t> cultures</a:t>
            </a:r>
          </a:p>
          <a:p>
            <a:pPr marL="457200" indent="-457200">
              <a:buFont typeface="Wingdings" charset="2"/>
              <a:buChar char="§"/>
            </a:pPr>
            <a:r>
              <a:rPr lang="fr-FR" sz="2800" b="1" dirty="0" err="1" smtClean="0">
                <a:solidFill>
                  <a:schemeClr val="tx1">
                    <a:lumMod val="75000"/>
                    <a:lumOff val="25000"/>
                  </a:schemeClr>
                </a:solidFill>
              </a:rPr>
              <a:t>Linked</a:t>
            </a:r>
            <a:r>
              <a:rPr lang="fr-FR" sz="2800" b="1" dirty="0" smtClean="0">
                <a:solidFill>
                  <a:schemeClr val="tx1">
                    <a:lumMod val="75000"/>
                    <a:lumOff val="25000"/>
                  </a:schemeClr>
                </a:solidFill>
              </a:rPr>
              <a:t> to </a:t>
            </a:r>
            <a:r>
              <a:rPr lang="fr-FR" sz="2800" b="1" dirty="0" err="1" smtClean="0">
                <a:solidFill>
                  <a:schemeClr val="tx1">
                    <a:lumMod val="75000"/>
                    <a:lumOff val="25000"/>
                  </a:schemeClr>
                </a:solidFill>
              </a:rPr>
              <a:t>development</a:t>
            </a:r>
            <a:r>
              <a:rPr lang="fr-FR" sz="2800" b="1" dirty="0" smtClean="0">
                <a:solidFill>
                  <a:schemeClr val="tx1">
                    <a:lumMod val="75000"/>
                    <a:lumOff val="25000"/>
                  </a:schemeClr>
                </a:solidFill>
              </a:rPr>
              <a:t> of non-communicable </a:t>
            </a:r>
            <a:r>
              <a:rPr lang="fr-FR" sz="2800" b="1" dirty="0" err="1" smtClean="0">
                <a:solidFill>
                  <a:schemeClr val="tx1">
                    <a:lumMod val="75000"/>
                    <a:lumOff val="25000"/>
                  </a:schemeClr>
                </a:solidFill>
              </a:rPr>
              <a:t>diseases</a:t>
            </a:r>
            <a:endParaRPr lang="fr-FR" sz="2800" b="1" dirty="0" smtClean="0">
              <a:solidFill>
                <a:schemeClr val="tx1">
                  <a:lumMod val="75000"/>
                  <a:lumOff val="25000"/>
                </a:schemeClr>
              </a:solidFill>
            </a:endParaRPr>
          </a:p>
          <a:p>
            <a:pPr marL="457200" indent="-457200">
              <a:buFont typeface="Wingdings" charset="2"/>
              <a:buChar char="§"/>
            </a:pPr>
            <a:r>
              <a:rPr lang="fr-FR" sz="2800" b="1" dirty="0" err="1" smtClean="0">
                <a:solidFill>
                  <a:schemeClr val="tx1">
                    <a:lumMod val="75000"/>
                    <a:lumOff val="25000"/>
                  </a:schemeClr>
                </a:solidFill>
              </a:rPr>
              <a:t>Medicalizes</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complex</a:t>
            </a:r>
            <a:r>
              <a:rPr lang="fr-FR" sz="2800" b="1" dirty="0" smtClean="0">
                <a:solidFill>
                  <a:schemeClr val="tx1">
                    <a:lumMod val="75000"/>
                    <a:lumOff val="25000"/>
                  </a:schemeClr>
                </a:solidFill>
              </a:rPr>
              <a:t> social- </a:t>
            </a:r>
            <a:r>
              <a:rPr lang="fr-FR" sz="2800" b="1" dirty="0" err="1" smtClean="0">
                <a:solidFill>
                  <a:schemeClr val="tx1">
                    <a:lumMod val="75000"/>
                    <a:lumOff val="25000"/>
                  </a:schemeClr>
                </a:solidFill>
              </a:rPr>
              <a:t>economic</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problems</a:t>
            </a:r>
            <a:endParaRPr lang="fr-FR" sz="2800" b="1" dirty="0" smtClean="0">
              <a:solidFill>
                <a:schemeClr val="tx1">
                  <a:lumMod val="75000"/>
                  <a:lumOff val="25000"/>
                </a:schemeClr>
              </a:solidFill>
            </a:endParaRPr>
          </a:p>
          <a:p>
            <a:pPr marL="457200" indent="-457200">
              <a:buFont typeface="Wingdings" charset="2"/>
              <a:buChar char="§"/>
            </a:pPr>
            <a:r>
              <a:rPr lang="fr-FR" sz="2800" b="1" dirty="0" err="1" smtClean="0">
                <a:solidFill>
                  <a:schemeClr val="tx1">
                    <a:lumMod val="75000"/>
                    <a:lumOff val="25000"/>
                  </a:schemeClr>
                </a:solidFill>
              </a:rPr>
              <a:t>Increased</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dependency</a:t>
            </a:r>
            <a:endParaRPr lang="fr-FR" sz="2800" b="1" dirty="0" smtClean="0">
              <a:solidFill>
                <a:schemeClr val="tx1">
                  <a:lumMod val="75000"/>
                  <a:lumOff val="25000"/>
                </a:schemeClr>
              </a:solidFill>
            </a:endParaRPr>
          </a:p>
          <a:p>
            <a:pPr marL="457200" indent="-457200">
              <a:buFont typeface="Wingdings" charset="2"/>
              <a:buChar char="§"/>
            </a:pPr>
            <a:r>
              <a:rPr lang="fr-FR" sz="2800" b="1" dirty="0" smtClean="0">
                <a:solidFill>
                  <a:schemeClr val="tx1">
                    <a:lumMod val="75000"/>
                    <a:lumOff val="25000"/>
                  </a:schemeClr>
                </a:solidFill>
              </a:rPr>
              <a:t>Ignores the </a:t>
            </a:r>
            <a:r>
              <a:rPr lang="fr-FR" sz="2800" b="1" dirty="0" err="1" smtClean="0">
                <a:solidFill>
                  <a:schemeClr val="tx1">
                    <a:lumMod val="75000"/>
                    <a:lumOff val="25000"/>
                  </a:schemeClr>
                </a:solidFill>
              </a:rPr>
              <a:t>need</a:t>
            </a:r>
            <a:r>
              <a:rPr lang="fr-FR" sz="2800" b="1" dirty="0" smtClean="0">
                <a:solidFill>
                  <a:schemeClr val="tx1">
                    <a:lumMod val="75000"/>
                    <a:lumOff val="25000"/>
                  </a:schemeClr>
                </a:solidFill>
              </a:rPr>
              <a:t> for justice and the right to </a:t>
            </a:r>
            <a:r>
              <a:rPr lang="fr-FR" sz="2800" b="1" dirty="0" err="1" smtClean="0">
                <a:solidFill>
                  <a:schemeClr val="tx1">
                    <a:lumMod val="75000"/>
                    <a:lumOff val="25000"/>
                  </a:schemeClr>
                </a:solidFill>
              </a:rPr>
              <a:t>food</a:t>
            </a:r>
            <a:endParaRPr lang="fr-FR" sz="2800" b="1" dirty="0" smtClean="0">
              <a:solidFill>
                <a:schemeClr val="tx1">
                  <a:lumMod val="75000"/>
                  <a:lumOff val="25000"/>
                </a:schemeClr>
              </a:solidFill>
            </a:endParaRPr>
          </a:p>
          <a:p>
            <a:pPr marL="457200" indent="-457200">
              <a:buFont typeface="Wingdings" charset="2"/>
              <a:buChar char="§"/>
            </a:pPr>
            <a:r>
              <a:rPr lang="fr-FR" sz="2800" b="1" dirty="0" err="1" smtClean="0">
                <a:solidFill>
                  <a:schemeClr val="tx1">
                    <a:lumMod val="75000"/>
                    <a:lumOff val="25000"/>
                  </a:schemeClr>
                </a:solidFill>
              </a:rPr>
              <a:t>Avoids</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community</a:t>
            </a:r>
            <a:r>
              <a:rPr lang="fr-FR" sz="2800" b="1" dirty="0" smtClean="0">
                <a:solidFill>
                  <a:schemeClr val="tx1">
                    <a:lumMod val="75000"/>
                    <a:lumOff val="25000"/>
                  </a:schemeClr>
                </a:solidFill>
              </a:rPr>
              <a:t> </a:t>
            </a:r>
            <a:r>
              <a:rPr lang="fr-FR" sz="2800" b="1" dirty="0" err="1" smtClean="0">
                <a:solidFill>
                  <a:schemeClr val="tx1">
                    <a:lumMod val="75000"/>
                    <a:lumOff val="25000"/>
                  </a:schemeClr>
                </a:solidFill>
              </a:rPr>
              <a:t>based</a:t>
            </a:r>
            <a:r>
              <a:rPr lang="fr-FR" sz="2800" b="1" dirty="0" smtClean="0">
                <a:solidFill>
                  <a:schemeClr val="tx1">
                    <a:lumMod val="75000"/>
                    <a:lumOff val="25000"/>
                  </a:schemeClr>
                </a:solidFill>
              </a:rPr>
              <a:t> solutions </a:t>
            </a:r>
          </a:p>
          <a:p>
            <a:pPr marL="457200" indent="-457200">
              <a:buFont typeface="Wingdings" charset="2"/>
              <a:buChar char="§"/>
            </a:pPr>
            <a:r>
              <a:rPr lang="fr-FR" sz="2800" b="1" dirty="0" err="1" smtClean="0">
                <a:solidFill>
                  <a:schemeClr val="tx1">
                    <a:lumMod val="75000"/>
                    <a:lumOff val="25000"/>
                  </a:schemeClr>
                </a:solidFill>
              </a:rPr>
              <a:t>Environmentally</a:t>
            </a:r>
            <a:r>
              <a:rPr lang="fr-FR" sz="2800" b="1" dirty="0" smtClean="0">
                <a:solidFill>
                  <a:schemeClr val="tx1">
                    <a:lumMod val="75000"/>
                    <a:lumOff val="25000"/>
                  </a:schemeClr>
                </a:solidFill>
              </a:rPr>
              <a:t> non-</a:t>
            </a:r>
            <a:r>
              <a:rPr lang="fr-FR" sz="2800" b="1" dirty="0" err="1" smtClean="0">
                <a:solidFill>
                  <a:schemeClr val="tx1">
                    <a:lumMod val="75000"/>
                    <a:lumOff val="25000"/>
                  </a:schemeClr>
                </a:solidFill>
              </a:rPr>
              <a:t>sustainable</a:t>
            </a:r>
            <a:r>
              <a:rPr lang="fr-FR" sz="2800" b="1" dirty="0" smtClean="0">
                <a:solidFill>
                  <a:schemeClr val="tx1">
                    <a:lumMod val="75000"/>
                    <a:lumOff val="25000"/>
                  </a:schemeClr>
                </a:solidFill>
              </a:rPr>
              <a:t> </a:t>
            </a:r>
          </a:p>
          <a:p>
            <a:pPr marL="457200" indent="-457200">
              <a:buFont typeface="Wingdings" charset="2"/>
              <a:buChar char="§"/>
            </a:pPr>
            <a:endParaRPr lang="fr-FR" sz="2800" b="1" dirty="0" smtClean="0">
              <a:solidFill>
                <a:schemeClr val="tx1">
                  <a:lumMod val="75000"/>
                  <a:lumOff val="25000"/>
                </a:schemeClr>
              </a:solidFill>
            </a:endParaRPr>
          </a:p>
          <a:p>
            <a:endParaRPr lang="fr-FR" dirty="0" smtClean="0">
              <a:solidFill>
                <a:schemeClr val="tx1">
                  <a:lumMod val="75000"/>
                  <a:lumOff val="25000"/>
                </a:schemeClr>
              </a:solidFill>
            </a:endParaRPr>
          </a:p>
          <a:p>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8100392" y="116632"/>
            <a:ext cx="504056"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740352" y="-17395"/>
            <a:ext cx="1143000" cy="1130300"/>
          </a:xfrm>
          <a:prstGeom prst="rect">
            <a:avLst/>
          </a:prstGeom>
          <a:noFill/>
          <a:ln>
            <a:noFill/>
          </a:ln>
        </p:spPr>
      </p:pic>
    </p:spTree>
    <p:extLst>
      <p:ext uri="{BB962C8B-B14F-4D97-AF65-F5344CB8AC3E}">
        <p14:creationId xmlns="" xmlns:p14="http://schemas.microsoft.com/office/powerpoint/2010/main" val="1019002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6</a:t>
            </a:fld>
            <a:endParaRPr lang="fr-FR" dirty="0">
              <a:solidFill>
                <a:schemeClr val="bg1"/>
              </a:solidFill>
            </a:endParaRPr>
          </a:p>
        </p:txBody>
      </p:sp>
      <p:sp>
        <p:nvSpPr>
          <p:cNvPr id="11" name="ZoneTexte 10"/>
          <p:cNvSpPr txBox="1"/>
          <p:nvPr/>
        </p:nvSpPr>
        <p:spPr>
          <a:xfrm>
            <a:off x="0" y="1052736"/>
            <a:ext cx="9144000" cy="5047536"/>
          </a:xfrm>
          <a:prstGeom prst="rect">
            <a:avLst/>
          </a:prstGeom>
          <a:noFill/>
        </p:spPr>
        <p:txBody>
          <a:bodyPr wrap="square" rtlCol="0">
            <a:spAutoFit/>
          </a:bodyPr>
          <a:lstStyle/>
          <a:p>
            <a:pPr algn="ctr"/>
            <a:r>
              <a:rPr lang="fr-FR" sz="3200" b="1" i="1" dirty="0" err="1" smtClean="0">
                <a:solidFill>
                  <a:schemeClr val="tx1">
                    <a:lumMod val="75000"/>
                    <a:lumOff val="25000"/>
                  </a:schemeClr>
                </a:solidFill>
              </a:rPr>
              <a:t>When</a:t>
            </a:r>
            <a:r>
              <a:rPr lang="fr-FR" sz="3200" b="1" i="1" dirty="0" smtClean="0">
                <a:solidFill>
                  <a:schemeClr val="tx1">
                    <a:lumMod val="75000"/>
                    <a:lumOff val="25000"/>
                  </a:schemeClr>
                </a:solidFill>
              </a:rPr>
              <a:t> </a:t>
            </a:r>
            <a:r>
              <a:rPr lang="fr-FR" sz="3200" b="1" i="1" dirty="0" err="1" smtClean="0">
                <a:solidFill>
                  <a:schemeClr val="tx1">
                    <a:lumMod val="75000"/>
                    <a:lumOff val="25000"/>
                  </a:schemeClr>
                </a:solidFill>
              </a:rPr>
              <a:t>products</a:t>
            </a:r>
            <a:r>
              <a:rPr lang="fr-FR" sz="3200" b="1" i="1" dirty="0" smtClean="0">
                <a:solidFill>
                  <a:schemeClr val="tx1">
                    <a:lumMod val="75000"/>
                    <a:lumOff val="25000"/>
                  </a:schemeClr>
                </a:solidFill>
              </a:rPr>
              <a:t> are </a:t>
            </a:r>
            <a:r>
              <a:rPr lang="fr-FR" sz="3200" b="1" i="1" dirty="0" err="1" smtClean="0">
                <a:solidFill>
                  <a:schemeClr val="tx1">
                    <a:lumMod val="75000"/>
                    <a:lumOff val="25000"/>
                  </a:schemeClr>
                </a:solidFill>
              </a:rPr>
              <a:t>used</a:t>
            </a:r>
            <a:r>
              <a:rPr lang="fr-FR" sz="3200" b="1" i="1" dirty="0" smtClean="0">
                <a:solidFill>
                  <a:schemeClr val="tx1">
                    <a:lumMod val="75000"/>
                    <a:lumOff val="25000"/>
                  </a:schemeClr>
                </a:solidFill>
              </a:rPr>
              <a:t> </a:t>
            </a:r>
            <a:r>
              <a:rPr lang="fr-FR" sz="3200" b="1" i="1" dirty="0" err="1" smtClean="0">
                <a:solidFill>
                  <a:schemeClr val="tx1">
                    <a:lumMod val="75000"/>
                    <a:lumOff val="25000"/>
                  </a:schemeClr>
                </a:solidFill>
              </a:rPr>
              <a:t>what</a:t>
            </a:r>
            <a:r>
              <a:rPr lang="fr-FR" sz="3200" b="1" i="1" dirty="0" smtClean="0">
                <a:solidFill>
                  <a:schemeClr val="tx1">
                    <a:lumMod val="75000"/>
                    <a:lumOff val="25000"/>
                  </a:schemeClr>
                </a:solidFill>
              </a:rPr>
              <a:t> </a:t>
            </a:r>
            <a:r>
              <a:rPr lang="fr-FR" sz="3200" b="1" i="1" dirty="0" err="1" smtClean="0">
                <a:solidFill>
                  <a:schemeClr val="tx1">
                    <a:lumMod val="75000"/>
                    <a:lumOff val="25000"/>
                  </a:schemeClr>
                </a:solidFill>
              </a:rPr>
              <a:t>safeguards</a:t>
            </a:r>
            <a:r>
              <a:rPr lang="fr-FR" sz="3200" b="1" i="1" dirty="0" smtClean="0">
                <a:solidFill>
                  <a:schemeClr val="tx1">
                    <a:lumMod val="75000"/>
                    <a:lumOff val="25000"/>
                  </a:schemeClr>
                </a:solidFill>
              </a:rPr>
              <a:t> are </a:t>
            </a:r>
            <a:r>
              <a:rPr lang="fr-FR" sz="3200" b="1" i="1" dirty="0" err="1" smtClean="0">
                <a:solidFill>
                  <a:schemeClr val="tx1">
                    <a:lumMod val="75000"/>
                    <a:lumOff val="25000"/>
                  </a:schemeClr>
                </a:solidFill>
              </a:rPr>
              <a:t>needed</a:t>
            </a:r>
            <a:r>
              <a:rPr lang="fr-FR" sz="3200" b="1" i="1" dirty="0" smtClean="0">
                <a:solidFill>
                  <a:schemeClr val="tx1">
                    <a:lumMod val="75000"/>
                    <a:lumOff val="25000"/>
                  </a:schemeClr>
                </a:solidFill>
              </a:rPr>
              <a:t>?</a:t>
            </a:r>
            <a:endParaRPr lang="fr-FR" dirty="0">
              <a:solidFill>
                <a:schemeClr val="tx1">
                  <a:lumMod val="75000"/>
                  <a:lumOff val="25000"/>
                </a:schemeClr>
              </a:solidFill>
            </a:endParaRPr>
          </a:p>
          <a:p>
            <a:pPr marL="342900" indent="-342900">
              <a:buFont typeface="Arial"/>
              <a:buChar char="•"/>
            </a:pPr>
            <a:r>
              <a:rPr lang="fr-FR" sz="2400" dirty="0" smtClean="0">
                <a:solidFill>
                  <a:schemeClr val="tx1">
                    <a:lumMod val="75000"/>
                    <a:lumOff val="25000"/>
                  </a:schemeClr>
                </a:solidFill>
              </a:rPr>
              <a:t>Must </a:t>
            </a:r>
            <a:r>
              <a:rPr lang="fr-FR" sz="2400" dirty="0" err="1">
                <a:solidFill>
                  <a:schemeClr val="tx1">
                    <a:lumMod val="75000"/>
                    <a:lumOff val="25000"/>
                  </a:schemeClr>
                </a:solidFill>
              </a:rPr>
              <a:t>be</a:t>
            </a:r>
            <a:r>
              <a:rPr lang="fr-FR" sz="2400" dirty="0">
                <a:solidFill>
                  <a:schemeClr val="tx1">
                    <a:lumMod val="75000"/>
                    <a:lumOff val="25000"/>
                  </a:schemeClr>
                </a:solidFill>
              </a:rPr>
              <a:t> </a:t>
            </a:r>
            <a:r>
              <a:rPr lang="fr-FR" sz="2400" dirty="0" err="1">
                <a:solidFill>
                  <a:schemeClr val="tx1">
                    <a:lumMod val="75000"/>
                    <a:lumOff val="25000"/>
                  </a:schemeClr>
                </a:solidFill>
              </a:rPr>
              <a:t>limited</a:t>
            </a:r>
            <a:r>
              <a:rPr lang="fr-FR" sz="2400" dirty="0">
                <a:solidFill>
                  <a:schemeClr val="tx1">
                    <a:lumMod val="75000"/>
                    <a:lumOff val="25000"/>
                  </a:schemeClr>
                </a:solidFill>
              </a:rPr>
              <a:t> to short </a:t>
            </a:r>
            <a:r>
              <a:rPr lang="fr-FR" sz="2400" dirty="0" err="1">
                <a:solidFill>
                  <a:schemeClr val="tx1">
                    <a:lumMod val="75000"/>
                    <a:lumOff val="25000"/>
                  </a:schemeClr>
                </a:solidFill>
              </a:rPr>
              <a:t>term</a:t>
            </a:r>
            <a:r>
              <a:rPr lang="fr-FR" sz="2400" dirty="0">
                <a:solidFill>
                  <a:schemeClr val="tx1">
                    <a:lumMod val="75000"/>
                    <a:lumOff val="25000"/>
                  </a:schemeClr>
                </a:solidFill>
              </a:rPr>
              <a:t> emergency </a:t>
            </a:r>
            <a:r>
              <a:rPr lang="fr-FR" sz="2400" dirty="0" smtClean="0">
                <a:solidFill>
                  <a:schemeClr val="tx1">
                    <a:lumMod val="75000"/>
                    <a:lumOff val="25000"/>
                  </a:schemeClr>
                </a:solidFill>
              </a:rPr>
              <a:t>interventions on </a:t>
            </a:r>
            <a:r>
              <a:rPr lang="fr-FR" sz="2400" dirty="0" err="1" smtClean="0">
                <a:solidFill>
                  <a:schemeClr val="tx1">
                    <a:lumMod val="75000"/>
                    <a:lumOff val="25000"/>
                  </a:schemeClr>
                </a:solidFill>
              </a:rPr>
              <a:t>needs</a:t>
            </a:r>
            <a:r>
              <a:rPr lang="fr-FR" sz="2400" dirty="0" smtClean="0">
                <a:solidFill>
                  <a:schemeClr val="tx1">
                    <a:lumMod val="75000"/>
                    <a:lumOff val="25000"/>
                  </a:schemeClr>
                </a:solidFill>
              </a:rPr>
              <a:t> </a:t>
            </a:r>
            <a:r>
              <a:rPr lang="fr-FR" sz="2400" dirty="0" err="1" smtClean="0">
                <a:solidFill>
                  <a:schemeClr val="tx1">
                    <a:lumMod val="75000"/>
                    <a:lumOff val="25000"/>
                  </a:schemeClr>
                </a:solidFill>
              </a:rPr>
              <a:t>only</a:t>
            </a:r>
            <a:r>
              <a:rPr lang="fr-FR" sz="2400" dirty="0" smtClean="0">
                <a:solidFill>
                  <a:schemeClr val="tx1">
                    <a:lumMod val="75000"/>
                    <a:lumOff val="25000"/>
                  </a:schemeClr>
                </a:solidFill>
              </a:rPr>
              <a:t> basis </a:t>
            </a:r>
            <a:endParaRPr lang="fr-FR" sz="2400" dirty="0">
              <a:solidFill>
                <a:schemeClr val="tx1">
                  <a:lumMod val="75000"/>
                  <a:lumOff val="25000"/>
                </a:schemeClr>
              </a:solidFill>
            </a:endParaRPr>
          </a:p>
          <a:p>
            <a:pPr marL="342900" indent="-342900">
              <a:buFont typeface="Arial"/>
              <a:buChar char="•"/>
            </a:pPr>
            <a:r>
              <a:rPr lang="fr-FR" sz="2400" dirty="0" err="1" smtClean="0">
                <a:solidFill>
                  <a:schemeClr val="tx1">
                    <a:lumMod val="75000"/>
                    <a:lumOff val="25000"/>
                  </a:schemeClr>
                </a:solidFill>
              </a:rPr>
              <a:t>With</a:t>
            </a:r>
            <a:r>
              <a:rPr lang="fr-FR" sz="2400" dirty="0" smtClean="0">
                <a:solidFill>
                  <a:schemeClr val="tx1">
                    <a:lumMod val="75000"/>
                    <a:lumOff val="25000"/>
                  </a:schemeClr>
                </a:solidFill>
              </a:rPr>
              <a:t> </a:t>
            </a:r>
            <a:r>
              <a:rPr lang="fr-FR" sz="2400" dirty="0" err="1">
                <a:solidFill>
                  <a:schemeClr val="tx1">
                    <a:lumMod val="75000"/>
                    <a:lumOff val="25000"/>
                  </a:schemeClr>
                </a:solidFill>
              </a:rPr>
              <a:t>appropriate</a:t>
            </a:r>
            <a:r>
              <a:rPr lang="fr-FR" sz="2400" dirty="0">
                <a:solidFill>
                  <a:schemeClr val="tx1">
                    <a:lumMod val="75000"/>
                    <a:lumOff val="25000"/>
                  </a:schemeClr>
                </a:solidFill>
              </a:rPr>
              <a:t> </a:t>
            </a:r>
            <a:r>
              <a:rPr lang="fr-FR" sz="2400" dirty="0" err="1">
                <a:solidFill>
                  <a:schemeClr val="tx1">
                    <a:lumMod val="75000"/>
                    <a:lumOff val="25000"/>
                  </a:schemeClr>
                </a:solidFill>
              </a:rPr>
              <a:t>safeguards</a:t>
            </a:r>
            <a:r>
              <a:rPr lang="fr-FR" sz="2400" dirty="0">
                <a:solidFill>
                  <a:schemeClr val="tx1">
                    <a:lumMod val="75000"/>
                    <a:lumOff val="25000"/>
                  </a:schemeClr>
                </a:solidFill>
              </a:rPr>
              <a:t> </a:t>
            </a:r>
            <a:endParaRPr lang="fr-FR" sz="2400" dirty="0" smtClean="0">
              <a:solidFill>
                <a:schemeClr val="tx1">
                  <a:lumMod val="75000"/>
                  <a:lumOff val="25000"/>
                </a:schemeClr>
              </a:solidFill>
            </a:endParaRPr>
          </a:p>
          <a:p>
            <a:r>
              <a:rPr lang="fr-FR" sz="2400" dirty="0">
                <a:solidFill>
                  <a:schemeClr val="tx1">
                    <a:lumMod val="75000"/>
                    <a:lumOff val="25000"/>
                  </a:schemeClr>
                </a:solidFill>
              </a:rPr>
              <a:t>	</a:t>
            </a:r>
            <a:r>
              <a:rPr lang="fr-FR" sz="2400" dirty="0" smtClean="0">
                <a:solidFill>
                  <a:schemeClr val="tx1">
                    <a:lumMod val="75000"/>
                    <a:lumOff val="25000"/>
                  </a:schemeClr>
                </a:solidFill>
              </a:rPr>
              <a:t>	</a:t>
            </a:r>
            <a:r>
              <a:rPr lang="fr-FR" sz="2400" b="1" dirty="0" smtClean="0">
                <a:solidFill>
                  <a:schemeClr val="tx1">
                    <a:lumMod val="75000"/>
                    <a:lumOff val="25000"/>
                  </a:schemeClr>
                </a:solidFill>
              </a:rPr>
              <a:t>labelling – no claims or </a:t>
            </a:r>
            <a:r>
              <a:rPr lang="fr-FR" sz="2400" b="1" dirty="0" err="1" smtClean="0">
                <a:solidFill>
                  <a:schemeClr val="tx1">
                    <a:lumMod val="75000"/>
                    <a:lumOff val="25000"/>
                  </a:schemeClr>
                </a:solidFill>
              </a:rPr>
              <a:t>idealized</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text</a:t>
            </a:r>
            <a:r>
              <a:rPr lang="fr-FR" sz="2400" b="1" dirty="0" smtClean="0">
                <a:solidFill>
                  <a:schemeClr val="tx1">
                    <a:lumMod val="75000"/>
                    <a:lumOff val="25000"/>
                  </a:schemeClr>
                </a:solidFill>
              </a:rPr>
              <a:t> or </a:t>
            </a:r>
            <a:r>
              <a:rPr lang="fr-FR" sz="2400" b="1" dirty="0" err="1" smtClean="0">
                <a:solidFill>
                  <a:schemeClr val="tx1">
                    <a:lumMod val="75000"/>
                    <a:lumOff val="25000"/>
                  </a:schemeClr>
                </a:solidFill>
              </a:rPr>
              <a:t>graphics</a:t>
            </a:r>
            <a:r>
              <a:rPr lang="fr-FR" sz="2400" b="1" dirty="0" smtClean="0">
                <a:solidFill>
                  <a:schemeClr val="tx1">
                    <a:lumMod val="75000"/>
                    <a:lumOff val="25000"/>
                  </a:schemeClr>
                </a:solidFill>
              </a:rPr>
              <a:t>			no sales </a:t>
            </a:r>
            <a:r>
              <a:rPr lang="fr-FR" sz="2400" b="1" dirty="0" err="1" smtClean="0">
                <a:solidFill>
                  <a:schemeClr val="tx1">
                    <a:lumMod val="75000"/>
                    <a:lumOff val="25000"/>
                  </a:schemeClr>
                </a:solidFill>
              </a:rPr>
              <a:t>inducements</a:t>
            </a:r>
            <a:r>
              <a:rPr lang="fr-FR" sz="2400" b="1" dirty="0" smtClean="0">
                <a:solidFill>
                  <a:schemeClr val="tx1">
                    <a:lumMod val="75000"/>
                    <a:lumOff val="25000"/>
                  </a:schemeClr>
                </a:solidFill>
              </a:rPr>
              <a:t> – no cross </a:t>
            </a:r>
            <a:r>
              <a:rPr lang="fr-FR" sz="2400" b="1" dirty="0" err="1" smtClean="0">
                <a:solidFill>
                  <a:schemeClr val="tx1">
                    <a:lumMod val="75000"/>
                    <a:lumOff val="25000"/>
                  </a:schemeClr>
                </a:solidFill>
              </a:rPr>
              <a:t>branding</a:t>
            </a:r>
            <a:endParaRPr lang="fr-FR" sz="2400" b="1" dirty="0" smtClean="0">
              <a:solidFill>
                <a:schemeClr val="tx1">
                  <a:lumMod val="75000"/>
                  <a:lumOff val="25000"/>
                </a:schemeClr>
              </a:solidFill>
            </a:endParaRPr>
          </a:p>
          <a:p>
            <a:r>
              <a:rPr lang="fr-FR" sz="2400" b="1" dirty="0">
                <a:solidFill>
                  <a:schemeClr val="tx1">
                    <a:lumMod val="75000"/>
                    <a:lumOff val="25000"/>
                  </a:schemeClr>
                </a:solidFill>
              </a:rPr>
              <a:t>	</a:t>
            </a:r>
            <a:r>
              <a:rPr lang="fr-FR" sz="2400" b="1" dirty="0" smtClean="0">
                <a:solidFill>
                  <a:schemeClr val="tx1">
                    <a:lumMod val="75000"/>
                    <a:lumOff val="25000"/>
                  </a:schemeClr>
                </a:solidFill>
              </a:rPr>
              <a:t>	distribution - </a:t>
            </a:r>
            <a:r>
              <a:rPr lang="fr-FR" sz="2400" b="1" dirty="0" err="1" smtClean="0">
                <a:solidFill>
                  <a:schemeClr val="tx1">
                    <a:lumMod val="75000"/>
                    <a:lumOff val="25000"/>
                  </a:schemeClr>
                </a:solidFill>
              </a:rPr>
              <a:t>managed</a:t>
            </a:r>
            <a:r>
              <a:rPr lang="fr-FR" sz="2400" b="1" dirty="0" smtClean="0">
                <a:solidFill>
                  <a:schemeClr val="tx1">
                    <a:lumMod val="75000"/>
                    <a:lumOff val="25000"/>
                  </a:schemeClr>
                </a:solidFill>
              </a:rPr>
              <a:t> </a:t>
            </a:r>
          </a:p>
          <a:p>
            <a:r>
              <a:rPr lang="fr-FR" sz="2400" b="1" dirty="0">
                <a:solidFill>
                  <a:schemeClr val="tx1">
                    <a:lumMod val="75000"/>
                    <a:lumOff val="25000"/>
                  </a:schemeClr>
                </a:solidFill>
              </a:rPr>
              <a:t>	</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independent</a:t>
            </a:r>
            <a:r>
              <a:rPr lang="fr-FR" sz="2400" b="1" dirty="0" smtClean="0">
                <a:solidFill>
                  <a:schemeClr val="tx1">
                    <a:lumMod val="75000"/>
                    <a:lumOff val="25000"/>
                  </a:schemeClr>
                </a:solidFill>
              </a:rPr>
              <a:t> monitoring – </a:t>
            </a:r>
            <a:r>
              <a:rPr lang="fr-FR" sz="2400" b="1" dirty="0" err="1" smtClean="0">
                <a:solidFill>
                  <a:schemeClr val="tx1">
                    <a:lumMod val="75000"/>
                    <a:lumOff val="25000"/>
                  </a:schemeClr>
                </a:solidFill>
              </a:rPr>
              <a:t>evaluation</a:t>
            </a:r>
            <a:r>
              <a:rPr lang="fr-FR" sz="2400" b="1" dirty="0" smtClean="0">
                <a:solidFill>
                  <a:schemeClr val="tx1">
                    <a:lumMod val="75000"/>
                    <a:lumOff val="25000"/>
                  </a:schemeClr>
                </a:solidFill>
              </a:rPr>
              <a:t> of use, </a:t>
            </a:r>
            <a:r>
              <a:rPr lang="fr-FR" sz="2400" b="1" dirty="0" err="1" smtClean="0">
                <a:solidFill>
                  <a:schemeClr val="tx1">
                    <a:lumMod val="75000"/>
                    <a:lumOff val="25000"/>
                  </a:schemeClr>
                </a:solidFill>
              </a:rPr>
              <a:t>efficacy</a:t>
            </a:r>
            <a:r>
              <a:rPr lang="fr-FR" sz="2400" b="1" dirty="0" smtClean="0">
                <a:solidFill>
                  <a:schemeClr val="tx1">
                    <a:lumMod val="75000"/>
                    <a:lumOff val="25000"/>
                  </a:schemeClr>
                </a:solidFill>
              </a:rPr>
              <a:t> 			and impact on the use of </a:t>
            </a:r>
            <a:r>
              <a:rPr lang="fr-FR" sz="2400" b="1" dirty="0" err="1" smtClean="0">
                <a:solidFill>
                  <a:schemeClr val="tx1">
                    <a:lumMod val="75000"/>
                    <a:lumOff val="25000"/>
                  </a:schemeClr>
                </a:solidFill>
              </a:rPr>
              <a:t>family</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foods</a:t>
            </a:r>
            <a:endParaRPr lang="fr-FR" sz="2400" b="1" dirty="0" smtClean="0">
              <a:solidFill>
                <a:schemeClr val="tx1">
                  <a:lumMod val="75000"/>
                  <a:lumOff val="25000"/>
                </a:schemeClr>
              </a:solidFill>
            </a:endParaRPr>
          </a:p>
          <a:p>
            <a:r>
              <a:rPr lang="fr-FR" sz="2400" b="1" dirty="0">
                <a:solidFill>
                  <a:schemeClr val="tx1">
                    <a:lumMod val="75000"/>
                    <a:lumOff val="25000"/>
                  </a:schemeClr>
                </a:solidFill>
              </a:rPr>
              <a:t>	</a:t>
            </a:r>
            <a:r>
              <a:rPr lang="fr-FR" sz="2400" b="1" dirty="0" smtClean="0">
                <a:solidFill>
                  <a:schemeClr val="tx1">
                    <a:lumMod val="75000"/>
                    <a:lumOff val="25000"/>
                  </a:schemeClr>
                </a:solidFill>
              </a:rPr>
              <a:t>	</a:t>
            </a:r>
            <a:r>
              <a:rPr lang="fr-FR" sz="2400" b="1" u="sng" dirty="0" smtClean="0">
                <a:solidFill>
                  <a:schemeClr val="tx1">
                    <a:lumMod val="75000"/>
                    <a:lumOff val="25000"/>
                  </a:schemeClr>
                </a:solidFill>
              </a:rPr>
              <a:t>protection </a:t>
            </a:r>
            <a:r>
              <a:rPr lang="fr-FR" sz="2400" b="1" u="sng" dirty="0">
                <a:solidFill>
                  <a:schemeClr val="tx1">
                    <a:lumMod val="75000"/>
                    <a:lumOff val="25000"/>
                  </a:schemeClr>
                </a:solidFill>
              </a:rPr>
              <a:t>of </a:t>
            </a:r>
            <a:r>
              <a:rPr lang="fr-FR" sz="2400" b="1" u="sng" dirty="0" err="1" smtClean="0">
                <a:solidFill>
                  <a:schemeClr val="tx1">
                    <a:lumMod val="75000"/>
                    <a:lumOff val="25000"/>
                  </a:schemeClr>
                </a:solidFill>
              </a:rPr>
              <a:t>breastfeeding</a:t>
            </a:r>
            <a:r>
              <a:rPr lang="fr-FR" sz="2400" b="1" u="sng" dirty="0">
                <a:solidFill>
                  <a:schemeClr val="tx1">
                    <a:lumMod val="75000"/>
                    <a:lumOff val="25000"/>
                  </a:schemeClr>
                </a:solidFill>
              </a:rPr>
              <a:t> </a:t>
            </a:r>
            <a:r>
              <a:rPr lang="fr-FR" sz="2400" b="1" dirty="0" smtClean="0">
                <a:solidFill>
                  <a:schemeClr val="tx1">
                    <a:lumMod val="75000"/>
                    <a:lumOff val="25000"/>
                  </a:schemeClr>
                </a:solidFill>
              </a:rPr>
              <a:t>– monitoring of </a:t>
            </a:r>
            <a:r>
              <a:rPr lang="fr-FR" sz="2400" b="1" dirty="0" err="1" smtClean="0">
                <a:solidFill>
                  <a:schemeClr val="tx1">
                    <a:lumMod val="75000"/>
                    <a:lumOff val="25000"/>
                  </a:schemeClr>
                </a:solidFill>
              </a:rPr>
              <a:t>risks</a:t>
            </a:r>
            <a:r>
              <a:rPr lang="fr-FR" sz="2400" b="1" dirty="0" smtClean="0">
                <a:solidFill>
                  <a:schemeClr val="tx1">
                    <a:lumMod val="75000"/>
                    <a:lumOff val="25000"/>
                  </a:schemeClr>
                </a:solidFill>
              </a:rPr>
              <a:t> </a:t>
            </a:r>
          </a:p>
          <a:p>
            <a:r>
              <a:rPr lang="fr-FR" sz="2400" b="1" dirty="0">
                <a:solidFill>
                  <a:schemeClr val="tx1">
                    <a:lumMod val="75000"/>
                    <a:lumOff val="25000"/>
                  </a:schemeClr>
                </a:solidFill>
              </a:rPr>
              <a:t>	</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used</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only</a:t>
            </a:r>
            <a:r>
              <a:rPr lang="fr-FR" sz="2400" b="1" dirty="0" smtClean="0">
                <a:solidFill>
                  <a:schemeClr val="tx1">
                    <a:lumMod val="75000"/>
                    <a:lumOff val="25000"/>
                  </a:schemeClr>
                </a:solidFill>
              </a:rPr>
              <a:t> on </a:t>
            </a:r>
            <a:r>
              <a:rPr lang="fr-FR" sz="2400" b="1" dirty="0" err="1" smtClean="0">
                <a:solidFill>
                  <a:schemeClr val="tx1">
                    <a:lumMod val="75000"/>
                    <a:lumOff val="25000"/>
                  </a:schemeClr>
                </a:solidFill>
              </a:rPr>
              <a:t>advice</a:t>
            </a:r>
            <a:r>
              <a:rPr lang="fr-FR" sz="2400" b="1" dirty="0" smtClean="0">
                <a:solidFill>
                  <a:schemeClr val="tx1">
                    <a:lumMod val="75000"/>
                    <a:lumOff val="25000"/>
                  </a:schemeClr>
                </a:solidFill>
              </a:rPr>
              <a:t> of </a:t>
            </a:r>
            <a:r>
              <a:rPr lang="fr-FR" sz="2400" b="1" dirty="0" err="1" smtClean="0">
                <a:solidFill>
                  <a:schemeClr val="tx1">
                    <a:lumMod val="75000"/>
                    <a:lumOff val="25000"/>
                  </a:schemeClr>
                </a:solidFill>
              </a:rPr>
              <a:t>independent</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health</a:t>
            </a:r>
            <a:r>
              <a:rPr lang="fr-FR" sz="2400" b="1" dirty="0" smtClean="0">
                <a:solidFill>
                  <a:schemeClr val="tx1">
                    <a:lumMod val="75000"/>
                    <a:lumOff val="25000"/>
                  </a:schemeClr>
                </a:solidFill>
              </a:rPr>
              <a:t> </a:t>
            </a:r>
            <a:r>
              <a:rPr lang="fr-FR" sz="2400" b="1" dirty="0" err="1" smtClean="0">
                <a:solidFill>
                  <a:schemeClr val="tx1">
                    <a:lumMod val="75000"/>
                    <a:lumOff val="25000"/>
                  </a:schemeClr>
                </a:solidFill>
              </a:rPr>
              <a:t>advice</a:t>
            </a:r>
            <a:r>
              <a:rPr lang="fr-FR" sz="2400" b="1" dirty="0" smtClean="0">
                <a:solidFill>
                  <a:schemeClr val="tx1">
                    <a:lumMod val="75000"/>
                    <a:lumOff val="25000"/>
                  </a:schemeClr>
                </a:solidFill>
              </a:rPr>
              <a:t>  </a:t>
            </a:r>
            <a:endParaRPr lang="fr-FR" sz="2400" b="1" dirty="0">
              <a:solidFill>
                <a:schemeClr val="tx1">
                  <a:lumMod val="75000"/>
                  <a:lumOff val="25000"/>
                </a:schemeClr>
              </a:solidFill>
            </a:endParaRPr>
          </a:p>
          <a:p>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668344" y="116632"/>
            <a:ext cx="792088"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11947"/>
            <a:ext cx="1143000" cy="1130300"/>
          </a:xfrm>
          <a:prstGeom prst="rect">
            <a:avLst/>
          </a:prstGeom>
          <a:noFill/>
          <a:ln>
            <a:noFill/>
          </a:ln>
        </p:spPr>
      </p:pic>
    </p:spTree>
    <p:extLst>
      <p:ext uri="{BB962C8B-B14F-4D97-AF65-F5344CB8AC3E}">
        <p14:creationId xmlns="" xmlns:p14="http://schemas.microsoft.com/office/powerpoint/2010/main" val="1019002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7</a:t>
            </a:fld>
            <a:endParaRPr lang="fr-FR" dirty="0">
              <a:solidFill>
                <a:schemeClr val="bg1"/>
              </a:solidFill>
            </a:endParaRPr>
          </a:p>
        </p:txBody>
      </p:sp>
      <p:sp>
        <p:nvSpPr>
          <p:cNvPr id="11" name="ZoneTexte 10"/>
          <p:cNvSpPr txBox="1"/>
          <p:nvPr/>
        </p:nvSpPr>
        <p:spPr>
          <a:xfrm>
            <a:off x="0" y="1268760"/>
            <a:ext cx="9144000" cy="600164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3200" b="1" i="1" dirty="0" err="1" smtClean="0">
                <a:solidFill>
                  <a:srgbClr val="000090"/>
                </a:solidFill>
              </a:rPr>
              <a:t>IBFAN’s</a:t>
            </a:r>
            <a:r>
              <a:rPr lang="fr-FR" sz="3200" b="1" i="1" dirty="0" smtClean="0">
                <a:solidFill>
                  <a:srgbClr val="000090"/>
                </a:solidFill>
              </a:rPr>
              <a:t> </a:t>
            </a:r>
            <a:r>
              <a:rPr lang="fr-FR" sz="3200" b="1" i="1" dirty="0" err="1" smtClean="0">
                <a:solidFill>
                  <a:srgbClr val="000090"/>
                </a:solidFill>
              </a:rPr>
              <a:t>overarching</a:t>
            </a:r>
            <a:r>
              <a:rPr lang="fr-FR" sz="3200" b="1" i="1" dirty="0" smtClean="0">
                <a:solidFill>
                  <a:srgbClr val="000090"/>
                </a:solidFill>
              </a:rPr>
              <a:t> </a:t>
            </a:r>
            <a:r>
              <a:rPr lang="fr-FR" sz="3200" b="1" i="1" dirty="0" err="1" smtClean="0">
                <a:solidFill>
                  <a:srgbClr val="000090"/>
                </a:solidFill>
              </a:rPr>
              <a:t>concerns</a:t>
            </a:r>
            <a:r>
              <a:rPr lang="fr-FR" sz="3200" b="1" i="1" dirty="0" smtClean="0">
                <a:solidFill>
                  <a:srgbClr val="000090"/>
                </a:solidFill>
              </a:rPr>
              <a:t> on </a:t>
            </a:r>
            <a:r>
              <a:rPr lang="fr-FR" sz="3200" b="1" i="1" dirty="0" err="1" smtClean="0">
                <a:solidFill>
                  <a:srgbClr val="000090"/>
                </a:solidFill>
              </a:rPr>
              <a:t>market</a:t>
            </a:r>
            <a:r>
              <a:rPr lang="fr-FR" sz="3200" b="1" i="1" dirty="0" err="1">
                <a:solidFill>
                  <a:srgbClr val="000090"/>
                </a:solidFill>
              </a:rPr>
              <a:t>-</a:t>
            </a:r>
            <a:r>
              <a:rPr lang="fr-FR" sz="3200" b="1" i="1" dirty="0" err="1" smtClean="0">
                <a:solidFill>
                  <a:srgbClr val="000090"/>
                </a:solidFill>
              </a:rPr>
              <a:t>based</a:t>
            </a:r>
            <a:r>
              <a:rPr lang="fr-FR" sz="3200" b="1" i="1" dirty="0" smtClean="0">
                <a:solidFill>
                  <a:srgbClr val="000090"/>
                </a:solidFill>
              </a:rPr>
              <a:t> solutions</a:t>
            </a:r>
          </a:p>
          <a:p>
            <a:pPr algn="ctr"/>
            <a:r>
              <a:rPr lang="fr-FR" sz="3200" b="1" i="1" dirty="0" err="1" smtClean="0">
                <a:solidFill>
                  <a:srgbClr val="000090"/>
                </a:solidFill>
              </a:rPr>
              <a:t>Who</a:t>
            </a:r>
            <a:r>
              <a:rPr lang="fr-FR" sz="3200" b="1" i="1" dirty="0" smtClean="0">
                <a:solidFill>
                  <a:srgbClr val="000090"/>
                </a:solidFill>
              </a:rPr>
              <a:t> gains? </a:t>
            </a:r>
            <a:r>
              <a:rPr lang="fr-FR" sz="3200" b="1" i="1" dirty="0" err="1" smtClean="0">
                <a:solidFill>
                  <a:srgbClr val="000090"/>
                </a:solidFill>
              </a:rPr>
              <a:t>Who</a:t>
            </a:r>
            <a:r>
              <a:rPr lang="fr-FR" sz="3200" b="1" i="1" dirty="0" smtClean="0">
                <a:solidFill>
                  <a:srgbClr val="000090"/>
                </a:solidFill>
              </a:rPr>
              <a:t> </a:t>
            </a:r>
            <a:r>
              <a:rPr lang="fr-FR" sz="3200" b="1" i="1" dirty="0" err="1" smtClean="0">
                <a:solidFill>
                  <a:srgbClr val="000090"/>
                </a:solidFill>
              </a:rPr>
              <a:t>loses</a:t>
            </a:r>
            <a:r>
              <a:rPr lang="fr-FR" sz="3200" b="1" i="1" dirty="0" smtClean="0">
                <a:solidFill>
                  <a:srgbClr val="000090"/>
                </a:solidFill>
              </a:rPr>
              <a:t>?</a:t>
            </a:r>
          </a:p>
          <a:p>
            <a:pPr marL="514350" indent="-514350">
              <a:buFont typeface="+mj-lt"/>
              <a:buAutoNum type="arabicPeriod"/>
            </a:pPr>
            <a:r>
              <a:rPr lang="en-US" sz="3200" b="1" dirty="0">
                <a:solidFill>
                  <a:srgbClr val="FF0000"/>
                </a:solidFill>
              </a:rPr>
              <a:t>Regulatory gains for major corporate interests</a:t>
            </a:r>
          </a:p>
          <a:p>
            <a:pPr marL="514350" indent="-514350">
              <a:buFont typeface="+mj-lt"/>
              <a:buAutoNum type="arabicPeriod"/>
            </a:pPr>
            <a:r>
              <a:rPr lang="en-US" sz="3200" b="1" dirty="0"/>
              <a:t>Market gains for food and drinks industries</a:t>
            </a:r>
          </a:p>
          <a:p>
            <a:pPr marL="514350" indent="-514350">
              <a:buFont typeface="+mj-lt"/>
              <a:buAutoNum type="arabicPeriod"/>
            </a:pPr>
            <a:r>
              <a:rPr lang="en-US" sz="3200" b="1" dirty="0"/>
              <a:t>Increased shift of aid funds from public sector discretion to the private sector control</a:t>
            </a:r>
          </a:p>
          <a:p>
            <a:pPr marL="514350" indent="-514350">
              <a:buFont typeface="+mj-lt"/>
              <a:buAutoNum type="arabicPeriod"/>
            </a:pPr>
            <a:r>
              <a:rPr lang="en-US" sz="3200" b="1" dirty="0"/>
              <a:t>Decreased control by national governments for policy development</a:t>
            </a:r>
          </a:p>
          <a:p>
            <a:pPr marL="514350" indent="-514350">
              <a:buFont typeface="+mj-lt"/>
              <a:buAutoNum type="arabicPeriod"/>
            </a:pPr>
            <a:r>
              <a:rPr lang="en-US" sz="3200" b="1" dirty="0"/>
              <a:t>Increased economic disparity and increased rates of malnutrition</a:t>
            </a:r>
          </a:p>
          <a:p>
            <a:endParaRPr lang="fr-FR" sz="3200" b="1" dirty="0">
              <a:solidFill>
                <a:srgbClr val="00B0F0"/>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740352" y="116632"/>
            <a:ext cx="72008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0"/>
            <a:ext cx="1143000" cy="1130300"/>
          </a:xfrm>
          <a:prstGeom prst="rect">
            <a:avLst/>
          </a:prstGeom>
          <a:noFill/>
          <a:ln>
            <a:noFill/>
          </a:ln>
        </p:spPr>
      </p:pic>
    </p:spTree>
    <p:extLst>
      <p:ext uri="{BB962C8B-B14F-4D97-AF65-F5344CB8AC3E}">
        <p14:creationId xmlns="" xmlns:p14="http://schemas.microsoft.com/office/powerpoint/2010/main" val="2147363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8</a:t>
            </a:fld>
            <a:endParaRPr lang="fr-FR" dirty="0">
              <a:solidFill>
                <a:schemeClr val="bg1"/>
              </a:solidFill>
            </a:endParaRPr>
          </a:p>
        </p:txBody>
      </p:sp>
      <p:sp>
        <p:nvSpPr>
          <p:cNvPr id="11" name="ZoneTexte 10"/>
          <p:cNvSpPr txBox="1"/>
          <p:nvPr/>
        </p:nvSpPr>
        <p:spPr>
          <a:xfrm>
            <a:off x="0" y="1268760"/>
            <a:ext cx="9144000" cy="5663089"/>
          </a:xfrm>
          <a:prstGeom prst="rect">
            <a:avLst/>
          </a:prstGeom>
          <a:noFill/>
        </p:spPr>
        <p:txBody>
          <a:bodyPr wrap="square" rtlCol="0">
            <a:spAutoFit/>
          </a:bodyPr>
          <a:lstStyle/>
          <a:p>
            <a:endParaRPr lang="en-US" b="1" dirty="0" smtClean="0"/>
          </a:p>
          <a:p>
            <a:r>
              <a:rPr lang="en-US" sz="2800" b="1" i="1" dirty="0" smtClean="0"/>
              <a:t>1. Regulatory gains for major corporate interests</a:t>
            </a:r>
          </a:p>
          <a:p>
            <a:r>
              <a:rPr lang="en-US" sz="2800" b="1" dirty="0"/>
              <a:t>	</a:t>
            </a:r>
            <a:r>
              <a:rPr lang="en-US" sz="2800" b="1" dirty="0" smtClean="0"/>
              <a:t>Example: </a:t>
            </a:r>
          </a:p>
          <a:p>
            <a:r>
              <a:rPr lang="en-US" sz="2800" b="1" dirty="0"/>
              <a:t>	</a:t>
            </a:r>
            <a:r>
              <a:rPr lang="en-US" sz="2800" b="1" dirty="0" smtClean="0"/>
              <a:t>Codex </a:t>
            </a:r>
            <a:r>
              <a:rPr lang="en-US" sz="2800" b="1" dirty="0" err="1" smtClean="0"/>
              <a:t>Alimentarius</a:t>
            </a:r>
            <a:r>
              <a:rPr lang="en-US" sz="2800" b="1" dirty="0" smtClean="0"/>
              <a:t> deregulates formulated 	complementary food products as “guidelines”</a:t>
            </a:r>
          </a:p>
          <a:p>
            <a:r>
              <a:rPr lang="en-US" sz="2800" b="1" dirty="0"/>
              <a:t>	</a:t>
            </a:r>
            <a:r>
              <a:rPr lang="en-US" sz="2800" b="1" dirty="0" smtClean="0"/>
              <a:t>	- permitted ingredients</a:t>
            </a:r>
          </a:p>
          <a:p>
            <a:r>
              <a:rPr lang="en-US" sz="2800" b="1" dirty="0"/>
              <a:t>	</a:t>
            </a:r>
            <a:r>
              <a:rPr lang="en-US" sz="2800" b="1" dirty="0" smtClean="0"/>
              <a:t>	- additives and contaminants</a:t>
            </a:r>
          </a:p>
          <a:p>
            <a:r>
              <a:rPr lang="en-US" sz="2800" b="1" dirty="0"/>
              <a:t>	</a:t>
            </a:r>
            <a:r>
              <a:rPr lang="en-US" sz="2800" b="1" dirty="0" smtClean="0"/>
              <a:t>	- inadequate </a:t>
            </a:r>
            <a:r>
              <a:rPr lang="en-US" sz="2800" b="1" dirty="0" err="1" smtClean="0"/>
              <a:t>labelling</a:t>
            </a:r>
            <a:r>
              <a:rPr lang="en-US" sz="2800" b="1" dirty="0" smtClean="0"/>
              <a:t> provisions</a:t>
            </a:r>
          </a:p>
          <a:p>
            <a:r>
              <a:rPr lang="en-US" sz="2800" b="1" dirty="0"/>
              <a:t>	</a:t>
            </a:r>
            <a:r>
              <a:rPr lang="en-US" sz="2800" b="1" dirty="0" smtClean="0"/>
              <a:t>	- lack inclusion of WHO Code provisions	</a:t>
            </a:r>
            <a:endParaRPr lang="en-US" sz="2800" b="1" dirty="0"/>
          </a:p>
          <a:p>
            <a:pPr lvl="1"/>
            <a:r>
              <a:rPr lang="en-US" sz="2800" b="1" dirty="0" smtClean="0"/>
              <a:t>Will the International Code and resolutions be a mandatory regulatory requirement for private sector engagement? 	</a:t>
            </a:r>
            <a:r>
              <a:rPr lang="en-US" sz="2800" b="1" dirty="0"/>
              <a:t>	</a:t>
            </a:r>
            <a:r>
              <a:rPr lang="en-US" sz="2800" b="1" dirty="0" smtClean="0"/>
              <a:t>	</a:t>
            </a:r>
          </a:p>
          <a:p>
            <a:pPr marL="285750" indent="-285750">
              <a:buFont typeface="Arial"/>
              <a:buChar char="•"/>
            </a:pPr>
            <a:r>
              <a:rPr lang="en-US" b="1" dirty="0"/>
              <a:t>	</a:t>
            </a:r>
            <a:r>
              <a:rPr lang="en-US" b="1" dirty="0" smtClean="0"/>
              <a:t>	</a:t>
            </a:r>
          </a:p>
          <a:p>
            <a:endParaRPr lang="fr-FR" dirty="0">
              <a:solidFill>
                <a:schemeClr val="tx1">
                  <a:lumMod val="75000"/>
                  <a:lumOff val="25000"/>
                </a:schemeClr>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6804248" y="116632"/>
            <a:ext cx="216024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bg1">
                    <a:lumMod val="50000"/>
                  </a:schemeClr>
                </a:solidFill>
              </a:rPr>
              <a:t>Insérez ici le logo de votre organisation</a:t>
            </a: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96336" y="44624"/>
            <a:ext cx="1143000" cy="1130300"/>
          </a:xfrm>
          <a:prstGeom prst="rect">
            <a:avLst/>
          </a:prstGeom>
          <a:noFill/>
          <a:ln>
            <a:noFill/>
          </a:ln>
        </p:spPr>
      </p:pic>
    </p:spTree>
    <p:extLst>
      <p:ext uri="{BB962C8B-B14F-4D97-AF65-F5344CB8AC3E}">
        <p14:creationId xmlns="" xmlns:p14="http://schemas.microsoft.com/office/powerpoint/2010/main" val="1019002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6552728"/>
            <a:ext cx="9144000" cy="3326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a:xfrm>
            <a:off x="7046912" y="6520259"/>
            <a:ext cx="2133600" cy="365125"/>
          </a:xfrm>
        </p:spPr>
        <p:txBody>
          <a:bodyPr/>
          <a:lstStyle/>
          <a:p>
            <a:fld id="{281EE925-639F-4C58-9CB9-A3576406038A}" type="slidenum">
              <a:rPr lang="fr-FR" smtClean="0">
                <a:solidFill>
                  <a:schemeClr val="bg1"/>
                </a:solidFill>
              </a:rPr>
              <a:pPr/>
              <a:t>9</a:t>
            </a:fld>
            <a:endParaRPr lang="fr-FR" dirty="0">
              <a:solidFill>
                <a:schemeClr val="bg1"/>
              </a:solidFill>
            </a:endParaRPr>
          </a:p>
        </p:txBody>
      </p:sp>
      <p:sp>
        <p:nvSpPr>
          <p:cNvPr id="11" name="ZoneTexte 10"/>
          <p:cNvSpPr txBox="1"/>
          <p:nvPr/>
        </p:nvSpPr>
        <p:spPr>
          <a:xfrm>
            <a:off x="0" y="1268760"/>
            <a:ext cx="9144000" cy="600164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3200" b="1" i="1" dirty="0" err="1" smtClean="0">
                <a:solidFill>
                  <a:srgbClr val="000090"/>
                </a:solidFill>
              </a:rPr>
              <a:t>IBFAN’s</a:t>
            </a:r>
            <a:r>
              <a:rPr lang="fr-FR" sz="3200" b="1" i="1" dirty="0" smtClean="0">
                <a:solidFill>
                  <a:srgbClr val="000090"/>
                </a:solidFill>
              </a:rPr>
              <a:t> </a:t>
            </a:r>
            <a:r>
              <a:rPr lang="fr-FR" sz="3200" b="1" i="1" dirty="0" err="1" smtClean="0">
                <a:solidFill>
                  <a:srgbClr val="000090"/>
                </a:solidFill>
              </a:rPr>
              <a:t>overarching</a:t>
            </a:r>
            <a:r>
              <a:rPr lang="fr-FR" sz="3200" b="1" i="1" dirty="0" smtClean="0">
                <a:solidFill>
                  <a:srgbClr val="000090"/>
                </a:solidFill>
              </a:rPr>
              <a:t> </a:t>
            </a:r>
            <a:r>
              <a:rPr lang="fr-FR" sz="3200" b="1" i="1" dirty="0" err="1" smtClean="0">
                <a:solidFill>
                  <a:srgbClr val="000090"/>
                </a:solidFill>
              </a:rPr>
              <a:t>concerns</a:t>
            </a:r>
            <a:r>
              <a:rPr lang="fr-FR" sz="3200" b="1" i="1" dirty="0" smtClean="0">
                <a:solidFill>
                  <a:srgbClr val="000090"/>
                </a:solidFill>
              </a:rPr>
              <a:t> on </a:t>
            </a:r>
            <a:r>
              <a:rPr lang="fr-FR" sz="3200" b="1" i="1" dirty="0" err="1" smtClean="0">
                <a:solidFill>
                  <a:srgbClr val="000090"/>
                </a:solidFill>
              </a:rPr>
              <a:t>market</a:t>
            </a:r>
            <a:r>
              <a:rPr lang="fr-FR" sz="3200" b="1" i="1" dirty="0" err="1">
                <a:solidFill>
                  <a:srgbClr val="000090"/>
                </a:solidFill>
              </a:rPr>
              <a:t>-</a:t>
            </a:r>
            <a:r>
              <a:rPr lang="fr-FR" sz="3200" b="1" i="1" dirty="0" err="1" smtClean="0">
                <a:solidFill>
                  <a:srgbClr val="000090"/>
                </a:solidFill>
              </a:rPr>
              <a:t>based</a:t>
            </a:r>
            <a:r>
              <a:rPr lang="fr-FR" sz="3200" b="1" i="1" dirty="0" smtClean="0">
                <a:solidFill>
                  <a:srgbClr val="000090"/>
                </a:solidFill>
              </a:rPr>
              <a:t> solutions</a:t>
            </a:r>
          </a:p>
          <a:p>
            <a:pPr algn="ctr"/>
            <a:r>
              <a:rPr lang="fr-FR" sz="3200" b="1" i="1" dirty="0" err="1" smtClean="0">
                <a:solidFill>
                  <a:srgbClr val="000090"/>
                </a:solidFill>
              </a:rPr>
              <a:t>Who</a:t>
            </a:r>
            <a:r>
              <a:rPr lang="fr-FR" sz="3200" b="1" i="1" dirty="0" smtClean="0">
                <a:solidFill>
                  <a:srgbClr val="000090"/>
                </a:solidFill>
              </a:rPr>
              <a:t> gains? </a:t>
            </a:r>
            <a:r>
              <a:rPr lang="fr-FR" sz="3200" b="1" i="1" dirty="0" err="1" smtClean="0">
                <a:solidFill>
                  <a:srgbClr val="000090"/>
                </a:solidFill>
              </a:rPr>
              <a:t>Who</a:t>
            </a:r>
            <a:r>
              <a:rPr lang="fr-FR" sz="3200" b="1" i="1" dirty="0" smtClean="0">
                <a:solidFill>
                  <a:srgbClr val="000090"/>
                </a:solidFill>
              </a:rPr>
              <a:t> </a:t>
            </a:r>
            <a:r>
              <a:rPr lang="fr-FR" sz="3200" b="1" i="1" dirty="0" err="1" smtClean="0">
                <a:solidFill>
                  <a:srgbClr val="000090"/>
                </a:solidFill>
              </a:rPr>
              <a:t>loses</a:t>
            </a:r>
            <a:r>
              <a:rPr lang="fr-FR" sz="3200" b="1" i="1" dirty="0" smtClean="0">
                <a:solidFill>
                  <a:srgbClr val="000090"/>
                </a:solidFill>
              </a:rPr>
              <a:t>?</a:t>
            </a:r>
          </a:p>
          <a:p>
            <a:pPr marL="514350" indent="-514350">
              <a:buFont typeface="+mj-lt"/>
              <a:buAutoNum type="arabicPeriod"/>
            </a:pPr>
            <a:r>
              <a:rPr lang="en-US" sz="3200" b="1" dirty="0"/>
              <a:t>Regulatory gains for major corporate interests</a:t>
            </a:r>
          </a:p>
          <a:p>
            <a:pPr marL="514350" indent="-514350">
              <a:buFont typeface="+mj-lt"/>
              <a:buAutoNum type="arabicPeriod"/>
            </a:pPr>
            <a:r>
              <a:rPr lang="en-US" sz="3200" b="1" dirty="0">
                <a:solidFill>
                  <a:srgbClr val="FF0000"/>
                </a:solidFill>
              </a:rPr>
              <a:t>Market gains for food and drinks industries</a:t>
            </a:r>
          </a:p>
          <a:p>
            <a:pPr marL="514350" indent="-514350">
              <a:buFont typeface="+mj-lt"/>
              <a:buAutoNum type="arabicPeriod"/>
            </a:pPr>
            <a:r>
              <a:rPr lang="en-US" sz="3200" b="1" dirty="0"/>
              <a:t>Increased shift of aid funds from public sector discretion to the private sector control</a:t>
            </a:r>
          </a:p>
          <a:p>
            <a:pPr marL="514350" indent="-514350">
              <a:buFont typeface="+mj-lt"/>
              <a:buAutoNum type="arabicPeriod"/>
            </a:pPr>
            <a:r>
              <a:rPr lang="en-US" sz="3200" b="1" dirty="0"/>
              <a:t>Decreased control by national governments for policy development</a:t>
            </a:r>
          </a:p>
          <a:p>
            <a:pPr marL="514350" indent="-514350">
              <a:buFont typeface="+mj-lt"/>
              <a:buAutoNum type="arabicPeriod"/>
            </a:pPr>
            <a:r>
              <a:rPr lang="en-US" sz="3200" b="1" dirty="0"/>
              <a:t>Increased economic disparity and increased rates of malnutrition</a:t>
            </a:r>
          </a:p>
          <a:p>
            <a:endParaRPr lang="fr-FR" sz="3200" b="1" dirty="0">
              <a:solidFill>
                <a:srgbClr val="00B0F0"/>
              </a:solidFill>
            </a:endParaRPr>
          </a:p>
        </p:txBody>
      </p:sp>
      <p:pic>
        <p:nvPicPr>
          <p:cNvPr id="10" name="Picture 2"/>
          <p:cNvPicPr>
            <a:picLocks noChangeAspect="1" noChangeArrowheads="1"/>
          </p:cNvPicPr>
          <p:nvPr/>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12" name="Rectangle 11"/>
          <p:cNvSpPr/>
          <p:nvPr/>
        </p:nvSpPr>
        <p:spPr>
          <a:xfrm>
            <a:off x="7740352" y="116632"/>
            <a:ext cx="720080" cy="648072"/>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bg1">
                  <a:lumMod val="50000"/>
                </a:schemeClr>
              </a:solidFill>
            </a:endParaRPr>
          </a:p>
        </p:txBody>
      </p:sp>
      <p:pic>
        <p:nvPicPr>
          <p:cNvPr id="13" name="Picture 12" descr="icon"/>
          <p:cNvPicPr/>
          <p:nvPr/>
        </p:nvPicPr>
        <p:blipFill>
          <a:blip r:embed="rId3" cstate="print">
            <a:extLst>
              <a:ext uri="{28A0092B-C50C-407E-A947-70E740481C1C}">
                <a14:useLocalDpi xmlns="" xmlns:a14="http://schemas.microsoft.com/office/drawing/2010/main"/>
              </a:ext>
            </a:extLst>
          </a:blip>
          <a:srcRect/>
          <a:stretch>
            <a:fillRect/>
          </a:stretch>
        </p:blipFill>
        <p:spPr bwMode="auto">
          <a:xfrm>
            <a:off x="7524328" y="0"/>
            <a:ext cx="1143000" cy="1130300"/>
          </a:xfrm>
          <a:prstGeom prst="rect">
            <a:avLst/>
          </a:prstGeom>
          <a:noFill/>
          <a:ln>
            <a:noFill/>
          </a:ln>
        </p:spPr>
      </p:pic>
    </p:spTree>
    <p:extLst>
      <p:ext uri="{BB962C8B-B14F-4D97-AF65-F5344CB8AC3E}">
        <p14:creationId xmlns="" xmlns:p14="http://schemas.microsoft.com/office/powerpoint/2010/main" val="367270260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1163</TotalTime>
  <Words>1109</Words>
  <Application>Microsoft Office PowerPoint</Application>
  <PresentationFormat>Affichage à l'écran (4:3)</PresentationFormat>
  <Paragraphs>168</Paragraphs>
  <Slides>23</Slides>
  <Notes>3</Notes>
  <HiddenSlides>0</HiddenSlides>
  <MMClips>0</MMClips>
  <ScaleCrop>false</ScaleCrop>
  <HeadingPairs>
    <vt:vector size="6" baseType="variant">
      <vt:variant>
        <vt:lpstr>Thème</vt:lpstr>
      </vt:variant>
      <vt:variant>
        <vt:i4>1</vt:i4>
      </vt:variant>
      <vt:variant>
        <vt:lpstr>Liaisons</vt:lpstr>
      </vt:variant>
      <vt:variant>
        <vt:i4>1</vt:i4>
      </vt:variant>
      <vt:variant>
        <vt:lpstr>Titres des diapositives</vt:lpstr>
      </vt:variant>
      <vt:variant>
        <vt:i4>23</vt:i4>
      </vt:variant>
    </vt:vector>
  </HeadingPairs>
  <TitlesOfParts>
    <vt:vector size="25" baseType="lpstr">
      <vt:lpstr>Thème Office</vt:lpstr>
      <vt:lpstr>\\localhost\Users\bettysterken\Documents\WindowsPC\presentations\UNICEF Paris May 2013\Macintosh HD:Users:bettysterken:Documents:WindowsPC:GAIN:Improving child nutrition.doc!OLE_LINK2</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Harness and assess market based approaches to serve lower middle income and poor children  </vt:lpstr>
      <vt:lpstr>Increased demand for IYCN products and improved practices </vt:lpstr>
      <vt:lpstr>Diapositive 15</vt:lpstr>
      <vt:lpstr>Diapositive 16</vt:lpstr>
      <vt:lpstr>Diapositive 17</vt:lpstr>
      <vt:lpstr>Diapositive 18</vt:lpstr>
      <vt:lpstr>Diapositive 19</vt:lpstr>
      <vt:lpstr>Diapositive 20</vt:lpstr>
      <vt:lpstr>Diapositive 21</vt:lpstr>
      <vt:lpstr>Diapositive 22</vt:lpstr>
      <vt:lpstr>Diapositive 23</vt:lpstr>
    </vt:vector>
  </TitlesOfParts>
  <Company>UNICEF France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gdruhen</dc:creator>
  <cp:lastModifiedBy>ahelali</cp:lastModifiedBy>
  <cp:revision>61</cp:revision>
  <dcterms:created xsi:type="dcterms:W3CDTF">2013-04-16T12:02:01Z</dcterms:created>
  <dcterms:modified xsi:type="dcterms:W3CDTF">2013-05-13T17:32:27Z</dcterms:modified>
</cp:coreProperties>
</file>