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C11F"/>
    <a:srgbClr val="4A7EB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244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komrska\Desktop\ZPOX2\Sum%20up%20PO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komrska\Desktop\ZPOX2\Sum%20up%20PO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komrska\Desktop\RUTF%20Summary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komrska\Desktop\RUTF%20Summar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title>
      <c:tx>
        <c:rich>
          <a:bodyPr/>
          <a:lstStyle/>
          <a:p>
            <a:pPr>
              <a:defRPr sz="1600"/>
            </a:pPr>
            <a:r>
              <a:rPr lang="en-GB" sz="1400" dirty="0" smtClean="0"/>
              <a:t>UNICEF Supply Division Procurement</a:t>
            </a:r>
            <a:r>
              <a:rPr lang="en-GB" sz="1400" baseline="0" dirty="0" smtClean="0"/>
              <a:t> Figures</a:t>
            </a:r>
            <a:endParaRPr lang="en-GB" sz="1400" dirty="0"/>
          </a:p>
        </c:rich>
      </c:tx>
      <c:layout>
        <c:manualLayout>
          <c:xMode val="edge"/>
          <c:yMode val="edge"/>
          <c:x val="0.21344298064850625"/>
          <c:y val="4.1705859842733534E-2"/>
        </c:manualLayout>
      </c:layout>
    </c:title>
    <c:plotArea>
      <c:layout/>
      <c:barChart>
        <c:barDir val="col"/>
        <c:grouping val="stacked"/>
        <c:ser>
          <c:idx val="0"/>
          <c:order val="0"/>
          <c:tx>
            <c:strRef>
              <c:f>MNC!$A$14</c:f>
              <c:strCache>
                <c:ptCount val="1"/>
                <c:pt idx="0">
                  <c:v>Anthropometric equip</c:v>
                </c:pt>
              </c:strCache>
            </c:strRef>
          </c:tx>
          <c:cat>
            <c:numRef>
              <c:f>MNC!$B$13:$J$13</c:f>
              <c:numCache>
                <c:formatCode>General</c:formatCode>
                <c:ptCount val="9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</c:numCache>
            </c:numRef>
          </c:cat>
          <c:val>
            <c:numRef>
              <c:f>MNC!$B$14:$J$14</c:f>
              <c:numCache>
                <c:formatCode>_(* #,##0.00_);_(* \(#,##0.00\);_(* "-"??_);_(@_)</c:formatCode>
                <c:ptCount val="9"/>
                <c:pt idx="0">
                  <c:v>2135934.25</c:v>
                </c:pt>
                <c:pt idx="1">
                  <c:v>4037209.6500000013</c:v>
                </c:pt>
                <c:pt idx="2">
                  <c:v>4001932.8400000017</c:v>
                </c:pt>
                <c:pt idx="3">
                  <c:v>8672201.5</c:v>
                </c:pt>
                <c:pt idx="4">
                  <c:v>5350482.8199999994</c:v>
                </c:pt>
                <c:pt idx="5">
                  <c:v>9376587.9700000044</c:v>
                </c:pt>
                <c:pt idx="6">
                  <c:v>8702456.2299999949</c:v>
                </c:pt>
                <c:pt idx="7">
                  <c:v>3649803.6599999997</c:v>
                </c:pt>
                <c:pt idx="8">
                  <c:v>5435210.1800000006</c:v>
                </c:pt>
              </c:numCache>
            </c:numRef>
          </c:val>
        </c:ser>
        <c:ser>
          <c:idx val="1"/>
          <c:order val="1"/>
          <c:tx>
            <c:strRef>
              <c:f>MNC!$A$15</c:f>
              <c:strCache>
                <c:ptCount val="1"/>
                <c:pt idx="0">
                  <c:v>Food fortification</c:v>
                </c:pt>
              </c:strCache>
            </c:strRef>
          </c:tx>
          <c:spPr>
            <a:solidFill>
              <a:srgbClr val="92D050"/>
            </a:solidFill>
          </c:spPr>
          <c:cat>
            <c:numRef>
              <c:f>MNC!$B$13:$J$13</c:f>
              <c:numCache>
                <c:formatCode>General</c:formatCode>
                <c:ptCount val="9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</c:numCache>
            </c:numRef>
          </c:cat>
          <c:val>
            <c:numRef>
              <c:f>MNC!$B$15:$J$15</c:f>
              <c:numCache>
                <c:formatCode>_(* #,##0.00_);_(* \(#,##0.00\);_(* "-"??_);_(@_)</c:formatCode>
                <c:ptCount val="9"/>
                <c:pt idx="0">
                  <c:v>1007156.4</c:v>
                </c:pt>
                <c:pt idx="1">
                  <c:v>1471556.1500000001</c:v>
                </c:pt>
                <c:pt idx="2">
                  <c:v>454885.4800000001</c:v>
                </c:pt>
                <c:pt idx="3">
                  <c:v>458434.80000000005</c:v>
                </c:pt>
                <c:pt idx="4">
                  <c:v>118735.73</c:v>
                </c:pt>
                <c:pt idx="5">
                  <c:v>228322.94999999998</c:v>
                </c:pt>
                <c:pt idx="6">
                  <c:v>25435.68</c:v>
                </c:pt>
                <c:pt idx="7">
                  <c:v>11096208.590000002</c:v>
                </c:pt>
                <c:pt idx="8">
                  <c:v>11433465.130000003</c:v>
                </c:pt>
              </c:numCache>
            </c:numRef>
          </c:val>
        </c:ser>
        <c:ser>
          <c:idx val="5"/>
          <c:order val="2"/>
          <c:tx>
            <c:strRef>
              <c:f>MNC!$A$19</c:f>
              <c:strCache>
                <c:ptCount val="1"/>
                <c:pt idx="0">
                  <c:v>Supplementary food</c:v>
                </c:pt>
              </c:strCache>
            </c:strRef>
          </c:tx>
          <c:spPr>
            <a:solidFill>
              <a:srgbClr val="FFB021"/>
            </a:solidFill>
          </c:spPr>
          <c:cat>
            <c:numRef>
              <c:f>MNC!$B$13:$J$13</c:f>
              <c:numCache>
                <c:formatCode>General</c:formatCode>
                <c:ptCount val="9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</c:numCache>
            </c:numRef>
          </c:cat>
          <c:val>
            <c:numRef>
              <c:f>MNC!$B$19:$J$19</c:f>
              <c:numCache>
                <c:formatCode>_(* #,##0.00_);_(* \(#,##0.00\);_(* "-"??_);_(@_)</c:formatCode>
                <c:ptCount val="9"/>
                <c:pt idx="0">
                  <c:v>4361014.42</c:v>
                </c:pt>
                <c:pt idx="1">
                  <c:v>5338246.4800000004</c:v>
                </c:pt>
                <c:pt idx="2">
                  <c:v>3157985.8299999987</c:v>
                </c:pt>
                <c:pt idx="3">
                  <c:v>7698443.4700000007</c:v>
                </c:pt>
                <c:pt idx="4">
                  <c:v>13775816.890000002</c:v>
                </c:pt>
                <c:pt idx="5">
                  <c:v>7255396.3900000006</c:v>
                </c:pt>
                <c:pt idx="6">
                  <c:v>16906038.640000001</c:v>
                </c:pt>
                <c:pt idx="7">
                  <c:v>34867409.690000013</c:v>
                </c:pt>
                <c:pt idx="8">
                  <c:v>11274049.789999995</c:v>
                </c:pt>
              </c:numCache>
            </c:numRef>
          </c:val>
        </c:ser>
        <c:ser>
          <c:idx val="2"/>
          <c:order val="3"/>
          <c:tx>
            <c:strRef>
              <c:f>MNC!$A$22</c:f>
              <c:strCache>
                <c:ptCount val="1"/>
                <c:pt idx="0">
                  <c:v>Therapeutic food </c:v>
                </c:pt>
              </c:strCache>
            </c:strRef>
          </c:tx>
          <c:spPr>
            <a:solidFill>
              <a:srgbClr val="FF0000"/>
            </a:solidFill>
          </c:spPr>
          <c:cat>
            <c:numRef>
              <c:f>MNC!$B$13:$J$13</c:f>
              <c:numCache>
                <c:formatCode>General</c:formatCode>
                <c:ptCount val="9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</c:numCache>
            </c:numRef>
          </c:cat>
          <c:val>
            <c:numRef>
              <c:f>MNC!$B$20:$J$20</c:f>
              <c:numCache>
                <c:formatCode>_(* #,##0.00_);_(* \(#,##0.00\);_(* "-"??_);_(@_)</c:formatCode>
                <c:ptCount val="9"/>
                <c:pt idx="0">
                  <c:v>5620608.2800000003</c:v>
                </c:pt>
                <c:pt idx="1">
                  <c:v>11285278.389999993</c:v>
                </c:pt>
                <c:pt idx="2">
                  <c:v>14467387.159999995</c:v>
                </c:pt>
                <c:pt idx="3">
                  <c:v>19784579.79000001</c:v>
                </c:pt>
                <c:pt idx="4">
                  <c:v>52570484.580000028</c:v>
                </c:pt>
                <c:pt idx="5">
                  <c:v>27696391.819999985</c:v>
                </c:pt>
                <c:pt idx="6">
                  <c:v>63243852.01000002</c:v>
                </c:pt>
                <c:pt idx="7">
                  <c:v>84072668.609999776</c:v>
                </c:pt>
                <c:pt idx="8">
                  <c:v>79816861.679999948</c:v>
                </c:pt>
              </c:numCache>
            </c:numRef>
          </c:val>
        </c:ser>
        <c:gapWidth val="23"/>
        <c:overlap val="100"/>
        <c:axId val="40162816"/>
        <c:axId val="40595456"/>
      </c:barChart>
      <c:catAx>
        <c:axId val="40162816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200" b="1"/>
            </a:pPr>
            <a:endParaRPr lang="fr-FR"/>
          </a:p>
        </c:txPr>
        <c:crossAx val="40595456"/>
        <c:crosses val="autoZero"/>
        <c:auto val="1"/>
        <c:lblAlgn val="ctr"/>
        <c:lblOffset val="100"/>
      </c:catAx>
      <c:valAx>
        <c:axId val="40595456"/>
        <c:scaling>
          <c:orientation val="minMax"/>
        </c:scaling>
        <c:axPos val="l"/>
        <c:majorGridlines/>
        <c:numFmt formatCode="#,##0.00" sourceLinked="0"/>
        <c:maj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100"/>
            </a:pPr>
            <a:endParaRPr lang="fr-FR"/>
          </a:p>
        </c:txPr>
        <c:crossAx val="40162816"/>
        <c:crosses val="autoZero"/>
        <c:crossBetween val="between"/>
        <c:dispUnits>
          <c:builtInUnit val="millions"/>
          <c:dispUnitsLbl>
            <c:layout/>
            <c:tx>
              <c:rich>
                <a:bodyPr/>
                <a:lstStyle/>
                <a:p>
                  <a:pPr>
                    <a:defRPr/>
                  </a:pPr>
                  <a:r>
                    <a:rPr lang="en-US" dirty="0" smtClean="0"/>
                    <a:t>Millions USD</a:t>
                  </a:r>
                  <a:endParaRPr lang="en-US" dirty="0"/>
                </a:p>
              </c:rich>
            </c:tx>
          </c:dispUnitsLbl>
        </c:dispUnits>
      </c:valAx>
    </c:plotArea>
    <c:legend>
      <c:legendPos val="b"/>
      <c:layout/>
      <c:txPr>
        <a:bodyPr/>
        <a:lstStyle/>
        <a:p>
          <a:pPr>
            <a:defRPr sz="1100"/>
          </a:pPr>
          <a:endParaRPr lang="fr-FR"/>
        </a:p>
      </c:txPr>
    </c:legend>
    <c:plotVisOnly val="1"/>
    <c:dispBlanksAs val="gap"/>
  </c:chart>
  <c:spPr>
    <a:ln w="25400">
      <a:solidFill>
        <a:schemeClr val="accent1">
          <a:shade val="95000"/>
          <a:satMod val="105000"/>
        </a:schemeClr>
      </a:solidFill>
    </a:ln>
  </c:spPr>
  <c:txPr>
    <a:bodyPr/>
    <a:lstStyle/>
    <a:p>
      <a:pPr>
        <a:defRPr>
          <a:latin typeface="Calibri (Body)"/>
        </a:defRPr>
      </a:pPr>
      <a:endParaRPr lang="fr-F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title>
      <c:tx>
        <c:rich>
          <a:bodyPr/>
          <a:lstStyle/>
          <a:p>
            <a:pPr>
              <a:defRPr/>
            </a:pPr>
            <a:r>
              <a:rPr lang="en-GB" dirty="0" smtClean="0"/>
              <a:t>Supply </a:t>
            </a:r>
            <a:r>
              <a:rPr lang="en-GB" dirty="0"/>
              <a:t>Division vendors</a:t>
            </a:r>
          </a:p>
        </c:rich>
      </c:tx>
      <c:layout>
        <c:manualLayout>
          <c:xMode val="edge"/>
          <c:yMode val="edge"/>
          <c:x val="0.15164326313718918"/>
          <c:y val="3.2380950281585462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Sheet5!$A$90</c:f>
              <c:strCache>
                <c:ptCount val="1"/>
                <c:pt idx="0">
                  <c:v>Vendors </c:v>
                </c:pt>
              </c:strCache>
            </c:strRef>
          </c:tx>
          <c:cat>
            <c:numRef>
              <c:f>Sheet5!$B$89:$H$89</c:f>
              <c:numCache>
                <c:formatCode>General</c:formatCode>
                <c:ptCount val="7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</c:numCache>
            </c:numRef>
          </c:cat>
          <c:val>
            <c:numRef>
              <c:f>Sheet5!$B$90:$H$90</c:f>
              <c:numCache>
                <c:formatCode>General</c:formatCode>
                <c:ptCount val="7"/>
                <c:pt idx="0">
                  <c:v>29</c:v>
                </c:pt>
                <c:pt idx="1">
                  <c:v>31</c:v>
                </c:pt>
                <c:pt idx="2">
                  <c:v>32</c:v>
                </c:pt>
                <c:pt idx="3">
                  <c:v>33</c:v>
                </c:pt>
                <c:pt idx="4">
                  <c:v>35</c:v>
                </c:pt>
                <c:pt idx="5">
                  <c:v>46</c:v>
                </c:pt>
                <c:pt idx="6">
                  <c:v>38</c:v>
                </c:pt>
              </c:numCache>
            </c:numRef>
          </c:val>
        </c:ser>
        <c:axId val="61923712"/>
        <c:axId val="61925632"/>
      </c:barChart>
      <c:lineChart>
        <c:grouping val="standard"/>
        <c:ser>
          <c:idx val="1"/>
          <c:order val="1"/>
          <c:tx>
            <c:strRef>
              <c:f>Sheet5!$A$91</c:f>
              <c:strCache>
                <c:ptCount val="1"/>
                <c:pt idx="0">
                  <c:v>% of total sale for top 5</c:v>
                </c:pt>
              </c:strCache>
            </c:strRef>
          </c:tx>
          <c:marker>
            <c:symbol val="none"/>
          </c:marker>
          <c:cat>
            <c:numRef>
              <c:f>Sheet5!$B$89:$H$89</c:f>
              <c:numCache>
                <c:formatCode>General</c:formatCode>
                <c:ptCount val="7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</c:numCache>
            </c:numRef>
          </c:cat>
          <c:val>
            <c:numRef>
              <c:f>Sheet5!$B$91:$H$91</c:f>
              <c:numCache>
                <c:formatCode>0%</c:formatCode>
                <c:ptCount val="7"/>
                <c:pt idx="0">
                  <c:v>0.67000000000000026</c:v>
                </c:pt>
                <c:pt idx="1">
                  <c:v>0.7200000000000002</c:v>
                </c:pt>
                <c:pt idx="2">
                  <c:v>0.84000000000000019</c:v>
                </c:pt>
                <c:pt idx="3">
                  <c:v>0.70000000000000018</c:v>
                </c:pt>
                <c:pt idx="4">
                  <c:v>0.68</c:v>
                </c:pt>
                <c:pt idx="5">
                  <c:v>0.82000000000000017</c:v>
                </c:pt>
                <c:pt idx="6">
                  <c:v>0.67000000000000026</c:v>
                </c:pt>
              </c:numCache>
            </c:numRef>
          </c:val>
        </c:ser>
        <c:marker val="1"/>
        <c:axId val="62166528"/>
        <c:axId val="62158336"/>
      </c:lineChart>
      <c:catAx>
        <c:axId val="61923712"/>
        <c:scaling>
          <c:orientation val="minMax"/>
        </c:scaling>
        <c:axPos val="b"/>
        <c:numFmt formatCode="General" sourceLinked="1"/>
        <c:majorTickMark val="none"/>
        <c:tickLblPos val="nextTo"/>
        <c:crossAx val="61925632"/>
        <c:crosses val="autoZero"/>
        <c:auto val="1"/>
        <c:lblAlgn val="ctr"/>
        <c:lblOffset val="100"/>
      </c:catAx>
      <c:valAx>
        <c:axId val="6192563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61923712"/>
        <c:crosses val="autoZero"/>
        <c:crossBetween val="between"/>
      </c:valAx>
      <c:valAx>
        <c:axId val="62158336"/>
        <c:scaling>
          <c:orientation val="minMax"/>
        </c:scaling>
        <c:axPos val="r"/>
        <c:numFmt formatCode="0%" sourceLinked="1"/>
        <c:tickLblPos val="nextTo"/>
        <c:crossAx val="62166528"/>
        <c:crosses val="max"/>
        <c:crossBetween val="between"/>
      </c:valAx>
      <c:catAx>
        <c:axId val="62166528"/>
        <c:scaling>
          <c:orientation val="minMax"/>
        </c:scaling>
        <c:delete val="1"/>
        <c:axPos val="b"/>
        <c:numFmt formatCode="General" sourceLinked="1"/>
        <c:tickLblPos val="none"/>
        <c:crossAx val="62158336"/>
        <c:crosses val="autoZero"/>
        <c:auto val="1"/>
        <c:lblAlgn val="ctr"/>
        <c:lblOffset val="100"/>
      </c:catAx>
    </c:plotArea>
    <c:plotVisOnly val="1"/>
    <c:dispBlanksAs val="gap"/>
  </c:chart>
  <c:spPr>
    <a:ln>
      <a:solidFill>
        <a:schemeClr val="accent1"/>
      </a:solidFill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RUTF Orders </a:t>
            </a:r>
            <a:r>
              <a:rPr lang="en-US" sz="1200" dirty="0" smtClean="0"/>
              <a:t>- </a:t>
            </a:r>
            <a:r>
              <a:rPr lang="en-US" sz="1200" dirty="0"/>
              <a:t>Origin of Manufacturer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4122601968956855"/>
          <c:y val="0.14949456835419375"/>
          <c:w val="0.79863774096784923"/>
          <c:h val="0.65635051389953991"/>
        </c:manualLayout>
      </c:layout>
      <c:areaChart>
        <c:grouping val="stacked"/>
        <c:ser>
          <c:idx val="2"/>
          <c:order val="0"/>
          <c:tx>
            <c:strRef>
              <c:f>'by vendors'!$D$134</c:f>
              <c:strCache>
                <c:ptCount val="1"/>
                <c:pt idx="0">
                  <c:v>Asia</c:v>
                </c:pt>
              </c:strCache>
            </c:strRef>
          </c:tx>
          <c:spPr>
            <a:solidFill>
              <a:srgbClr val="002060"/>
            </a:solidFill>
          </c:spPr>
          <c:cat>
            <c:numRef>
              <c:f>'by vendors'!$E$131:$L$131</c:f>
              <c:numCache>
                <c:formatCode>General</c:formatCode>
                <c:ptCount val="8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</c:numCache>
            </c:numRef>
          </c:cat>
          <c:val>
            <c:numRef>
              <c:f>'by vendors'!$E$134:$L$134</c:f>
              <c:numCache>
                <c:formatCode>General</c:formatCode>
                <c:ptCount val="8"/>
                <c:pt idx="5" formatCode="_-* #,##0_-;\-* #,##0_-;_-* &quot;-&quot;??_-;_-@_-">
                  <c:v>53352</c:v>
                </c:pt>
                <c:pt idx="6" formatCode="_-* #,##0_-;\-* #,##0_-;_-* &quot;-&quot;??_-;_-@_-">
                  <c:v>37324</c:v>
                </c:pt>
                <c:pt idx="7" formatCode="_-* #,##0_-;\-* #,##0_-;_-* &quot;-&quot;??_-;_-@_-">
                  <c:v>118455</c:v>
                </c:pt>
              </c:numCache>
            </c:numRef>
          </c:val>
        </c:ser>
        <c:ser>
          <c:idx val="1"/>
          <c:order val="1"/>
          <c:tx>
            <c:strRef>
              <c:f>'by vendors'!$D$133</c:f>
              <c:strCache>
                <c:ptCount val="1"/>
                <c:pt idx="0">
                  <c:v>America</c:v>
                </c:pt>
              </c:strCache>
            </c:strRef>
          </c:tx>
          <c:spPr>
            <a:solidFill>
              <a:srgbClr val="FF0000"/>
            </a:solidFill>
          </c:spPr>
          <c:cat>
            <c:numRef>
              <c:f>'by vendors'!$E$131:$L$131</c:f>
              <c:numCache>
                <c:formatCode>General</c:formatCode>
                <c:ptCount val="8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</c:numCache>
            </c:numRef>
          </c:cat>
          <c:val>
            <c:numRef>
              <c:f>'by vendors'!$E$133:$L$133</c:f>
              <c:numCache>
                <c:formatCode>General</c:formatCode>
                <c:ptCount val="8"/>
                <c:pt idx="3" formatCode="_-* #,##0_-;\-* #,##0_-;_-* &quot;-&quot;??_-;_-@_-">
                  <c:v>7626</c:v>
                </c:pt>
                <c:pt idx="4" formatCode="_-* #,##0_-;\-* #,##0_-;_-* &quot;-&quot;??_-;_-@_-">
                  <c:v>57766</c:v>
                </c:pt>
                <c:pt idx="5" formatCode="_-* #,##0_-;\-* #,##0_-;_-* &quot;-&quot;??_-;_-@_-">
                  <c:v>219291</c:v>
                </c:pt>
                <c:pt idx="6" formatCode="_-* #,##0_-;\-* #,##0_-;_-* &quot;-&quot;??_-;_-@_-">
                  <c:v>200694</c:v>
                </c:pt>
                <c:pt idx="7" formatCode="_-* #,##0_-;\-* #,##0_-;_-* &quot;-&quot;??_-;_-@_-">
                  <c:v>306543</c:v>
                </c:pt>
              </c:numCache>
            </c:numRef>
          </c:val>
        </c:ser>
        <c:ser>
          <c:idx val="0"/>
          <c:order val="2"/>
          <c:tx>
            <c:strRef>
              <c:f>'by vendors'!$D$132</c:f>
              <c:strCache>
                <c:ptCount val="1"/>
                <c:pt idx="0">
                  <c:v>Africa</c:v>
                </c:pt>
              </c:strCache>
            </c:strRef>
          </c:tx>
          <c:cat>
            <c:numRef>
              <c:f>'by vendors'!$E$131:$L$131</c:f>
              <c:numCache>
                <c:formatCode>General</c:formatCode>
                <c:ptCount val="8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</c:numCache>
            </c:numRef>
          </c:cat>
          <c:val>
            <c:numRef>
              <c:f>'by vendors'!$E$132:$L$132</c:f>
              <c:numCache>
                <c:formatCode>_-* #,##0_-;\-* #,##0_-;_-* "-"??_-;_-@_-</c:formatCode>
                <c:ptCount val="8"/>
                <c:pt idx="1">
                  <c:v>11050</c:v>
                </c:pt>
                <c:pt idx="2">
                  <c:v>31958</c:v>
                </c:pt>
                <c:pt idx="3">
                  <c:v>25400</c:v>
                </c:pt>
                <c:pt idx="4">
                  <c:v>177099</c:v>
                </c:pt>
                <c:pt idx="5">
                  <c:v>495511</c:v>
                </c:pt>
                <c:pt idx="6">
                  <c:v>660300</c:v>
                </c:pt>
                <c:pt idx="7">
                  <c:v>952702</c:v>
                </c:pt>
              </c:numCache>
            </c:numRef>
          </c:val>
        </c:ser>
        <c:ser>
          <c:idx val="3"/>
          <c:order val="3"/>
          <c:tx>
            <c:strRef>
              <c:f>'by vendors'!$D$135</c:f>
              <c:strCache>
                <c:ptCount val="1"/>
                <c:pt idx="0">
                  <c:v>Europe</c:v>
                </c:pt>
              </c:strCache>
            </c:strRef>
          </c:tx>
          <c:spPr>
            <a:solidFill>
              <a:srgbClr val="92D050"/>
            </a:solidFill>
          </c:spPr>
          <c:cat>
            <c:numRef>
              <c:f>'by vendors'!$E$131:$L$131</c:f>
              <c:numCache>
                <c:formatCode>General</c:formatCode>
                <c:ptCount val="8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</c:numCache>
            </c:numRef>
          </c:cat>
          <c:val>
            <c:numRef>
              <c:f>'by vendors'!$E$135:$L$135</c:f>
              <c:numCache>
                <c:formatCode>_-* #,##0_-;\-* #,##0_-;_-* "-"??_-;_-@_-</c:formatCode>
                <c:ptCount val="8"/>
                <c:pt idx="0">
                  <c:v>129944</c:v>
                </c:pt>
                <c:pt idx="1">
                  <c:v>184401</c:v>
                </c:pt>
                <c:pt idx="2">
                  <c:v>297890</c:v>
                </c:pt>
                <c:pt idx="3">
                  <c:v>745275</c:v>
                </c:pt>
                <c:pt idx="4">
                  <c:v>354153</c:v>
                </c:pt>
                <c:pt idx="5">
                  <c:v>731142</c:v>
                </c:pt>
                <c:pt idx="6">
                  <c:v>1071670</c:v>
                </c:pt>
                <c:pt idx="7">
                  <c:v>750514</c:v>
                </c:pt>
              </c:numCache>
            </c:numRef>
          </c:val>
        </c:ser>
        <c:axId val="123742848"/>
        <c:axId val="128582400"/>
      </c:areaChart>
      <c:catAx>
        <c:axId val="123742848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b="1"/>
            </a:pPr>
            <a:endParaRPr lang="fr-FR"/>
          </a:p>
        </c:txPr>
        <c:crossAx val="128582400"/>
        <c:crosses val="autoZero"/>
        <c:auto val="1"/>
        <c:lblAlgn val="ctr"/>
        <c:lblOffset val="100"/>
      </c:catAx>
      <c:valAx>
        <c:axId val="128582400"/>
        <c:scaling>
          <c:orientation val="minMax"/>
        </c:scaling>
        <c:axPos val="l"/>
        <c:majorGridlines/>
        <c:numFmt formatCode="#,##0.0" sourceLinked="0"/>
        <c:majorTickMark val="none"/>
        <c:tickLblPos val="nextTo"/>
        <c:crossAx val="123742848"/>
        <c:crosses val="autoZero"/>
        <c:crossBetween val="midCat"/>
        <c:dispUnits>
          <c:builtInUnit val="millions"/>
          <c:dispUnitsLbl>
            <c:layout>
              <c:manualLayout>
                <c:xMode val="edge"/>
                <c:yMode val="edge"/>
                <c:x val="1.7067996029115046E-2"/>
                <c:y val="0.2656401998693913"/>
              </c:manualLayout>
            </c:layout>
            <c:tx>
              <c:rich>
                <a:bodyPr/>
                <a:lstStyle/>
                <a:p>
                  <a:pPr>
                    <a:defRPr/>
                  </a:pPr>
                  <a:r>
                    <a:rPr lang="en-US" dirty="0" smtClean="0"/>
                    <a:t>Millions of cartons</a:t>
                  </a:r>
                  <a:endParaRPr lang="en-US" dirty="0"/>
                </a:p>
              </c:rich>
            </c:tx>
          </c:dispUnitsLbl>
        </c:dispUnits>
      </c:valAx>
    </c:plotArea>
    <c:legend>
      <c:legendPos val="b"/>
      <c:layout/>
    </c:legend>
    <c:plotVisOnly val="1"/>
    <c:dispBlanksAs val="zero"/>
  </c:chart>
  <c:spPr>
    <a:ln>
      <a:solidFill>
        <a:schemeClr val="accent1"/>
      </a:solidFill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title>
      <c:tx>
        <c:rich>
          <a:bodyPr/>
          <a:lstStyle/>
          <a:p>
            <a:pPr>
              <a:defRPr/>
            </a:pPr>
            <a:r>
              <a:rPr lang="en-GB" sz="1200" dirty="0"/>
              <a:t>RUTF </a:t>
            </a:r>
            <a:r>
              <a:rPr lang="en-GB" sz="1200" dirty="0" smtClean="0"/>
              <a:t>Orders - SD</a:t>
            </a:r>
            <a:r>
              <a:rPr lang="en-GB" sz="1200" baseline="0" dirty="0" smtClean="0"/>
              <a:t> versus CO</a:t>
            </a:r>
            <a:endParaRPr lang="en-GB" sz="1200" dirty="0"/>
          </a:p>
        </c:rich>
      </c:tx>
      <c:layout>
        <c:manualLayout>
          <c:xMode val="edge"/>
          <c:yMode val="edge"/>
          <c:x val="0.30994490522692442"/>
          <c:y val="2.7502702951704573E-2"/>
        </c:manualLayout>
      </c:layout>
    </c:title>
    <c:plotArea>
      <c:layout>
        <c:manualLayout>
          <c:layoutTarget val="inner"/>
          <c:xMode val="edge"/>
          <c:yMode val="edge"/>
          <c:x val="0.13599584754839325"/>
          <c:y val="0.14709476724808349"/>
          <c:w val="0.83032757236333665"/>
          <c:h val="0.66961530019699733"/>
        </c:manualLayout>
      </c:layout>
      <c:areaChart>
        <c:grouping val="stacked"/>
        <c:ser>
          <c:idx val="0"/>
          <c:order val="0"/>
          <c:tx>
            <c:strRef>
              <c:f>Orders!$A$11</c:f>
              <c:strCache>
                <c:ptCount val="1"/>
                <c:pt idx="0">
                  <c:v>By Country Offices</c:v>
                </c:pt>
              </c:strCache>
            </c:strRef>
          </c:tx>
          <c:spPr>
            <a:solidFill>
              <a:srgbClr val="C00000"/>
            </a:solidFill>
          </c:spPr>
          <c:cat>
            <c:numRef>
              <c:f>Orders!$H$1:$O$1</c:f>
              <c:numCache>
                <c:formatCode>General</c:formatCode>
                <c:ptCount val="8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</c:numCache>
            </c:numRef>
          </c:cat>
          <c:val>
            <c:numRef>
              <c:f>Orders!$H$4:$O$4</c:f>
              <c:numCache>
                <c:formatCode>_-* #,##0_-;\-* #,##0_-;_-* "-"??_-;_-@_-</c:formatCode>
                <c:ptCount val="8"/>
                <c:pt idx="1">
                  <c:v>11050</c:v>
                </c:pt>
                <c:pt idx="2">
                  <c:v>31958</c:v>
                </c:pt>
                <c:pt idx="3">
                  <c:v>25400</c:v>
                </c:pt>
                <c:pt idx="4">
                  <c:v>135893.84057971014</c:v>
                </c:pt>
                <c:pt idx="5">
                  <c:v>338171</c:v>
                </c:pt>
                <c:pt idx="6">
                  <c:v>379381</c:v>
                </c:pt>
                <c:pt idx="7">
                  <c:v>587617</c:v>
                </c:pt>
              </c:numCache>
            </c:numRef>
          </c:val>
        </c:ser>
        <c:ser>
          <c:idx val="1"/>
          <c:order val="1"/>
          <c:tx>
            <c:strRef>
              <c:f>Orders!$A$10</c:f>
              <c:strCache>
                <c:ptCount val="1"/>
                <c:pt idx="0">
                  <c:v>By Supply Division</c:v>
                </c:pt>
              </c:strCache>
            </c:strRef>
          </c:tx>
          <c:spPr>
            <a:solidFill>
              <a:schemeClr val="accent1"/>
            </a:solidFill>
          </c:spPr>
          <c:cat>
            <c:numRef>
              <c:f>Orders!$H$1:$O$1</c:f>
              <c:numCache>
                <c:formatCode>General</c:formatCode>
                <c:ptCount val="8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</c:numCache>
            </c:numRef>
          </c:cat>
          <c:val>
            <c:numRef>
              <c:f>Orders!$H$3:$O$3</c:f>
              <c:numCache>
                <c:formatCode>_-* #,##0_-;\-* #,##0_-;_-* "-"??_-;_-@_-</c:formatCode>
                <c:ptCount val="8"/>
                <c:pt idx="0">
                  <c:v>129944</c:v>
                </c:pt>
                <c:pt idx="1">
                  <c:v>184401</c:v>
                </c:pt>
                <c:pt idx="2">
                  <c:v>297890</c:v>
                </c:pt>
                <c:pt idx="3">
                  <c:v>752901</c:v>
                </c:pt>
                <c:pt idx="4">
                  <c:v>453155</c:v>
                </c:pt>
                <c:pt idx="5">
                  <c:v>1161125</c:v>
                </c:pt>
                <c:pt idx="6">
                  <c:v>1590607</c:v>
                </c:pt>
                <c:pt idx="7">
                  <c:v>1524003</c:v>
                </c:pt>
              </c:numCache>
            </c:numRef>
          </c:val>
        </c:ser>
        <c:axId val="169985920"/>
        <c:axId val="171249664"/>
      </c:areaChart>
      <c:catAx>
        <c:axId val="169985920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b="1"/>
            </a:pPr>
            <a:endParaRPr lang="fr-FR"/>
          </a:p>
        </c:txPr>
        <c:crossAx val="171249664"/>
        <c:crosses val="autoZero"/>
        <c:auto val="1"/>
        <c:lblAlgn val="ctr"/>
        <c:lblOffset val="100"/>
      </c:catAx>
      <c:valAx>
        <c:axId val="171249664"/>
        <c:scaling>
          <c:orientation val="minMax"/>
        </c:scaling>
        <c:axPos val="l"/>
        <c:majorGridlines/>
        <c:numFmt formatCode="#,##0.0" sourceLinked="0"/>
        <c:majorTickMark val="none"/>
        <c:tickLblPos val="nextTo"/>
        <c:crossAx val="169985920"/>
        <c:crosses val="autoZero"/>
        <c:crossBetween val="between"/>
        <c:dispUnits>
          <c:builtInUnit val="millions"/>
          <c:dispUnitsLbl>
            <c:layout>
              <c:manualLayout>
                <c:xMode val="edge"/>
                <c:yMode val="edge"/>
                <c:x val="1.6279604679833661E-2"/>
                <c:y val="0.26768062356215172"/>
              </c:manualLayout>
            </c:layout>
            <c:tx>
              <c:rich>
                <a:bodyPr/>
                <a:lstStyle/>
                <a:p>
                  <a:pPr>
                    <a:defRPr/>
                  </a:pPr>
                  <a:r>
                    <a:rPr lang="en-US" dirty="0" smtClean="0"/>
                    <a:t>Millions of cartons</a:t>
                  </a:r>
                  <a:endParaRPr lang="en-US" dirty="0"/>
                </a:p>
              </c:rich>
            </c:tx>
          </c:dispUnitsLbl>
        </c:dispUnits>
      </c:valAx>
    </c:plotArea>
    <c:legend>
      <c:legendPos val="b"/>
      <c:layout/>
    </c:legend>
    <c:plotVisOnly val="1"/>
    <c:dispBlanksAs val="zero"/>
  </c:chart>
  <c:spPr>
    <a:ln>
      <a:solidFill>
        <a:schemeClr val="accent1"/>
      </a:solidFill>
    </a:ln>
  </c:sp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BDFC20-70C8-4036-AC53-EF656BDDBF5B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238C75-ABDE-4E3B-A0DB-5513CA4E59C1}">
      <dgm:prSet phldrT="[Text]"/>
      <dgm:spPr/>
      <dgm:t>
        <a:bodyPr/>
        <a:lstStyle/>
        <a:p>
          <a:r>
            <a:rPr lang="en-US" dirty="0" smtClean="0"/>
            <a:t>Plan</a:t>
          </a:r>
          <a:endParaRPr lang="en-US" dirty="0"/>
        </a:p>
      </dgm:t>
    </dgm:pt>
    <dgm:pt modelId="{CA20C7C1-150E-494A-833F-D30C844DA637}" type="parTrans" cxnId="{6F7A055A-BEA4-4C1C-ABAA-AECE780DD7E3}">
      <dgm:prSet/>
      <dgm:spPr/>
      <dgm:t>
        <a:bodyPr/>
        <a:lstStyle/>
        <a:p>
          <a:endParaRPr lang="en-US"/>
        </a:p>
      </dgm:t>
    </dgm:pt>
    <dgm:pt modelId="{EBA2F969-CC44-44CD-BF27-614B15C32238}" type="sibTrans" cxnId="{6F7A055A-BEA4-4C1C-ABAA-AECE780DD7E3}">
      <dgm:prSet/>
      <dgm:spPr/>
      <dgm:t>
        <a:bodyPr/>
        <a:lstStyle/>
        <a:p>
          <a:endParaRPr lang="en-US"/>
        </a:p>
      </dgm:t>
    </dgm:pt>
    <dgm:pt modelId="{E7E94F30-1181-440E-8A8B-EEBDD1393426}">
      <dgm:prSet phldrT="[Text]" custT="1"/>
      <dgm:spPr/>
      <dgm:t>
        <a:bodyPr/>
        <a:lstStyle/>
        <a:p>
          <a:r>
            <a:rPr lang="en-US" sz="1400" dirty="0" smtClean="0"/>
            <a:t>Product Specifications</a:t>
          </a:r>
          <a:endParaRPr lang="en-US" sz="1400" dirty="0"/>
        </a:p>
      </dgm:t>
    </dgm:pt>
    <dgm:pt modelId="{DA7F6BD4-120A-45D6-8C0E-764489FEA312}" type="parTrans" cxnId="{EFA9BB13-3D68-4C01-A94C-A0328F448E8B}">
      <dgm:prSet/>
      <dgm:spPr/>
      <dgm:t>
        <a:bodyPr/>
        <a:lstStyle/>
        <a:p>
          <a:endParaRPr lang="en-US"/>
        </a:p>
      </dgm:t>
    </dgm:pt>
    <dgm:pt modelId="{997686DE-EB01-403F-A8C5-D3CD539AE57B}" type="sibTrans" cxnId="{EFA9BB13-3D68-4C01-A94C-A0328F448E8B}">
      <dgm:prSet/>
      <dgm:spPr/>
      <dgm:t>
        <a:bodyPr/>
        <a:lstStyle/>
        <a:p>
          <a:endParaRPr lang="en-US"/>
        </a:p>
      </dgm:t>
    </dgm:pt>
    <dgm:pt modelId="{638CC761-0C16-492D-826C-CFB9D5F7C09A}">
      <dgm:prSet phldrT="[Text]" custT="1"/>
      <dgm:spPr/>
      <dgm:t>
        <a:bodyPr/>
        <a:lstStyle/>
        <a:p>
          <a:r>
            <a:rPr lang="en-US" sz="1400" dirty="0" smtClean="0"/>
            <a:t>Sources</a:t>
          </a:r>
          <a:endParaRPr lang="en-US" sz="1400" dirty="0"/>
        </a:p>
      </dgm:t>
    </dgm:pt>
    <dgm:pt modelId="{7F06915C-EFB2-4006-974D-A46AEB5756F9}" type="parTrans" cxnId="{F8D0E4B3-5584-42AD-BB8C-DC5DDF880038}">
      <dgm:prSet/>
      <dgm:spPr/>
      <dgm:t>
        <a:bodyPr/>
        <a:lstStyle/>
        <a:p>
          <a:endParaRPr lang="en-US"/>
        </a:p>
      </dgm:t>
    </dgm:pt>
    <dgm:pt modelId="{6AD627CF-F442-4618-A983-F95EAA1DD77E}" type="sibTrans" cxnId="{F8D0E4B3-5584-42AD-BB8C-DC5DDF880038}">
      <dgm:prSet/>
      <dgm:spPr/>
      <dgm:t>
        <a:bodyPr/>
        <a:lstStyle/>
        <a:p>
          <a:endParaRPr lang="en-US"/>
        </a:p>
      </dgm:t>
    </dgm:pt>
    <dgm:pt modelId="{0C3A5AE0-10AC-4937-A882-2A1E2546F0A3}">
      <dgm:prSet phldrT="[Text]"/>
      <dgm:spPr/>
      <dgm:t>
        <a:bodyPr/>
        <a:lstStyle/>
        <a:p>
          <a:r>
            <a:rPr lang="en-US" dirty="0" smtClean="0"/>
            <a:t>Procure</a:t>
          </a:r>
          <a:endParaRPr lang="en-US" dirty="0"/>
        </a:p>
      </dgm:t>
    </dgm:pt>
    <dgm:pt modelId="{E8A54444-3229-4C67-AA4B-34E7F97234F7}" type="parTrans" cxnId="{75EA9563-6EC3-40BC-92AF-EA8DCB38EB5E}">
      <dgm:prSet/>
      <dgm:spPr/>
      <dgm:t>
        <a:bodyPr/>
        <a:lstStyle/>
        <a:p>
          <a:endParaRPr lang="en-US"/>
        </a:p>
      </dgm:t>
    </dgm:pt>
    <dgm:pt modelId="{1E2F4EBB-EFAB-4485-90DA-C5BBA005BFCF}" type="sibTrans" cxnId="{75EA9563-6EC3-40BC-92AF-EA8DCB38EB5E}">
      <dgm:prSet/>
      <dgm:spPr/>
      <dgm:t>
        <a:bodyPr/>
        <a:lstStyle/>
        <a:p>
          <a:endParaRPr lang="en-US"/>
        </a:p>
      </dgm:t>
    </dgm:pt>
    <dgm:pt modelId="{4ED3BDAD-769E-44A6-802B-5CF4682C866C}">
      <dgm:prSet phldrT="[Text]" custT="1"/>
      <dgm:spPr/>
      <dgm:t>
        <a:bodyPr/>
        <a:lstStyle/>
        <a:p>
          <a:r>
            <a:rPr lang="en-US" sz="1400" dirty="0" smtClean="0"/>
            <a:t>Bidding exercise</a:t>
          </a:r>
          <a:endParaRPr lang="en-US" sz="1400" dirty="0"/>
        </a:p>
      </dgm:t>
    </dgm:pt>
    <dgm:pt modelId="{83ADE158-4E2F-4A59-A90E-78D6D5DCFE59}" type="parTrans" cxnId="{7EF13D2D-CA16-4A1F-8CC3-2B736386ED9D}">
      <dgm:prSet/>
      <dgm:spPr/>
      <dgm:t>
        <a:bodyPr/>
        <a:lstStyle/>
        <a:p>
          <a:endParaRPr lang="en-US"/>
        </a:p>
      </dgm:t>
    </dgm:pt>
    <dgm:pt modelId="{4346C3A0-CBC1-44E3-9302-BE174440490D}" type="sibTrans" cxnId="{7EF13D2D-CA16-4A1F-8CC3-2B736386ED9D}">
      <dgm:prSet/>
      <dgm:spPr/>
      <dgm:t>
        <a:bodyPr/>
        <a:lstStyle/>
        <a:p>
          <a:endParaRPr lang="en-US"/>
        </a:p>
      </dgm:t>
    </dgm:pt>
    <dgm:pt modelId="{B4120801-0109-4B2B-80AD-DBC652D41D9F}">
      <dgm:prSet phldrT="[Text]"/>
      <dgm:spPr/>
      <dgm:t>
        <a:bodyPr/>
        <a:lstStyle/>
        <a:p>
          <a:r>
            <a:rPr lang="en-US" dirty="0" smtClean="0"/>
            <a:t>Produce</a:t>
          </a:r>
          <a:endParaRPr lang="en-US" dirty="0"/>
        </a:p>
      </dgm:t>
    </dgm:pt>
    <dgm:pt modelId="{C1AD68F8-358E-4C38-8D09-535D8F955F02}" type="parTrans" cxnId="{B94C9C8C-7D5A-4DAE-A9AE-4B5B23B5F66A}">
      <dgm:prSet/>
      <dgm:spPr/>
      <dgm:t>
        <a:bodyPr/>
        <a:lstStyle/>
        <a:p>
          <a:endParaRPr lang="en-US"/>
        </a:p>
      </dgm:t>
    </dgm:pt>
    <dgm:pt modelId="{136BBE42-3266-4EE6-97BA-6F6690E4DE07}" type="sibTrans" cxnId="{B94C9C8C-7D5A-4DAE-A9AE-4B5B23B5F66A}">
      <dgm:prSet/>
      <dgm:spPr/>
      <dgm:t>
        <a:bodyPr/>
        <a:lstStyle/>
        <a:p>
          <a:endParaRPr lang="en-US"/>
        </a:p>
      </dgm:t>
    </dgm:pt>
    <dgm:pt modelId="{716848CE-400C-4FD8-934B-99BEE789153A}">
      <dgm:prSet phldrT="[Text]" custT="1"/>
      <dgm:spPr/>
      <dgm:t>
        <a:bodyPr/>
        <a:lstStyle/>
        <a:p>
          <a:r>
            <a:rPr lang="en-US" sz="1400" dirty="0" smtClean="0"/>
            <a:t>Order/production forecast</a:t>
          </a:r>
          <a:endParaRPr lang="en-US" sz="1400" dirty="0"/>
        </a:p>
      </dgm:t>
    </dgm:pt>
    <dgm:pt modelId="{4B90B05E-0553-4B77-B38C-F0AD097C9906}" type="parTrans" cxnId="{B4EDB8A9-E892-43CD-883C-8AE74B967A00}">
      <dgm:prSet/>
      <dgm:spPr/>
      <dgm:t>
        <a:bodyPr/>
        <a:lstStyle/>
        <a:p>
          <a:endParaRPr lang="en-US"/>
        </a:p>
      </dgm:t>
    </dgm:pt>
    <dgm:pt modelId="{50FFAAE1-E9E1-4EA2-84F7-A3D833B2C091}" type="sibTrans" cxnId="{B4EDB8A9-E892-43CD-883C-8AE74B967A00}">
      <dgm:prSet/>
      <dgm:spPr/>
      <dgm:t>
        <a:bodyPr/>
        <a:lstStyle/>
        <a:p>
          <a:endParaRPr lang="en-US"/>
        </a:p>
      </dgm:t>
    </dgm:pt>
    <dgm:pt modelId="{0549D874-8A3A-4F3B-ACE4-C00D1A43CA02}">
      <dgm:prSet phldrT="[Text]" custT="1"/>
      <dgm:spPr/>
      <dgm:t>
        <a:bodyPr/>
        <a:lstStyle/>
        <a:p>
          <a:r>
            <a:rPr lang="en-US" sz="1400" dirty="0" smtClean="0"/>
            <a:t>Production capacity</a:t>
          </a:r>
          <a:endParaRPr lang="en-US" sz="1400" dirty="0"/>
        </a:p>
      </dgm:t>
    </dgm:pt>
    <dgm:pt modelId="{2BF10F7F-2F23-480D-8D89-4CDD7516943A}" type="parTrans" cxnId="{3418B1EA-5062-442D-A0FD-4A3EE71E7C03}">
      <dgm:prSet/>
      <dgm:spPr/>
      <dgm:t>
        <a:bodyPr/>
        <a:lstStyle/>
        <a:p>
          <a:endParaRPr lang="en-US"/>
        </a:p>
      </dgm:t>
    </dgm:pt>
    <dgm:pt modelId="{743A54DF-FA06-4610-B139-5FF68FA03267}" type="sibTrans" cxnId="{3418B1EA-5062-442D-A0FD-4A3EE71E7C03}">
      <dgm:prSet/>
      <dgm:spPr/>
      <dgm:t>
        <a:bodyPr/>
        <a:lstStyle/>
        <a:p>
          <a:endParaRPr lang="en-US"/>
        </a:p>
      </dgm:t>
    </dgm:pt>
    <dgm:pt modelId="{548F0729-C336-4093-9469-DAAD0C9C07E8}">
      <dgm:prSet phldrT="[Text]"/>
      <dgm:spPr/>
      <dgm:t>
        <a:bodyPr/>
        <a:lstStyle/>
        <a:p>
          <a:r>
            <a:rPr lang="en-US" dirty="0" smtClean="0"/>
            <a:t>Deliver</a:t>
          </a:r>
          <a:endParaRPr lang="en-US" dirty="0"/>
        </a:p>
      </dgm:t>
    </dgm:pt>
    <dgm:pt modelId="{BBDF48DB-31FC-44C9-BFE7-B60A23B83A95}" type="parTrans" cxnId="{99D2C261-A2B0-4B45-97C2-31FEC4FA7820}">
      <dgm:prSet/>
      <dgm:spPr/>
      <dgm:t>
        <a:bodyPr/>
        <a:lstStyle/>
        <a:p>
          <a:endParaRPr lang="en-US"/>
        </a:p>
      </dgm:t>
    </dgm:pt>
    <dgm:pt modelId="{C22C899E-AC40-431A-BB4D-377123BA23FD}" type="sibTrans" cxnId="{99D2C261-A2B0-4B45-97C2-31FEC4FA7820}">
      <dgm:prSet/>
      <dgm:spPr/>
      <dgm:t>
        <a:bodyPr/>
        <a:lstStyle/>
        <a:p>
          <a:endParaRPr lang="en-US"/>
        </a:p>
      </dgm:t>
    </dgm:pt>
    <dgm:pt modelId="{602CAE3F-6D03-4CBD-A085-AEE9ED4A1AD2}">
      <dgm:prSet phldrT="[Text]" custT="1"/>
      <dgm:spPr/>
      <dgm:t>
        <a:bodyPr/>
        <a:lstStyle/>
        <a:p>
          <a:r>
            <a:rPr lang="en-US" sz="1400" dirty="0" smtClean="0"/>
            <a:t>Forecast</a:t>
          </a:r>
          <a:endParaRPr lang="en-US" sz="1400" dirty="0"/>
        </a:p>
      </dgm:t>
    </dgm:pt>
    <dgm:pt modelId="{016CA013-F8FF-4FE8-8023-713CF5C50504}" type="parTrans" cxnId="{E28A5889-37ED-48D1-A67A-C2B3F0214BA9}">
      <dgm:prSet/>
      <dgm:spPr/>
      <dgm:t>
        <a:bodyPr/>
        <a:lstStyle/>
        <a:p>
          <a:endParaRPr lang="en-US"/>
        </a:p>
      </dgm:t>
    </dgm:pt>
    <dgm:pt modelId="{EDA658D2-740B-42F1-9FE5-32E14C5E8CE5}" type="sibTrans" cxnId="{E28A5889-37ED-48D1-A67A-C2B3F0214BA9}">
      <dgm:prSet/>
      <dgm:spPr/>
      <dgm:t>
        <a:bodyPr/>
        <a:lstStyle/>
        <a:p>
          <a:endParaRPr lang="en-US"/>
        </a:p>
      </dgm:t>
    </dgm:pt>
    <dgm:pt modelId="{163B428B-DBE0-4CBE-B0FD-14F2CE342166}">
      <dgm:prSet phldrT="[Text]" custT="1"/>
      <dgm:spPr/>
      <dgm:t>
        <a:bodyPr/>
        <a:lstStyle/>
        <a:p>
          <a:r>
            <a:rPr lang="en-US" sz="1400" dirty="0" smtClean="0"/>
            <a:t>Competitive price</a:t>
          </a:r>
          <a:endParaRPr lang="en-US" sz="1400" dirty="0"/>
        </a:p>
      </dgm:t>
    </dgm:pt>
    <dgm:pt modelId="{AC132021-B351-4C93-A036-4DB5A02EFA9C}" type="parTrans" cxnId="{F6F1A7F8-4628-431D-B926-662A7AFC71DF}">
      <dgm:prSet/>
      <dgm:spPr/>
      <dgm:t>
        <a:bodyPr/>
        <a:lstStyle/>
        <a:p>
          <a:endParaRPr lang="en-US"/>
        </a:p>
      </dgm:t>
    </dgm:pt>
    <dgm:pt modelId="{1321DBAD-A913-4ECE-8B08-6A97F10BE22F}" type="sibTrans" cxnId="{F6F1A7F8-4628-431D-B926-662A7AFC71DF}">
      <dgm:prSet/>
      <dgm:spPr/>
      <dgm:t>
        <a:bodyPr/>
        <a:lstStyle/>
        <a:p>
          <a:endParaRPr lang="en-US"/>
        </a:p>
      </dgm:t>
    </dgm:pt>
    <dgm:pt modelId="{8067B168-B951-4B95-BCCF-81A643B9B784}">
      <dgm:prSet phldrT="[Text]" custT="1"/>
      <dgm:spPr/>
      <dgm:t>
        <a:bodyPr/>
        <a:lstStyle/>
        <a:p>
          <a:r>
            <a:rPr lang="en-US" sz="1400" dirty="0" smtClean="0"/>
            <a:t>Product evaluation/Supplier assessment</a:t>
          </a:r>
          <a:endParaRPr lang="en-US" sz="1400" dirty="0"/>
        </a:p>
      </dgm:t>
    </dgm:pt>
    <dgm:pt modelId="{DC33A2A3-95E6-47F7-B8DF-1EB9AD640146}" type="parTrans" cxnId="{2F0FA52E-EECA-4526-ABE0-FCEF4AFD2BCA}">
      <dgm:prSet/>
      <dgm:spPr/>
      <dgm:t>
        <a:bodyPr/>
        <a:lstStyle/>
        <a:p>
          <a:endParaRPr lang="en-US"/>
        </a:p>
      </dgm:t>
    </dgm:pt>
    <dgm:pt modelId="{077980F0-1EE8-4578-BE98-A0CF7C2F8ABD}" type="sibTrans" cxnId="{2F0FA52E-EECA-4526-ABE0-FCEF4AFD2BCA}">
      <dgm:prSet/>
      <dgm:spPr/>
      <dgm:t>
        <a:bodyPr/>
        <a:lstStyle/>
        <a:p>
          <a:endParaRPr lang="en-US"/>
        </a:p>
      </dgm:t>
    </dgm:pt>
    <dgm:pt modelId="{02C75DD1-0580-4F50-8AF2-94288F6F867B}">
      <dgm:prSet phldrT="[Text]" custT="1"/>
      <dgm:spPr/>
      <dgm:t>
        <a:bodyPr/>
        <a:lstStyle/>
        <a:p>
          <a:r>
            <a:rPr lang="en-US" sz="1400" dirty="0" smtClean="0"/>
            <a:t>Long term supply arrangements</a:t>
          </a:r>
          <a:endParaRPr lang="en-US" sz="1400" dirty="0"/>
        </a:p>
      </dgm:t>
    </dgm:pt>
    <dgm:pt modelId="{214361B2-3449-4A24-B3CF-40C0DEA9ACA2}" type="parTrans" cxnId="{80393CBE-C4DD-4FE6-AAC5-E7EECD4711DA}">
      <dgm:prSet/>
      <dgm:spPr/>
      <dgm:t>
        <a:bodyPr/>
        <a:lstStyle/>
        <a:p>
          <a:endParaRPr lang="en-US"/>
        </a:p>
      </dgm:t>
    </dgm:pt>
    <dgm:pt modelId="{57B05C22-DC0B-4967-B6A6-2CA0DAD31E6A}" type="sibTrans" cxnId="{80393CBE-C4DD-4FE6-AAC5-E7EECD4711DA}">
      <dgm:prSet/>
      <dgm:spPr/>
      <dgm:t>
        <a:bodyPr/>
        <a:lstStyle/>
        <a:p>
          <a:endParaRPr lang="en-US"/>
        </a:p>
      </dgm:t>
    </dgm:pt>
    <dgm:pt modelId="{2788870E-5A99-421D-A706-DCFEA5CFB697}">
      <dgm:prSet phldrT="[Text]" custT="1"/>
      <dgm:spPr/>
      <dgm:t>
        <a:bodyPr/>
        <a:lstStyle/>
        <a:p>
          <a:r>
            <a:rPr lang="en-US" sz="1400" dirty="0" smtClean="0"/>
            <a:t>Supplier performance</a:t>
          </a:r>
          <a:endParaRPr lang="en-US" sz="1400" dirty="0"/>
        </a:p>
      </dgm:t>
    </dgm:pt>
    <dgm:pt modelId="{86FB4004-D097-45A7-B32A-420C1978C449}" type="parTrans" cxnId="{7E5886CB-D73C-41BB-A269-FE8E26BEACB6}">
      <dgm:prSet/>
      <dgm:spPr/>
      <dgm:t>
        <a:bodyPr/>
        <a:lstStyle/>
        <a:p>
          <a:endParaRPr lang="en-US"/>
        </a:p>
      </dgm:t>
    </dgm:pt>
    <dgm:pt modelId="{7E489628-AEDD-455F-B82C-9F73AC5881E0}" type="sibTrans" cxnId="{7E5886CB-D73C-41BB-A269-FE8E26BEACB6}">
      <dgm:prSet/>
      <dgm:spPr/>
      <dgm:t>
        <a:bodyPr/>
        <a:lstStyle/>
        <a:p>
          <a:endParaRPr lang="en-US"/>
        </a:p>
      </dgm:t>
    </dgm:pt>
    <dgm:pt modelId="{90A5FCEF-8516-4973-A4ED-463D6FD4C964}">
      <dgm:prSet custT="1"/>
      <dgm:spPr/>
      <dgm:t>
        <a:bodyPr/>
        <a:lstStyle/>
        <a:p>
          <a:r>
            <a:rPr lang="en-US" sz="1400" dirty="0" smtClean="0"/>
            <a:t>Transport</a:t>
          </a:r>
          <a:endParaRPr lang="en-US" sz="1400" dirty="0"/>
        </a:p>
      </dgm:t>
    </dgm:pt>
    <dgm:pt modelId="{8890C93B-8C8A-4151-A450-D72510AFD49F}" type="parTrans" cxnId="{998BF24A-54B2-40B2-9016-D6BCC102DF66}">
      <dgm:prSet/>
      <dgm:spPr/>
      <dgm:t>
        <a:bodyPr/>
        <a:lstStyle/>
        <a:p>
          <a:endParaRPr lang="en-US"/>
        </a:p>
      </dgm:t>
    </dgm:pt>
    <dgm:pt modelId="{75A6676E-C2C7-48B6-B1A2-6C1BEAE702CB}" type="sibTrans" cxnId="{998BF24A-54B2-40B2-9016-D6BCC102DF66}">
      <dgm:prSet/>
      <dgm:spPr/>
      <dgm:t>
        <a:bodyPr/>
        <a:lstStyle/>
        <a:p>
          <a:endParaRPr lang="en-US"/>
        </a:p>
      </dgm:t>
    </dgm:pt>
    <dgm:pt modelId="{9832378C-9991-4DFF-AB32-107171564DAE}">
      <dgm:prSet custT="1"/>
      <dgm:spPr/>
      <dgm:t>
        <a:bodyPr/>
        <a:lstStyle/>
        <a:p>
          <a:r>
            <a:rPr lang="en-US" sz="1400" dirty="0" smtClean="0"/>
            <a:t>Landed cost and Timeliness</a:t>
          </a:r>
          <a:endParaRPr lang="en-US" sz="1400" dirty="0"/>
        </a:p>
      </dgm:t>
    </dgm:pt>
    <dgm:pt modelId="{33E80810-3433-431E-809E-D9363B62E64F}" type="parTrans" cxnId="{17CC314C-894D-4A58-9A4F-6E04A982AB0C}">
      <dgm:prSet/>
      <dgm:spPr/>
      <dgm:t>
        <a:bodyPr/>
        <a:lstStyle/>
        <a:p>
          <a:endParaRPr lang="en-US"/>
        </a:p>
      </dgm:t>
    </dgm:pt>
    <dgm:pt modelId="{274724E5-BF57-4708-A396-BDE345677705}" type="sibTrans" cxnId="{17CC314C-894D-4A58-9A4F-6E04A982AB0C}">
      <dgm:prSet/>
      <dgm:spPr/>
      <dgm:t>
        <a:bodyPr/>
        <a:lstStyle/>
        <a:p>
          <a:endParaRPr lang="en-US"/>
        </a:p>
      </dgm:t>
    </dgm:pt>
    <dgm:pt modelId="{852FC623-CDF7-4D30-8628-8526FCE5BB57}">
      <dgm:prSet custT="1"/>
      <dgm:spPr/>
      <dgm:t>
        <a:bodyPr/>
        <a:lstStyle/>
        <a:p>
          <a:r>
            <a:rPr lang="en-US" sz="1400" dirty="0" smtClean="0"/>
            <a:t>Storage</a:t>
          </a:r>
          <a:endParaRPr lang="en-US" sz="1400" dirty="0"/>
        </a:p>
      </dgm:t>
    </dgm:pt>
    <dgm:pt modelId="{687BC8BF-FF56-4A95-8176-6A7CF627A25D}" type="parTrans" cxnId="{BFF87B68-6B93-43B2-86F3-2AC36FABA07B}">
      <dgm:prSet/>
      <dgm:spPr/>
      <dgm:t>
        <a:bodyPr/>
        <a:lstStyle/>
        <a:p>
          <a:endParaRPr lang="en-US"/>
        </a:p>
      </dgm:t>
    </dgm:pt>
    <dgm:pt modelId="{189263BA-4D3E-4EF3-93C1-87C39D49D681}" type="sibTrans" cxnId="{BFF87B68-6B93-43B2-86F3-2AC36FABA07B}">
      <dgm:prSet/>
      <dgm:spPr/>
      <dgm:t>
        <a:bodyPr/>
        <a:lstStyle/>
        <a:p>
          <a:endParaRPr lang="en-US"/>
        </a:p>
      </dgm:t>
    </dgm:pt>
    <dgm:pt modelId="{7BA75308-9D71-4123-90A4-2E705C56E530}">
      <dgm:prSet custT="1"/>
      <dgm:spPr/>
      <dgm:t>
        <a:bodyPr/>
        <a:lstStyle/>
        <a:p>
          <a:r>
            <a:rPr lang="en-US" sz="1400" dirty="0" smtClean="0"/>
            <a:t>Distribution</a:t>
          </a:r>
          <a:endParaRPr lang="en-US" sz="1400" dirty="0"/>
        </a:p>
      </dgm:t>
    </dgm:pt>
    <dgm:pt modelId="{2CE1E279-EABB-49E7-AC1E-8D1E7FA55823}" type="parTrans" cxnId="{F26108A0-D267-4AA6-A885-3B156DD5B18F}">
      <dgm:prSet/>
      <dgm:spPr/>
      <dgm:t>
        <a:bodyPr/>
        <a:lstStyle/>
        <a:p>
          <a:endParaRPr lang="en-US"/>
        </a:p>
      </dgm:t>
    </dgm:pt>
    <dgm:pt modelId="{F6B8CDE5-C7AD-4212-AF31-3045C45AA8C0}" type="sibTrans" cxnId="{F26108A0-D267-4AA6-A885-3B156DD5B18F}">
      <dgm:prSet/>
      <dgm:spPr/>
      <dgm:t>
        <a:bodyPr/>
        <a:lstStyle/>
        <a:p>
          <a:endParaRPr lang="en-US"/>
        </a:p>
      </dgm:t>
    </dgm:pt>
    <dgm:pt modelId="{28A9BB54-3E91-46F9-A38D-2B23179BE9F5}">
      <dgm:prSet custT="1"/>
      <dgm:spPr/>
      <dgm:t>
        <a:bodyPr/>
        <a:lstStyle/>
        <a:p>
          <a:r>
            <a:rPr lang="en-US" sz="1400" dirty="0" smtClean="0"/>
            <a:t>Disposal</a:t>
          </a:r>
          <a:endParaRPr lang="en-US" sz="1400" dirty="0"/>
        </a:p>
      </dgm:t>
    </dgm:pt>
    <dgm:pt modelId="{0057615F-6913-4787-B572-17B54C697E04}" type="parTrans" cxnId="{D1C960B4-3C12-4A89-892B-7DD86DD66060}">
      <dgm:prSet/>
      <dgm:spPr/>
      <dgm:t>
        <a:bodyPr/>
        <a:lstStyle/>
        <a:p>
          <a:endParaRPr lang="en-US"/>
        </a:p>
      </dgm:t>
    </dgm:pt>
    <dgm:pt modelId="{15E2EF9D-6647-41A3-BF54-7095D72CE59B}" type="sibTrans" cxnId="{D1C960B4-3C12-4A89-892B-7DD86DD66060}">
      <dgm:prSet/>
      <dgm:spPr/>
      <dgm:t>
        <a:bodyPr/>
        <a:lstStyle/>
        <a:p>
          <a:endParaRPr lang="en-US"/>
        </a:p>
      </dgm:t>
    </dgm:pt>
    <dgm:pt modelId="{8F0CB612-8163-404D-86D5-5B56CDBC116C}" type="pres">
      <dgm:prSet presAssocID="{77BDFC20-70C8-4036-AC53-EF656BDDBF5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624AF42D-09D6-472F-9B3F-A20AA045963D}" type="pres">
      <dgm:prSet presAssocID="{06238C75-ABDE-4E3B-A0DB-5513CA4E59C1}" presName="composite" presStyleCnt="0"/>
      <dgm:spPr/>
    </dgm:pt>
    <dgm:pt modelId="{176BBD4C-1089-457E-909A-C56AE93B373B}" type="pres">
      <dgm:prSet presAssocID="{06238C75-ABDE-4E3B-A0DB-5513CA4E59C1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C2AD075-B882-4CBB-9DD5-C605133C829C}" type="pres">
      <dgm:prSet presAssocID="{06238C75-ABDE-4E3B-A0DB-5513CA4E59C1}" presName="descendantText" presStyleLbl="alignAcc1" presStyleIdx="0" presStyleCnt="4" custScaleY="1165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5DA707-86CD-444F-BDFE-38A0DCFDD69A}" type="pres">
      <dgm:prSet presAssocID="{EBA2F969-CC44-44CD-BF27-614B15C32238}" presName="sp" presStyleCnt="0"/>
      <dgm:spPr/>
    </dgm:pt>
    <dgm:pt modelId="{85C4EB1E-9D45-4743-961E-BA77A34131F3}" type="pres">
      <dgm:prSet presAssocID="{0C3A5AE0-10AC-4937-A882-2A1E2546F0A3}" presName="composite" presStyleCnt="0"/>
      <dgm:spPr/>
    </dgm:pt>
    <dgm:pt modelId="{EC31C47A-B41E-43B5-8F6A-9954CC327D60}" type="pres">
      <dgm:prSet presAssocID="{0C3A5AE0-10AC-4937-A882-2A1E2546F0A3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A350881-1C85-42AA-B23B-83C82295A018}" type="pres">
      <dgm:prSet presAssocID="{0C3A5AE0-10AC-4937-A882-2A1E2546F0A3}" presName="descendantText" presStyleLbl="alignAcc1" presStyleIdx="1" presStyleCnt="4" custScaleY="136143" custLinFactNeighborX="915" custLinFactNeighborY="-48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C4D434-2C20-4F3B-9E8F-547F58BABEA0}" type="pres">
      <dgm:prSet presAssocID="{1E2F4EBB-EFAB-4485-90DA-C5BBA005BFCF}" presName="sp" presStyleCnt="0"/>
      <dgm:spPr/>
    </dgm:pt>
    <dgm:pt modelId="{926F088D-35AD-408E-8BC2-0A8EC8F9EC68}" type="pres">
      <dgm:prSet presAssocID="{B4120801-0109-4B2B-80AD-DBC652D41D9F}" presName="composite" presStyleCnt="0"/>
      <dgm:spPr/>
    </dgm:pt>
    <dgm:pt modelId="{0E75C696-C2E5-454A-91A4-62E2F5182CB7}" type="pres">
      <dgm:prSet presAssocID="{B4120801-0109-4B2B-80AD-DBC652D41D9F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D2A18D3-BB4D-4056-AA8A-8C6B167FAD8E}" type="pres">
      <dgm:prSet presAssocID="{B4120801-0109-4B2B-80AD-DBC652D41D9F}" presName="descendantText" presStyleLbl="alignAcc1" presStyleIdx="2" presStyleCnt="4" custLinFactNeighborX="915" custLinFactNeighborY="-20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658490-2DDE-4BF6-8E22-F027F17861A4}" type="pres">
      <dgm:prSet presAssocID="{136BBE42-3266-4EE6-97BA-6F6690E4DE07}" presName="sp" presStyleCnt="0"/>
      <dgm:spPr/>
    </dgm:pt>
    <dgm:pt modelId="{A4A93181-2D59-46C1-A1F7-754E2553F404}" type="pres">
      <dgm:prSet presAssocID="{548F0729-C336-4093-9469-DAAD0C9C07E8}" presName="composite" presStyleCnt="0"/>
      <dgm:spPr/>
    </dgm:pt>
    <dgm:pt modelId="{71C963FC-A58E-47AC-AD9B-27B2372DAC2F}" type="pres">
      <dgm:prSet presAssocID="{548F0729-C336-4093-9469-DAAD0C9C07E8}" presName="parentText" presStyleLbl="alignNode1" presStyleIdx="3" presStyleCnt="4" custLinFactNeighborX="0" custLinFactNeighborY="-2155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FCACAE-094C-462E-A657-9F54F62B2D87}" type="pres">
      <dgm:prSet presAssocID="{548F0729-C336-4093-9469-DAAD0C9C07E8}" presName="descendantText" presStyleLbl="alignAcc1" presStyleIdx="3" presStyleCnt="4" custScaleY="166971" custLinFactNeighborX="915" custLinFactNeighborY="-182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EA9563-6EC3-40BC-92AF-EA8DCB38EB5E}" srcId="{77BDFC20-70C8-4036-AC53-EF656BDDBF5B}" destId="{0C3A5AE0-10AC-4937-A882-2A1E2546F0A3}" srcOrd="1" destOrd="0" parTransId="{E8A54444-3229-4C67-AA4B-34E7F97234F7}" sibTransId="{1E2F4EBB-EFAB-4485-90DA-C5BBA005BFCF}"/>
    <dgm:cxn modelId="{7EF13D2D-CA16-4A1F-8CC3-2B736386ED9D}" srcId="{0C3A5AE0-10AC-4937-A882-2A1E2546F0A3}" destId="{4ED3BDAD-769E-44A6-802B-5CF4682C866C}" srcOrd="0" destOrd="0" parTransId="{83ADE158-4E2F-4A59-A90E-78D6D5DCFE59}" sibTransId="{4346C3A0-CBC1-44E3-9302-BE174440490D}"/>
    <dgm:cxn modelId="{BFF87B68-6B93-43B2-86F3-2AC36FABA07B}" srcId="{548F0729-C336-4093-9469-DAAD0C9C07E8}" destId="{852FC623-CDF7-4D30-8628-8526FCE5BB57}" srcOrd="2" destOrd="0" parTransId="{687BC8BF-FF56-4A95-8176-6A7CF627A25D}" sibTransId="{189263BA-4D3E-4EF3-93C1-87C39D49D681}"/>
    <dgm:cxn modelId="{BDB992C3-8E16-4CEE-987B-612CCB673C10}" type="presOf" srcId="{0C3A5AE0-10AC-4937-A882-2A1E2546F0A3}" destId="{EC31C47A-B41E-43B5-8F6A-9954CC327D60}" srcOrd="0" destOrd="0" presId="urn:microsoft.com/office/officeart/2005/8/layout/chevron2"/>
    <dgm:cxn modelId="{6F7A055A-BEA4-4C1C-ABAA-AECE780DD7E3}" srcId="{77BDFC20-70C8-4036-AC53-EF656BDDBF5B}" destId="{06238C75-ABDE-4E3B-A0DB-5513CA4E59C1}" srcOrd="0" destOrd="0" parTransId="{CA20C7C1-150E-494A-833F-D30C844DA637}" sibTransId="{EBA2F969-CC44-44CD-BF27-614B15C32238}"/>
    <dgm:cxn modelId="{7E5886CB-D73C-41BB-A269-FE8E26BEACB6}" srcId="{B4120801-0109-4B2B-80AD-DBC652D41D9F}" destId="{2788870E-5A99-421D-A706-DCFEA5CFB697}" srcOrd="2" destOrd="0" parTransId="{86FB4004-D097-45A7-B32A-420C1978C449}" sibTransId="{7E489628-AEDD-455F-B82C-9F73AC5881E0}"/>
    <dgm:cxn modelId="{46D53827-1A35-42AF-B6C8-72386364B8E2}" type="presOf" srcId="{02C75DD1-0580-4F50-8AF2-94288F6F867B}" destId="{6A350881-1C85-42AA-B23B-83C82295A018}" srcOrd="0" destOrd="3" presId="urn:microsoft.com/office/officeart/2005/8/layout/chevron2"/>
    <dgm:cxn modelId="{B94C9C8C-7D5A-4DAE-A9AE-4B5B23B5F66A}" srcId="{77BDFC20-70C8-4036-AC53-EF656BDDBF5B}" destId="{B4120801-0109-4B2B-80AD-DBC652D41D9F}" srcOrd="2" destOrd="0" parTransId="{C1AD68F8-358E-4C38-8D09-535D8F955F02}" sibTransId="{136BBE42-3266-4EE6-97BA-6F6690E4DE07}"/>
    <dgm:cxn modelId="{80FD332E-DE44-41D4-8438-3639B748C9DD}" type="presOf" srcId="{602CAE3F-6D03-4CBD-A085-AEE9ED4A1AD2}" destId="{FC2AD075-B882-4CBB-9DD5-C605133C829C}" srcOrd="0" destOrd="2" presId="urn:microsoft.com/office/officeart/2005/8/layout/chevron2"/>
    <dgm:cxn modelId="{EFA9BB13-3D68-4C01-A94C-A0328F448E8B}" srcId="{06238C75-ABDE-4E3B-A0DB-5513CA4E59C1}" destId="{E7E94F30-1181-440E-8A8B-EEBDD1393426}" srcOrd="0" destOrd="0" parTransId="{DA7F6BD4-120A-45D6-8C0E-764489FEA312}" sibTransId="{997686DE-EB01-403F-A8C5-D3CD539AE57B}"/>
    <dgm:cxn modelId="{711B1E01-4CDF-4329-AC64-D8A378D733BA}" type="presOf" srcId="{163B428B-DBE0-4CBE-B0FD-14F2CE342166}" destId="{6A350881-1C85-42AA-B23B-83C82295A018}" srcOrd="0" destOrd="2" presId="urn:microsoft.com/office/officeart/2005/8/layout/chevron2"/>
    <dgm:cxn modelId="{32EB19AD-D639-4465-A04F-19DC56D63531}" type="presOf" srcId="{7BA75308-9D71-4123-90A4-2E705C56E530}" destId="{F6FCACAE-094C-462E-A657-9F54F62B2D87}" srcOrd="0" destOrd="3" presId="urn:microsoft.com/office/officeart/2005/8/layout/chevron2"/>
    <dgm:cxn modelId="{D1C960B4-3C12-4A89-892B-7DD86DD66060}" srcId="{548F0729-C336-4093-9469-DAAD0C9C07E8}" destId="{28A9BB54-3E91-46F9-A38D-2B23179BE9F5}" srcOrd="4" destOrd="0" parTransId="{0057615F-6913-4787-B572-17B54C697E04}" sibTransId="{15E2EF9D-6647-41A3-BF54-7095D72CE59B}"/>
    <dgm:cxn modelId="{2F0FA52E-EECA-4526-ABE0-FCEF4AFD2BCA}" srcId="{0C3A5AE0-10AC-4937-A882-2A1E2546F0A3}" destId="{8067B168-B951-4B95-BCCF-81A643B9B784}" srcOrd="1" destOrd="0" parTransId="{DC33A2A3-95E6-47F7-B8DF-1EB9AD640146}" sibTransId="{077980F0-1EE8-4578-BE98-A0CF7C2F8ABD}"/>
    <dgm:cxn modelId="{9B685C7C-7602-4D8B-AC24-82AF7F334076}" type="presOf" srcId="{28A9BB54-3E91-46F9-A38D-2B23179BE9F5}" destId="{F6FCACAE-094C-462E-A657-9F54F62B2D87}" srcOrd="0" destOrd="4" presId="urn:microsoft.com/office/officeart/2005/8/layout/chevron2"/>
    <dgm:cxn modelId="{426E3E8D-EDCD-42F5-93B5-ACE2569DF155}" type="presOf" srcId="{4ED3BDAD-769E-44A6-802B-5CF4682C866C}" destId="{6A350881-1C85-42AA-B23B-83C82295A018}" srcOrd="0" destOrd="0" presId="urn:microsoft.com/office/officeart/2005/8/layout/chevron2"/>
    <dgm:cxn modelId="{E40B17A1-6C2F-4A19-99B4-A6A9D6132458}" type="presOf" srcId="{2788870E-5A99-421D-A706-DCFEA5CFB697}" destId="{FD2A18D3-BB4D-4056-AA8A-8C6B167FAD8E}" srcOrd="0" destOrd="2" presId="urn:microsoft.com/office/officeart/2005/8/layout/chevron2"/>
    <dgm:cxn modelId="{A03DE337-94A2-4E2C-BB4F-B2120A9FC84E}" type="presOf" srcId="{9832378C-9991-4DFF-AB32-107171564DAE}" destId="{F6FCACAE-094C-462E-A657-9F54F62B2D87}" srcOrd="0" destOrd="1" presId="urn:microsoft.com/office/officeart/2005/8/layout/chevron2"/>
    <dgm:cxn modelId="{162BF7F1-BA7B-4FFB-B0A8-56296EC9ECF7}" type="presOf" srcId="{548F0729-C336-4093-9469-DAAD0C9C07E8}" destId="{71C963FC-A58E-47AC-AD9B-27B2372DAC2F}" srcOrd="0" destOrd="0" presId="urn:microsoft.com/office/officeart/2005/8/layout/chevron2"/>
    <dgm:cxn modelId="{D29A5837-7EE6-4084-8176-33AD92810049}" type="presOf" srcId="{06238C75-ABDE-4E3B-A0DB-5513CA4E59C1}" destId="{176BBD4C-1089-457E-909A-C56AE93B373B}" srcOrd="0" destOrd="0" presId="urn:microsoft.com/office/officeart/2005/8/layout/chevron2"/>
    <dgm:cxn modelId="{70DF7009-417E-4240-9E23-ECEA56224893}" type="presOf" srcId="{E7E94F30-1181-440E-8A8B-EEBDD1393426}" destId="{FC2AD075-B882-4CBB-9DD5-C605133C829C}" srcOrd="0" destOrd="0" presId="urn:microsoft.com/office/officeart/2005/8/layout/chevron2"/>
    <dgm:cxn modelId="{998BF24A-54B2-40B2-9016-D6BCC102DF66}" srcId="{548F0729-C336-4093-9469-DAAD0C9C07E8}" destId="{90A5FCEF-8516-4973-A4ED-463D6FD4C964}" srcOrd="0" destOrd="0" parTransId="{8890C93B-8C8A-4151-A450-D72510AFD49F}" sibTransId="{75A6676E-C2C7-48B6-B1A2-6C1BEAE702CB}"/>
    <dgm:cxn modelId="{2521A0D3-0225-4295-A2CC-24B57DB805D5}" type="presOf" srcId="{716848CE-400C-4FD8-934B-99BEE789153A}" destId="{FD2A18D3-BB4D-4056-AA8A-8C6B167FAD8E}" srcOrd="0" destOrd="0" presId="urn:microsoft.com/office/officeart/2005/8/layout/chevron2"/>
    <dgm:cxn modelId="{36778E20-FFFE-43DE-9BF3-405C5C151CEE}" type="presOf" srcId="{638CC761-0C16-492D-826C-CFB9D5F7C09A}" destId="{FC2AD075-B882-4CBB-9DD5-C605133C829C}" srcOrd="0" destOrd="1" presId="urn:microsoft.com/office/officeart/2005/8/layout/chevron2"/>
    <dgm:cxn modelId="{3418B1EA-5062-442D-A0FD-4A3EE71E7C03}" srcId="{B4120801-0109-4B2B-80AD-DBC652D41D9F}" destId="{0549D874-8A3A-4F3B-ACE4-C00D1A43CA02}" srcOrd="1" destOrd="0" parTransId="{2BF10F7F-2F23-480D-8D89-4CDD7516943A}" sibTransId="{743A54DF-FA06-4610-B139-5FF68FA03267}"/>
    <dgm:cxn modelId="{B4F5919B-89AB-45B8-84B5-AC5F2C50997C}" type="presOf" srcId="{0549D874-8A3A-4F3B-ACE4-C00D1A43CA02}" destId="{FD2A18D3-BB4D-4056-AA8A-8C6B167FAD8E}" srcOrd="0" destOrd="1" presId="urn:microsoft.com/office/officeart/2005/8/layout/chevron2"/>
    <dgm:cxn modelId="{17CC314C-894D-4A58-9A4F-6E04A982AB0C}" srcId="{548F0729-C336-4093-9469-DAAD0C9C07E8}" destId="{9832378C-9991-4DFF-AB32-107171564DAE}" srcOrd="1" destOrd="0" parTransId="{33E80810-3433-431E-809E-D9363B62E64F}" sibTransId="{274724E5-BF57-4708-A396-BDE345677705}"/>
    <dgm:cxn modelId="{F8D0E4B3-5584-42AD-BB8C-DC5DDF880038}" srcId="{06238C75-ABDE-4E3B-A0DB-5513CA4E59C1}" destId="{638CC761-0C16-492D-826C-CFB9D5F7C09A}" srcOrd="1" destOrd="0" parTransId="{7F06915C-EFB2-4006-974D-A46AEB5756F9}" sibTransId="{6AD627CF-F442-4618-A983-F95EAA1DD77E}"/>
    <dgm:cxn modelId="{F26108A0-D267-4AA6-A885-3B156DD5B18F}" srcId="{548F0729-C336-4093-9469-DAAD0C9C07E8}" destId="{7BA75308-9D71-4123-90A4-2E705C56E530}" srcOrd="3" destOrd="0" parTransId="{2CE1E279-EABB-49E7-AC1E-8D1E7FA55823}" sibTransId="{F6B8CDE5-C7AD-4212-AF31-3045C45AA8C0}"/>
    <dgm:cxn modelId="{F6F1A7F8-4628-431D-B926-662A7AFC71DF}" srcId="{0C3A5AE0-10AC-4937-A882-2A1E2546F0A3}" destId="{163B428B-DBE0-4CBE-B0FD-14F2CE342166}" srcOrd="2" destOrd="0" parTransId="{AC132021-B351-4C93-A036-4DB5A02EFA9C}" sibTransId="{1321DBAD-A913-4ECE-8B08-6A97F10BE22F}"/>
    <dgm:cxn modelId="{88174177-11D1-426E-A381-1D8EA73667EE}" type="presOf" srcId="{B4120801-0109-4B2B-80AD-DBC652D41D9F}" destId="{0E75C696-C2E5-454A-91A4-62E2F5182CB7}" srcOrd="0" destOrd="0" presId="urn:microsoft.com/office/officeart/2005/8/layout/chevron2"/>
    <dgm:cxn modelId="{FFBEAD61-04C5-4F93-B749-C5DB8BA425A7}" type="presOf" srcId="{8067B168-B951-4B95-BCCF-81A643B9B784}" destId="{6A350881-1C85-42AA-B23B-83C82295A018}" srcOrd="0" destOrd="1" presId="urn:microsoft.com/office/officeart/2005/8/layout/chevron2"/>
    <dgm:cxn modelId="{5278E323-54DC-4B57-9653-8170DED747CB}" type="presOf" srcId="{77BDFC20-70C8-4036-AC53-EF656BDDBF5B}" destId="{8F0CB612-8163-404D-86D5-5B56CDBC116C}" srcOrd="0" destOrd="0" presId="urn:microsoft.com/office/officeart/2005/8/layout/chevron2"/>
    <dgm:cxn modelId="{B4EDB8A9-E892-43CD-883C-8AE74B967A00}" srcId="{B4120801-0109-4B2B-80AD-DBC652D41D9F}" destId="{716848CE-400C-4FD8-934B-99BEE789153A}" srcOrd="0" destOrd="0" parTransId="{4B90B05E-0553-4B77-B38C-F0AD097C9906}" sibTransId="{50FFAAE1-E9E1-4EA2-84F7-A3D833B2C091}"/>
    <dgm:cxn modelId="{E28A5889-37ED-48D1-A67A-C2B3F0214BA9}" srcId="{06238C75-ABDE-4E3B-A0DB-5513CA4E59C1}" destId="{602CAE3F-6D03-4CBD-A085-AEE9ED4A1AD2}" srcOrd="2" destOrd="0" parTransId="{016CA013-F8FF-4FE8-8023-713CF5C50504}" sibTransId="{EDA658D2-740B-42F1-9FE5-32E14C5E8CE5}"/>
    <dgm:cxn modelId="{F8F57B76-9B60-4470-8ECC-B878861D0480}" type="presOf" srcId="{90A5FCEF-8516-4973-A4ED-463D6FD4C964}" destId="{F6FCACAE-094C-462E-A657-9F54F62B2D87}" srcOrd="0" destOrd="0" presId="urn:microsoft.com/office/officeart/2005/8/layout/chevron2"/>
    <dgm:cxn modelId="{845D2D30-5635-4140-BF6A-1B8C604C0177}" type="presOf" srcId="{852FC623-CDF7-4D30-8628-8526FCE5BB57}" destId="{F6FCACAE-094C-462E-A657-9F54F62B2D87}" srcOrd="0" destOrd="2" presId="urn:microsoft.com/office/officeart/2005/8/layout/chevron2"/>
    <dgm:cxn modelId="{99D2C261-A2B0-4B45-97C2-31FEC4FA7820}" srcId="{77BDFC20-70C8-4036-AC53-EF656BDDBF5B}" destId="{548F0729-C336-4093-9469-DAAD0C9C07E8}" srcOrd="3" destOrd="0" parTransId="{BBDF48DB-31FC-44C9-BFE7-B60A23B83A95}" sibTransId="{C22C899E-AC40-431A-BB4D-377123BA23FD}"/>
    <dgm:cxn modelId="{80393CBE-C4DD-4FE6-AAC5-E7EECD4711DA}" srcId="{0C3A5AE0-10AC-4937-A882-2A1E2546F0A3}" destId="{02C75DD1-0580-4F50-8AF2-94288F6F867B}" srcOrd="3" destOrd="0" parTransId="{214361B2-3449-4A24-B3CF-40C0DEA9ACA2}" sibTransId="{57B05C22-DC0B-4967-B6A6-2CA0DAD31E6A}"/>
    <dgm:cxn modelId="{C3002752-9127-4BD8-B89C-F5C4EE0F1C26}" type="presParOf" srcId="{8F0CB612-8163-404D-86D5-5B56CDBC116C}" destId="{624AF42D-09D6-472F-9B3F-A20AA045963D}" srcOrd="0" destOrd="0" presId="urn:microsoft.com/office/officeart/2005/8/layout/chevron2"/>
    <dgm:cxn modelId="{8034E814-A22C-49E2-8BB4-374D91EE8CB6}" type="presParOf" srcId="{624AF42D-09D6-472F-9B3F-A20AA045963D}" destId="{176BBD4C-1089-457E-909A-C56AE93B373B}" srcOrd="0" destOrd="0" presId="urn:microsoft.com/office/officeart/2005/8/layout/chevron2"/>
    <dgm:cxn modelId="{F289DC0C-3843-46FA-A4EB-12061D144745}" type="presParOf" srcId="{624AF42D-09D6-472F-9B3F-A20AA045963D}" destId="{FC2AD075-B882-4CBB-9DD5-C605133C829C}" srcOrd="1" destOrd="0" presId="urn:microsoft.com/office/officeart/2005/8/layout/chevron2"/>
    <dgm:cxn modelId="{07FB2B5E-9824-4E8C-A330-97FFA1A98393}" type="presParOf" srcId="{8F0CB612-8163-404D-86D5-5B56CDBC116C}" destId="{FA5DA707-86CD-444F-BDFE-38A0DCFDD69A}" srcOrd="1" destOrd="0" presId="urn:microsoft.com/office/officeart/2005/8/layout/chevron2"/>
    <dgm:cxn modelId="{1CD7555A-7E68-4500-B131-6E8FAAB3C332}" type="presParOf" srcId="{8F0CB612-8163-404D-86D5-5B56CDBC116C}" destId="{85C4EB1E-9D45-4743-961E-BA77A34131F3}" srcOrd="2" destOrd="0" presId="urn:microsoft.com/office/officeart/2005/8/layout/chevron2"/>
    <dgm:cxn modelId="{FCE81989-CE9C-46D8-87F3-422B133CC317}" type="presParOf" srcId="{85C4EB1E-9D45-4743-961E-BA77A34131F3}" destId="{EC31C47A-B41E-43B5-8F6A-9954CC327D60}" srcOrd="0" destOrd="0" presId="urn:microsoft.com/office/officeart/2005/8/layout/chevron2"/>
    <dgm:cxn modelId="{2CC42BFA-9EF4-44CC-87DA-7F18116BFC13}" type="presParOf" srcId="{85C4EB1E-9D45-4743-961E-BA77A34131F3}" destId="{6A350881-1C85-42AA-B23B-83C82295A018}" srcOrd="1" destOrd="0" presId="urn:microsoft.com/office/officeart/2005/8/layout/chevron2"/>
    <dgm:cxn modelId="{F34A615C-DAF9-4313-B339-C98F715643E0}" type="presParOf" srcId="{8F0CB612-8163-404D-86D5-5B56CDBC116C}" destId="{86C4D434-2C20-4F3B-9E8F-547F58BABEA0}" srcOrd="3" destOrd="0" presId="urn:microsoft.com/office/officeart/2005/8/layout/chevron2"/>
    <dgm:cxn modelId="{D1033484-3FF6-4C21-8B85-05B0D498E7DB}" type="presParOf" srcId="{8F0CB612-8163-404D-86D5-5B56CDBC116C}" destId="{926F088D-35AD-408E-8BC2-0A8EC8F9EC68}" srcOrd="4" destOrd="0" presId="urn:microsoft.com/office/officeart/2005/8/layout/chevron2"/>
    <dgm:cxn modelId="{045A4B02-3FB9-45DD-9A7C-2F7BF6EAF62A}" type="presParOf" srcId="{926F088D-35AD-408E-8BC2-0A8EC8F9EC68}" destId="{0E75C696-C2E5-454A-91A4-62E2F5182CB7}" srcOrd="0" destOrd="0" presId="urn:microsoft.com/office/officeart/2005/8/layout/chevron2"/>
    <dgm:cxn modelId="{5A88C46A-F65B-4CD2-8ADB-B20B681A9C3F}" type="presParOf" srcId="{926F088D-35AD-408E-8BC2-0A8EC8F9EC68}" destId="{FD2A18D3-BB4D-4056-AA8A-8C6B167FAD8E}" srcOrd="1" destOrd="0" presId="urn:microsoft.com/office/officeart/2005/8/layout/chevron2"/>
    <dgm:cxn modelId="{C3EF2143-E0EA-43ED-A5E3-493232469401}" type="presParOf" srcId="{8F0CB612-8163-404D-86D5-5B56CDBC116C}" destId="{34658490-2DDE-4BF6-8E22-F027F17861A4}" srcOrd="5" destOrd="0" presId="urn:microsoft.com/office/officeart/2005/8/layout/chevron2"/>
    <dgm:cxn modelId="{A9E35890-D747-403E-B36F-FF84D01529AE}" type="presParOf" srcId="{8F0CB612-8163-404D-86D5-5B56CDBC116C}" destId="{A4A93181-2D59-46C1-A1F7-754E2553F404}" srcOrd="6" destOrd="0" presId="urn:microsoft.com/office/officeart/2005/8/layout/chevron2"/>
    <dgm:cxn modelId="{4167C02F-D40A-469A-8028-482549CB312B}" type="presParOf" srcId="{A4A93181-2D59-46C1-A1F7-754E2553F404}" destId="{71C963FC-A58E-47AC-AD9B-27B2372DAC2F}" srcOrd="0" destOrd="0" presId="urn:microsoft.com/office/officeart/2005/8/layout/chevron2"/>
    <dgm:cxn modelId="{E00D22AA-2AB0-472A-82A9-3719793FACAA}" type="presParOf" srcId="{A4A93181-2D59-46C1-A1F7-754E2553F404}" destId="{F6FCACAE-094C-462E-A657-9F54F62B2D8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6BBD4C-1089-457E-909A-C56AE93B373B}">
      <dsp:nvSpPr>
        <dsp:cNvPr id="0" name=""/>
        <dsp:cNvSpPr/>
      </dsp:nvSpPr>
      <dsp:spPr>
        <a:xfrm rot="5400000">
          <a:off x="-178753" y="378441"/>
          <a:ext cx="1191692" cy="83418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Plan</a:t>
          </a:r>
          <a:endParaRPr lang="en-US" sz="1900" kern="1200" dirty="0"/>
        </a:p>
      </dsp:txBody>
      <dsp:txXfrm rot="5400000">
        <a:off x="-178753" y="378441"/>
        <a:ext cx="1191692" cy="834184"/>
      </dsp:txXfrm>
    </dsp:sp>
    <dsp:sp modelId="{FC2AD075-B882-4CBB-9DD5-C605133C829C}">
      <dsp:nvSpPr>
        <dsp:cNvPr id="0" name=""/>
        <dsp:cNvSpPr/>
      </dsp:nvSpPr>
      <dsp:spPr>
        <a:xfrm rot="5400000">
          <a:off x="2017906" y="-1048147"/>
          <a:ext cx="902827" cy="32702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Product Specifications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Sources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Forecast</a:t>
          </a:r>
          <a:endParaRPr lang="en-US" sz="1400" kern="1200" dirty="0"/>
        </a:p>
      </dsp:txBody>
      <dsp:txXfrm rot="5400000">
        <a:off x="2017906" y="-1048147"/>
        <a:ext cx="902827" cy="3270271"/>
      </dsp:txXfrm>
    </dsp:sp>
    <dsp:sp modelId="{EC31C47A-B41E-43B5-8F6A-9954CC327D60}">
      <dsp:nvSpPr>
        <dsp:cNvPr id="0" name=""/>
        <dsp:cNvSpPr/>
      </dsp:nvSpPr>
      <dsp:spPr>
        <a:xfrm rot="5400000">
          <a:off x="-178753" y="1580507"/>
          <a:ext cx="1191692" cy="83418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Procure</a:t>
          </a:r>
          <a:endParaRPr lang="en-US" sz="1900" kern="1200" dirty="0"/>
        </a:p>
      </dsp:txBody>
      <dsp:txXfrm rot="5400000">
        <a:off x="-178753" y="1580507"/>
        <a:ext cx="1191692" cy="834184"/>
      </dsp:txXfrm>
    </dsp:sp>
    <dsp:sp modelId="{6A350881-1C85-42AA-B23B-83C82295A018}">
      <dsp:nvSpPr>
        <dsp:cNvPr id="0" name=""/>
        <dsp:cNvSpPr/>
      </dsp:nvSpPr>
      <dsp:spPr>
        <a:xfrm rot="5400000">
          <a:off x="1942038" y="116280"/>
          <a:ext cx="1054563" cy="32702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Bidding exercise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Product evaluation/Supplier assessment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Competitive price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Long term supply arrangements</a:t>
          </a:r>
          <a:endParaRPr lang="en-US" sz="1400" kern="1200" dirty="0"/>
        </a:p>
      </dsp:txBody>
      <dsp:txXfrm rot="5400000">
        <a:off x="1942038" y="116280"/>
        <a:ext cx="1054563" cy="3270271"/>
      </dsp:txXfrm>
    </dsp:sp>
    <dsp:sp modelId="{0E75C696-C2E5-454A-91A4-62E2F5182CB7}">
      <dsp:nvSpPr>
        <dsp:cNvPr id="0" name=""/>
        <dsp:cNvSpPr/>
      </dsp:nvSpPr>
      <dsp:spPr>
        <a:xfrm rot="5400000">
          <a:off x="-178753" y="2642592"/>
          <a:ext cx="1191692" cy="83418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Produce</a:t>
          </a:r>
          <a:endParaRPr lang="en-US" sz="1900" kern="1200" dirty="0"/>
        </a:p>
      </dsp:txBody>
      <dsp:txXfrm rot="5400000">
        <a:off x="-178753" y="2642592"/>
        <a:ext cx="1191692" cy="834184"/>
      </dsp:txXfrm>
    </dsp:sp>
    <dsp:sp modelId="{FD2A18D3-BB4D-4056-AA8A-8C6B167FAD8E}">
      <dsp:nvSpPr>
        <dsp:cNvPr id="0" name=""/>
        <dsp:cNvSpPr/>
      </dsp:nvSpPr>
      <dsp:spPr>
        <a:xfrm rot="5400000">
          <a:off x="2082020" y="1200441"/>
          <a:ext cx="774600" cy="32702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Order/production forecast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Production capacity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Supplier performance</a:t>
          </a:r>
          <a:endParaRPr lang="en-US" sz="1400" kern="1200" dirty="0"/>
        </a:p>
      </dsp:txBody>
      <dsp:txXfrm rot="5400000">
        <a:off x="2082020" y="1200441"/>
        <a:ext cx="774600" cy="3270271"/>
      </dsp:txXfrm>
    </dsp:sp>
    <dsp:sp modelId="{71C963FC-A58E-47AC-AD9B-27B2372DAC2F}">
      <dsp:nvSpPr>
        <dsp:cNvPr id="0" name=""/>
        <dsp:cNvSpPr/>
      </dsp:nvSpPr>
      <dsp:spPr>
        <a:xfrm rot="5400000">
          <a:off x="-178753" y="3707150"/>
          <a:ext cx="1191692" cy="83418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Deliver</a:t>
          </a:r>
          <a:endParaRPr lang="en-US" sz="1900" kern="1200" dirty="0"/>
        </a:p>
      </dsp:txBody>
      <dsp:txXfrm rot="5400000">
        <a:off x="-178753" y="3707150"/>
        <a:ext cx="1191692" cy="834184"/>
      </dsp:txXfrm>
    </dsp:sp>
    <dsp:sp modelId="{F6FCACAE-094C-462E-A657-9F54F62B2D87}">
      <dsp:nvSpPr>
        <dsp:cNvPr id="0" name=""/>
        <dsp:cNvSpPr/>
      </dsp:nvSpPr>
      <dsp:spPr>
        <a:xfrm rot="5400000">
          <a:off x="1822641" y="2395923"/>
          <a:ext cx="1293357" cy="32702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Transport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Landed cost and Timeliness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Storage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Distribution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Disposal</a:t>
          </a:r>
          <a:endParaRPr lang="en-US" sz="1400" kern="1200" dirty="0"/>
        </a:p>
      </dsp:txBody>
      <dsp:txXfrm rot="5400000">
        <a:off x="1822641" y="2395923"/>
        <a:ext cx="1293357" cy="32702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D83394-7B33-4F7C-8650-94B760459620}" type="datetimeFigureOut">
              <a:rPr lang="fr-FR" smtClean="0"/>
              <a:pPr/>
              <a:t>13/05/2013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2A69A0-74D3-45C7-8C8C-4A9B4B1C040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250494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201FF-E532-42F2-9DA3-7FD84E5477A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2211-12EC-4D1F-AACE-5926CED0228C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FA5F4-7126-4960-B9B6-12779EA61EFF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8148-E446-439F-94ED-2F37E7FF3D31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28688-E179-4EA5-945E-B3F69FB07790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9572-7D6C-4AAB-B478-E30C39E22B0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DF63F-5EAF-4F05-90E1-C34ACDA35813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0B68C-6E5E-4ACE-BD44-22BCA8FBD40C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2B9C-FEEE-444A-9E81-14D7C595D613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C5E10-464E-46CC-87F7-8372E948EA5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25E8D-D017-4812-A802-FE821E613B2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0C085-CF1F-49E8-B7A3-A78C698DB42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8006"/>
          <a:stretch>
            <a:fillRect/>
          </a:stretch>
        </p:blipFill>
        <p:spPr bwMode="auto">
          <a:xfrm>
            <a:off x="0" y="188640"/>
            <a:ext cx="3528392" cy="543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0" y="5445224"/>
            <a:ext cx="9144000" cy="2160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251520" y="5800396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Jan Komrska</a:t>
            </a:r>
          </a:p>
          <a:p>
            <a:r>
              <a:rPr lang="fr-FR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Team Leader, Nutrition unit</a:t>
            </a:r>
          </a:p>
          <a:p>
            <a:r>
              <a:rPr lang="fr-FR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UNICEF </a:t>
            </a:r>
            <a:r>
              <a:rPr lang="fr-FR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Supply</a:t>
            </a:r>
            <a:r>
              <a:rPr lang="fr-FR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Division</a:t>
            </a:r>
            <a:endParaRPr lang="fr-FR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Image 12" descr="Cou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80728"/>
            <a:ext cx="9144000" cy="4473388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464794" y="1116033"/>
            <a:ext cx="55803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Private</a:t>
            </a:r>
            <a:r>
              <a:rPr lang="fr-FR" sz="3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32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sector</a:t>
            </a:r>
            <a:r>
              <a:rPr lang="fr-FR" sz="3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collaboration</a:t>
            </a:r>
            <a:endParaRPr lang="fr-FR" sz="32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08052"/>
            <a:ext cx="2304256" cy="68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2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4760168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titre de la présentation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68137" y="1294136"/>
            <a:ext cx="85689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B0F0"/>
                </a:solidFill>
              </a:rPr>
              <a:t>Mission</a:t>
            </a:r>
          </a:p>
          <a:p>
            <a:endParaRPr lang="fr-FR" sz="2000" dirty="0"/>
          </a:p>
          <a:p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assure </a:t>
            </a:r>
            <a:r>
              <a:rPr lang="fr-FR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timely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delivery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of </a:t>
            </a:r>
            <a:r>
              <a:rPr lang="fr-FR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efficacious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good </a:t>
            </a:r>
            <a:r>
              <a:rPr lang="fr-FR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quality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fr-FR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safe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products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to UNICEF Country Programmes and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partners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at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affordable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cost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 </a:t>
            </a:r>
            <a:endParaRPr lang="fr-FR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6804248" y="116632"/>
            <a:ext cx="2160240" cy="64807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</a:rPr>
              <a:t>Insérez ici le logo de votre organisation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08052"/>
            <a:ext cx="2304256" cy="68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285004268"/>
              </p:ext>
            </p:extLst>
          </p:nvPr>
        </p:nvGraphicFramePr>
        <p:xfrm>
          <a:off x="1043608" y="3068960"/>
          <a:ext cx="6696744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66" y="1009764"/>
            <a:ext cx="9159266" cy="5493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3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4760168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titre de la présentation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6804248" y="116632"/>
            <a:ext cx="2160240" cy="64807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</a:rPr>
              <a:t>Insérez ici le logo de votre organisation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08052"/>
            <a:ext cx="2304256" cy="68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="" xmlns:p14="http://schemas.microsoft.com/office/powerpoint/2010/main" val="1962281651"/>
              </p:ext>
            </p:extLst>
          </p:nvPr>
        </p:nvGraphicFramePr>
        <p:xfrm>
          <a:off x="323528" y="1440160"/>
          <a:ext cx="410445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" name="Rectangle 3"/>
          <p:cNvSpPr/>
          <p:nvPr/>
        </p:nvSpPr>
        <p:spPr>
          <a:xfrm>
            <a:off x="201663" y="1124744"/>
            <a:ext cx="989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 err="1" smtClean="0">
                <a:solidFill>
                  <a:srgbClr val="00B0F0"/>
                </a:solidFill>
              </a:rPr>
              <a:t>Process</a:t>
            </a:r>
            <a:endParaRPr lang="fr-FR" sz="20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4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4760168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titre de la présentation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97496" y="1412776"/>
            <a:ext cx="4464496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 smtClean="0">
                <a:solidFill>
                  <a:srgbClr val="00B0F0"/>
                </a:solidFill>
              </a:rPr>
              <a:t>Suppliers</a:t>
            </a:r>
            <a:endParaRPr lang="fr-FR" sz="2400" b="1" dirty="0" smtClean="0">
              <a:solidFill>
                <a:srgbClr val="00B0F0"/>
              </a:solidFill>
            </a:endParaRPr>
          </a:p>
          <a:p>
            <a:endParaRPr lang="fr-FR" sz="2800" b="1" dirty="0" smtClean="0">
              <a:solidFill>
                <a:srgbClr val="00B0F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fr-FR" sz="2000" dirty="0" err="1" smtClean="0"/>
              <a:t>Reliability</a:t>
            </a:r>
            <a:r>
              <a:rPr lang="fr-FR" sz="2000" dirty="0" smtClean="0"/>
              <a:t> and </a:t>
            </a:r>
            <a:r>
              <a:rPr lang="fr-FR" sz="2000" dirty="0" err="1" smtClean="0"/>
              <a:t>financial</a:t>
            </a:r>
            <a:r>
              <a:rPr lang="fr-FR" sz="2000" dirty="0" smtClean="0"/>
              <a:t> </a:t>
            </a:r>
            <a:r>
              <a:rPr lang="fr-FR" sz="2000" dirty="0" err="1" smtClean="0"/>
              <a:t>stability</a:t>
            </a:r>
            <a:endParaRPr lang="fr-FR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fr-FR" sz="2000" dirty="0" smtClean="0"/>
              <a:t>Meeting </a:t>
            </a:r>
            <a:r>
              <a:rPr lang="fr-FR" sz="2000" dirty="0" err="1" smtClean="0"/>
              <a:t>technical</a:t>
            </a:r>
            <a:r>
              <a:rPr lang="fr-FR" sz="2000" dirty="0" smtClean="0"/>
              <a:t> </a:t>
            </a:r>
            <a:r>
              <a:rPr lang="fr-FR" sz="2000" dirty="0" err="1" smtClean="0"/>
              <a:t>requirements</a:t>
            </a:r>
            <a:endParaRPr lang="fr-FR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fr-FR" sz="2000" dirty="0" smtClean="0"/>
              <a:t>Consistent performance</a:t>
            </a:r>
          </a:p>
          <a:p>
            <a:pPr marL="342900" indent="-342900">
              <a:buFont typeface="Arial" pitchFamily="34" charset="0"/>
              <a:buChar char="•"/>
            </a:pPr>
            <a:endParaRPr lang="fr-FR" sz="2400" b="1" dirty="0" smtClean="0">
              <a:solidFill>
                <a:srgbClr val="00B0F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6804248" y="116632"/>
            <a:ext cx="2160240" cy="64807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</a:rPr>
              <a:t>Insérez ici le logo de votre organisation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08052"/>
            <a:ext cx="2304256" cy="68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836811918"/>
              </p:ext>
            </p:extLst>
          </p:nvPr>
        </p:nvGraphicFramePr>
        <p:xfrm>
          <a:off x="4499992" y="1410056"/>
          <a:ext cx="3807759" cy="2721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49080"/>
            <a:ext cx="8001000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5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4760168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titre de la présentation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51520" y="1268760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 smtClean="0">
                <a:solidFill>
                  <a:srgbClr val="00B0F0"/>
                </a:solidFill>
              </a:rPr>
              <a:t>Developping</a:t>
            </a:r>
            <a:r>
              <a:rPr lang="fr-FR" sz="2400" b="1" dirty="0" smtClean="0">
                <a:solidFill>
                  <a:srgbClr val="00B0F0"/>
                </a:solidFill>
              </a:rPr>
              <a:t> supplier base in </a:t>
            </a:r>
            <a:r>
              <a:rPr lang="fr-FR" sz="2400" b="1" dirty="0" err="1" smtClean="0">
                <a:solidFill>
                  <a:srgbClr val="00B0F0"/>
                </a:solidFill>
              </a:rPr>
              <a:t>programmatic</a:t>
            </a:r>
            <a:r>
              <a:rPr lang="fr-FR" sz="2400" b="1" dirty="0" smtClean="0">
                <a:solidFill>
                  <a:srgbClr val="00B0F0"/>
                </a:solidFill>
              </a:rPr>
              <a:t> countries </a:t>
            </a:r>
          </a:p>
          <a:p>
            <a:endParaRPr lang="fr-FR" sz="2400" b="1" dirty="0" smtClean="0">
              <a:solidFill>
                <a:srgbClr val="00B0F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6804248" y="116632"/>
            <a:ext cx="2160240" cy="64807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</a:rPr>
              <a:t>Insérez ici le logo de votre organisation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08052"/>
            <a:ext cx="2304256" cy="68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1" y="1940636"/>
            <a:ext cx="4529789" cy="285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954353"/>
            <a:ext cx="4546079" cy="2842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29641" y="2061038"/>
            <a:ext cx="259228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2006 RUTF Supplier Base 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48894" y="2099757"/>
            <a:ext cx="259228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2012 RUTF Supplier Base </a:t>
            </a:r>
            <a:endParaRPr lang="en-US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767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6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4760168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titre de la présentation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51520" y="1268760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 smtClean="0">
                <a:solidFill>
                  <a:srgbClr val="00B0F0"/>
                </a:solidFill>
              </a:rPr>
              <a:t>Encouraging</a:t>
            </a:r>
            <a:r>
              <a:rPr lang="fr-FR" sz="2400" b="1" dirty="0" smtClean="0">
                <a:solidFill>
                  <a:srgbClr val="00B0F0"/>
                </a:solidFill>
              </a:rPr>
              <a:t> </a:t>
            </a:r>
            <a:r>
              <a:rPr lang="fr-FR" sz="2400" b="1" dirty="0" err="1" smtClean="0">
                <a:solidFill>
                  <a:srgbClr val="00B0F0"/>
                </a:solidFill>
              </a:rPr>
              <a:t>suppliers</a:t>
            </a:r>
            <a:r>
              <a:rPr lang="fr-FR" sz="2400" b="1" dirty="0" smtClean="0">
                <a:solidFill>
                  <a:srgbClr val="00B0F0"/>
                </a:solidFill>
              </a:rPr>
              <a:t> </a:t>
            </a:r>
            <a:r>
              <a:rPr lang="fr-FR" sz="2400" b="1" dirty="0" err="1" smtClean="0">
                <a:solidFill>
                  <a:srgbClr val="00B0F0"/>
                </a:solidFill>
              </a:rPr>
              <a:t>from</a:t>
            </a:r>
            <a:r>
              <a:rPr lang="fr-FR" sz="2400" b="1" dirty="0" smtClean="0">
                <a:solidFill>
                  <a:srgbClr val="00B0F0"/>
                </a:solidFill>
              </a:rPr>
              <a:t> </a:t>
            </a:r>
            <a:r>
              <a:rPr lang="fr-FR" sz="2400" b="1" dirty="0" err="1" smtClean="0">
                <a:solidFill>
                  <a:srgbClr val="00B0F0"/>
                </a:solidFill>
              </a:rPr>
              <a:t>programmatic</a:t>
            </a:r>
            <a:r>
              <a:rPr lang="fr-FR" sz="2400" b="1" dirty="0" smtClean="0">
                <a:solidFill>
                  <a:srgbClr val="00B0F0"/>
                </a:solidFill>
              </a:rPr>
              <a:t> countries to export </a:t>
            </a:r>
            <a:r>
              <a:rPr lang="fr-FR" sz="2400" b="1" dirty="0" err="1" smtClean="0">
                <a:solidFill>
                  <a:srgbClr val="00B0F0"/>
                </a:solidFill>
              </a:rPr>
              <a:t>their</a:t>
            </a:r>
            <a:r>
              <a:rPr lang="fr-FR" sz="2400" b="1" dirty="0" smtClean="0">
                <a:solidFill>
                  <a:srgbClr val="00B0F0"/>
                </a:solidFill>
              </a:rPr>
              <a:t> </a:t>
            </a:r>
            <a:r>
              <a:rPr lang="fr-FR" sz="2400" b="1" dirty="0" err="1" smtClean="0">
                <a:solidFill>
                  <a:srgbClr val="00B0F0"/>
                </a:solidFill>
              </a:rPr>
              <a:t>products</a:t>
            </a:r>
            <a:endParaRPr lang="fr-FR" sz="2400" b="1" dirty="0" smtClean="0">
              <a:solidFill>
                <a:srgbClr val="00B0F0"/>
              </a:solidFill>
            </a:endParaRPr>
          </a:p>
          <a:p>
            <a:endParaRPr lang="fr-FR" sz="2400" b="1" dirty="0" smtClean="0">
              <a:solidFill>
                <a:srgbClr val="00B0F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6804248" y="116632"/>
            <a:ext cx="2160240" cy="64807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</a:rPr>
              <a:t>Insérez ici le logo de votre organisation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08052"/>
            <a:ext cx="2304256" cy="68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564545160"/>
              </p:ext>
            </p:extLst>
          </p:nvPr>
        </p:nvGraphicFramePr>
        <p:xfrm>
          <a:off x="4499992" y="2348880"/>
          <a:ext cx="4464496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036332400"/>
              </p:ext>
            </p:extLst>
          </p:nvPr>
        </p:nvGraphicFramePr>
        <p:xfrm>
          <a:off x="170037" y="2348880"/>
          <a:ext cx="4251946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424258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852" y="980729"/>
            <a:ext cx="4190404" cy="5571999"/>
          </a:xfrm>
          <a:prstGeom prst="rect">
            <a:avLst/>
          </a:prstGeom>
          <a:noFill/>
          <a:ln>
            <a:noFill/>
          </a:ln>
          <a:effectLst>
            <a:glow>
              <a:schemeClr val="accent1">
                <a:alpha val="0"/>
              </a:schemeClr>
            </a:glow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7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4760168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titre de la présentation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76073" y="980729"/>
            <a:ext cx="4896544" cy="5632311"/>
          </a:xfrm>
          <a:prstGeom prst="rect">
            <a:avLst/>
          </a:prstGeom>
          <a:noFill/>
          <a:effectLst>
            <a:glow>
              <a:schemeClr val="accent1"/>
            </a:glow>
            <a:softEdge rad="635000"/>
          </a:effectLst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B0F0"/>
                </a:solidFill>
              </a:rPr>
              <a:t>Main challenges </a:t>
            </a:r>
            <a:r>
              <a:rPr lang="fr-FR" sz="2400" b="1" dirty="0" err="1" smtClean="0">
                <a:solidFill>
                  <a:srgbClr val="00B0F0"/>
                </a:solidFill>
              </a:rPr>
              <a:t>developing</a:t>
            </a:r>
            <a:r>
              <a:rPr lang="fr-FR" sz="2400" b="1" dirty="0" smtClean="0">
                <a:solidFill>
                  <a:srgbClr val="00B0F0"/>
                </a:solidFill>
              </a:rPr>
              <a:t> </a:t>
            </a:r>
            <a:r>
              <a:rPr lang="fr-FR" sz="2400" b="1" dirty="0" err="1" smtClean="0">
                <a:solidFill>
                  <a:srgbClr val="00B0F0"/>
                </a:solidFill>
              </a:rPr>
              <a:t>suppliers</a:t>
            </a:r>
            <a:r>
              <a:rPr lang="fr-FR" sz="2400" b="1" dirty="0" smtClean="0">
                <a:solidFill>
                  <a:srgbClr val="00B0F0"/>
                </a:solidFill>
              </a:rPr>
              <a:t> in </a:t>
            </a:r>
            <a:r>
              <a:rPr lang="fr-FR" sz="2400" b="1" dirty="0" err="1" smtClean="0">
                <a:solidFill>
                  <a:srgbClr val="00B0F0"/>
                </a:solidFill>
              </a:rPr>
              <a:t>programmatic</a:t>
            </a:r>
            <a:r>
              <a:rPr lang="fr-FR" sz="2400" b="1" dirty="0" smtClean="0">
                <a:solidFill>
                  <a:srgbClr val="00B0F0"/>
                </a:solidFill>
              </a:rPr>
              <a:t> countries</a:t>
            </a:r>
          </a:p>
          <a:p>
            <a:endParaRPr lang="fr-FR" sz="2400" b="1" dirty="0">
              <a:solidFill>
                <a:srgbClr val="00B0F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Unpredictable funding/order pattern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Frequent changes to product specifications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Taxation, import duties and bureaucracy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Poor quality of local inputs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Missing infrastructure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Weak legal framework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Difficult access to working capital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Currency fluctuation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High prices</a:t>
            </a:r>
            <a:endParaRPr lang="fr-FR" sz="2400" b="1" dirty="0" smtClean="0">
              <a:solidFill>
                <a:srgbClr val="00B0F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6804248" y="116632"/>
            <a:ext cx="2160240" cy="64807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</a:rPr>
              <a:t>Insérez ici le logo de votre organisation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08052"/>
            <a:ext cx="2304256" cy="68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51011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257" y="5348185"/>
            <a:ext cx="3022377" cy="1526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611" y="221459"/>
            <a:ext cx="5691533" cy="543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-21257" y="5170376"/>
            <a:ext cx="9144000" cy="2160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51520" y="1340768"/>
            <a:ext cx="22317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Thank</a:t>
            </a:r>
            <a:r>
              <a:rPr lang="fr-FR" sz="3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32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you</a:t>
            </a:r>
            <a:endParaRPr lang="fr-FR" sz="32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08052"/>
            <a:ext cx="2304256" cy="68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95021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871</TotalTime>
  <Words>273</Words>
  <Application>Microsoft Office PowerPoint</Application>
  <PresentationFormat>Affichage à l'écran (4:3)</PresentationFormat>
  <Paragraphs>70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</vt:vector>
  </TitlesOfParts>
  <Company>UNICEF France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gdruhen</dc:creator>
  <cp:lastModifiedBy>ahelali</cp:lastModifiedBy>
  <cp:revision>29</cp:revision>
  <dcterms:created xsi:type="dcterms:W3CDTF">2013-04-16T12:02:01Z</dcterms:created>
  <dcterms:modified xsi:type="dcterms:W3CDTF">2013-05-13T17:32:51Z</dcterms:modified>
</cp:coreProperties>
</file>