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9" r:id="rId3"/>
    <p:sldId id="258" r:id="rId4"/>
    <p:sldId id="270" r:id="rId5"/>
    <p:sldId id="260" r:id="rId6"/>
    <p:sldId id="271" r:id="rId7"/>
    <p:sldId id="268" r:id="rId8"/>
    <p:sldId id="265" r:id="rId9"/>
    <p:sldId id="263" r:id="rId10"/>
    <p:sldId id="264" r:id="rId11"/>
  </p:sldIdLst>
  <p:sldSz cx="9144000" cy="6858000" type="screen4x3"/>
  <p:notesSz cx="9144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FFFFCC"/>
    <a:srgbClr val="E1FFE1"/>
    <a:srgbClr val="99FFCC"/>
    <a:srgbClr val="336600"/>
    <a:srgbClr val="00CC00"/>
    <a:srgbClr val="FF9900"/>
    <a:srgbClr val="FFD5D5"/>
    <a:srgbClr val="FFFF99"/>
    <a:srgbClr val="FF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876" autoAdjust="0"/>
  </p:normalViewPr>
  <p:slideViewPr>
    <p:cSldViewPr>
      <p:cViewPr>
        <p:scale>
          <a:sx n="80" d="100"/>
          <a:sy n="80" d="100"/>
        </p:scale>
        <p:origin x="-2514" y="-6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ony%20LOUPPE\Documents\01%20UNICEF\01%20UNICEF%202012%20-%202013\MEETINGS\CONFERENCE%20NUTRITION%20PARIS%20MAI%202013\Graphic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autoTitleDeleted val="1"/>
    <c:plotArea>
      <c:layout/>
      <c:barChart>
        <c:barDir val="col"/>
        <c:grouping val="clustered"/>
        <c:ser>
          <c:idx val="0"/>
          <c:order val="0"/>
          <c:spPr>
            <a:ln>
              <a:solidFill>
                <a:srgbClr val="FF0000"/>
              </a:solidFill>
            </a:ln>
          </c:spPr>
          <c:dPt>
            <c:idx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dPt>
          <c:dPt>
            <c:idx val="1"/>
            <c:spPr>
              <a:solidFill>
                <a:srgbClr val="00B050"/>
              </a:solidFill>
              <a:ln>
                <a:noFill/>
              </a:ln>
            </c:spPr>
          </c:dPt>
          <c:dLbls>
            <c:dLbl>
              <c:idx val="0"/>
              <c:layout>
                <c:manualLayout>
                  <c:x val="2.4691492439348376E-2"/>
                  <c:y val="-0.29629422249596377"/>
                </c:manualLayout>
              </c:layout>
              <c:showVal val="1"/>
            </c:dLbl>
            <c:dLbl>
              <c:idx val="1"/>
              <c:layout>
                <c:manualLayout>
                  <c:x val="3.950638790295749E-2"/>
                  <c:y val="-0.27474555176898463"/>
                </c:manualLayout>
              </c:layout>
              <c:showVal val="1"/>
            </c:dLbl>
            <c:txPr>
              <a:bodyPr/>
              <a:lstStyle/>
              <a:p>
                <a:pPr>
                  <a:defRPr lang="en-US" sz="1000"/>
                </a:pPr>
                <a:endParaRPr lang="fr-FR"/>
              </a:p>
            </c:txPr>
            <c:showVal val="1"/>
          </c:dLbls>
          <c:cat>
            <c:strRef>
              <c:f>Feuil1!$A$138:$A$139</c:f>
              <c:strCache>
                <c:ptCount val="2"/>
                <c:pt idx="0">
                  <c:v>Enfants de 0-5 ans anémiés</c:v>
                </c:pt>
                <c:pt idx="1">
                  <c:v>Femmes de 15-49 ans anémiés</c:v>
                </c:pt>
              </c:strCache>
            </c:strRef>
          </c:cat>
          <c:val>
            <c:numRef>
              <c:f>Feuil1!$B$138:$B$139</c:f>
              <c:numCache>
                <c:formatCode>0%</c:formatCode>
                <c:ptCount val="2"/>
                <c:pt idx="0">
                  <c:v>0.67000000000000082</c:v>
                </c:pt>
                <c:pt idx="1">
                  <c:v>0.54</c:v>
                </c:pt>
              </c:numCache>
            </c:numRef>
          </c:val>
        </c:ser>
        <c:dLbls>
          <c:showVal val="1"/>
        </c:dLbls>
        <c:axId val="40162048"/>
        <c:axId val="40163584"/>
      </c:barChart>
      <c:catAx>
        <c:axId val="4016204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lang="en-US" sz="1050"/>
            </a:pPr>
            <a:endParaRPr lang="fr-FR"/>
          </a:p>
        </c:txPr>
        <c:crossAx val="40163584"/>
        <c:crosses val="autoZero"/>
        <c:auto val="1"/>
        <c:lblAlgn val="ctr"/>
        <c:lblOffset val="100"/>
      </c:catAx>
      <c:valAx>
        <c:axId val="40163584"/>
        <c:scaling>
          <c:orientation val="minMax"/>
        </c:scaling>
        <c:delete val="1"/>
        <c:axPos val="l"/>
        <c:numFmt formatCode="0%" sourceLinked="1"/>
        <c:majorTickMark val="none"/>
        <c:tickLblPos val="none"/>
        <c:crossAx val="40162048"/>
        <c:crosses val="autoZero"/>
        <c:crossBetween val="between"/>
      </c:valAx>
    </c:plotArea>
    <c:plotVisOnly val="1"/>
    <c:dispBlanksAs val="gap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8BE54-CA4B-4CE6-8536-2815F904F1CA}" type="datetimeFigureOut">
              <a:rPr lang="fr-FR" smtClean="0"/>
              <a:pPr/>
              <a:t>13/05/2013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B3D063-F33F-4AEB-9EB9-90C47FD8986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4402408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D83394-7B33-4F7C-8650-94B760459620}" type="datetimeFigureOut">
              <a:rPr lang="fr-FR" smtClean="0"/>
              <a:pPr/>
              <a:t>13/05/2013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2A69A0-74D3-45C7-8C8C-4A9B4B1C040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06785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A69A0-74D3-45C7-8C8C-4A9B4B1C040F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582572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A69A0-74D3-45C7-8C8C-4A9B4B1C040F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230908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A69A0-74D3-45C7-8C8C-4A9B4B1C040F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3010332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Il existe au Congo quatre stratégies phares de lutte contre la malnutrition, il s’agit</a:t>
            </a:r>
            <a:r>
              <a:rPr lang="fr-FR" baseline="0" dirty="0" smtClean="0"/>
              <a:t> de: 1, 2, 3, 4.Mais à ces stratégies il faut associer des politiques comme l’ANJE (promotion d’une bonne alimentation du nourrisson et du jeune enfant) et bien d’autres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A69A0-74D3-45C7-8C8C-4A9B4B1C040F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3010332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L’implication du secteur privé se fait à deux niveaux.</a:t>
            </a:r>
            <a:r>
              <a:rPr lang="fr-FR" baseline="0" dirty="0" smtClean="0"/>
              <a:t> L’expérience réussie du Congo dans la commercialisation du sel iodé a inspiré la fortification en fer de la farine de blé. C’est ainsi que la MINOCO société privée a été amenée à produire cet aliment fortifiée de large consommation. Cela a été marqué par la volonté de la MINOCO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A69A0-74D3-45C7-8C8C-4A9B4B1C040F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5795885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A69A0-74D3-45C7-8C8C-4A9B4B1C040F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286207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201FF-E532-42F2-9DA3-7FD84E5477A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B2211-12EC-4D1F-AACE-5926CED0228C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FA5F4-7126-4960-B9B6-12779EA61EFF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8148-E446-439F-94ED-2F37E7FF3D31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28688-E179-4EA5-945E-B3F69FB07790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9572-7D6C-4AAB-B478-E30C39E22B0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DF63F-5EAF-4F05-90E1-C34ACDA35813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0B68C-6E5E-4ACE-BD44-22BCA8FBD40C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2B9C-FEEE-444A-9E81-14D7C595D613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C5E10-464E-46CC-87F7-8372E948EA5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25E8D-D017-4812-A802-FE821E613B2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0C085-CF1F-49E8-B7A3-A78C698DB42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pn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3.jpeg"/><Relationship Id="rId4" Type="http://schemas.openxmlformats.org/officeDocument/2006/relationships/image" Target="../media/image2.emf"/><Relationship Id="rId9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fr.wikipedia.org/w/index.php?title=Fichier:Republic_of_the_Congo_(orthographic_projection).svg&amp;page=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emf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2.emf"/><Relationship Id="rId7" Type="http://schemas.openxmlformats.org/officeDocument/2006/relationships/image" Target="../media/image1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6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38618"/>
          <a:stretch>
            <a:fillRect/>
          </a:stretch>
        </p:blipFill>
        <p:spPr bwMode="auto">
          <a:xfrm>
            <a:off x="0" y="188640"/>
            <a:ext cx="3493592" cy="543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0" y="5445224"/>
            <a:ext cx="9144000" cy="1080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-32" y="5725705"/>
            <a:ext cx="925255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 smtClean="0">
                <a:latin typeface="Arial" pitchFamily="34" charset="0"/>
                <a:cs typeface="Arial" pitchFamily="34" charset="0"/>
              </a:rPr>
              <a:t>Monsieur Isidore MVOUBA</a:t>
            </a:r>
          </a:p>
          <a:p>
            <a:r>
              <a:rPr lang="fr-FR" dirty="0" smtClean="0">
                <a:latin typeface="Arial" pitchFamily="34" charset="0"/>
                <a:cs typeface="Arial" pitchFamily="34" charset="0"/>
              </a:rPr>
              <a:t>Ministre d’Etat, Ministre du Développement Industriel et de la Promotion du Secteur Privé</a:t>
            </a:r>
          </a:p>
          <a:p>
            <a:r>
              <a:rPr lang="fr-FR" dirty="0" smtClean="0">
                <a:latin typeface="Arial" pitchFamily="34" charset="0"/>
                <a:cs typeface="Arial" pitchFamily="34" charset="0"/>
              </a:rPr>
              <a:t>République du Congo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6822" y="104740"/>
            <a:ext cx="136815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R:\PHOTOS MISSION MEDIAS MALNUTRITION 2013\Photos Mission medias Malnutrion PNR\IMG_906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rightnessContrast brigh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444" t="9936" r="13839" b="5825"/>
          <a:stretch/>
        </p:blipFill>
        <p:spPr bwMode="auto">
          <a:xfrm>
            <a:off x="3491880" y="1023982"/>
            <a:ext cx="5623790" cy="4421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22335" y="1357860"/>
            <a:ext cx="339753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rgbClr val="336600"/>
                </a:solidFill>
                <a:latin typeface="Arial Black" pitchFamily="34" charset="0"/>
                <a:cs typeface="Arial" pitchFamily="34" charset="0"/>
              </a:rPr>
              <a:t>PARTENARIAT </a:t>
            </a:r>
          </a:p>
          <a:p>
            <a:pPr algn="ctr"/>
            <a:r>
              <a:rPr lang="fr-FR" sz="2000" b="1" dirty="0" smtClean="0">
                <a:solidFill>
                  <a:srgbClr val="336600"/>
                </a:solidFill>
                <a:latin typeface="Arial Black" pitchFamily="34" charset="0"/>
                <a:cs typeface="Arial" pitchFamily="34" charset="0"/>
              </a:rPr>
              <a:t>PUBLIC-PRIVE DANS LA LUTTE CONTRE LA MALNUTRITION</a:t>
            </a:r>
          </a:p>
          <a:p>
            <a:endParaRPr lang="fr-FR" sz="20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  <a:p>
            <a:endParaRPr lang="fr-FR" sz="20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  <a:p>
            <a:pPr algn="ctr"/>
            <a:r>
              <a:rPr lang="fr-FR" sz="2000" b="1" dirty="0" smtClean="0">
                <a:latin typeface="Arial Black" pitchFamily="34" charset="0"/>
                <a:cs typeface="Arial" pitchFamily="34" charset="0"/>
              </a:rPr>
              <a:t>Rôle du secteur privé dans la production </a:t>
            </a:r>
          </a:p>
          <a:p>
            <a:pPr algn="ctr"/>
            <a:r>
              <a:rPr lang="fr-FR" sz="2000" b="1" dirty="0" smtClean="0">
                <a:latin typeface="Arial Black" pitchFamily="34" charset="0"/>
                <a:cs typeface="Arial" pitchFamily="34" charset="0"/>
              </a:rPr>
              <a:t>et la distribution d’aliments fortifiés en</a:t>
            </a:r>
          </a:p>
          <a:p>
            <a:pPr algn="ctr"/>
            <a:r>
              <a:rPr lang="fr-FR" sz="2000" b="1" dirty="0" smtClean="0">
                <a:latin typeface="Arial Black" pitchFamily="34" charset="0"/>
                <a:cs typeface="Arial" pitchFamily="34" charset="0"/>
              </a:rPr>
              <a:t>République du Congo</a:t>
            </a:r>
          </a:p>
          <a:p>
            <a:pPr algn="ctr"/>
            <a:endParaRPr lang="fr-FR" sz="2000" b="1" dirty="0">
              <a:latin typeface="Arial Black" pitchFamily="34" charset="0"/>
              <a:cs typeface="Arial" pitchFamily="34" charset="0"/>
            </a:endParaRPr>
          </a:p>
          <a:p>
            <a:pPr algn="ctr"/>
            <a:r>
              <a:rPr lang="fr-FR" sz="2000" b="1" dirty="0" smtClean="0">
                <a:latin typeface="Arial Black" pitchFamily="34" charset="0"/>
                <a:cs typeface="Arial" pitchFamily="34" charset="0"/>
              </a:rPr>
              <a:t>Par </a:t>
            </a:r>
            <a:endParaRPr lang="fr-FR" sz="2000" b="1" dirty="0"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1029" name="Picture 5" descr="R:\PHOTOS MISSION MEDIAS MALNUTRITION 2013\Photos Mission medias Malnutrion PNR\IMG_913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40498" y="3315693"/>
            <a:ext cx="1468005" cy="977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R:\PHOTOS MISSION MEDIAS MALNUTRITION 2013\Photos Mission medias Malnutrion PNR\IMG_911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40499" y="1023982"/>
            <a:ext cx="1468005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7" descr="R:\PHOTOS MISSION MEDIAS MALNUTRITION 2013\Photos Mission medias Malnutrion PNR\IMG_9116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40499" y="4293096"/>
            <a:ext cx="1503501" cy="115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10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3" y="6520259"/>
            <a:ext cx="9001002" cy="365125"/>
          </a:xfrm>
        </p:spPr>
        <p:txBody>
          <a:bodyPr/>
          <a:lstStyle/>
          <a:p>
            <a:pPr algn="l"/>
            <a:r>
              <a:rPr lang="fr-FR" dirty="0" smtClean="0">
                <a:solidFill>
                  <a:schemeClr val="bg1"/>
                </a:solidFill>
              </a:rPr>
              <a:t>Conférence Internationale contre la malnutrition : Le rôle du secteur privé dans la production et la distribution d’aliments  fortifiés  au Congo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361" y="148596"/>
            <a:ext cx="1152128" cy="616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P:\09 Documentation\96 Photos\BestImages Shravan Vidyarthi\1_Brazzaville\5_Brazza_enfants\711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54" b="24460"/>
          <a:stretch/>
        </p:blipFill>
        <p:spPr bwMode="auto">
          <a:xfrm>
            <a:off x="4139952" y="944724"/>
            <a:ext cx="5014045" cy="5608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35496" y="2060848"/>
            <a:ext cx="50045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>
                <a:latin typeface="Arial Black" pitchFamily="34" charset="0"/>
              </a:rPr>
              <a:t>MERCI DE VOTRE AIMABLE ATTENTION</a:t>
            </a:r>
          </a:p>
          <a:p>
            <a:pPr algn="ctr"/>
            <a:endParaRPr lang="fr-FR" sz="4000" b="1" dirty="0" smtClean="0">
              <a:latin typeface="Arial Black" pitchFamily="34" charset="0"/>
            </a:endParaRPr>
          </a:p>
          <a:p>
            <a:pPr algn="ctr"/>
            <a:r>
              <a:rPr lang="fr-FR" sz="4000" b="1" dirty="0" smtClean="0">
                <a:latin typeface="Arial Black" pitchFamily="34" charset="0"/>
              </a:rPr>
              <a:t>MATONDO MINGUI</a:t>
            </a:r>
            <a:endParaRPr lang="fr-FR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carte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760132" y="1257253"/>
            <a:ext cx="3168352" cy="2819819"/>
          </a:xfrm>
          <a:prstGeom prst="rect">
            <a:avLst/>
          </a:prstGeom>
          <a:noFill/>
          <a:ln w="12700">
            <a:noFill/>
            <a:prstDash val="solid"/>
          </a:ln>
          <a:effectLst>
            <a:outerShdw dist="292095" dir="5400000" algn="tl">
              <a:srgbClr val="000000">
                <a:alpha val="22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2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00084" y="1084674"/>
            <a:ext cx="8692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1</a:t>
            </a:r>
            <a:r>
              <a:rPr lang="fr-FR" sz="2000" b="1" dirty="0" smtClean="0">
                <a:latin typeface="Arial" pitchFamily="34" charset="0"/>
                <a:cs typeface="Arial" pitchFamily="34" charset="0"/>
              </a:rPr>
              <a:t>. GÉNÉRALITÉS SUR LE CONGO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 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48596"/>
            <a:ext cx="1368151" cy="616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3" y="6520259"/>
            <a:ext cx="8964997" cy="365125"/>
          </a:xfrm>
        </p:spPr>
        <p:txBody>
          <a:bodyPr/>
          <a:lstStyle/>
          <a:p>
            <a:pPr algn="l"/>
            <a:r>
              <a:rPr lang="fr-FR" dirty="0" smtClean="0">
                <a:solidFill>
                  <a:schemeClr val="bg1"/>
                </a:solidFill>
              </a:rPr>
              <a:t>Conférence Internationale contre la malnutrition : Le rôle  du secteur privé dans la production et la distribution d’aliments  fortifiés  au Congo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2" name="ZoneTexte 10"/>
          <p:cNvSpPr txBox="1"/>
          <p:nvPr/>
        </p:nvSpPr>
        <p:spPr>
          <a:xfrm>
            <a:off x="35496" y="1152640"/>
            <a:ext cx="684076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000" b="1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endParaRPr lang="fr-FR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3124413"/>
            <a:ext cx="8622888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50000"/>
              </a:lnSpc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342900" lvl="0" indent="-342900" algn="just">
              <a:lnSpc>
                <a:spcPct val="150000"/>
              </a:lnSpc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dirty="0" smtClean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  <a:p>
            <a:pPr marL="342900" lvl="0" indent="-342900" algn="just">
              <a:lnSpc>
                <a:spcPct val="150000"/>
              </a:lnSpc>
              <a:buSzPct val="100000"/>
              <a:buFont typeface="Wingdings" pitchFamily="2" charset="2"/>
              <a:buChar char="v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b="1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Contexte socio-politique</a:t>
            </a:r>
            <a:endParaRPr lang="fr-FR" b="1" dirty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  <a:p>
            <a:pPr marL="342900" lvl="0" indent="-342900">
              <a:buSzPct val="100000"/>
              <a:buFont typeface="Arial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kern="0" dirty="0">
                <a:solidFill>
                  <a:srgbClr val="000000"/>
                </a:solidFill>
                <a:latin typeface="Arial" pitchFamily="34" charset="0"/>
                <a:ea typeface="Verdana" pitchFamily="34"/>
                <a:cs typeface="Arial" pitchFamily="34" charset="0"/>
              </a:rPr>
              <a:t>1992 – 2001: Période de  conflits tumultueux </a:t>
            </a:r>
            <a:r>
              <a:rPr lang="fr-FR" sz="1600" kern="0" dirty="0" smtClean="0">
                <a:solidFill>
                  <a:srgbClr val="000000"/>
                </a:solidFill>
                <a:latin typeface="Arial" pitchFamily="34" charset="0"/>
                <a:ea typeface="Verdana" pitchFamily="34"/>
                <a:cs typeface="Arial" pitchFamily="34" charset="0"/>
              </a:rPr>
              <a:t>destruction </a:t>
            </a:r>
            <a:r>
              <a:rPr lang="fr-FR" sz="1600" kern="0" dirty="0">
                <a:solidFill>
                  <a:srgbClr val="000000"/>
                </a:solidFill>
                <a:latin typeface="Arial" pitchFamily="34" charset="0"/>
                <a:ea typeface="Verdana" pitchFamily="34"/>
                <a:cs typeface="Arial" pitchFamily="34" charset="0"/>
              </a:rPr>
              <a:t>de nombreuses  infrastructures</a:t>
            </a:r>
            <a:r>
              <a:rPr lang="fr-FR" sz="1600" kern="0" dirty="0" smtClean="0">
                <a:solidFill>
                  <a:srgbClr val="000000"/>
                </a:solidFill>
                <a:latin typeface="Arial" pitchFamily="34" charset="0"/>
                <a:ea typeface="Verdana" pitchFamily="34"/>
                <a:cs typeface="Arial" pitchFamily="34" charset="0"/>
              </a:rPr>
              <a:t>.</a:t>
            </a:r>
          </a:p>
          <a:p>
            <a:pPr lvl="0"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600" kern="0" dirty="0">
              <a:solidFill>
                <a:srgbClr val="000000"/>
              </a:solidFill>
              <a:latin typeface="Arial" pitchFamily="34" charset="0"/>
              <a:ea typeface="Verdana" pitchFamily="34"/>
              <a:cs typeface="Arial" pitchFamily="34" charset="0"/>
            </a:endParaRPr>
          </a:p>
          <a:p>
            <a:pPr marL="342900" indent="-342900" algn="just">
              <a:buSzPct val="100000"/>
              <a:buFont typeface="Arial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kern="0" dirty="0">
                <a:solidFill>
                  <a:srgbClr val="000000"/>
                </a:solidFill>
                <a:latin typeface="Arial" pitchFamily="34" charset="0"/>
                <a:ea typeface="Verdana" pitchFamily="34"/>
                <a:cs typeface="Arial" pitchFamily="34" charset="0"/>
              </a:rPr>
              <a:t>Pays jouissant d’une stabilité politique sous l’impulsion de Son Excellence Monsieur </a:t>
            </a:r>
            <a:r>
              <a:rPr lang="fr-FR" sz="1600" b="1" kern="0" dirty="0">
                <a:solidFill>
                  <a:srgbClr val="000000"/>
                </a:solidFill>
                <a:latin typeface="Arial" pitchFamily="34" charset="0"/>
                <a:ea typeface="Verdana" pitchFamily="34"/>
                <a:cs typeface="Arial" pitchFamily="34" charset="0"/>
              </a:rPr>
              <a:t>Denis SASSOU </a:t>
            </a:r>
            <a:r>
              <a:rPr lang="fr-FR" sz="1600" b="1" kern="0" dirty="0" smtClean="0">
                <a:solidFill>
                  <a:srgbClr val="000000"/>
                </a:solidFill>
                <a:latin typeface="Arial" pitchFamily="34" charset="0"/>
                <a:ea typeface="Verdana" pitchFamily="34"/>
                <a:cs typeface="Arial" pitchFamily="34" charset="0"/>
              </a:rPr>
              <a:t>NGUESSO, </a:t>
            </a:r>
            <a:r>
              <a:rPr lang="fr-FR" sz="1600" kern="0" dirty="0" smtClean="0">
                <a:solidFill>
                  <a:srgbClr val="000000"/>
                </a:solidFill>
                <a:latin typeface="Arial" pitchFamily="34" charset="0"/>
                <a:ea typeface="Verdana" pitchFamily="34"/>
                <a:cs typeface="Arial" pitchFamily="34" charset="0"/>
              </a:rPr>
              <a:t>Président </a:t>
            </a:r>
            <a:r>
              <a:rPr lang="fr-FR" sz="1600" kern="0" dirty="0">
                <a:solidFill>
                  <a:srgbClr val="000000"/>
                </a:solidFill>
                <a:latin typeface="Arial" pitchFamily="34" charset="0"/>
                <a:ea typeface="Verdana" pitchFamily="34"/>
                <a:cs typeface="Arial" pitchFamily="34" charset="0"/>
              </a:rPr>
              <a:t>de la </a:t>
            </a:r>
            <a:r>
              <a:rPr lang="fr-FR" sz="1600" kern="0" dirty="0" smtClean="0">
                <a:solidFill>
                  <a:srgbClr val="000000"/>
                </a:solidFill>
                <a:latin typeface="Arial" pitchFamily="34" charset="0"/>
                <a:ea typeface="Verdana" pitchFamily="34"/>
                <a:cs typeface="Arial" pitchFamily="34" charset="0"/>
              </a:rPr>
              <a:t>République.</a:t>
            </a:r>
          </a:p>
          <a:p>
            <a:pPr algn="just"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600" b="1" kern="0" dirty="0">
              <a:solidFill>
                <a:srgbClr val="000000"/>
              </a:solidFill>
              <a:latin typeface="Arial" pitchFamily="34" charset="0"/>
              <a:ea typeface="Verdana" pitchFamily="34"/>
              <a:cs typeface="Arial" pitchFamily="34" charset="0"/>
            </a:endParaRPr>
          </a:p>
          <a:p>
            <a:pPr marL="342900" lvl="0" indent="-342900" algn="just">
              <a:buSzPct val="100000"/>
              <a:buFont typeface="Arial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kern="0" dirty="0">
                <a:solidFill>
                  <a:srgbClr val="000000"/>
                </a:solidFill>
                <a:latin typeface="Arial" pitchFamily="34" charset="0"/>
                <a:ea typeface="Verdana" pitchFamily="34"/>
                <a:cs typeface="Arial" pitchFamily="34" charset="0"/>
              </a:rPr>
              <a:t>Pays engagé dans une dynamique de reconstruction (acquisition d’infrastructures modernes et démarrage du processus d’industrialisation dans la perspective d’atteindre l’émergence à l’horizon 2025).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7164288" y="2420888"/>
            <a:ext cx="8280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latin typeface="Arial" pitchFamily="34" charset="0"/>
                <a:cs typeface="Arial" pitchFamily="34" charset="0"/>
              </a:rPr>
              <a:t>Congo</a:t>
            </a:r>
            <a:endParaRPr lang="fr-FR" sz="10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695769"/>
              </p:ext>
            </p:extLst>
          </p:nvPr>
        </p:nvGraphicFramePr>
        <p:xfrm>
          <a:off x="467544" y="1700808"/>
          <a:ext cx="4852653" cy="22126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88432"/>
                <a:gridCol w="964221"/>
              </a:tblGrid>
              <a:tr h="4103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Population Total (000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rgbClr val="3366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Source: </a:t>
                      </a:r>
                      <a:r>
                        <a:rPr lang="en-US" sz="1200" b="0" kern="1200" dirty="0" err="1" smtClean="0">
                          <a:solidFill>
                            <a:srgbClr val="3366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Enquete</a:t>
                      </a:r>
                      <a:r>
                        <a:rPr lang="en-US" sz="1200" b="0" kern="1200" dirty="0" smtClean="0">
                          <a:solidFill>
                            <a:srgbClr val="3366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QUIBB/ECOM 2011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200" b="1" i="0" u="none" strike="noStrike" kern="1200" baseline="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4,081,185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03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Population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des </a:t>
                      </a:r>
                      <a:r>
                        <a:rPr lang="en-US" sz="1200" b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enfants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de </a:t>
                      </a:r>
                      <a:r>
                        <a:rPr lang="en-US" sz="1200" b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moins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de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 </a:t>
                      </a:r>
                      <a:r>
                        <a:rPr lang="en-US" sz="1200" b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ans</a:t>
                      </a:r>
                      <a:endParaRPr lang="en-US" sz="1200" b="1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solidFill>
                            <a:srgbClr val="3366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Source: </a:t>
                      </a:r>
                      <a:r>
                        <a:rPr lang="en-US" sz="1200" b="0" kern="1200" dirty="0" err="1" smtClean="0">
                          <a:solidFill>
                            <a:srgbClr val="3366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Enquete</a:t>
                      </a:r>
                      <a:r>
                        <a:rPr lang="en-US" sz="1200" b="0" kern="1200" dirty="0" smtClean="0">
                          <a:solidFill>
                            <a:srgbClr val="3366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QUIBB/ECOM 2011 </a:t>
                      </a:r>
                      <a:endParaRPr lang="en-US" sz="1200" b="0" kern="1200" dirty="0">
                        <a:solidFill>
                          <a:srgbClr val="3366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200" b="1" i="0" u="none" strike="noStrike" kern="1200" baseline="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b="1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575,836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58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Taux de mortalité des </a:t>
                      </a:r>
                      <a:r>
                        <a:rPr lang="fr-FR" sz="12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moins de </a:t>
                      </a:r>
                      <a:r>
                        <a:rPr lang="fr-FR" sz="12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 ans (pour 1000 naissances vivantes</a:t>
                      </a:r>
                      <a:r>
                        <a:rPr lang="fr-FR" sz="12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) </a:t>
                      </a:r>
                      <a:r>
                        <a:rPr lang="fr-FR" sz="1200" b="0" dirty="0" smtClean="0">
                          <a:solidFill>
                            <a:srgbClr val="3366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Source: EDSC 2011</a:t>
                      </a:r>
                      <a:endParaRPr lang="en-US" sz="1200" b="0" dirty="0">
                        <a:solidFill>
                          <a:srgbClr val="336600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68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77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Taux de mortalité maternelle (pour 100.000 naissances vivantes) </a:t>
                      </a:r>
                      <a:r>
                        <a:rPr lang="fr-FR" sz="1200" b="0" dirty="0" smtClean="0">
                          <a:solidFill>
                            <a:srgbClr val="3366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Source: EDSC 2011</a:t>
                      </a:r>
                      <a:endParaRPr lang="en-US" sz="1200" b="0" dirty="0" smtClean="0">
                        <a:solidFill>
                          <a:srgbClr val="336600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426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77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 </a:t>
                      </a:r>
                      <a:r>
                        <a:rPr lang="fr-FR" sz="12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d’enfants de moins de 18 ans vivant en </a:t>
                      </a:r>
                      <a:r>
                        <a:rPr lang="fr-FR" sz="12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dessous du seuil </a:t>
                      </a:r>
                      <a:r>
                        <a:rPr lang="fr-FR" sz="12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fr-FR" sz="12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 pauvreté </a:t>
                      </a:r>
                      <a:r>
                        <a:rPr lang="fr-FR" sz="1200" b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Source: </a:t>
                      </a:r>
                      <a:r>
                        <a:rPr lang="fr-FR" sz="1200" b="0" dirty="0" smtClean="0">
                          <a:solidFill>
                            <a:srgbClr val="3366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EDSC </a:t>
                      </a:r>
                      <a:r>
                        <a:rPr lang="fr-FR" sz="1200" b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2011</a:t>
                      </a:r>
                      <a:endParaRPr lang="en-US" sz="1200" b="0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47,6%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836712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3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0" y="908720"/>
            <a:ext cx="9036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latin typeface="Arial" pitchFamily="34" charset="0"/>
                <a:cs typeface="Arial" pitchFamily="34" charset="0"/>
              </a:rPr>
              <a:t>2. PROFIL NUTRITIONNEL DES FEMMES ET DES ENFANTS AU CONGO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 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353" y="148596"/>
            <a:ext cx="1296144" cy="616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3" y="6552729"/>
            <a:ext cx="8868986" cy="404664"/>
          </a:xfrm>
        </p:spPr>
        <p:txBody>
          <a:bodyPr/>
          <a:lstStyle/>
          <a:p>
            <a:pPr algn="l"/>
            <a:r>
              <a:rPr lang="fr-FR" dirty="0" smtClean="0">
                <a:solidFill>
                  <a:schemeClr val="bg1"/>
                </a:solidFill>
              </a:rPr>
              <a:t>Conférence Internationale contre la malnutrition : Le rôle du secteur privé dans la production et la distribution d’aliments fortifiés au Congo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0" y="1340768"/>
            <a:ext cx="9036496" cy="5211960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fr-FR" sz="1800" dirty="0">
                <a:latin typeface="Arial" pitchFamily="34" charset="0"/>
                <a:cs typeface="Arial" pitchFamily="34" charset="0"/>
              </a:rPr>
              <a:t>P</a:t>
            </a:r>
            <a:r>
              <a:rPr lang="fr-FR" sz="1800" dirty="0" smtClean="0">
                <a:latin typeface="Arial" pitchFamily="34" charset="0"/>
                <a:cs typeface="Arial" pitchFamily="34" charset="0"/>
              </a:rPr>
              <a:t>révalence de malnutrition </a:t>
            </a:r>
            <a:r>
              <a:rPr lang="fr-FR" sz="1800" dirty="0">
                <a:latin typeface="Arial" pitchFamily="34" charset="0"/>
                <a:cs typeface="Arial" pitchFamily="34" charset="0"/>
              </a:rPr>
              <a:t>encore élevée </a:t>
            </a:r>
            <a:r>
              <a:rPr lang="fr-FR" sz="1800" dirty="0" smtClean="0">
                <a:latin typeface="Arial" pitchFamily="34" charset="0"/>
                <a:cs typeface="Arial" pitchFamily="34" charset="0"/>
              </a:rPr>
              <a:t>chez les enfants de moins de cinq ans et les femmes enceintes, allaitantes ou en âge de procréer</a:t>
            </a:r>
            <a:r>
              <a:rPr lang="fr-FR" sz="1800" dirty="0">
                <a:latin typeface="Arial" pitchFamily="34" charset="0"/>
                <a:cs typeface="Arial" pitchFamily="34" charset="0"/>
              </a:rPr>
              <a:t>. (voir statistiques profil </a:t>
            </a:r>
            <a:r>
              <a:rPr lang="fr-FR" sz="1800" dirty="0" smtClean="0">
                <a:latin typeface="Arial" pitchFamily="34" charset="0"/>
                <a:cs typeface="Arial" pitchFamily="34" charset="0"/>
              </a:rPr>
              <a:t>nutritionnel du Congo/UNICEF).</a:t>
            </a:r>
            <a:endParaRPr lang="fr-FR" sz="800" dirty="0" smtClean="0"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800" dirty="0" smtClean="0">
                <a:latin typeface="Arial" pitchFamily="34" charset="0"/>
                <a:cs typeface="Arial" pitchFamily="34" charset="0"/>
              </a:rPr>
              <a:t>Légers progrès réalisés grâce à la stratégie mise en place avec l’appui des partenaires au développement dont </a:t>
            </a:r>
            <a:r>
              <a:rPr lang="fr-FR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l’UNICEF.</a:t>
            </a:r>
          </a:p>
          <a:p>
            <a:pPr algn="just">
              <a:spcBef>
                <a:spcPts val="0"/>
              </a:spcBef>
            </a:pPr>
            <a:endParaRPr lang="fr-FR" sz="800" dirty="0" smtClean="0"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800" dirty="0" smtClean="0">
                <a:latin typeface="Arial" pitchFamily="34" charset="0"/>
                <a:cs typeface="Arial" pitchFamily="34" charset="0"/>
              </a:rPr>
              <a:t>De grands efforts restent à fournir</a:t>
            </a:r>
            <a:endParaRPr lang="fr-FR" sz="8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fr-FR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167609" y="3328304"/>
            <a:ext cx="8664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fr-FR" sz="2000" b="1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Problématique de l’anémie</a:t>
            </a:r>
          </a:p>
        </p:txBody>
      </p:sp>
      <p:graphicFrame>
        <p:nvGraphicFramePr>
          <p:cNvPr id="26" name="Graphique 25"/>
          <p:cNvGraphicFramePr/>
          <p:nvPr>
            <p:extLst>
              <p:ext uri="{D42A27DB-BD31-4B8C-83A1-F6EECF244321}">
                <p14:modId xmlns:p14="http://schemas.microsoft.com/office/powerpoint/2010/main" xmlns="" val="1627237952"/>
              </p:ext>
            </p:extLst>
          </p:nvPr>
        </p:nvGraphicFramePr>
        <p:xfrm>
          <a:off x="61251" y="5173607"/>
          <a:ext cx="3692905" cy="12979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0" name="ZoneTexte 29"/>
          <p:cNvSpPr txBox="1"/>
          <p:nvPr/>
        </p:nvSpPr>
        <p:spPr>
          <a:xfrm>
            <a:off x="4980025" y="3491716"/>
            <a:ext cx="3480407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latin typeface="Arial" pitchFamily="34" charset="0"/>
                <a:cs typeface="Arial" pitchFamily="34" charset="0"/>
              </a:rPr>
              <a:t>Les conséquences</a:t>
            </a:r>
            <a:endParaRPr lang="fr-F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4518248" y="3954542"/>
            <a:ext cx="4200491" cy="33855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latin typeface="Arial" pitchFamily="34" charset="0"/>
                <a:cs typeface="Arial" pitchFamily="34" charset="0"/>
              </a:rPr>
              <a:t>Décès</a:t>
            </a:r>
            <a:endParaRPr lang="fr-F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4518249" y="4365104"/>
            <a:ext cx="4200492" cy="338554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latin typeface="Arial" pitchFamily="34" charset="0"/>
                <a:cs typeface="Arial" pitchFamily="34" charset="0"/>
              </a:rPr>
              <a:t>Retard mental</a:t>
            </a:r>
            <a:endParaRPr lang="fr-F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4518248" y="4797152"/>
            <a:ext cx="4200492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latin typeface="Arial" pitchFamily="34" charset="0"/>
                <a:cs typeface="Arial" pitchFamily="34" charset="0"/>
              </a:rPr>
              <a:t>Perte de 5 à 7 points du Quotient Intellectuel</a:t>
            </a:r>
            <a:endParaRPr lang="fr-F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4500042" y="5445224"/>
            <a:ext cx="4218698" cy="5847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latin typeface="Arial" pitchFamily="34" charset="0"/>
                <a:cs typeface="Arial" pitchFamily="34" charset="0"/>
              </a:rPr>
              <a:t>Augmentation du risque de décès maternel</a:t>
            </a:r>
            <a:endParaRPr lang="fr-F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4500042" y="6114782"/>
            <a:ext cx="4218698" cy="33855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latin typeface="Arial" pitchFamily="34" charset="0"/>
                <a:cs typeface="Arial" pitchFamily="34" charset="0"/>
              </a:rPr>
              <a:t>Pertes de 2 à 3% du PIB</a:t>
            </a:r>
            <a:endParaRPr lang="fr-F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à coins arrondis 2"/>
          <p:cNvSpPr/>
          <p:nvPr/>
        </p:nvSpPr>
        <p:spPr>
          <a:xfrm>
            <a:off x="719520" y="3821907"/>
            <a:ext cx="2412320" cy="471189"/>
          </a:xfrm>
          <a:prstGeom prst="wedgeRoundRectCallout">
            <a:avLst>
              <a:gd name="adj1" fmla="val -7541"/>
              <a:gd name="adj2" fmla="val 102825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Le problème</a:t>
            </a:r>
            <a:endParaRPr lang="fr-FR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Organigramme : Terminateur 3"/>
          <p:cNvSpPr/>
          <p:nvPr/>
        </p:nvSpPr>
        <p:spPr>
          <a:xfrm>
            <a:off x="719520" y="4653136"/>
            <a:ext cx="2412320" cy="504056"/>
          </a:xfrm>
          <a:prstGeom prst="flowChartTermina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Anémie</a:t>
            </a:r>
            <a:endParaRPr lang="fr-FR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836712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4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 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361" y="148596"/>
            <a:ext cx="1224136" cy="616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3" y="6552729"/>
            <a:ext cx="8956707" cy="404664"/>
          </a:xfrm>
        </p:spPr>
        <p:txBody>
          <a:bodyPr/>
          <a:lstStyle/>
          <a:p>
            <a:pPr algn="l"/>
            <a:r>
              <a:rPr lang="fr-FR" dirty="0" smtClean="0">
                <a:solidFill>
                  <a:schemeClr val="bg1"/>
                </a:solidFill>
              </a:rPr>
              <a:t>Conférence Internationale contre la malnutrition : Le rôle  du secteur privé dans la production et la distribution d’aliments fortifiés  au Congo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07504" y="980728"/>
            <a:ext cx="88126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latin typeface="Arial" pitchFamily="34" charset="0"/>
                <a:cs typeface="Arial" pitchFamily="34" charset="0"/>
              </a:rPr>
              <a:t>3. STRATEGIE DE LUTTE CONTRE LA MALNUTRITION AU CONGO</a:t>
            </a:r>
            <a:endParaRPr lang="fr-FR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Organigramme : Alternative 69"/>
          <p:cNvSpPr/>
          <p:nvPr/>
        </p:nvSpPr>
        <p:spPr>
          <a:xfrm>
            <a:off x="2627784" y="4221088"/>
            <a:ext cx="4068452" cy="864096"/>
          </a:xfrm>
          <a:prstGeom prst="flowChartAlternateProcess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LUTTE CONTRE LES CARENCES EN MICRONUTRIMENTS </a:t>
            </a:r>
          </a:p>
        </p:txBody>
      </p:sp>
      <p:sp>
        <p:nvSpPr>
          <p:cNvPr id="9" name="Organigramme : Alternative 8"/>
          <p:cNvSpPr/>
          <p:nvPr/>
        </p:nvSpPr>
        <p:spPr>
          <a:xfrm>
            <a:off x="2555776" y="1988840"/>
            <a:ext cx="3937132" cy="720080"/>
          </a:xfrm>
          <a:prstGeom prst="flowChartAlternateProcess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DEPISTAGE ET PRISE EN CHARGE DE LA MALNUTRITION </a:t>
            </a:r>
            <a:endParaRPr lang="fr-FR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Organigramme : Alternative 68"/>
          <p:cNvSpPr/>
          <p:nvPr/>
        </p:nvSpPr>
        <p:spPr>
          <a:xfrm>
            <a:off x="179512" y="2996952"/>
            <a:ext cx="4260725" cy="792087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DEPARASITAGE DES ENFANTS ET DES FEMMES ENCEINTES</a:t>
            </a:r>
            <a:endParaRPr lang="fr-FR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Heptagone 15"/>
          <p:cNvSpPr/>
          <p:nvPr/>
        </p:nvSpPr>
        <p:spPr>
          <a:xfrm>
            <a:off x="4283968" y="1844824"/>
            <a:ext cx="337606" cy="189257"/>
          </a:xfrm>
          <a:prstGeom prst="hept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fr-FR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Heptagone 74"/>
          <p:cNvSpPr/>
          <p:nvPr/>
        </p:nvSpPr>
        <p:spPr>
          <a:xfrm>
            <a:off x="2123728" y="2852936"/>
            <a:ext cx="360040" cy="189257"/>
          </a:xfrm>
          <a:prstGeom prst="hept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71" name="Organigramme : Alternative 70"/>
          <p:cNvSpPr/>
          <p:nvPr/>
        </p:nvSpPr>
        <p:spPr>
          <a:xfrm>
            <a:off x="323528" y="5249480"/>
            <a:ext cx="2808312" cy="1059840"/>
          </a:xfrm>
          <a:prstGeom prst="flowChartAlternateProcess">
            <a:avLst/>
          </a:prstGeom>
          <a:solidFill>
            <a:srgbClr val="66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 sz="1600" dirty="0" smtClean="0"/>
          </a:p>
          <a:p>
            <a:pPr lvl="0" algn="ctr"/>
            <a:r>
              <a:rPr lang="fr-F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supplémentation </a:t>
            </a:r>
          </a:p>
          <a:p>
            <a:pPr lvl="0" algn="ctr"/>
            <a:r>
              <a:rPr lang="fr-F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 </a:t>
            </a:r>
            <a:r>
              <a:rPr lang="fr-FR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vitamine A (</a:t>
            </a:r>
            <a:r>
              <a:rPr lang="fr-F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enfants </a:t>
            </a:r>
            <a:r>
              <a:rPr lang="fr-FR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 6-59 mois)</a:t>
            </a:r>
          </a:p>
          <a:p>
            <a:pPr algn="ctr"/>
            <a:endParaRPr lang="fr-F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Organigramme : Alternative 71"/>
          <p:cNvSpPr/>
          <p:nvPr/>
        </p:nvSpPr>
        <p:spPr>
          <a:xfrm>
            <a:off x="3319304" y="5249480"/>
            <a:ext cx="2653552" cy="1059840"/>
          </a:xfrm>
          <a:prstGeom prst="flowChartAlternateProcess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 sz="1600" dirty="0" smtClean="0"/>
          </a:p>
          <a:p>
            <a:pPr lvl="0" algn="ctr"/>
            <a:r>
              <a:rPr lang="fr-F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supplémentation </a:t>
            </a:r>
          </a:p>
          <a:p>
            <a:pPr lvl="0" algn="ctr"/>
            <a:r>
              <a:rPr lang="fr-FR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fr-F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 fer </a:t>
            </a:r>
            <a:r>
              <a:rPr lang="fr-FR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et acide folique</a:t>
            </a:r>
          </a:p>
          <a:p>
            <a:pPr lvl="0" algn="ctr"/>
            <a:r>
              <a:rPr lang="fr-FR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(femmes enceintes et allaitantes) </a:t>
            </a:r>
          </a:p>
          <a:p>
            <a:pPr lvl="0" algn="ctr"/>
            <a:endParaRPr lang="fr-FR" dirty="0"/>
          </a:p>
        </p:txBody>
      </p:sp>
      <p:sp>
        <p:nvSpPr>
          <p:cNvPr id="73" name="Organigramme : Alternative 72"/>
          <p:cNvSpPr/>
          <p:nvPr/>
        </p:nvSpPr>
        <p:spPr>
          <a:xfrm>
            <a:off x="6166920" y="5249480"/>
            <a:ext cx="2653552" cy="1059840"/>
          </a:xfrm>
          <a:prstGeom prst="flowChartAlternateProcess">
            <a:avLst/>
          </a:prstGeom>
          <a:solidFill>
            <a:srgbClr val="E1FF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 sz="1600" dirty="0" smtClean="0"/>
          </a:p>
          <a:p>
            <a:pPr algn="ctr"/>
            <a:r>
              <a:rPr lang="fr-F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Fortification des aliments</a:t>
            </a:r>
          </a:p>
          <a:p>
            <a:pPr algn="ctr"/>
            <a:r>
              <a:rPr lang="fr-FR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fr-F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 micronutriments</a:t>
            </a:r>
            <a:r>
              <a:rPr lang="fr-F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fr-FR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endParaRPr lang="fr-FR" dirty="0"/>
          </a:p>
        </p:txBody>
      </p:sp>
      <p:sp>
        <p:nvSpPr>
          <p:cNvPr id="76" name="Heptagone 75"/>
          <p:cNvSpPr/>
          <p:nvPr/>
        </p:nvSpPr>
        <p:spPr>
          <a:xfrm>
            <a:off x="4572000" y="4077072"/>
            <a:ext cx="360040" cy="189257"/>
          </a:xfrm>
          <a:prstGeom prst="hept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4572000" y="2852934"/>
            <a:ext cx="4417748" cy="936105"/>
            <a:chOff x="1486280" y="3251288"/>
            <a:chExt cx="5904656" cy="851006"/>
          </a:xfrm>
        </p:grpSpPr>
        <p:sp>
          <p:nvSpPr>
            <p:cNvPr id="74" name="Organigramme : Alternative 73"/>
            <p:cNvSpPr/>
            <p:nvPr/>
          </p:nvSpPr>
          <p:spPr>
            <a:xfrm>
              <a:off x="1486280" y="3382213"/>
              <a:ext cx="5904656" cy="720081"/>
            </a:xfrm>
            <a:prstGeom prst="flowChartAlternateProcess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COMMUNICATION POUR LE CHANGEMENT DE COMPORTEMENT </a:t>
              </a:r>
              <a:endParaRPr lang="fr-F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Heptagone 76"/>
            <p:cNvSpPr/>
            <p:nvPr/>
          </p:nvSpPr>
          <p:spPr>
            <a:xfrm>
              <a:off x="4373605" y="3251288"/>
              <a:ext cx="481221" cy="207185"/>
            </a:xfrm>
            <a:prstGeom prst="heptag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</p:grpSp>
      <p:cxnSp>
        <p:nvCxnSpPr>
          <p:cNvPr id="21" name="Connecteur droit 20"/>
          <p:cNvCxnSpPr/>
          <p:nvPr/>
        </p:nvCxnSpPr>
        <p:spPr>
          <a:xfrm>
            <a:off x="2921188" y="5085184"/>
            <a:ext cx="0" cy="164296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droit 78"/>
          <p:cNvCxnSpPr/>
          <p:nvPr/>
        </p:nvCxnSpPr>
        <p:spPr>
          <a:xfrm>
            <a:off x="6476183" y="5085184"/>
            <a:ext cx="0" cy="164296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79"/>
          <p:cNvCxnSpPr/>
          <p:nvPr/>
        </p:nvCxnSpPr>
        <p:spPr>
          <a:xfrm>
            <a:off x="4716016" y="5085184"/>
            <a:ext cx="0" cy="164296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0114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836712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5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3" y="6520259"/>
            <a:ext cx="8928993" cy="365125"/>
          </a:xfrm>
        </p:spPr>
        <p:txBody>
          <a:bodyPr/>
          <a:lstStyle/>
          <a:p>
            <a:pPr algn="l"/>
            <a:r>
              <a:rPr lang="fr-FR" dirty="0" smtClean="0">
                <a:solidFill>
                  <a:schemeClr val="bg1"/>
                </a:solidFill>
              </a:rPr>
              <a:t>Conférence Internationale contre la malnutrition : Le rôle du secteur privé dans la production et la distribution d’aliments fortifiés  au Congo 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7271" y="908720"/>
            <a:ext cx="846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latin typeface="Arial" pitchFamily="34" charset="0"/>
                <a:cs typeface="Arial" pitchFamily="34" charset="0"/>
              </a:rPr>
              <a:t>4. ROLE DU SECTEUR PRIVE DANS LA LUTTE CONTRE LA MALNUTRITION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 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48596"/>
            <a:ext cx="1116789" cy="616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7271" y="1412777"/>
            <a:ext cx="9116729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latin typeface="Arial" pitchFamily="34" charset="0"/>
                <a:cs typeface="Arial" pitchFamily="34" charset="0"/>
              </a:rPr>
              <a:t>  Le </a:t>
            </a:r>
            <a:r>
              <a:rPr lang="fr-FR" dirty="0">
                <a:latin typeface="Arial" pitchFamily="34" charset="0"/>
                <a:cs typeface="Arial" pitchFamily="34" charset="0"/>
              </a:rPr>
              <a:t>secteur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privé joue un rôle crucial </a:t>
            </a:r>
            <a:r>
              <a:rPr lang="fr-FR" dirty="0">
                <a:latin typeface="Arial" pitchFamily="34" charset="0"/>
                <a:cs typeface="Arial" pitchFamily="34" charset="0"/>
              </a:rPr>
              <a:t>dans le cadre de sa responsabilité corporative. </a:t>
            </a:r>
            <a:endParaRPr lang="fr-FR" dirty="0"/>
          </a:p>
          <a:p>
            <a:pPr algn="just"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8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SzPct val="100000"/>
              <a:buFont typeface="Wingdings" pitchFamily="2"/>
              <a:buChar char="ü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Fortification </a:t>
            </a:r>
            <a:r>
              <a:rPr lang="fr-FR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des aliments de large consommation en </a:t>
            </a:r>
            <a:r>
              <a:rPr lang="fr-FR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micronutriments</a:t>
            </a:r>
          </a:p>
          <a:p>
            <a:pPr marL="342900" indent="-342900" algn="just">
              <a:buSzPct val="100000"/>
              <a:buFont typeface="Wingdings" pitchFamily="2"/>
              <a:buChar char="ü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800" b="1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900" lvl="0" indent="-342900" algn="just">
              <a:buSzPct val="100000"/>
              <a:buFont typeface="Wingdings" pitchFamily="2"/>
              <a:buChar char="ü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Production  </a:t>
            </a:r>
            <a:r>
              <a:rPr lang="fr-FR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des aliments de </a:t>
            </a:r>
            <a:r>
              <a:rPr lang="fr-FR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complément. </a:t>
            </a:r>
            <a:r>
              <a:rPr lang="fr-FR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Sur ce point, </a:t>
            </a:r>
            <a:r>
              <a:rPr lang="fr-FR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le Gouvernement </a:t>
            </a:r>
            <a:r>
              <a:rPr lang="fr-FR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est </a:t>
            </a:r>
            <a:r>
              <a:rPr lang="fr-FR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disposé à établir un PPP pour, et/ou à faciliter, </a:t>
            </a:r>
            <a:r>
              <a:rPr lang="fr-FR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la mise en place des unités de fabrication des aliments de complément fortifiés selon les normes de qualité</a:t>
            </a:r>
            <a:r>
              <a:rPr lang="fr-FR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fr-FR" sz="8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0" algn="just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0" algn="just"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800" b="1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SzPct val="100000"/>
              <a:buFont typeface="Wingdings" pitchFamily="2" charset="2"/>
              <a:buChar char="v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b="1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Sel iodé (importation et commercialisation)</a:t>
            </a:r>
            <a:r>
              <a:rPr lang="fr-FR" b="1" kern="0" dirty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b="1" kern="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: 2004</a:t>
            </a:r>
            <a:r>
              <a:rPr lang="fr-FR" b="1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fr-FR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Promulgation du décret fixant les conditions d’importation et de commercialisation du sel iodé. </a:t>
            </a:r>
            <a:endParaRPr lang="fr-FR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b="1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fr-FR" b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fr-FR" b="1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*</a:t>
            </a:r>
            <a:r>
              <a:rPr lang="fr-FR" sz="1400" b="1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99</a:t>
            </a:r>
            <a:r>
              <a:rPr lang="fr-FR" sz="1400" b="1" kern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% des ménages congolais consomment du sel iodé.</a:t>
            </a:r>
          </a:p>
          <a:p>
            <a:pPr lvl="0"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b="1" kern="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fontAlgn="t">
              <a:buFont typeface="Wingdings" pitchFamily="2" charset="2"/>
              <a:buChar char="v"/>
            </a:pPr>
            <a:r>
              <a:rPr lang="fr-FR" b="1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Farine de blé fortifiée en fer par la Minoterie du CONGO</a:t>
            </a:r>
          </a:p>
          <a:p>
            <a:pPr fontAlgn="t"/>
            <a:endParaRPr lang="fr-FR" sz="800" dirty="0">
              <a:latin typeface="Arial" pitchFamily="34" charset="0"/>
              <a:cs typeface="Arial" pitchFamily="34" charset="0"/>
            </a:endParaRPr>
          </a:p>
          <a:p>
            <a:pPr marL="285750" indent="-285750" fontAlgn="t">
              <a:buFont typeface="Wingdings" pitchFamily="2" charset="2"/>
              <a:buChar char="ü"/>
            </a:pPr>
            <a:r>
              <a:rPr lang="fr-FR" dirty="0">
                <a:latin typeface="Arial" pitchFamily="34" charset="0"/>
                <a:cs typeface="Arial" pitchFamily="34" charset="0"/>
              </a:rPr>
              <a:t>Engagement à produire de la farine de blé fortifiée en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fer</a:t>
            </a:r>
          </a:p>
          <a:p>
            <a:pPr fontAlgn="t"/>
            <a:endParaRPr lang="fr-FR" sz="8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Production et mise sur le marché depuis 2009 des stocks de farine </a:t>
            </a:r>
          </a:p>
          <a:p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   de blé fortifiée en fer</a:t>
            </a:r>
          </a:p>
          <a:p>
            <a:endParaRPr lang="fr-FR" sz="8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Stabilisation </a:t>
            </a:r>
            <a:r>
              <a:rPr lang="fr-FR" dirty="0">
                <a:latin typeface="Arial" pitchFamily="34" charset="0"/>
                <a:cs typeface="Arial" pitchFamily="34" charset="0"/>
              </a:rPr>
              <a:t>des prix de la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farine de blé fortifiée</a:t>
            </a:r>
          </a:p>
          <a:p>
            <a:pPr lvl="0"/>
            <a:r>
              <a:rPr lang="fr-FR" b="1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*</a:t>
            </a:r>
            <a:r>
              <a:rPr lang="fr-FR" sz="1400" b="1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Toute la farine produite par la MINOCO est fortifiée en fer, soit  60% de la demande annuelle nationale.</a:t>
            </a:r>
            <a:endParaRPr lang="fr-FR" sz="1400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Picture 4" descr="R:\PHOTOS MISSION MEDIAS MALNUTRITION 2013\Photos Mission medias Malnutrion PNR\IMG_91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57078" y="4149080"/>
            <a:ext cx="1744079" cy="1719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6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3" y="6520259"/>
            <a:ext cx="8856985" cy="365125"/>
          </a:xfrm>
        </p:spPr>
        <p:txBody>
          <a:bodyPr/>
          <a:lstStyle/>
          <a:p>
            <a:pPr algn="l"/>
            <a:r>
              <a:rPr lang="fr-FR" dirty="0" smtClean="0">
                <a:solidFill>
                  <a:schemeClr val="bg1"/>
                </a:solidFill>
              </a:rPr>
              <a:t>Conférence Internationale contre la malnutrition : Le rôle du secteur privé dans la production et la distribution d’aliments fortifiés  au Congo 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 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88007" y="148596"/>
            <a:ext cx="1013150" cy="616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0" y="95718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>
                <a:latin typeface="Arial" pitchFamily="34" charset="0"/>
                <a:cs typeface="Arial" pitchFamily="34" charset="0"/>
              </a:rPr>
              <a:t>5</a:t>
            </a:r>
            <a:r>
              <a:rPr lang="fr-FR" sz="2000" b="1" dirty="0" smtClean="0">
                <a:latin typeface="Arial" pitchFamily="34" charset="0"/>
                <a:cs typeface="Arial" pitchFamily="34" charset="0"/>
              </a:rPr>
              <a:t>. CONTRIBUTION AU PROCESSUS NATIONAL DE FORTIFICATION EN    </a:t>
            </a:r>
          </a:p>
          <a:p>
            <a:pPr algn="just"/>
            <a:r>
              <a:rPr lang="fr-FR" sz="2000" b="1" dirty="0" smtClean="0">
                <a:latin typeface="Arial" pitchFamily="34" charset="0"/>
                <a:cs typeface="Arial" pitchFamily="34" charset="0"/>
              </a:rPr>
              <a:t>    FER DE LA FARINE DE BLÉ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4293096"/>
            <a:ext cx="2163145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5" name="Tableau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79737216"/>
              </p:ext>
            </p:extLst>
          </p:nvPr>
        </p:nvGraphicFramePr>
        <p:xfrm>
          <a:off x="109642" y="1772816"/>
          <a:ext cx="6715172" cy="466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5172"/>
              </a:tblGrid>
              <a:tr h="285752">
                <a:tc>
                  <a:txBody>
                    <a:bodyPr/>
                    <a:lstStyle/>
                    <a:p>
                      <a:pPr algn="ctr"/>
                      <a:r>
                        <a:rPr lang="fr-FR" sz="1700" dirty="0" smtClean="0">
                          <a:latin typeface="Arial" pitchFamily="34" charset="0"/>
                          <a:cs typeface="Arial" pitchFamily="34" charset="0"/>
                        </a:rPr>
                        <a:t>GOUVERNEMENT</a:t>
                      </a:r>
                      <a:endParaRPr lang="fr-FR" sz="1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700" dirty="0" smtClean="0">
                          <a:latin typeface="Arial" pitchFamily="34" charset="0"/>
                          <a:cs typeface="Arial" pitchFamily="34" charset="0"/>
                        </a:rPr>
                        <a:t>Appropriation du processus de fortification des aliments</a:t>
                      </a:r>
                      <a:endParaRPr lang="fr-FR" sz="1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700" dirty="0" smtClean="0">
                          <a:latin typeface="Arial" pitchFamily="34" charset="0"/>
                          <a:cs typeface="Arial" pitchFamily="34" charset="0"/>
                        </a:rPr>
                        <a:t>Attribution d’avantages fiscaux à la MINOCO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FE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700" dirty="0" smtClean="0">
                          <a:latin typeface="Arial" pitchFamily="34" charset="0"/>
                          <a:cs typeface="Arial" pitchFamily="34" charset="0"/>
                        </a:rPr>
                        <a:t>Création de la Commission nationale pour la fortification des aliments, 2012</a:t>
                      </a:r>
                      <a:endParaRPr lang="fr-FR" sz="1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700" dirty="0" smtClean="0">
                          <a:latin typeface="Arial" pitchFamily="34" charset="0"/>
                          <a:cs typeface="Arial" pitchFamily="34" charset="0"/>
                        </a:rPr>
                        <a:t>Sensibilisation des autres acteurs clés</a:t>
                      </a:r>
                      <a:endParaRPr lang="fr-FR" sz="1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FE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700" dirty="0" smtClean="0">
                          <a:latin typeface="Arial" pitchFamily="34" charset="0"/>
                          <a:cs typeface="Arial" pitchFamily="34" charset="0"/>
                        </a:rPr>
                        <a:t>Apport financier </a:t>
                      </a:r>
                      <a:endParaRPr lang="fr-FR" sz="1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7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UNICEF</a:t>
                      </a:r>
                      <a:endParaRPr lang="fr-FR" sz="17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700" dirty="0" smtClean="0">
                          <a:latin typeface="Arial" pitchFamily="34" charset="0"/>
                          <a:cs typeface="Arial" pitchFamily="34" charset="0"/>
                        </a:rPr>
                        <a:t>Plaidoyer auprès du</a:t>
                      </a:r>
                      <a:r>
                        <a:rPr lang="fr-FR" sz="1700" baseline="0" dirty="0" smtClean="0">
                          <a:latin typeface="Arial" pitchFamily="34" charset="0"/>
                          <a:cs typeface="Arial" pitchFamily="34" charset="0"/>
                        </a:rPr>
                        <a:t> Gouvernement et de la MINOCO, 2008</a:t>
                      </a:r>
                      <a:endParaRPr lang="fr-FR" sz="1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5D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700" dirty="0" smtClean="0">
                          <a:latin typeface="Arial" pitchFamily="34" charset="0"/>
                          <a:cs typeface="Arial" pitchFamily="34" charset="0"/>
                        </a:rPr>
                        <a:t>Etude de faisabilité, 2008</a:t>
                      </a:r>
                      <a:endParaRPr lang="fr-FR" sz="1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700" dirty="0" smtClean="0">
                          <a:latin typeface="Arial" pitchFamily="34" charset="0"/>
                          <a:cs typeface="Arial" pitchFamily="34" charset="0"/>
                        </a:rPr>
                        <a:t>Appui à l’élaboration et l’adoption de la feuille de route, 2008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5D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700" dirty="0" smtClean="0">
                          <a:latin typeface="Arial" pitchFamily="34" charset="0"/>
                          <a:cs typeface="Arial" pitchFamily="34" charset="0"/>
                        </a:rPr>
                        <a:t>Enquête FRAT sur la consommation de la farine de</a:t>
                      </a:r>
                      <a:r>
                        <a:rPr lang="fr-FR" sz="1700" baseline="0" dirty="0" smtClean="0">
                          <a:latin typeface="Arial" pitchFamily="34" charset="0"/>
                          <a:cs typeface="Arial" pitchFamily="34" charset="0"/>
                        </a:rPr>
                        <a:t> blé, 2008</a:t>
                      </a:r>
                      <a:endParaRPr lang="fr-FR" sz="17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700" dirty="0" smtClean="0">
                          <a:latin typeface="Arial" pitchFamily="34" charset="0"/>
                          <a:cs typeface="Arial" pitchFamily="34" charset="0"/>
                        </a:rPr>
                        <a:t>Appui financier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5D5"/>
                    </a:solidFill>
                  </a:tcPr>
                </a:tc>
              </a:tr>
            </a:tbl>
          </a:graphicData>
        </a:graphic>
      </p:graphicFrame>
      <p:pic>
        <p:nvPicPr>
          <p:cNvPr id="17" name="Picture 2" descr="R:\Photos &amp; Videos\PHOTO FILES Unicef\Photos 2013\Survie\Nutrition\IMG_128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844824"/>
            <a:ext cx="2163145" cy="2123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6393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7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3" y="6592267"/>
            <a:ext cx="9001001" cy="365125"/>
          </a:xfrm>
        </p:spPr>
        <p:txBody>
          <a:bodyPr/>
          <a:lstStyle/>
          <a:p>
            <a:pPr algn="l"/>
            <a:r>
              <a:rPr lang="fr-FR" dirty="0" smtClean="0">
                <a:solidFill>
                  <a:schemeClr val="bg1"/>
                </a:solidFill>
              </a:rPr>
              <a:t>Conférence Internationale contre la malnutrition : Le rôle du secteur privé dans la production et la distribution d’aliments  fortifiés au  Congo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1406" y="928670"/>
            <a:ext cx="8786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Arial" pitchFamily="34" charset="0"/>
                <a:cs typeface="Arial" pitchFamily="34" charset="0"/>
              </a:rPr>
              <a:t>6</a:t>
            </a:r>
            <a:r>
              <a:rPr lang="fr-FR" b="1" dirty="0" smtClean="0">
                <a:latin typeface="Arial" pitchFamily="34" charset="0"/>
                <a:cs typeface="Arial" pitchFamily="34" charset="0"/>
              </a:rPr>
              <a:t>. LES PRINCIPAUX RÉSULTATS</a:t>
            </a:r>
            <a:endParaRPr lang="fr-FR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88007" y="205792"/>
            <a:ext cx="1048489" cy="55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0" y="1196752"/>
            <a:ext cx="810606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Existence d’un partenariat public-privé </a:t>
            </a:r>
          </a:p>
          <a:p>
            <a:endParaRPr lang="fr-FR" sz="6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  Maîtrise de la filière farine de blé au Congo</a:t>
            </a:r>
          </a:p>
          <a:p>
            <a:endParaRPr lang="fr-FR" sz="6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  Identification des atouts, contraintes et goulots d’étranglement </a:t>
            </a:r>
          </a:p>
          <a:p>
            <a:endParaRPr lang="fr-FR" sz="6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  Fixation des normes de fortification de la farine de blé en fer</a:t>
            </a:r>
          </a:p>
          <a:p>
            <a:endParaRPr lang="fr-FR" sz="6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  Détermination de la consommation de la farine de blé /individu/jour</a:t>
            </a:r>
          </a:p>
          <a:p>
            <a:endParaRPr lang="fr-FR" sz="6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  Augmentation de la production de la farine de blé fortifiée</a:t>
            </a:r>
          </a:p>
        </p:txBody>
      </p:sp>
      <p:pic>
        <p:nvPicPr>
          <p:cNvPr id="1029" name="Picture 5" descr="R:\PHOTOS MISSION MEDIAS MALNUTRITION 2013\Photos Mission medias Malnutrion PNR\IMG_914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12" r="3333"/>
          <a:stretch/>
        </p:blipFill>
        <p:spPr bwMode="auto">
          <a:xfrm>
            <a:off x="8034796" y="4077072"/>
            <a:ext cx="1037936" cy="734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R:\PHOTOS MISSION MEDIAS MALNUTRITION 2013\Photos Mission medias Malnutrion PNR\IMG_911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46671" y="1080773"/>
            <a:ext cx="1039411" cy="692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:\PHOTOS MISSION MEDIAS MALNUTRITION 2013\Photos Mission medias Malnutrion PNR\IMG_9144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80" t="21262" r="24013"/>
          <a:stretch/>
        </p:blipFill>
        <p:spPr bwMode="auto">
          <a:xfrm>
            <a:off x="8055326" y="3140968"/>
            <a:ext cx="1022099" cy="743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R:\PHOTOS MISSION MEDIAS MALNUTRITION 2013\Photos Mission medias Malnutrion PNR\IMG_9130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612" t="12722" r="24013"/>
          <a:stretch/>
        </p:blipFill>
        <p:spPr bwMode="auto">
          <a:xfrm>
            <a:off x="8046671" y="1916832"/>
            <a:ext cx="1029092" cy="1024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ZoneTexte 18"/>
          <p:cNvSpPr txBox="1"/>
          <p:nvPr/>
        </p:nvSpPr>
        <p:spPr>
          <a:xfrm>
            <a:off x="35496" y="3802602"/>
            <a:ext cx="91085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Arial" pitchFamily="34" charset="0"/>
                <a:cs typeface="Arial" pitchFamily="34" charset="0"/>
              </a:rPr>
              <a:t>7</a:t>
            </a:r>
            <a:r>
              <a:rPr lang="fr-FR" b="1" dirty="0" smtClean="0">
                <a:latin typeface="Arial" pitchFamily="34" charset="0"/>
                <a:cs typeface="Arial" pitchFamily="34" charset="0"/>
              </a:rPr>
              <a:t>. LEÇONS APPRISES</a:t>
            </a:r>
          </a:p>
          <a:p>
            <a:endParaRPr lang="fr-FR" sz="800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700" dirty="0">
                <a:latin typeface="Arial" pitchFamily="34" charset="0"/>
                <a:cs typeface="Arial" pitchFamily="34" charset="0"/>
              </a:rPr>
              <a:t>P</a:t>
            </a:r>
            <a:r>
              <a:rPr lang="fr-FR" sz="1700" dirty="0" smtClean="0">
                <a:latin typeface="Arial" pitchFamily="34" charset="0"/>
                <a:cs typeface="Arial" pitchFamily="34" charset="0"/>
              </a:rPr>
              <a:t>artenariat public-privé, gage essentiel au succès de la fortification </a:t>
            </a:r>
          </a:p>
          <a:p>
            <a:endParaRPr lang="fr-FR" sz="6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fr-FR" sz="1700" dirty="0">
                <a:latin typeface="Arial" pitchFamily="34" charset="0"/>
                <a:cs typeface="Arial" pitchFamily="34" charset="0"/>
              </a:rPr>
              <a:t>S</a:t>
            </a:r>
            <a:r>
              <a:rPr lang="fr-FR" sz="1700" dirty="0" smtClean="0">
                <a:latin typeface="Arial" pitchFamily="34" charset="0"/>
                <a:cs typeface="Arial" pitchFamily="34" charset="0"/>
              </a:rPr>
              <a:t>ecteur privé, acteur important dans la lutte contre la malnutrition</a:t>
            </a:r>
          </a:p>
          <a:p>
            <a:endParaRPr lang="fr-FR" sz="6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fr-FR" sz="1700" dirty="0">
                <a:latin typeface="Arial" pitchFamily="34" charset="0"/>
                <a:cs typeface="Arial" pitchFamily="34" charset="0"/>
              </a:rPr>
              <a:t>E</a:t>
            </a:r>
            <a:r>
              <a:rPr lang="fr-FR" sz="1700" dirty="0" smtClean="0">
                <a:latin typeface="Arial" pitchFamily="34" charset="0"/>
                <a:cs typeface="Arial" pitchFamily="34" charset="0"/>
              </a:rPr>
              <a:t>ngagement du gouvernement déterminant dans la réussite du processus </a:t>
            </a:r>
          </a:p>
          <a:p>
            <a:r>
              <a:rPr lang="fr-FR" sz="1700" dirty="0">
                <a:latin typeface="Arial" pitchFamily="34" charset="0"/>
                <a:cs typeface="Arial" pitchFamily="34" charset="0"/>
              </a:rPr>
              <a:t>  </a:t>
            </a:r>
            <a:r>
              <a:rPr lang="fr-FR" sz="1700" dirty="0" smtClean="0">
                <a:latin typeface="Arial" pitchFamily="34" charset="0"/>
                <a:cs typeface="Arial" pitchFamily="34" charset="0"/>
              </a:rPr>
              <a:t>  pour la production d’aliments fortifiés en micronutriments</a:t>
            </a:r>
          </a:p>
          <a:p>
            <a:endParaRPr lang="fr-FR" sz="6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sz="1700" dirty="0" smtClean="0">
                <a:latin typeface="Arial" pitchFamily="34" charset="0"/>
                <a:cs typeface="Arial" pitchFamily="34" charset="0"/>
              </a:rPr>
              <a:t>Marketing </a:t>
            </a:r>
            <a:r>
              <a:rPr lang="fr-FR" sz="1700" dirty="0">
                <a:latin typeface="Arial" pitchFamily="34" charset="0"/>
                <a:cs typeface="Arial" pitchFamily="34" charset="0"/>
              </a:rPr>
              <a:t>social </a:t>
            </a:r>
            <a:r>
              <a:rPr lang="fr-FR" sz="1700" dirty="0" smtClean="0">
                <a:latin typeface="Arial" pitchFamily="34" charset="0"/>
                <a:cs typeface="Arial" pitchFamily="34" charset="0"/>
              </a:rPr>
              <a:t>mené </a:t>
            </a:r>
            <a:r>
              <a:rPr lang="fr-FR" sz="1700" dirty="0">
                <a:latin typeface="Arial" pitchFamily="34" charset="0"/>
                <a:cs typeface="Arial" pitchFamily="34" charset="0"/>
              </a:rPr>
              <a:t>par le gouvernement et des partenaires comme l’UNICEF </a:t>
            </a:r>
            <a:r>
              <a:rPr lang="fr-FR" sz="1700" dirty="0" smtClean="0">
                <a:latin typeface="Arial" pitchFamily="34" charset="0"/>
                <a:cs typeface="Arial" pitchFamily="34" charset="0"/>
              </a:rPr>
              <a:t>capital  </a:t>
            </a:r>
            <a:r>
              <a:rPr lang="fr-FR" sz="1700" dirty="0">
                <a:latin typeface="Arial" pitchFamily="34" charset="0"/>
                <a:cs typeface="Arial" pitchFamily="34" charset="0"/>
              </a:rPr>
              <a:t>pour la consolidation </a:t>
            </a:r>
            <a:r>
              <a:rPr lang="fr-FR" sz="1700" dirty="0" smtClean="0">
                <a:latin typeface="Arial" pitchFamily="34" charset="0"/>
                <a:cs typeface="Arial" pitchFamily="34" charset="0"/>
              </a:rPr>
              <a:t>des </a:t>
            </a:r>
            <a:r>
              <a:rPr lang="fr-FR" sz="1700" dirty="0">
                <a:latin typeface="Arial" pitchFamily="34" charset="0"/>
                <a:cs typeface="Arial" pitchFamily="34" charset="0"/>
              </a:rPr>
              <a:t>résultats </a:t>
            </a:r>
            <a:endParaRPr lang="fr-FR" sz="1700" dirty="0" smtClean="0">
              <a:latin typeface="Arial" pitchFamily="34" charset="0"/>
              <a:cs typeface="Arial" pitchFamily="34" charset="0"/>
            </a:endParaRPr>
          </a:p>
          <a:p>
            <a:endParaRPr lang="fr-FR" sz="6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sz="1700" dirty="0" smtClean="0">
                <a:latin typeface="Arial" pitchFamily="34" charset="0"/>
                <a:cs typeface="Arial" pitchFamily="34" charset="0"/>
              </a:rPr>
              <a:t>Nécessité d’élargir les dispositions au niveau sous-régional pour consolider les résultats. </a:t>
            </a:r>
          </a:p>
          <a:p>
            <a:endParaRPr lang="fr-FR" sz="8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2" descr="DSCN012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34795" y="4869160"/>
            <a:ext cx="1084741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8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3" y="6520259"/>
            <a:ext cx="8928993" cy="365125"/>
          </a:xfrm>
        </p:spPr>
        <p:txBody>
          <a:bodyPr/>
          <a:lstStyle/>
          <a:p>
            <a:pPr algn="l"/>
            <a:r>
              <a:rPr lang="fr-FR" dirty="0" smtClean="0">
                <a:solidFill>
                  <a:schemeClr val="bg1"/>
                </a:solidFill>
              </a:rPr>
              <a:t>Conférence Internationale contre la malnutrition : Le rôle  du secteur privé dans la production et la distribution d’aliments fortifiés au Congo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5703" y="1124744"/>
            <a:ext cx="9072594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latin typeface="Arial" pitchFamily="34" charset="0"/>
                <a:cs typeface="Arial" pitchFamily="34" charset="0"/>
              </a:rPr>
              <a:t>8. Défis majeurs</a:t>
            </a:r>
          </a:p>
          <a:p>
            <a:endParaRPr lang="fr-FR" sz="1600" b="1" dirty="0" smtClean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  Renforcement du partenariat public-privé</a:t>
            </a:r>
          </a:p>
          <a:p>
            <a:endParaRPr lang="fr-FR" sz="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  Création d’un laboratoire de référence de contrôle de la qualité des aliments</a:t>
            </a:r>
          </a:p>
          <a:p>
            <a:endParaRPr lang="fr-FR" sz="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  Harmonisation au niveau sous régional (CEEAC) des normes de la farine de blé </a:t>
            </a:r>
          </a:p>
          <a:p>
            <a:r>
              <a:rPr lang="fr-FR" dirty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 fortifiée en fer</a:t>
            </a:r>
          </a:p>
          <a:p>
            <a:pPr lvl="0"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200" dirty="0" smtClean="0">
              <a:latin typeface="Arial" pitchFamily="34" charset="0"/>
              <a:cs typeface="Arial" pitchFamily="34" charset="0"/>
            </a:endParaRPr>
          </a:p>
          <a:p>
            <a:pPr marL="285750" lvl="0" indent="-285750">
              <a:buSzPct val="100000"/>
              <a:buFont typeface="Arial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Opérationnalisation </a:t>
            </a:r>
            <a:r>
              <a:rPr lang="fr-FR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du</a:t>
            </a:r>
            <a:r>
              <a:rPr lang="fr-FR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cadre institutionnel, juridique et normatif relatif à la </a:t>
            </a:r>
            <a:r>
              <a:rPr lang="fr-FR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fortification </a:t>
            </a:r>
            <a:r>
              <a:rPr lang="fr-FR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des aliments au Congo ;</a:t>
            </a:r>
          </a:p>
          <a:p>
            <a:pPr lvl="0"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285750" lvl="0" indent="-285750">
              <a:buSzPct val="100000"/>
              <a:buFont typeface="Arial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Disponibilité </a:t>
            </a:r>
            <a:r>
              <a:rPr lang="fr-FR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sur le marché congolais </a:t>
            </a:r>
            <a:r>
              <a:rPr lang="fr-FR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d’au moins 3 </a:t>
            </a:r>
            <a:r>
              <a:rPr lang="fr-FR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aliments vecteurs </a:t>
            </a:r>
            <a:r>
              <a:rPr lang="fr-FR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fortifiés </a:t>
            </a:r>
            <a:r>
              <a:rPr lang="fr-FR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en Fer, vitamine A et Iode ; </a:t>
            </a:r>
          </a:p>
          <a:p>
            <a:pPr marL="342900" lvl="0" indent="-342900">
              <a:buSzPct val="100000"/>
              <a:buFont typeface="Calibri"/>
              <a:buAutoNum type="arabicPeriod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285750" lvl="0" indent="-285750">
              <a:buSzPct val="100000"/>
              <a:buFont typeface="Arial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Consommation de </a:t>
            </a:r>
            <a:r>
              <a:rPr lang="fr-FR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3 aliments vecteurs fortifiés en fer, vitamine A et </a:t>
            </a:r>
            <a:r>
              <a:rPr lang="fr-FR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Iode par au moins </a:t>
            </a:r>
            <a:r>
              <a:rPr lang="fr-FR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80%</a:t>
            </a:r>
            <a:r>
              <a:rPr lang="fr-FR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des </a:t>
            </a:r>
            <a:r>
              <a:rPr lang="fr-FR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cibles</a:t>
            </a:r>
            <a:endParaRPr lang="fr-FR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48596"/>
            <a:ext cx="1152129" cy="616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9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3" y="6520259"/>
            <a:ext cx="8966231" cy="365125"/>
          </a:xfrm>
        </p:spPr>
        <p:txBody>
          <a:bodyPr/>
          <a:lstStyle/>
          <a:p>
            <a:pPr algn="l"/>
            <a:r>
              <a:rPr lang="fr-FR" dirty="0" smtClean="0">
                <a:solidFill>
                  <a:schemeClr val="bg1"/>
                </a:solidFill>
              </a:rPr>
              <a:t>Conférence Internationale contre la malnutrition : Le rôle du secteur privé dans la production et la distribution d’aliments  fortifiés au Congo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42844" y="928671"/>
            <a:ext cx="87868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latin typeface="Arial" pitchFamily="34" charset="0"/>
                <a:cs typeface="Arial" pitchFamily="34" charset="0"/>
              </a:rPr>
              <a:t>9</a:t>
            </a:r>
            <a:r>
              <a:rPr lang="fr-FR" sz="2000" b="1" dirty="0" smtClean="0">
                <a:latin typeface="Arial" pitchFamily="34" charset="0"/>
                <a:cs typeface="Arial" pitchFamily="34" charset="0"/>
              </a:rPr>
              <a:t>. PERSPECTIVES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353" y="148596"/>
            <a:ext cx="1196300" cy="616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Tony LOUPPE\Documents\02 WFP\FORTIFICATION MANIOC\ZIZI TERRAI NG\P7020581.JPG"/>
          <p:cNvPicPr>
            <a:picLocks noChangeAspect="1" noChangeArrowheads="1"/>
          </p:cNvPicPr>
          <p:nvPr/>
        </p:nvPicPr>
        <p:blipFill>
          <a:blip r:embed="rId4" cstate="print">
            <a:lum bright="16000" contrast="14000"/>
          </a:blip>
          <a:srcRect/>
          <a:stretch>
            <a:fillRect/>
          </a:stretch>
        </p:blipFill>
        <p:spPr bwMode="auto">
          <a:xfrm>
            <a:off x="7634408" y="4293096"/>
            <a:ext cx="1403387" cy="816883"/>
          </a:xfrm>
          <a:prstGeom prst="rect">
            <a:avLst/>
          </a:prstGeom>
          <a:noFill/>
        </p:spPr>
      </p:pic>
      <p:sp>
        <p:nvSpPr>
          <p:cNvPr id="19" name="ZoneTexte 18"/>
          <p:cNvSpPr txBox="1"/>
          <p:nvPr/>
        </p:nvSpPr>
        <p:spPr>
          <a:xfrm>
            <a:off x="107504" y="1559712"/>
            <a:ext cx="720080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Publication des normes et textes d’application pour le contrôle de la qualité des aliments fortifiés</a:t>
            </a:r>
          </a:p>
          <a:p>
            <a:pPr algn="just">
              <a:tabLst>
                <a:tab pos="177800" algn="l"/>
              </a:tabLst>
            </a:pPr>
            <a:endParaRPr lang="fr-FR" sz="1000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fr-FR" dirty="0">
                <a:latin typeface="Arial" pitchFamily="34" charset="0"/>
                <a:cs typeface="Arial" pitchFamily="34" charset="0"/>
              </a:rPr>
              <a:t>Mobilisation des fonds en faveur de la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Commission Nationale pour la Fortification des Aliments (CNFA)</a:t>
            </a:r>
          </a:p>
          <a:p>
            <a:pPr algn="just"/>
            <a:endParaRPr lang="fr-FR" sz="1000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fr-FR" dirty="0">
                <a:latin typeface="Arial" pitchFamily="34" charset="0"/>
                <a:cs typeface="Arial" pitchFamily="34" charset="0"/>
              </a:rPr>
              <a:t>Organisation d’un atelier sous régional d’harmonisation des normes de la farine de blé fortifiée en fer, sous l’égide de la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Commission Economique des Etats de l’Afrique Centrale (CEEAC)</a:t>
            </a:r>
          </a:p>
          <a:p>
            <a:pPr algn="just"/>
            <a:endParaRPr lang="fr-FR" sz="1000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fr-FR" dirty="0">
                <a:latin typeface="Arial" pitchFamily="34" charset="0"/>
                <a:cs typeface="Arial" pitchFamily="34" charset="0"/>
              </a:rPr>
              <a:t>Elargissement de la fortification à d’autres aliments (sucre, huile de palme, farine de manioc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algn="just"/>
            <a:endParaRPr lang="fr-FR" sz="1000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fr-FR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Mise en place d’une ou plusieurs unités locales de fabrication d’aliments de </a:t>
            </a:r>
            <a:r>
              <a:rPr lang="fr-FR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complément</a:t>
            </a:r>
            <a:r>
              <a:rPr lang="fr-FR" dirty="0">
                <a:latin typeface="Arial" pitchFamily="34" charset="0"/>
                <a:cs typeface="Arial" pitchFamily="34" charset="0"/>
              </a:rPr>
              <a:t> fortifiés en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micronutriments </a:t>
            </a:r>
            <a:r>
              <a:rPr lang="fr-FR" dirty="0">
                <a:latin typeface="Arial" pitchFamily="34" charset="0"/>
                <a:cs typeface="Arial" pitchFamily="34" charset="0"/>
              </a:rPr>
              <a:t>répondant aux normes de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qualité et à moindre coût</a:t>
            </a:r>
          </a:p>
          <a:p>
            <a:pPr algn="just"/>
            <a:endParaRPr lang="fr-FR" sz="1000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fr-FR" dirty="0">
                <a:latin typeface="Arial" pitchFamily="34" charset="0"/>
                <a:cs typeface="Arial" pitchFamily="34" charset="0"/>
              </a:rPr>
              <a:t>Evaluation de l’impact du processus de fortification en fer de la farine de blé sur la prévalence nationale de l’anémie</a:t>
            </a:r>
            <a:endParaRPr lang="fr-FR" sz="20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fr-FR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fr-FR" dirty="0">
              <a:latin typeface="Arial" pitchFamily="34" charset="0"/>
              <a:cs typeface="Arial" pitchFamily="34" charset="0"/>
            </a:endParaRPr>
          </a:p>
          <a:p>
            <a:endParaRPr lang="fr-FR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7596336" y="5109979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Farine de manioc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2668</TotalTime>
  <Words>1293</Words>
  <Application>Microsoft Office PowerPoint</Application>
  <PresentationFormat>Affichage à l'écran (4:3)</PresentationFormat>
  <Paragraphs>190</Paragraphs>
  <Slides>10</Slides>
  <Notes>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</vt:vector>
  </TitlesOfParts>
  <Company>Cabinet du MDIPSP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 mini d'Etat conf unicef paris</dc:title>
  <dc:creator>Ministère du développement industriel</dc:creator>
  <cp:lastModifiedBy>ahelali</cp:lastModifiedBy>
  <cp:revision>27</cp:revision>
  <cp:lastPrinted>2013-05-03T10:18:30Z</cp:lastPrinted>
  <dcterms:created xsi:type="dcterms:W3CDTF">2013-04-16T12:02:01Z</dcterms:created>
  <dcterms:modified xsi:type="dcterms:W3CDTF">2013-05-13T17:32:05Z</dcterms:modified>
</cp:coreProperties>
</file>