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9" r:id="rId9"/>
    <p:sldId id="270" r:id="rId10"/>
    <p:sldId id="271" r:id="rId11"/>
    <p:sldId id="262" r:id="rId12"/>
    <p:sldId id="266" r:id="rId13"/>
    <p:sldId id="264" r:id="rId14"/>
    <p:sldId id="265" r:id="rId15"/>
    <p:sldId id="272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11F"/>
    <a:srgbClr val="4A7E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83394-7B33-4F7C-8650-94B760459620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A69A0-74D3-45C7-8C8C-4A9B4B1C040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7673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01FF-E532-42F2-9DA3-7FD84E5477A9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B2211-12EC-4D1F-AACE-5926CED0228C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FA5F4-7126-4960-B9B6-12779EA61EFF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68148-E446-439F-94ED-2F37E7FF3D31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28688-E179-4EA5-945E-B3F69FB07790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9572-7D6C-4AAB-B478-E30C39E22B09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F63F-5EAF-4F05-90E1-C34ACDA35813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B68C-6E5E-4ACE-BD44-22BCA8FBD40C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2B9C-FEEE-444A-9E81-14D7C595D613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5E10-464E-46CC-87F7-8372E948EA59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5E8D-D017-4812-A802-FE821E613B29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0C085-CF1F-49E8-B7A3-A78C698DB429}" type="datetime1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EE925-639F-4C58-9CB9-A3576406038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643" b="19261"/>
          <a:stretch/>
        </p:blipFill>
        <p:spPr>
          <a:xfrm>
            <a:off x="4223" y="980728"/>
            <a:ext cx="9144000" cy="451697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8006"/>
          <a:stretch>
            <a:fillRect/>
          </a:stretch>
        </p:blipFill>
        <p:spPr bwMode="auto">
          <a:xfrm>
            <a:off x="0" y="188640"/>
            <a:ext cx="3528392" cy="54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0" y="5445224"/>
            <a:ext cx="914400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176611" y="5800396"/>
            <a:ext cx="3603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Michel </a:t>
            </a:r>
            <a:r>
              <a:rPr lang="fr-F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Lescanne</a:t>
            </a:r>
            <a:r>
              <a:rPr lang="fr-FR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Président Fondateur </a:t>
            </a:r>
          </a:p>
          <a:p>
            <a:r>
              <a:rPr lang="fr-F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Nutriset</a:t>
            </a:r>
            <a:endParaRPr lang="fr-FR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45756" y="1188041"/>
            <a:ext cx="5304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fr-FR" sz="32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’autonomie nutritionnelle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82381"/>
            <a:ext cx="1224136" cy="478351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279231"/>
            <a:ext cx="33374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Arial" pitchFamily="34" charset="0"/>
              </a:rPr>
              <a:t>  </a:t>
            </a:r>
            <a:endParaRPr kumimoji="0" lang="en-US" sz="4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Arial" pitchFamily="34" charset="0"/>
              </a:rPr>
              <a:t> </a:t>
            </a:r>
          </a:p>
        </p:txBody>
      </p:sp>
      <p:sp>
        <p:nvSpPr>
          <p:cNvPr id="3" name="AutoShape 2" descr="Logo STA 1 reduit"/>
          <p:cNvSpPr>
            <a:spLocks noChangeAspect="1" noChangeArrowheads="1"/>
          </p:cNvSpPr>
          <p:nvPr/>
        </p:nvSpPr>
        <p:spPr bwMode="auto">
          <a:xfrm>
            <a:off x="155575" y="-106363"/>
            <a:ext cx="129540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Logo STA 1 reduit"/>
          <p:cNvSpPr>
            <a:spLocks noChangeAspect="1" noChangeArrowheads="1"/>
          </p:cNvSpPr>
          <p:nvPr/>
        </p:nvSpPr>
        <p:spPr bwMode="auto">
          <a:xfrm>
            <a:off x="307975" y="46037"/>
            <a:ext cx="1295400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506" y="215782"/>
            <a:ext cx="1497990" cy="57042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7384179" y="6077395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</a:rPr>
              <a:t>15 mai 2013</a:t>
            </a:r>
            <a:endParaRPr lang="fr-FR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80728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10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555734" y="1844824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Conclusion</a:t>
            </a:r>
          </a:p>
          <a:p>
            <a:endParaRPr lang="fr-FR" dirty="0"/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Quelle avenir pour la production du Sud?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:\Users\user\Desktop\Logo ST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4624"/>
            <a:ext cx="1800200" cy="864096"/>
          </a:xfrm>
          <a:prstGeom prst="rect">
            <a:avLst/>
          </a:prstGeom>
          <a:noFill/>
        </p:spPr>
      </p:pic>
      <p:pic>
        <p:nvPicPr>
          <p:cNvPr id="5122" name="Picture 2" descr="C:\Users\user\Pictures\Credit _ UNICEF-2012-ASSELIN\NER12.0321.NUT08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7982" y="3262575"/>
            <a:ext cx="3522345" cy="2347913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3851920" y="5395044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/>
              <a:t>Credit</a:t>
            </a:r>
            <a:r>
              <a:rPr lang="fr-FR" sz="800" dirty="0" smtClean="0"/>
              <a:t> _ UNICEF-2012-ASSELIN</a:t>
            </a:r>
            <a:endParaRPr lang="fr-FR" sz="800" dirty="0"/>
          </a:p>
        </p:txBody>
      </p:sp>
      <p:sp>
        <p:nvSpPr>
          <p:cNvPr id="14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820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11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791580" y="1507440"/>
            <a:ext cx="77768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Onyx Développement</a:t>
            </a:r>
            <a:br>
              <a:rPr lang="fr-FR" sz="2400" b="1" dirty="0" smtClean="0">
                <a:solidFill>
                  <a:srgbClr val="00B0F0"/>
                </a:solidFill>
              </a:rPr>
            </a:br>
            <a:endParaRPr lang="fr-FR" sz="800" b="1" dirty="0" smtClean="0">
              <a:solidFill>
                <a:srgbClr val="00B0F0"/>
              </a:solidFill>
            </a:endParaRPr>
          </a:p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=&gt; Des réponses à de nouvelles problématiques </a:t>
            </a:r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ace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à un contexte spécifique </a:t>
            </a:r>
            <a:endParaRPr lang="fr-F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67544" y="6012577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 «</a:t>
            </a:r>
            <a:r>
              <a:rPr lang="fr-FR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Rapport  2010  sur l’état des villes africaines : gouvernance, inégalités et marchés fonciers » de </a:t>
            </a:r>
            <a:r>
              <a:rPr lang="fr-FR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ONU-Habitat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648722" y="2671752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population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 villes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sera multipliée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 3 au cours des 40 prochaines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années.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 2050, 60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 d’Africains 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vivront en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zone urbaine (soit 1,23 milliards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)*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93409" y="3789040"/>
            <a:ext cx="7757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Deux conséquences interdépendantes :</a:t>
            </a: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1200150" lvl="2" indent="-28575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Urbanisation croissante</a:t>
            </a:r>
          </a:p>
          <a:p>
            <a:pPr marL="1200150" lvl="2" indent="-28575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Exode rural </a:t>
            </a:r>
          </a:p>
          <a:p>
            <a:endParaRPr lang="fr-FR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	=&gt; Quelles solutions apporter ?</a:t>
            </a:r>
            <a:endParaRPr lang="fr-FR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Image 13" descr="logo-onyx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713" y="5013176"/>
            <a:ext cx="695325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0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12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683568" y="1559113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Onyx Développement 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83568" y="202077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=&gt; Des réponses à de nouvelles problématiques 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ace à un contexte spécifique </a:t>
            </a:r>
            <a:endParaRPr lang="fr-F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788024" y="2935004"/>
            <a:ext cx="3960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Exode rural </a:t>
            </a:r>
          </a:p>
          <a:p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Transfert de compétences à travers le concept de ferme agroalimentaire </a:t>
            </a:r>
          </a:p>
          <a:p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Créer localement de nouveaux procédés de transformation des ressources agricoles </a:t>
            </a:r>
          </a:p>
          <a:p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Distribution de la valeur ajoutée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39552" y="2943011"/>
            <a:ext cx="40324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Urbanisation croissante</a:t>
            </a:r>
          </a:p>
          <a:p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Changements des modes de consommation des citadins </a:t>
            </a: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africains </a:t>
            </a:r>
          </a:p>
          <a:p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Création de produits innovants adaptés aux besoins des nouveaux citadins</a:t>
            </a:r>
          </a:p>
          <a:p>
            <a:pPr marL="342900" indent="-342900">
              <a:buFontTx/>
              <a:buChar char="-"/>
            </a:pPr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Tx/>
              <a:buChar char="-"/>
            </a:pP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4524966" y="2943011"/>
            <a:ext cx="0" cy="28623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3623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13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62747"/>
            <a:ext cx="5816083" cy="4362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196947" y="1074039"/>
            <a:ext cx="8949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00B0F0"/>
                </a:solidFill>
              </a:rPr>
              <a:t>Comment créer de la valeur ajoutée grâce au concept de fermes agroalimentaires</a:t>
            </a:r>
          </a:p>
          <a:p>
            <a:r>
              <a:rPr lang="fr-FR" sz="2000" b="1" i="1" dirty="0" smtClean="0">
                <a:solidFill>
                  <a:srgbClr val="00B0F0"/>
                </a:solidFill>
              </a:rPr>
              <a:t>Les transformations possibles du soja</a:t>
            </a:r>
            <a:endParaRPr lang="fr-FR" sz="2000" b="1" i="1" dirty="0">
              <a:solidFill>
                <a:srgbClr val="00B0F0"/>
              </a:solidFill>
            </a:endParaRPr>
          </a:p>
          <a:p>
            <a:r>
              <a:rPr lang="fr-FR" sz="2000" b="1" dirty="0" smtClean="0">
                <a:solidFill>
                  <a:srgbClr val="00B0F0"/>
                </a:solidFill>
              </a:rPr>
              <a:t>  </a:t>
            </a:r>
          </a:p>
        </p:txBody>
      </p:sp>
      <p:sp>
        <p:nvSpPr>
          <p:cNvPr id="12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70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14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539552" y="141277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Onyx Développement 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1223628" y="3140968"/>
            <a:ext cx="70927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Comment répondre à la problématique de distribution ?</a:t>
            </a:r>
          </a:p>
          <a:p>
            <a:pPr marL="285750" indent="-285750">
              <a:buFont typeface="Wingdings" pitchFamily="2" charset="2"/>
              <a:buChar char="ü"/>
            </a:pP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Création d’une enseigne de distribution sociale et durable au Burkina Faso </a:t>
            </a:r>
          </a:p>
          <a:p>
            <a:pPr marL="285750" indent="-285750">
              <a:buFont typeface="Wingdings" pitchFamily="2" charset="2"/>
              <a:buChar char="ü"/>
            </a:pPr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Accès à des produits essentiels de qualité pour les citadins africains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9292" y="5301208"/>
            <a:ext cx="80114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683568" y="202077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=&gt; Des réponses à de nouvelles problématiques 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ace à un contexte spécifique </a:t>
            </a:r>
            <a:endParaRPr lang="fr-F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54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15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688762" y="3280970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Merci de votre attention </a:t>
            </a:r>
            <a:endParaRPr lang="fr-FR" sz="28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49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2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26422" y="1240884"/>
            <a:ext cx="75620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rgbClr val="00B0F0"/>
                </a:solidFill>
              </a:rPr>
              <a:t>Nutriset</a:t>
            </a:r>
            <a:r>
              <a:rPr lang="fr-FR" sz="2400" b="1" dirty="0" smtClean="0">
                <a:solidFill>
                  <a:srgbClr val="00B0F0"/>
                </a:solidFill>
              </a:rPr>
              <a:t> :</a:t>
            </a:r>
          </a:p>
          <a:p>
            <a:r>
              <a:rPr lang="fr-FR" sz="2400" b="1" dirty="0" smtClean="0">
                <a:solidFill>
                  <a:srgbClr val="00B0F0"/>
                </a:solidFill>
              </a:rPr>
              <a:t>De « nourrir les enfants » à « l’autonomie nutritionnelle » </a:t>
            </a:r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9512" y="2420888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Symbol"/>
              <a:buChar char="Þ"/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Inventer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produire et 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rendre accessible 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solutions pour le </a:t>
            </a:r>
            <a:r>
              <a:rPr lang="fr-F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traitement et la prévention de la malnutrition,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ainsi contribuer à </a:t>
            </a:r>
            <a:r>
              <a:rPr lang="fr-F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l'autonomie nutritionnelle 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 pays en développement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lvl="1"/>
            <a:endParaRPr lang="fr-F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Font typeface="Symbol"/>
              <a:buChar char="Þ"/>
            </a:pP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 ans d’expérience, de recherche et d’innovation 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 service des enfants. 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Plus de 5 millions de bénéficiaires en 2012.</a:t>
            </a:r>
          </a:p>
          <a:p>
            <a:pPr lvl="1"/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Font typeface="Symbol"/>
              <a:buChar char="Þ"/>
            </a:pPr>
            <a:r>
              <a:rPr lang="fr-F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Une activité 100 % dédiée à l’action humanitaire </a:t>
            </a: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sociale des 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PED.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42950" lvl="1" indent="-285750">
              <a:buFont typeface="Symbol"/>
              <a:buChar char="Þ"/>
            </a:pP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"/>
          <a:stretch/>
        </p:blipFill>
        <p:spPr bwMode="auto">
          <a:xfrm>
            <a:off x="0" y="5158546"/>
            <a:ext cx="9144000" cy="143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3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99592" y="1484783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Le réseau </a:t>
            </a:r>
            <a:r>
              <a:rPr lang="fr-FR" sz="2400" b="1" dirty="0" err="1" smtClean="0">
                <a:solidFill>
                  <a:srgbClr val="00B0F0"/>
                </a:solidFill>
              </a:rPr>
              <a:t>Plumpyfield</a:t>
            </a:r>
            <a:r>
              <a:rPr lang="fr-FR" sz="2400" b="1" dirty="0" smtClean="0">
                <a:solidFill>
                  <a:srgbClr val="00B0F0"/>
                </a:solidFill>
              </a:rPr>
              <a:t> : levier de développement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0" t="19407" b="7091"/>
          <a:stretch/>
        </p:blipFill>
        <p:spPr bwMode="auto">
          <a:xfrm>
            <a:off x="888748" y="2116887"/>
            <a:ext cx="7938427" cy="423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899592" y="1916832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=&gt; Un réseau de 12 partenaires s’inspirant de la franchise</a:t>
            </a:r>
          </a:p>
        </p:txBody>
      </p:sp>
      <p:sp>
        <p:nvSpPr>
          <p:cNvPr id="12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4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899592" y="141277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Le réseau </a:t>
            </a:r>
            <a:r>
              <a:rPr lang="fr-FR" sz="2400" b="1" dirty="0" err="1" smtClean="0">
                <a:solidFill>
                  <a:srgbClr val="00B0F0"/>
                </a:solidFill>
              </a:rPr>
              <a:t>Plumpyfield</a:t>
            </a:r>
            <a:r>
              <a:rPr lang="fr-FR" sz="2400" b="1" dirty="0" smtClean="0">
                <a:solidFill>
                  <a:srgbClr val="00B0F0"/>
                </a:solidFill>
              </a:rPr>
              <a:t> : levier de développement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899592" y="1844824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=&gt; Mutualisation des compétences  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855068"/>
            <a:ext cx="1767222" cy="266685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6921" y="3830704"/>
            <a:ext cx="2934195" cy="1640215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163738" y="5702016"/>
            <a:ext cx="1775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 &amp; D 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683568" y="5642132"/>
            <a:ext cx="1775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Développement industriel</a:t>
            </a:r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5517380" y="5661248"/>
            <a:ext cx="3293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Marketing et Commercialisation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8058" y="3830705"/>
            <a:ext cx="2806590" cy="1640215"/>
          </a:xfrm>
          <a:prstGeom prst="rect">
            <a:avLst/>
          </a:prstGeom>
        </p:spPr>
      </p:pic>
      <p:sp>
        <p:nvSpPr>
          <p:cNvPr id="17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5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755576" y="1340768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00B0F0"/>
                </a:solidFill>
              </a:rPr>
              <a:t>Le réseau </a:t>
            </a:r>
            <a:r>
              <a:rPr lang="fr-FR" sz="2400" b="1" dirty="0" err="1" smtClean="0">
                <a:solidFill>
                  <a:srgbClr val="00B0F0"/>
                </a:solidFill>
              </a:rPr>
              <a:t>Plumpyfield</a:t>
            </a:r>
            <a:r>
              <a:rPr lang="fr-FR" sz="2400" b="1" dirty="0" smtClean="0">
                <a:solidFill>
                  <a:srgbClr val="00B0F0"/>
                </a:solidFill>
              </a:rPr>
              <a:t> : levier de développement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45662"/>
            <a:ext cx="1584176" cy="61904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8610"/>
            <a:ext cx="4355443" cy="31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751531" y="1772816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=&gt; Production dans les pays du Sud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60468"/>
            <a:ext cx="4056700" cy="31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re 1"/>
          <p:cNvSpPr>
            <a:spLocks noGrp="1"/>
          </p:cNvSpPr>
          <p:nvPr>
            <p:ph type="title"/>
          </p:nvPr>
        </p:nvSpPr>
        <p:spPr>
          <a:xfrm>
            <a:off x="5362778" y="5802578"/>
            <a:ext cx="3385686" cy="434734"/>
          </a:xfrm>
        </p:spPr>
        <p:txBody>
          <a:bodyPr>
            <a:noAutofit/>
          </a:bodyPr>
          <a:lstStyle/>
          <a:p>
            <a: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Production RUTF/2005-2011 </a:t>
            </a:r>
            <a:br>
              <a:rPr lang="fr-F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</a:t>
            </a:r>
            <a:r>
              <a:rPr lang="fr-FR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PlumpyField</a:t>
            </a: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et </a:t>
            </a:r>
            <a:r>
              <a:rPr lang="fr-FR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Nutriset</a:t>
            </a: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) 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539552" y="5661248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Production RUF/2005-2011 </a:t>
            </a:r>
            <a:b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</a:b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(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PlumpyField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)</a:t>
            </a:r>
          </a:p>
        </p:txBody>
      </p:sp>
      <p:sp>
        <p:nvSpPr>
          <p:cNvPr id="14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27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11" y="221459"/>
            <a:ext cx="5691533" cy="54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980728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0" y="5445224"/>
            <a:ext cx="914400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251520" y="5800396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CISSE Fatchima DADDY GAOH</a:t>
            </a:r>
          </a:p>
          <a:p>
            <a:r>
              <a:rPr lang="fr-F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Founder</a:t>
            </a:r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and Director </a:t>
            </a:r>
          </a:p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STA – Société de Transformation Alimentaire</a:t>
            </a:r>
            <a:endParaRPr lang="fr-FR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699792" y="3491716"/>
            <a:ext cx="3948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[ Illustration de couverture modifiable ]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0" name="Picture 5" descr="C:\Users\user\Desktop\Logo ST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4624"/>
            <a:ext cx="1800200" cy="864096"/>
          </a:xfrm>
          <a:prstGeom prst="rect">
            <a:avLst/>
          </a:prstGeom>
          <a:noFill/>
        </p:spPr>
      </p:pic>
      <p:pic>
        <p:nvPicPr>
          <p:cNvPr id="2" name="Picture 2" descr="C:\Users\user\Pictures\Visite Nayn_Maria Juin 2012\DSC032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9180512" cy="4464496"/>
          </a:xfrm>
          <a:prstGeom prst="rect">
            <a:avLst/>
          </a:prstGeom>
          <a:noFill/>
        </p:spPr>
      </p:pic>
      <p:sp>
        <p:nvSpPr>
          <p:cNvPr id="13" name="ZoneTexte 12"/>
          <p:cNvSpPr txBox="1"/>
          <p:nvPr/>
        </p:nvSpPr>
        <p:spPr>
          <a:xfrm>
            <a:off x="551562" y="1333955"/>
            <a:ext cx="8196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Opportunités et contraintes </a:t>
            </a:r>
          </a:p>
          <a:p>
            <a:r>
              <a:rPr lang="fr-FR" sz="28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d’un producteur au Sud</a:t>
            </a:r>
            <a:endParaRPr lang="fr-FR" sz="2000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2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80728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7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25132" y="3425618"/>
            <a:ext cx="46085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Contexte </a:t>
            </a:r>
          </a:p>
          <a:p>
            <a:pPr marL="342900" indent="-342900">
              <a:buFont typeface="Wingdings" pitchFamily="2" charset="2"/>
              <a:buChar char="q"/>
            </a:pP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demande croissante en produits nutritionnels : la démographie.</a:t>
            </a:r>
          </a:p>
          <a:p>
            <a:pPr marL="342900" indent="-342900">
              <a:buFont typeface="Wingdings" pitchFamily="2" charset="2"/>
              <a:buChar char="q"/>
            </a:pP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fr-F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Les partenariats peu évidents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C:\Users\user\Desktop\Logo ST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4624"/>
            <a:ext cx="1800200" cy="864096"/>
          </a:xfrm>
          <a:prstGeom prst="rect">
            <a:avLst/>
          </a:prstGeom>
          <a:noFill/>
        </p:spPr>
      </p:pic>
      <p:pic>
        <p:nvPicPr>
          <p:cNvPr id="2" name="Picture 2" descr="C:\Users\user\Pictures\Credit _ UNICEF-2012-ASSELIN\NER12.0320.WASH05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7380" y="2990176"/>
            <a:ext cx="4214813" cy="2809875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4716016" y="5365564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/>
              <a:t>Credit</a:t>
            </a:r>
            <a:r>
              <a:rPr lang="fr-FR" sz="800" dirty="0" smtClean="0"/>
              <a:t> _ UNICEF-2012-ASSELIN</a:t>
            </a:r>
            <a:endParaRPr lang="fr-FR" sz="800" dirty="0"/>
          </a:p>
        </p:txBody>
      </p:sp>
      <p:sp>
        <p:nvSpPr>
          <p:cNvPr id="4" name="ZoneTexte 3"/>
          <p:cNvSpPr txBox="1"/>
          <p:nvPr/>
        </p:nvSpPr>
        <p:spPr>
          <a:xfrm>
            <a:off x="483455" y="1591925"/>
            <a:ext cx="8388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F0"/>
                </a:solidFill>
              </a:rPr>
              <a:t>Quelles opportunités pour le développement de la production dans les pays du Sud?</a:t>
            </a:r>
          </a:p>
          <a:p>
            <a:endParaRPr lang="fr-FR" sz="2400" dirty="0"/>
          </a:p>
        </p:txBody>
      </p:sp>
      <p:sp>
        <p:nvSpPr>
          <p:cNvPr id="12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74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80728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8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04056" y="3162161"/>
            <a:ext cx="3419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pPr marL="400050" indent="-400050">
              <a:buFont typeface="Wingdings" pitchFamily="2" charset="2"/>
              <a:buChar char="q"/>
            </a:pPr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Contraintes politiques</a:t>
            </a:r>
          </a:p>
          <a:p>
            <a:pPr marL="400050" indent="-400050">
              <a:buFont typeface="Wingdings" pitchFamily="2" charset="2"/>
              <a:buChar char="q"/>
            </a:pPr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Contraintes techniques  </a:t>
            </a:r>
          </a:p>
          <a:p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:\Users\user\Desktop\Logo ST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4624"/>
            <a:ext cx="1800200" cy="864096"/>
          </a:xfrm>
          <a:prstGeom prst="rect">
            <a:avLst/>
          </a:prstGeom>
          <a:noFill/>
        </p:spPr>
      </p:pic>
      <p:pic>
        <p:nvPicPr>
          <p:cNvPr id="2" name="Picture 2" descr="C:\Users\user\Pictures\Credit _ UNICEF-2012-ASSELIN\NER12.0319.NUT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4456" y="2880231"/>
            <a:ext cx="4663440" cy="3108960"/>
          </a:xfrm>
          <a:prstGeom prst="rect">
            <a:avLst/>
          </a:prstGeom>
          <a:noFill/>
        </p:spPr>
      </p:pic>
      <p:sp>
        <p:nvSpPr>
          <p:cNvPr id="12" name="ZoneTexte 11"/>
          <p:cNvSpPr txBox="1"/>
          <p:nvPr/>
        </p:nvSpPr>
        <p:spPr>
          <a:xfrm>
            <a:off x="3923928" y="5661248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/>
              <a:t>Credit</a:t>
            </a:r>
            <a:r>
              <a:rPr lang="fr-FR" sz="800" dirty="0" smtClean="0"/>
              <a:t> _ UNICEF-2012-ASSELIN</a:t>
            </a:r>
            <a:endParaRPr lang="fr-FR" sz="800" dirty="0"/>
          </a:p>
        </p:txBody>
      </p:sp>
      <p:sp>
        <p:nvSpPr>
          <p:cNvPr id="4" name="ZoneTexte 3"/>
          <p:cNvSpPr txBox="1"/>
          <p:nvPr/>
        </p:nvSpPr>
        <p:spPr>
          <a:xfrm>
            <a:off x="611560" y="1556792"/>
            <a:ext cx="77768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F0"/>
                </a:solidFill>
              </a:rPr>
              <a:t>Les réalités de la production au Sud : exemple de la STA SA</a:t>
            </a:r>
          </a:p>
          <a:p>
            <a:r>
              <a:rPr lang="fr-FR" sz="2000" b="1" dirty="0" smtClean="0">
                <a:solidFill>
                  <a:srgbClr val="00B0F0"/>
                </a:solidFill>
              </a:rPr>
              <a:t/>
            </a:r>
            <a:br>
              <a:rPr lang="fr-FR" sz="2000" b="1" dirty="0" smtClean="0">
                <a:solidFill>
                  <a:srgbClr val="00B0F0"/>
                </a:solidFill>
              </a:rPr>
            </a:br>
            <a:r>
              <a:rPr lang="fr-FR" sz="2000" b="1" dirty="0" smtClean="0">
                <a:solidFill>
                  <a:srgbClr val="00B0F0"/>
                </a:solidFill>
              </a:rPr>
              <a:t>Relever </a:t>
            </a:r>
            <a:r>
              <a:rPr lang="fr-FR" sz="2000" b="1" dirty="0">
                <a:solidFill>
                  <a:srgbClr val="00B0F0"/>
                </a:solidFill>
              </a:rPr>
              <a:t>le défi au Niger</a:t>
            </a:r>
          </a:p>
          <a:p>
            <a:endParaRPr lang="fr-FR" dirty="0"/>
          </a:p>
        </p:txBody>
      </p:sp>
      <p:sp>
        <p:nvSpPr>
          <p:cNvPr id="14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39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80728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6552728"/>
            <a:ext cx="9144000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9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653970" y="3286441"/>
            <a:ext cx="25074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400" b="1" dirty="0">
              <a:solidFill>
                <a:srgbClr val="00B0F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Les facteurs internes </a:t>
            </a: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285750" indent="-285750">
              <a:buFont typeface="Wingdings" pitchFamily="2" charset="2"/>
              <a:buChar char="q"/>
            </a:pP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Les facteurs externes</a:t>
            </a:r>
          </a:p>
          <a:p>
            <a:pPr marL="285750" indent="-285750">
              <a:buFont typeface="Wingdings" pitchFamily="2" charset="2"/>
              <a:buChar char="q"/>
            </a:pP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C:\Users\user\Desktop\Logo STA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44624"/>
            <a:ext cx="1800200" cy="864096"/>
          </a:xfrm>
          <a:prstGeom prst="rect">
            <a:avLst/>
          </a:prstGeom>
          <a:noFill/>
        </p:spPr>
      </p:pic>
      <p:pic>
        <p:nvPicPr>
          <p:cNvPr id="14" name="Picture 2" descr="C:\Users\user\Pictures\Credit _ UNICEF-2012-ASSELIN\NER12.0319.NUT02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780928"/>
            <a:ext cx="4752016" cy="3168352"/>
          </a:xfrm>
          <a:prstGeom prst="rect">
            <a:avLst/>
          </a:prstGeom>
          <a:noFill/>
        </p:spPr>
      </p:pic>
      <p:sp>
        <p:nvSpPr>
          <p:cNvPr id="10" name="ZoneTexte 9"/>
          <p:cNvSpPr txBox="1"/>
          <p:nvPr/>
        </p:nvSpPr>
        <p:spPr>
          <a:xfrm>
            <a:off x="3638275" y="5732247"/>
            <a:ext cx="1872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 err="1" smtClean="0"/>
              <a:t>Credit</a:t>
            </a:r>
            <a:r>
              <a:rPr lang="fr-FR" sz="800" dirty="0" smtClean="0"/>
              <a:t> _ UNICEF-2012-ASSELIN</a:t>
            </a:r>
            <a:endParaRPr lang="fr-FR" sz="800" dirty="0"/>
          </a:p>
        </p:txBody>
      </p:sp>
      <p:sp>
        <p:nvSpPr>
          <p:cNvPr id="2" name="ZoneTexte 1"/>
          <p:cNvSpPr txBox="1"/>
          <p:nvPr/>
        </p:nvSpPr>
        <p:spPr>
          <a:xfrm>
            <a:off x="614830" y="1466200"/>
            <a:ext cx="7416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00B0F0"/>
                </a:solidFill>
              </a:rPr>
              <a:t>Les tensions et risques pour les productions du </a:t>
            </a:r>
            <a:r>
              <a:rPr lang="fr-FR" sz="2400" b="1" dirty="0" smtClean="0">
                <a:solidFill>
                  <a:srgbClr val="00B0F0"/>
                </a:solidFill>
              </a:rPr>
              <a:t>Sud</a:t>
            </a:r>
            <a:endParaRPr lang="fr-FR" sz="2400" b="1" dirty="0">
              <a:solidFill>
                <a:srgbClr val="00B0F0"/>
              </a:solidFill>
            </a:endParaRPr>
          </a:p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683568" y="2051556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</a:rPr>
              <a:t>Quelles menaces pour la </a:t>
            </a:r>
            <a:r>
              <a:rPr lang="fr-FR" b="1" dirty="0" smtClean="0">
                <a:solidFill>
                  <a:srgbClr val="00B0F0"/>
                </a:solidFill>
              </a:rPr>
              <a:t>STA ?</a:t>
            </a:r>
            <a:endParaRPr lang="fr-FR" dirty="0"/>
          </a:p>
        </p:txBody>
      </p:sp>
      <p:sp>
        <p:nvSpPr>
          <p:cNvPr id="13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5328592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</a:t>
            </a:r>
            <a:r>
              <a:rPr lang="fr-FR" dirty="0">
                <a:solidFill>
                  <a:schemeClr val="bg1"/>
                </a:solidFill>
              </a:rPr>
              <a:t>l</a:t>
            </a:r>
            <a:r>
              <a:rPr lang="fr-FR" dirty="0" smtClean="0">
                <a:solidFill>
                  <a:schemeClr val="bg1"/>
                </a:solidFill>
              </a:rPr>
              <a:t>’autonomie nutritionnelle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2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537</Words>
  <Application>Microsoft Office PowerPoint</Application>
  <PresentationFormat>Affichage à l'écran (4:3)</PresentationFormat>
  <Paragraphs>122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Diapositive 1</vt:lpstr>
      <vt:lpstr>Diapositive 2</vt:lpstr>
      <vt:lpstr>Diapositive 3</vt:lpstr>
      <vt:lpstr>Diapositive 4</vt:lpstr>
      <vt:lpstr>Production RUTF/2005-2011  (PlumpyField et Nutriset) 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</vt:vector>
  </TitlesOfParts>
  <Company>UNICEF France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gdruhen</dc:creator>
  <cp:lastModifiedBy>ahelali</cp:lastModifiedBy>
  <cp:revision>41</cp:revision>
  <dcterms:created xsi:type="dcterms:W3CDTF">2013-04-16T12:02:01Z</dcterms:created>
  <dcterms:modified xsi:type="dcterms:W3CDTF">2013-05-13T17:31:46Z</dcterms:modified>
</cp:coreProperties>
</file>