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96" r:id="rId1"/>
    <p:sldMasterId id="2147483708" r:id="rId2"/>
  </p:sldMasterIdLst>
  <p:notesMasterIdLst>
    <p:notesMasterId r:id="rId14"/>
  </p:notesMasterIdLst>
  <p:sldIdLst>
    <p:sldId id="280" r:id="rId3"/>
    <p:sldId id="277" r:id="rId4"/>
    <p:sldId id="269" r:id="rId5"/>
    <p:sldId id="271" r:id="rId6"/>
    <p:sldId id="264" r:id="rId7"/>
    <p:sldId id="275" r:id="rId8"/>
    <p:sldId id="265" r:id="rId9"/>
    <p:sldId id="276" r:id="rId10"/>
    <p:sldId id="274" r:id="rId11"/>
    <p:sldId id="267" r:id="rId12"/>
    <p:sldId id="27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CC"/>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072" autoAdjust="0"/>
  </p:normalViewPr>
  <p:slideViewPr>
    <p:cSldViewPr>
      <p:cViewPr varScale="1">
        <p:scale>
          <a:sx n="81" d="100"/>
          <a:sy n="81" d="100"/>
        </p:scale>
        <p:origin x="-2484" y="-102"/>
      </p:cViewPr>
      <p:guideLst>
        <p:guide orient="horz" pos="2160"/>
        <p:guide pos="288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AA47007-E05B-46D6-9578-710A04C00330}" type="datetimeFigureOut">
              <a:rPr lang="en-US" smtClean="0"/>
              <a:pPr/>
              <a:t>5/13/2013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2C60E9-7DC1-4762-8CED-0B234296111C}" type="slidenum">
              <a:rPr lang="en-US" smtClean="0"/>
              <a:pPr/>
              <a:t>‹N°›</a:t>
            </a:fld>
            <a:endParaRPr lang="en-US"/>
          </a:p>
        </p:txBody>
      </p:sp>
    </p:spTree>
    <p:extLst>
      <p:ext uri="{BB962C8B-B14F-4D97-AF65-F5344CB8AC3E}">
        <p14:creationId xmlns:p14="http://schemas.microsoft.com/office/powerpoint/2010/main" xmlns="" val="35961936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32C60E9-7DC1-4762-8CED-0B234296111C}" type="slidenum">
              <a:rPr lang="en-US" smtClean="0"/>
              <a:pPr/>
              <a:t>3</a:t>
            </a:fld>
            <a:endParaRPr lang="en-US"/>
          </a:p>
        </p:txBody>
      </p:sp>
    </p:spTree>
    <p:extLst>
      <p:ext uri="{BB962C8B-B14F-4D97-AF65-F5344CB8AC3E}">
        <p14:creationId xmlns:p14="http://schemas.microsoft.com/office/powerpoint/2010/main" xmlns="" val="26433470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p:spPr>
      </p:sp>
      <p:sp>
        <p:nvSpPr>
          <p:cNvPr id="1536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Inclusion criteria: </a:t>
            </a:r>
          </a:p>
          <a:p>
            <a:pPr eaLnBrk="1" hangingPunct="1">
              <a:spcBef>
                <a:spcPct val="0"/>
              </a:spcBef>
            </a:pPr>
            <a:r>
              <a:rPr lang="en-US" dirty="0" smtClean="0"/>
              <a:t>Bilateral, multilateral, or NGO publications</a:t>
            </a:r>
          </a:p>
          <a:p>
            <a:pPr eaLnBrk="1" hangingPunct="1">
              <a:spcBef>
                <a:spcPct val="0"/>
              </a:spcBef>
            </a:pPr>
            <a:r>
              <a:rPr lang="en-US" dirty="0" smtClean="0"/>
              <a:t>Institutional publications intended for public use (no deliberative documents or unofficial working papers)</a:t>
            </a:r>
          </a:p>
          <a:p>
            <a:pPr eaLnBrk="1" hangingPunct="1">
              <a:spcBef>
                <a:spcPct val="0"/>
              </a:spcBef>
            </a:pPr>
            <a:r>
              <a:rPr lang="en-US" dirty="0" smtClean="0"/>
              <a:t>Almost all were published after 2008</a:t>
            </a:r>
          </a:p>
          <a:p>
            <a:pPr eaLnBrk="1" hangingPunct="1">
              <a:spcBef>
                <a:spcPct val="0"/>
              </a:spcBef>
            </a:pPr>
            <a:endParaRPr lang="en-US" dirty="0" smtClean="0"/>
          </a:p>
          <a:p>
            <a:pPr eaLnBrk="1" hangingPunct="1">
              <a:spcBef>
                <a:spcPct val="0"/>
              </a:spcBef>
            </a:pPr>
            <a:r>
              <a:rPr lang="en-US" dirty="0" smtClean="0"/>
              <a:t>All documents were coded for themes (annex):</a:t>
            </a:r>
            <a:r>
              <a:rPr lang="en-US" baseline="0" dirty="0" smtClean="0"/>
              <a:t> </a:t>
            </a:r>
            <a:r>
              <a:rPr lang="en-US" dirty="0" smtClean="0"/>
              <a:t>Minimum inclusion criterion for a theme: &gt; 3 institutions</a:t>
            </a:r>
          </a:p>
          <a:p>
            <a:pPr eaLnBrk="1" hangingPunct="1">
              <a:spcBef>
                <a:spcPct val="0"/>
              </a:spcBef>
            </a:pPr>
            <a:endParaRPr lang="en-US" dirty="0" smtClean="0"/>
          </a:p>
        </p:txBody>
      </p:sp>
      <p:sp>
        <p:nvSpPr>
          <p:cNvPr id="1536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122989E-8136-43ED-A5D4-286A9CA95138}" type="slidenum">
              <a:rPr lang="en-US" smtClean="0"/>
              <a:pPr/>
              <a:t>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B2B670EE-BA14-42D6-B26E-9F003A80A7D8}" type="slidenum">
              <a:rPr lang="en-US" smtClean="0"/>
              <a:pPr/>
              <a:t>5</a:t>
            </a:fld>
            <a:endParaRPr lang="en-US"/>
          </a:p>
        </p:txBody>
      </p:sp>
    </p:spTree>
    <p:extLst>
      <p:ext uri="{BB962C8B-B14F-4D97-AF65-F5344CB8AC3E}">
        <p14:creationId xmlns:p14="http://schemas.microsoft.com/office/powerpoint/2010/main" xmlns="" val="1377759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marL="228600" lvl="0" indent="-228600">
              <a:buFont typeface="+mj-lt"/>
              <a:buAutoNum type="arabicPeriod"/>
            </a:pPr>
            <a:r>
              <a:rPr lang="en-US" sz="1200" b="1" kern="1200" dirty="0" smtClean="0">
                <a:solidFill>
                  <a:schemeClr val="tx1"/>
                </a:solidFill>
                <a:effectLst/>
                <a:latin typeface="+mn-lt"/>
                <a:ea typeface="+mn-ea"/>
                <a:cs typeface="+mn-cs"/>
              </a:rPr>
              <a:t>Incorporate explicit nutrition objectives and indicators into their design, and track and mitigate potential harms</a:t>
            </a:r>
            <a:r>
              <a:rPr lang="en-US" sz="1200" kern="1200" dirty="0" smtClean="0">
                <a:solidFill>
                  <a:schemeClr val="tx1"/>
                </a:solidFill>
                <a:effectLst/>
                <a:latin typeface="+mn-lt"/>
                <a:ea typeface="+mn-ea"/>
                <a:cs typeface="+mn-cs"/>
              </a:rPr>
              <a:t>, while seeking synergies with economic, social and environmental objectives</a:t>
            </a:r>
            <a:r>
              <a:rPr lang="en-US" sz="1200" b="1" kern="1200" dirty="0" smtClean="0">
                <a:solidFill>
                  <a:schemeClr val="tx1"/>
                </a:solidFill>
                <a:effectLst/>
                <a:latin typeface="+mn-lt"/>
                <a:ea typeface="+mn-ea"/>
                <a:cs typeface="+mn-cs"/>
              </a:rPr>
              <a:t>.</a:t>
            </a:r>
            <a:endParaRPr lang="en-US" sz="1200" kern="1200" dirty="0" smtClean="0">
              <a:solidFill>
                <a:schemeClr val="tx1"/>
              </a:solidFill>
              <a:effectLst/>
              <a:latin typeface="+mn-lt"/>
              <a:ea typeface="+mn-ea"/>
              <a:cs typeface="+mn-cs"/>
            </a:endParaRPr>
          </a:p>
          <a:p>
            <a:pPr marL="228600" lvl="0" indent="-228600">
              <a:buFont typeface="+mj-lt"/>
              <a:buAutoNum type="arabicPeriod"/>
            </a:pPr>
            <a:r>
              <a:rPr lang="en-US" sz="1200" b="1" kern="1200" dirty="0" smtClean="0">
                <a:solidFill>
                  <a:schemeClr val="tx1"/>
                </a:solidFill>
                <a:effectLst/>
                <a:latin typeface="+mn-lt"/>
                <a:ea typeface="+mn-ea"/>
                <a:cs typeface="+mn-cs"/>
              </a:rPr>
              <a:t>Assess the context </a:t>
            </a:r>
            <a:r>
              <a:rPr lang="en-US" sz="1200" kern="1200" dirty="0" smtClean="0">
                <a:solidFill>
                  <a:schemeClr val="tx1"/>
                </a:solidFill>
                <a:effectLst/>
                <a:latin typeface="+mn-lt"/>
                <a:ea typeface="+mn-ea"/>
                <a:cs typeface="+mn-cs"/>
              </a:rPr>
              <a:t>at the local level, to design appropriate activities</a:t>
            </a:r>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to address the types and causes of malnutrition.</a:t>
            </a:r>
          </a:p>
          <a:p>
            <a:pPr marL="228600" lvl="0" indent="-228600">
              <a:buFont typeface="+mj-lt"/>
              <a:buAutoNum type="arabicPeriod"/>
            </a:pPr>
            <a:r>
              <a:rPr lang="en-US" sz="1200" b="1" kern="1200" dirty="0" smtClean="0">
                <a:solidFill>
                  <a:schemeClr val="tx1"/>
                </a:solidFill>
                <a:effectLst/>
                <a:latin typeface="+mn-lt"/>
                <a:ea typeface="+mn-ea"/>
                <a:cs typeface="+mn-cs"/>
              </a:rPr>
              <a:t>Target the vulnerable and improve equity </a:t>
            </a:r>
            <a:r>
              <a:rPr lang="en-US" sz="1200" kern="1200" dirty="0" smtClean="0">
                <a:solidFill>
                  <a:schemeClr val="tx1"/>
                </a:solidFill>
                <a:effectLst/>
                <a:latin typeface="+mn-lt"/>
                <a:ea typeface="+mn-ea"/>
                <a:cs typeface="+mn-cs"/>
              </a:rPr>
              <a:t>through participation, access to resources, and decent employment.</a:t>
            </a:r>
          </a:p>
          <a:p>
            <a:pPr marL="228600" lvl="0" indent="-228600">
              <a:buFont typeface="+mj-lt"/>
              <a:buAutoNum type="arabicPeriod"/>
            </a:pPr>
            <a:r>
              <a:rPr lang="en-US" sz="1200" b="1" kern="1200" dirty="0" smtClean="0">
                <a:solidFill>
                  <a:schemeClr val="tx1"/>
                </a:solidFill>
                <a:effectLst/>
                <a:latin typeface="+mn-lt"/>
                <a:ea typeface="+mn-ea"/>
                <a:cs typeface="+mn-cs"/>
              </a:rPr>
              <a:t>Collaborate and coordinate with other sectors</a:t>
            </a:r>
            <a:r>
              <a:rPr lang="en-US" sz="1200" kern="1200" dirty="0" smtClean="0">
                <a:solidFill>
                  <a:schemeClr val="tx1"/>
                </a:solidFill>
                <a:effectLst/>
                <a:latin typeface="+mn-lt"/>
                <a:ea typeface="+mn-ea"/>
                <a:cs typeface="+mn-cs"/>
              </a:rPr>
              <a:t> (health, environment, social protection, labor, water and sanitation, education, energy) and </a:t>
            </a:r>
            <a:r>
              <a:rPr lang="en-US" sz="1200" kern="1200" dirty="0" err="1" smtClean="0">
                <a:solidFill>
                  <a:schemeClr val="tx1"/>
                </a:solidFill>
                <a:effectLst/>
                <a:latin typeface="+mn-lt"/>
                <a:ea typeface="+mn-ea"/>
                <a:cs typeface="+mn-cs"/>
              </a:rPr>
              <a:t>programmes</a:t>
            </a:r>
            <a:r>
              <a:rPr lang="en-US" sz="1200" kern="1200" dirty="0" smtClean="0">
                <a:solidFill>
                  <a:schemeClr val="tx1"/>
                </a:solidFill>
                <a:effectLst/>
                <a:latin typeface="+mn-lt"/>
                <a:ea typeface="+mn-ea"/>
                <a:cs typeface="+mn-cs"/>
              </a:rPr>
              <a:t>, through joint strategies with common goals, to address concurrently the multiple underlying causes of malnutrition.</a:t>
            </a:r>
          </a:p>
          <a:p>
            <a:pPr marL="228600" lvl="0" indent="-228600">
              <a:buFont typeface="+mj-lt"/>
              <a:buAutoNum type="arabicPeriod"/>
            </a:pPr>
            <a:r>
              <a:rPr lang="en-US" sz="1200" b="1" kern="1200" dirty="0" smtClean="0">
                <a:solidFill>
                  <a:schemeClr val="tx1"/>
                </a:solidFill>
                <a:effectLst/>
                <a:latin typeface="+mn-lt"/>
                <a:ea typeface="+mn-ea"/>
                <a:cs typeface="+mn-cs"/>
              </a:rPr>
              <a:t>Maintain or improve the</a:t>
            </a:r>
            <a:r>
              <a:rPr lang="en-US" sz="1200" kern="1200" dirty="0" smtClean="0">
                <a:solidFill>
                  <a:schemeClr val="tx1"/>
                </a:solidFill>
                <a:effectLst/>
                <a:latin typeface="+mn-lt"/>
                <a:ea typeface="+mn-ea"/>
                <a:cs typeface="+mn-cs"/>
              </a:rPr>
              <a:t> </a:t>
            </a:r>
            <a:r>
              <a:rPr lang="en-US" sz="1200" b="1" kern="1200" dirty="0" smtClean="0">
                <a:solidFill>
                  <a:schemeClr val="tx1"/>
                </a:solidFill>
                <a:effectLst/>
                <a:latin typeface="+mn-lt"/>
                <a:ea typeface="+mn-ea"/>
                <a:cs typeface="+mn-cs"/>
              </a:rPr>
              <a:t>natural resource base</a:t>
            </a:r>
            <a:r>
              <a:rPr lang="en-US" sz="1200" kern="1200" dirty="0" smtClean="0">
                <a:solidFill>
                  <a:schemeClr val="tx1"/>
                </a:solidFill>
                <a:effectLst/>
                <a:latin typeface="+mn-lt"/>
                <a:ea typeface="+mn-ea"/>
                <a:cs typeface="+mn-cs"/>
              </a:rPr>
              <a:t> (water, soil, air, climate, biodiversity), critical to the livelihoods and resilience of vulnerable farmers and to sustainable food and nutrition security for all.  Manage water resources in particular to reduce vector-borne illness and to ensure sustainable, safe household water sources.</a:t>
            </a:r>
          </a:p>
          <a:p>
            <a:pPr marL="228600" lvl="0" indent="-228600">
              <a:buFont typeface="+mj-lt"/>
              <a:buAutoNum type="arabicPeriod"/>
            </a:pPr>
            <a:r>
              <a:rPr lang="en-US" sz="1200" b="1" kern="1200" dirty="0" smtClean="0">
                <a:solidFill>
                  <a:schemeClr val="tx1"/>
                </a:solidFill>
                <a:effectLst/>
                <a:latin typeface="+mn-lt"/>
                <a:ea typeface="+mn-ea"/>
                <a:cs typeface="+mn-cs"/>
              </a:rPr>
              <a:t>Empower women</a:t>
            </a:r>
            <a:r>
              <a:rPr lang="en-US" sz="1200" kern="1200" dirty="0" smtClean="0">
                <a:solidFill>
                  <a:schemeClr val="tx1"/>
                </a:solidFill>
                <a:effectLst/>
                <a:latin typeface="+mn-lt"/>
                <a:ea typeface="+mn-ea"/>
                <a:cs typeface="+mn-cs"/>
              </a:rPr>
              <a:t> by ensuring access to productive resources, income opportunities, extension services and information, credit, labor and time-saving technologies (including energy and water services), and supporting their voice in household and farming decisions. Equitable opportunities to earn and learn should be compatible with safe pregnancy and young child feeding.</a:t>
            </a:r>
          </a:p>
          <a:p>
            <a:pPr marL="228600" lvl="0" indent="-228600">
              <a:buFont typeface="+mj-lt"/>
              <a:buAutoNum type="arabicPeriod"/>
            </a:pPr>
            <a:r>
              <a:rPr lang="en-US" sz="1200" b="1" kern="1200" dirty="0" smtClean="0">
                <a:solidFill>
                  <a:schemeClr val="tx1"/>
                </a:solidFill>
                <a:effectLst/>
                <a:latin typeface="+mn-lt"/>
                <a:ea typeface="+mn-ea"/>
                <a:cs typeface="+mn-cs"/>
              </a:rPr>
              <a:t>Facilitate production diversification, and increase production of nutrient-dense crops and small-scale livestock </a:t>
            </a:r>
            <a:r>
              <a:rPr lang="en-US" sz="1200" kern="1200" dirty="0" smtClean="0">
                <a:solidFill>
                  <a:schemeClr val="tx1"/>
                </a:solidFill>
                <a:effectLst/>
                <a:latin typeface="+mn-lt"/>
                <a:ea typeface="+mn-ea"/>
                <a:cs typeface="+mn-cs"/>
              </a:rPr>
              <a:t>(for example, horticultural products, legumes, livestock and fish at a sustainable scale, biofortified crops, and underutilized crops). Diversified production systems are important to vulnerable producers to enable resilience to climate and price shocks, more diverse food consumption, reduction of seasonal food and income fluctuations, and greater and more gender-equitable income generation. </a:t>
            </a:r>
          </a:p>
          <a:p>
            <a:pPr marL="228600" lvl="0" indent="-228600">
              <a:buFont typeface="+mj-lt"/>
              <a:buAutoNum type="arabicPeriod"/>
            </a:pPr>
            <a:r>
              <a:rPr lang="en-US" sz="1200" b="1" kern="1200" dirty="0" smtClean="0">
                <a:solidFill>
                  <a:schemeClr val="tx1"/>
                </a:solidFill>
                <a:effectLst/>
                <a:latin typeface="+mn-lt"/>
                <a:ea typeface="+mn-ea"/>
                <a:cs typeface="+mn-cs"/>
              </a:rPr>
              <a:t>Improve processing, storage and preservation </a:t>
            </a:r>
            <a:r>
              <a:rPr lang="en-US" sz="1200" kern="1200" dirty="0" smtClean="0">
                <a:solidFill>
                  <a:schemeClr val="tx1"/>
                </a:solidFill>
                <a:effectLst/>
                <a:latin typeface="+mn-lt"/>
                <a:ea typeface="+mn-ea"/>
                <a:cs typeface="+mn-cs"/>
              </a:rPr>
              <a:t>to retain nutritional value, shelf-life, and food safety, to reduce seasonality of food insecurity and post-harvest losses, and to make healthy foods convenient to prepare.</a:t>
            </a:r>
          </a:p>
          <a:p>
            <a:pPr marL="228600" lvl="0" indent="-228600">
              <a:buFont typeface="+mj-lt"/>
              <a:buAutoNum type="arabicPeriod"/>
            </a:pPr>
            <a:r>
              <a:rPr lang="en-US" sz="1200" b="1" kern="1200" dirty="0" smtClean="0">
                <a:solidFill>
                  <a:schemeClr val="tx1"/>
                </a:solidFill>
                <a:effectLst/>
                <a:latin typeface="+mn-lt"/>
                <a:ea typeface="+mn-ea"/>
                <a:cs typeface="+mn-cs"/>
              </a:rPr>
              <a:t>Expand markets and market access for vulnerable groups, particularly for marketing nutritious foods</a:t>
            </a:r>
            <a:r>
              <a:rPr lang="en-US" sz="1200" kern="1200" dirty="0" smtClean="0">
                <a:solidFill>
                  <a:schemeClr val="tx1"/>
                </a:solidFill>
                <a:effectLst/>
                <a:latin typeface="+mn-lt"/>
                <a:ea typeface="+mn-ea"/>
                <a:cs typeface="+mn-cs"/>
              </a:rPr>
              <a:t> or products vulnerable groups have a comparative advantage in producing.  This can include innovative promotion (such as marketing based on nutrient content), value addition, access to price information, and farmer associations.</a:t>
            </a:r>
            <a:r>
              <a:rPr lang="en-US" sz="1200" b="1" kern="1200" dirty="0" smtClean="0">
                <a:solidFill>
                  <a:schemeClr val="tx1"/>
                </a:solidFill>
                <a:effectLst/>
                <a:latin typeface="+mn-lt"/>
                <a:ea typeface="+mn-ea"/>
                <a:cs typeface="+mn-cs"/>
              </a:rPr>
              <a:t> </a:t>
            </a:r>
            <a:endParaRPr lang="en-US" sz="1200" kern="1200" dirty="0" smtClean="0">
              <a:solidFill>
                <a:schemeClr val="tx1"/>
              </a:solidFill>
              <a:effectLst/>
              <a:latin typeface="+mn-lt"/>
              <a:ea typeface="+mn-ea"/>
              <a:cs typeface="+mn-cs"/>
            </a:endParaRPr>
          </a:p>
          <a:p>
            <a:pPr marL="228600" indent="-228600">
              <a:buFont typeface="+mj-lt"/>
              <a:buAutoNum type="arabicPeriod"/>
            </a:pPr>
            <a:r>
              <a:rPr lang="en-US" sz="1200" b="1" kern="1200" dirty="0" smtClean="0">
                <a:solidFill>
                  <a:schemeClr val="tx1"/>
                </a:solidFill>
                <a:effectLst/>
                <a:latin typeface="+mn-lt"/>
                <a:ea typeface="+mn-ea"/>
                <a:cs typeface="+mn-cs"/>
              </a:rPr>
              <a:t>Incorporate nutrition promotion and education</a:t>
            </a:r>
            <a:r>
              <a:rPr lang="en-US" sz="1200" kern="1200" dirty="0" smtClean="0">
                <a:solidFill>
                  <a:schemeClr val="tx1"/>
                </a:solidFill>
                <a:effectLst/>
                <a:latin typeface="+mn-lt"/>
                <a:ea typeface="+mn-ea"/>
                <a:cs typeface="+mn-cs"/>
              </a:rPr>
              <a:t> around food and sustainable food systems that builds on existing local knowledge, attitudes and practices.  Nutrition knowledge can enhance the impact of production and income in rural households, especially important for women and young children, and can increase demand for nutritious foods in the general population. </a:t>
            </a:r>
            <a:endParaRPr lang="en-US" baseline="0" dirty="0" smtClean="0"/>
          </a:p>
        </p:txBody>
      </p:sp>
      <p:sp>
        <p:nvSpPr>
          <p:cNvPr id="4" name="Slide Number Placeholder 3"/>
          <p:cNvSpPr>
            <a:spLocks noGrp="1"/>
          </p:cNvSpPr>
          <p:nvPr>
            <p:ph type="sldNum" sz="quarter" idx="5"/>
          </p:nvPr>
        </p:nvSpPr>
        <p:spPr/>
        <p:txBody>
          <a:bodyPr/>
          <a:lstStyle/>
          <a:p>
            <a:pPr>
              <a:defRPr/>
            </a:pPr>
            <a:fld id="{FEB214E4-11CE-413F-A969-F57787238E3A}" type="slidenum">
              <a:rPr lang="en-GB" smtClean="0"/>
              <a:pPr>
                <a:defRPr/>
              </a:pPr>
              <a:t>6</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Food prices (economic access)</a:t>
            </a:r>
          </a:p>
          <a:p>
            <a:r>
              <a:rPr lang="en-US" dirty="0" smtClean="0"/>
              <a:t>Convenience (physical access)</a:t>
            </a:r>
            <a:endParaRPr lang="en-US" dirty="0"/>
          </a:p>
        </p:txBody>
      </p:sp>
      <p:sp>
        <p:nvSpPr>
          <p:cNvPr id="4" name="Slide Number Placeholder 3"/>
          <p:cNvSpPr>
            <a:spLocks noGrp="1"/>
          </p:cNvSpPr>
          <p:nvPr>
            <p:ph type="sldNum" sz="quarter" idx="10"/>
          </p:nvPr>
        </p:nvSpPr>
        <p:spPr/>
        <p:txBody>
          <a:bodyPr/>
          <a:lstStyle/>
          <a:p>
            <a:fld id="{832C60E9-7DC1-4762-8CED-0B234296111C}" type="slidenum">
              <a:rPr lang="en-US" smtClean="0"/>
              <a:pPr/>
              <a:t>7</a:t>
            </a:fld>
            <a:endParaRPr lang="en-US"/>
          </a:p>
        </p:txBody>
      </p:sp>
    </p:spTree>
    <p:extLst>
      <p:ext uri="{BB962C8B-B14F-4D97-AF65-F5344CB8AC3E}">
        <p14:creationId xmlns:p14="http://schemas.microsoft.com/office/powerpoint/2010/main" xmlns="" val="21366262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First</a:t>
            </a:r>
            <a:r>
              <a:rPr lang="en-US" baseline="0" dirty="0" smtClean="0"/>
              <a:t> step is the green box – Include the agreed-upon principles in forthcoming agriculture programs and learn from the outcomes. </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To get that, it is firstly important that there is some general, common knowledge or guidance on what to do to link </a:t>
            </a:r>
            <a:r>
              <a:rPr lang="en-US" baseline="0" dirty="0" err="1" smtClean="0"/>
              <a:t>ag</a:t>
            </a:r>
            <a:r>
              <a:rPr lang="en-US" baseline="0" dirty="0" smtClean="0"/>
              <a:t> and nutrition. </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Commitment constrained by information on:</a:t>
            </a:r>
            <a:r>
              <a:rPr lang="en-US" baseline="0" dirty="0" smtClean="0"/>
              <a:t> (</a:t>
            </a:r>
            <a:r>
              <a:rPr lang="en-US" baseline="0" dirty="0" err="1" smtClean="0"/>
              <a:t>i</a:t>
            </a:r>
            <a:r>
              <a:rPr lang="en-US" baseline="0" dirty="0" smtClean="0"/>
              <a:t>) </a:t>
            </a:r>
            <a:r>
              <a:rPr lang="en-US" dirty="0" smtClean="0"/>
              <a:t>what to do,</a:t>
            </a:r>
            <a:r>
              <a:rPr lang="en-US" baseline="0" dirty="0" smtClean="0"/>
              <a:t> (ii) </a:t>
            </a:r>
            <a:r>
              <a:rPr lang="en-US" dirty="0" smtClean="0"/>
              <a:t>how to do it,</a:t>
            </a:r>
            <a:r>
              <a:rPr lang="en-US" baseline="0" dirty="0" smtClean="0"/>
              <a:t> (iii) </a:t>
            </a:r>
            <a:r>
              <a:rPr lang="en-US" dirty="0" smtClean="0"/>
              <a:t>how much it will cost (or save), (iv) how it will be supported or rewarded (through staff capacity and incentives, as well</a:t>
            </a:r>
            <a:r>
              <a:rPr lang="en-US" baseline="0" dirty="0" smtClean="0"/>
              <a:t> as policies</a:t>
            </a:r>
            <a:r>
              <a:rPr lang="en-US" dirty="0" smtClean="0"/>
              <a:t>).</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A lot of times I’ve heard </a:t>
            </a:r>
            <a:r>
              <a:rPr lang="en-US" baseline="0" dirty="0" err="1" smtClean="0"/>
              <a:t>ag</a:t>
            </a:r>
            <a:r>
              <a:rPr lang="en-US" baseline="0" dirty="0" smtClean="0"/>
              <a:t> sector staff say, “we think </a:t>
            </a:r>
            <a:r>
              <a:rPr lang="en-US" baseline="0" dirty="0" err="1" smtClean="0"/>
              <a:t>nutr</a:t>
            </a:r>
            <a:r>
              <a:rPr lang="en-US" baseline="0" dirty="0" smtClean="0"/>
              <a:t> is important, we see it as a problem where we work, we want to do something about it: what do we do?”</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So far the nutritionists’ response has largely been: “well, there’s very little evidence….”</a:t>
            </a:r>
          </a:p>
          <a:p>
            <a:pPr marL="0" marR="0" indent="0" algn="l" defTabSz="914400" rtl="0" eaLnBrk="0" fontAlgn="base" latinLnBrk="0" hangingPunct="0">
              <a:lnSpc>
                <a:spcPct val="100000"/>
              </a:lnSpc>
              <a:spcBef>
                <a:spcPct val="30000"/>
              </a:spcBef>
              <a:spcAft>
                <a:spcPct val="0"/>
              </a:spcAft>
              <a:buClrTx/>
              <a:buSzTx/>
              <a:buFontTx/>
              <a:buNone/>
              <a:tabLst/>
              <a:defRPr/>
            </a:pPr>
            <a:r>
              <a:rPr lang="en-US" baseline="0" dirty="0" smtClean="0"/>
              <a:t>But we can do better than that, and we have done better than that.  This synthesis has established that there is quite a bit of agreement based on the evidence and experience many involved institutions have.</a:t>
            </a: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endParaRPr lang="en-US"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en-US" dirty="0" smtClean="0"/>
              <a:t>Nutrition in MIS and M&amp;E is also part of the support needed</a:t>
            </a:r>
          </a:p>
        </p:txBody>
      </p:sp>
      <p:sp>
        <p:nvSpPr>
          <p:cNvPr id="4" name="Slide Number Placeholder 3"/>
          <p:cNvSpPr>
            <a:spLocks noGrp="1"/>
          </p:cNvSpPr>
          <p:nvPr>
            <p:ph type="sldNum" sz="quarter" idx="10"/>
          </p:nvPr>
        </p:nvSpPr>
        <p:spPr/>
        <p:txBody>
          <a:bodyPr/>
          <a:lstStyle/>
          <a:p>
            <a:pPr>
              <a:defRPr/>
            </a:pPr>
            <a:fld id="{C668D6A9-94C1-4361-A68D-7F32CE4BE56F}" type="slidenum">
              <a:rPr lang="en-US" smtClean="0"/>
              <a:pPr>
                <a:defRPr/>
              </a:pPr>
              <a:t>9</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As we talk about building the evidence base, w</a:t>
            </a:r>
            <a:r>
              <a:rPr lang="en-US" sz="1200" dirty="0" smtClean="0"/>
              <a:t>e think this</a:t>
            </a:r>
            <a:r>
              <a:rPr lang="en-US" sz="1200" baseline="0" dirty="0" smtClean="0"/>
              <a:t> set of widely-agreed principles is critical to use, because we need more and clearer information around how to do them (e.g. </a:t>
            </a:r>
            <a:r>
              <a:rPr lang="en-US" sz="1200" i="1" baseline="0" dirty="0" smtClean="0"/>
              <a:t>how</a:t>
            </a:r>
            <a:r>
              <a:rPr lang="en-US" sz="1200" i="0" baseline="0" dirty="0" smtClean="0"/>
              <a:t> can </a:t>
            </a:r>
            <a:r>
              <a:rPr lang="en-US" sz="1200" i="0" baseline="0" dirty="0" err="1" smtClean="0"/>
              <a:t>ag</a:t>
            </a:r>
            <a:r>
              <a:rPr lang="en-US" sz="1200" i="0" baseline="0" dirty="0" smtClean="0"/>
              <a:t> programs empower women best).</a:t>
            </a:r>
            <a:endParaRPr lang="en-US" sz="1200" dirty="0" smtClean="0"/>
          </a:p>
          <a:p>
            <a:endParaRPr lang="en-US" sz="1200" dirty="0" smtClean="0"/>
          </a:p>
          <a:p>
            <a:r>
              <a:rPr lang="en-US" sz="1200" dirty="0" smtClean="0"/>
              <a:t>Because</a:t>
            </a:r>
            <a:r>
              <a:rPr lang="en-US" sz="1200" baseline="0" dirty="0" smtClean="0"/>
              <a:t> ultimately, what do want to “scale up” when we talk of agriculture for nutrition?  It is not the same as public health programs.</a:t>
            </a:r>
            <a:endParaRPr lang="en-US" sz="1200" dirty="0" smtClean="0"/>
          </a:p>
          <a:p>
            <a:endParaRPr lang="en-US" sz="1200" dirty="0" smtClean="0"/>
          </a:p>
          <a:p>
            <a:endParaRPr lang="en-US" sz="1200" dirty="0" smtClean="0"/>
          </a:p>
          <a:p>
            <a:endParaRPr lang="en-US" sz="1200" dirty="0" smtClean="0"/>
          </a:p>
          <a:p>
            <a:r>
              <a:rPr lang="en-US" sz="1200" dirty="0" smtClean="0"/>
              <a:t>Each program evaluation needs to offer generalizable lessons learned: and that is where these</a:t>
            </a:r>
            <a:r>
              <a:rPr lang="en-US" sz="1200" baseline="0" dirty="0" smtClean="0"/>
              <a:t> principles have already come from, and may be further developed.</a:t>
            </a:r>
            <a:endParaRPr lang="en-US" dirty="0"/>
          </a:p>
        </p:txBody>
      </p:sp>
      <p:sp>
        <p:nvSpPr>
          <p:cNvPr id="4" name="Slide Number Placeholder 3"/>
          <p:cNvSpPr>
            <a:spLocks noGrp="1"/>
          </p:cNvSpPr>
          <p:nvPr>
            <p:ph type="sldNum" sz="quarter" idx="10"/>
          </p:nvPr>
        </p:nvSpPr>
        <p:spPr/>
        <p:txBody>
          <a:bodyPr/>
          <a:lstStyle/>
          <a:p>
            <a:fld id="{B2B670EE-BA14-42D6-B26E-9F003A80A7D8}" type="slidenum">
              <a:rPr lang="en-US" smtClean="0"/>
              <a:pPr/>
              <a:t>10</a:t>
            </a:fld>
            <a:endParaRPr lang="en-US"/>
          </a:p>
        </p:txBody>
      </p:sp>
    </p:spTree>
    <p:extLst>
      <p:ext uri="{BB962C8B-B14F-4D97-AF65-F5344CB8AC3E}">
        <p14:creationId xmlns:p14="http://schemas.microsoft.com/office/powerpoint/2010/main" xmlns="" val="6214317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en-US" smtClean="0"/>
              <a:t>Click to edit Master title style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r-FR"/>
          </a:p>
        </p:txBody>
      </p:sp>
      <p:sp>
        <p:nvSpPr>
          <p:cNvPr id="4" name="Espace réservé de la date 3"/>
          <p:cNvSpPr>
            <a:spLocks noGrp="1"/>
          </p:cNvSpPr>
          <p:nvPr>
            <p:ph type="dt" sz="half" idx="10"/>
          </p:nvPr>
        </p:nvSpPr>
        <p:spPr/>
        <p:txBody>
          <a:bodyPr/>
          <a:lstStyle/>
          <a:p>
            <a:fld id="{B5CED11F-90A1-49C4-9659-1FBAABEDB410}" type="datetime1">
              <a:rPr lang="en-US" smtClean="0"/>
              <a:pPr/>
              <a:t>5/13/2013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C07F92E1-2737-4DF2-98B4-997AF5734759}" type="slidenum">
              <a:rPr lang="en-US" smtClean="0"/>
              <a:pPr/>
              <a:t>‹N°›</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u texte vertical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p>
            <a:fld id="{C8555C2C-CCC2-40ED-9496-FC4D09C89824}" type="datetime1">
              <a:rPr lang="en-US" smtClean="0"/>
              <a:pPr/>
              <a:t>5/13/2013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C07F92E1-2737-4DF2-98B4-997AF5734759}" type="slidenum">
              <a:rPr lang="en-US" smtClean="0"/>
              <a:pPr/>
              <a:t>‹N°›</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en-US" smtClean="0"/>
              <a:t>Click to edit Master title style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e la date 3"/>
          <p:cNvSpPr>
            <a:spLocks noGrp="1"/>
          </p:cNvSpPr>
          <p:nvPr>
            <p:ph type="dt" sz="half" idx="10"/>
          </p:nvPr>
        </p:nvSpPr>
        <p:spPr/>
        <p:txBody>
          <a:bodyPr/>
          <a:lstStyle/>
          <a:p>
            <a:fld id="{A58B6B07-4C70-4371-9166-424CFEB7CD3D}" type="datetime1">
              <a:rPr lang="en-US" smtClean="0"/>
              <a:pPr/>
              <a:t>5/13/2013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C07F92E1-2737-4DF2-98B4-997AF5734759}" type="slidenum">
              <a:rPr lang="en-US" smtClean="0"/>
              <a:pPr/>
              <a:t>‹N°›</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fld id="{D51201FF-E532-42F2-9DA3-7FD84E5477A9}" type="datetime1">
              <a:rPr lang="fr-FR" smtClean="0">
                <a:solidFill>
                  <a:prstClr val="black">
                    <a:tint val="75000"/>
                  </a:prstClr>
                </a:solidFill>
              </a:rPr>
              <a:pPr/>
              <a:t>13/05/2013</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36061664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B4D68148-E446-439F-94ED-2F37E7FF3D31}" type="datetime1">
              <a:rPr lang="fr-FR" smtClean="0">
                <a:solidFill>
                  <a:prstClr val="black">
                    <a:tint val="75000"/>
                  </a:prstClr>
                </a:solidFill>
              </a:rPr>
              <a:pPr/>
              <a:t>13/05/2013</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18321787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fld id="{43828688-E179-4EA5-945E-B3F69FB07790}" type="datetime1">
              <a:rPr lang="fr-FR" smtClean="0">
                <a:solidFill>
                  <a:prstClr val="black">
                    <a:tint val="75000"/>
                  </a:prstClr>
                </a:solidFill>
              </a:rPr>
              <a:pPr/>
              <a:t>13/05/2013</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1752805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997A9572-7D6C-4AAB-B478-E30C39E22B09}" type="datetime1">
              <a:rPr lang="fr-FR" smtClean="0">
                <a:solidFill>
                  <a:prstClr val="black">
                    <a:tint val="75000"/>
                  </a:prstClr>
                </a:solidFill>
              </a:rPr>
              <a:pPr/>
              <a:t>13/05/2013</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225340518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2CFDF63F-5EAF-4F05-90E1-C34ACDA35813}" type="datetime1">
              <a:rPr lang="fr-FR" smtClean="0">
                <a:solidFill>
                  <a:prstClr val="black">
                    <a:tint val="75000"/>
                  </a:prstClr>
                </a:solidFill>
              </a:rPr>
              <a:pPr/>
              <a:t>13/05/2013</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8072362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fld id="{A0A0B68C-6E5E-4ACE-BD44-22BCA8FBD40C}" type="datetime1">
              <a:rPr lang="fr-FR" smtClean="0">
                <a:solidFill>
                  <a:prstClr val="black">
                    <a:tint val="75000"/>
                  </a:prstClr>
                </a:solidFill>
              </a:rPr>
              <a:pPr/>
              <a:t>13/05/2013</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108189124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322C2B9C-FEEE-444A-9E81-14D7C595D613}" type="datetime1">
              <a:rPr lang="fr-FR" smtClean="0">
                <a:solidFill>
                  <a:prstClr val="black">
                    <a:tint val="75000"/>
                  </a:prstClr>
                </a:solidFill>
              </a:rPr>
              <a:pPr/>
              <a:t>13/05/2013</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413888600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4AC5E10-464E-46CC-87F7-8372E948EA59}" type="datetime1">
              <a:rPr lang="fr-FR" smtClean="0">
                <a:solidFill>
                  <a:prstClr val="black">
                    <a:tint val="75000"/>
                  </a:prstClr>
                </a:solidFill>
              </a:rPr>
              <a:pPr/>
              <a:t>13/05/2013</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32647282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84039" y="982991"/>
            <a:ext cx="8426561" cy="464809"/>
          </a:xfrm>
        </p:spPr>
        <p:txBody>
          <a:bodyPr/>
          <a:lstStyle>
            <a:lvl1pPr algn="l">
              <a:defRPr sz="4400"/>
            </a:lvl1pPr>
          </a:lstStyle>
          <a:p>
            <a:r>
              <a:rPr lang="fr-FR" sz="2400" b="1" dirty="0" smtClean="0">
                <a:solidFill>
                  <a:srgbClr val="00B0F0"/>
                </a:solidFill>
              </a:rPr>
              <a:t>Titre la </a:t>
            </a:r>
            <a:r>
              <a:rPr lang="fr-FR" sz="2400" b="1" dirty="0" err="1" smtClean="0">
                <a:solidFill>
                  <a:srgbClr val="00B0F0"/>
                </a:solidFill>
              </a:rPr>
              <a:t>slide</a:t>
            </a:r>
            <a:endParaRPr lang="fr-FR" dirty="0"/>
          </a:p>
        </p:txBody>
      </p:sp>
      <p:sp>
        <p:nvSpPr>
          <p:cNvPr id="3" name="Espace réservé du contenu 2"/>
          <p:cNvSpPr>
            <a:spLocks noGrp="1"/>
          </p:cNvSpPr>
          <p:nvPr>
            <p:ph idx="1" hasCustomPrompt="1"/>
          </p:nvPr>
        </p:nvSpPr>
        <p:spPr/>
        <p:txBody>
          <a:bodyPr/>
          <a:lstStyle>
            <a:lvl1pPr>
              <a:defRPr sz="2000"/>
            </a:lvl1pPr>
            <a:lvl2pPr>
              <a:defRPr sz="1800"/>
            </a:lvl2pPr>
          </a:lstStyle>
          <a:p>
            <a:r>
              <a:rPr lang="fr-FR" sz="2400" b="1" dirty="0" smtClean="0">
                <a:solidFill>
                  <a:srgbClr val="00B0F0"/>
                </a:solidFill>
              </a:rPr>
              <a:t>Sous titre (Arial </a:t>
            </a:r>
            <a:r>
              <a:rPr lang="fr-FR" sz="2400" b="1" dirty="0" err="1" smtClean="0">
                <a:solidFill>
                  <a:srgbClr val="00B0F0"/>
                </a:solidFill>
              </a:rPr>
              <a:t>coprs</a:t>
            </a:r>
            <a:r>
              <a:rPr lang="fr-FR" sz="2400" b="1" dirty="0" smtClean="0">
                <a:solidFill>
                  <a:srgbClr val="00B0F0"/>
                </a:solidFill>
              </a:rPr>
              <a:t> 20)</a:t>
            </a:r>
          </a:p>
          <a:p>
            <a:r>
              <a:rPr lang="fr-FR" dirty="0" smtClean="0">
                <a:solidFill>
                  <a:schemeClr val="tx1">
                    <a:lumMod val="75000"/>
                    <a:lumOff val="25000"/>
                  </a:schemeClr>
                </a:solidFill>
              </a:rPr>
              <a:t>Texte (Arial corps 18)</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fr-FR" dirty="0"/>
          </a:p>
        </p:txBody>
      </p:sp>
      <p:sp>
        <p:nvSpPr>
          <p:cNvPr id="4" name="Espace réservé de la date 3"/>
          <p:cNvSpPr>
            <a:spLocks noGrp="1"/>
          </p:cNvSpPr>
          <p:nvPr>
            <p:ph type="dt" sz="half" idx="10"/>
          </p:nvPr>
        </p:nvSpPr>
        <p:spPr/>
        <p:txBody>
          <a:bodyPr/>
          <a:lstStyle/>
          <a:p>
            <a:fld id="{473AF8F4-1CF3-4DEB-9EC6-D72E178F2D6B}" type="datetime1">
              <a:rPr lang="en-US" smtClean="0"/>
              <a:pPr/>
              <a:t>5/13/2013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7" name="Rectangle 6"/>
          <p:cNvSpPr/>
          <p:nvPr userDrawn="1"/>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8" name="Picture 2"/>
          <p:cNvPicPr>
            <a:picLocks noChangeAspect="1" noChangeArrowheads="1"/>
          </p:cNvPicPr>
          <p:nvPr userDrawn="1"/>
        </p:nvPicPr>
        <p:blipFill>
          <a:blip r:embed="rId2" cstate="print"/>
          <a:srcRect/>
          <a:stretch>
            <a:fillRect/>
          </a:stretch>
        </p:blipFill>
        <p:spPr bwMode="auto">
          <a:xfrm>
            <a:off x="179512" y="148596"/>
            <a:ext cx="3456384" cy="549061"/>
          </a:xfrm>
          <a:prstGeom prst="rect">
            <a:avLst/>
          </a:prstGeom>
          <a:noFill/>
          <a:ln w="9525">
            <a:noFill/>
            <a:miter lim="800000"/>
            <a:headEnd/>
            <a:tailEnd/>
          </a:ln>
        </p:spPr>
      </p:pic>
      <p:sp>
        <p:nvSpPr>
          <p:cNvPr id="9" name="Rectangle 8"/>
          <p:cNvSpPr/>
          <p:nvPr userDrawn="1"/>
        </p:nvSpPr>
        <p:spPr>
          <a:xfrm>
            <a:off x="0" y="6552728"/>
            <a:ext cx="9144000" cy="305272"/>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space réservé du pied de page 8"/>
          <p:cNvSpPr txBox="1">
            <a:spLocks/>
          </p:cNvSpPr>
          <p:nvPr userDrawn="1"/>
        </p:nvSpPr>
        <p:spPr>
          <a:xfrm>
            <a:off x="-36512" y="6520259"/>
            <a:ext cx="7961312"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dirty="0" smtClean="0">
                <a:solidFill>
                  <a:schemeClr val="bg1"/>
                </a:solidFill>
              </a:rPr>
              <a:t>Conférence Internationale contre la malnutrition : </a:t>
            </a:r>
            <a:r>
              <a:rPr lang="en-US" dirty="0" smtClean="0">
                <a:solidFill>
                  <a:schemeClr val="bg1"/>
                </a:solidFill>
              </a:rPr>
              <a:t>Guiding Principles for Improving Nutrition through Agriculture</a:t>
            </a:r>
            <a:endParaRPr lang="fr-FR" dirty="0">
              <a:solidFill>
                <a:schemeClr val="bg1"/>
              </a:solidFill>
            </a:endParaRPr>
          </a:p>
        </p:txBody>
      </p:sp>
      <p:sp>
        <p:nvSpPr>
          <p:cNvPr id="6" name="Espace réservé du numéro de diapositive 5"/>
          <p:cNvSpPr>
            <a:spLocks noGrp="1"/>
          </p:cNvSpPr>
          <p:nvPr>
            <p:ph type="sldNum" sz="quarter" idx="12"/>
          </p:nvPr>
        </p:nvSpPr>
        <p:spPr>
          <a:xfrm>
            <a:off x="7010400" y="6569075"/>
            <a:ext cx="2133600" cy="365125"/>
          </a:xfrm>
        </p:spPr>
        <p:txBody>
          <a:bodyPr/>
          <a:lstStyle>
            <a:lvl1pPr>
              <a:defRPr>
                <a:solidFill>
                  <a:schemeClr val="bg1"/>
                </a:solidFill>
              </a:defRPr>
            </a:lvl1pPr>
          </a:lstStyle>
          <a:p>
            <a:fld id="{C07F92E1-2737-4DF2-98B4-997AF5734759}" type="slidenum">
              <a:rPr lang="en-US" smtClean="0"/>
              <a:pPr/>
              <a:t>‹N°›</a:t>
            </a:fld>
            <a:endParaRPr lang="en-US" dirty="0"/>
          </a:p>
        </p:txBody>
      </p:sp>
    </p:spTree>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fld id="{5A425E8D-D017-4812-A802-FE821E613B29}" type="datetime1">
              <a:rPr lang="fr-FR" smtClean="0">
                <a:solidFill>
                  <a:prstClr val="black">
                    <a:tint val="75000"/>
                  </a:prstClr>
                </a:solidFill>
              </a:rPr>
              <a:pPr/>
              <a:t>13/05/2013</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415945594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744B2211-12EC-4D1F-AACE-5926CED0228C}" type="datetime1">
              <a:rPr lang="fr-FR" smtClean="0">
                <a:solidFill>
                  <a:prstClr val="black">
                    <a:tint val="75000"/>
                  </a:prstClr>
                </a:solidFill>
              </a:rPr>
              <a:pPr/>
              <a:t>13/05/2013</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269226940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866FA5F4-7126-4960-B9B6-12779EA61EFF}" type="datetime1">
              <a:rPr lang="fr-FR" smtClean="0">
                <a:solidFill>
                  <a:prstClr val="black">
                    <a:tint val="75000"/>
                  </a:prstClr>
                </a:solidFill>
              </a:rPr>
              <a:pPr/>
              <a:t>13/05/2013</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30860471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Espace réservé de la date 3"/>
          <p:cNvSpPr>
            <a:spLocks noGrp="1"/>
          </p:cNvSpPr>
          <p:nvPr>
            <p:ph type="dt" sz="half" idx="10"/>
          </p:nvPr>
        </p:nvSpPr>
        <p:spPr/>
        <p:txBody>
          <a:bodyPr/>
          <a:lstStyle/>
          <a:p>
            <a:fld id="{9B69BB08-1BA2-4292-B2FF-F31920E45087}" type="datetime1">
              <a:rPr lang="en-US" smtClean="0"/>
              <a:pPr/>
              <a:t>5/13/2013</a:t>
            </a:fld>
            <a:endParaRPr lang="en-US"/>
          </a:p>
        </p:txBody>
      </p:sp>
      <p:sp>
        <p:nvSpPr>
          <p:cNvPr id="5" name="Espace réservé du pied de page 4"/>
          <p:cNvSpPr>
            <a:spLocks noGrp="1"/>
          </p:cNvSpPr>
          <p:nvPr>
            <p:ph type="ftr" sz="quarter" idx="11"/>
          </p:nvPr>
        </p:nvSpPr>
        <p:spPr/>
        <p:txBody>
          <a:bodyPr/>
          <a:lstStyle/>
          <a:p>
            <a:endParaRPr lang="en-US"/>
          </a:p>
        </p:txBody>
      </p:sp>
      <p:sp>
        <p:nvSpPr>
          <p:cNvPr id="6" name="Espace réservé du numéro de diapositive 5"/>
          <p:cNvSpPr>
            <a:spLocks noGrp="1"/>
          </p:cNvSpPr>
          <p:nvPr>
            <p:ph type="sldNum" sz="quarter" idx="12"/>
          </p:nvPr>
        </p:nvSpPr>
        <p:spPr/>
        <p:txBody>
          <a:bodyPr/>
          <a:lstStyle/>
          <a:p>
            <a:fld id="{C07F92E1-2737-4DF2-98B4-997AF5734759}" type="slidenum">
              <a:rPr lang="en-US" smtClean="0"/>
              <a:pPr/>
              <a:t>‹N°›</a:t>
            </a:fld>
            <a:endParaRPr lang="en-US"/>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smtClean="0"/>
              <a:t>Click to edit Master title style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e la date 4"/>
          <p:cNvSpPr>
            <a:spLocks noGrp="1"/>
          </p:cNvSpPr>
          <p:nvPr>
            <p:ph type="dt" sz="half" idx="10"/>
          </p:nvPr>
        </p:nvSpPr>
        <p:spPr/>
        <p:txBody>
          <a:bodyPr/>
          <a:lstStyle/>
          <a:p>
            <a:fld id="{CD3C245E-68B3-4723-818C-AB2E17E53207}" type="datetime1">
              <a:rPr lang="en-US" smtClean="0"/>
              <a:pPr/>
              <a:t>5/13/2013</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C07F92E1-2737-4DF2-98B4-997AF5734759}" type="slidenum">
              <a:rPr lang="en-US" smtClean="0"/>
              <a:pPr/>
              <a:t>‹N°›</a:t>
            </a:fld>
            <a:endParaRPr lang="en-US"/>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en-US" smtClean="0"/>
              <a:t>Click to edit Master title style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7" name="Espace réservé de la date 6"/>
          <p:cNvSpPr>
            <a:spLocks noGrp="1"/>
          </p:cNvSpPr>
          <p:nvPr>
            <p:ph type="dt" sz="half" idx="10"/>
          </p:nvPr>
        </p:nvSpPr>
        <p:spPr/>
        <p:txBody>
          <a:bodyPr/>
          <a:lstStyle/>
          <a:p>
            <a:fld id="{7C6A2F7B-2AAD-497F-A901-04E0B0E449C0}" type="datetime1">
              <a:rPr lang="en-US" smtClean="0"/>
              <a:pPr/>
              <a:t>5/13/2013</a:t>
            </a:fld>
            <a:endParaRPr lang="en-US"/>
          </a:p>
        </p:txBody>
      </p:sp>
      <p:sp>
        <p:nvSpPr>
          <p:cNvPr id="8" name="Espace réservé du pied de page 7"/>
          <p:cNvSpPr>
            <a:spLocks noGrp="1"/>
          </p:cNvSpPr>
          <p:nvPr>
            <p:ph type="ftr" sz="quarter" idx="11"/>
          </p:nvPr>
        </p:nvSpPr>
        <p:spPr/>
        <p:txBody>
          <a:bodyPr/>
          <a:lstStyle/>
          <a:p>
            <a:endParaRPr lang="en-US"/>
          </a:p>
        </p:txBody>
      </p:sp>
      <p:sp>
        <p:nvSpPr>
          <p:cNvPr id="9" name="Espace réservé du numéro de diapositive 8"/>
          <p:cNvSpPr>
            <a:spLocks noGrp="1"/>
          </p:cNvSpPr>
          <p:nvPr>
            <p:ph type="sldNum" sz="quarter" idx="12"/>
          </p:nvPr>
        </p:nvSpPr>
        <p:spPr/>
        <p:txBody>
          <a:bodyPr/>
          <a:lstStyle/>
          <a:p>
            <a:fld id="{C07F92E1-2737-4DF2-98B4-997AF5734759}" type="slidenum">
              <a:rPr lang="en-US" smtClean="0"/>
              <a:pPr/>
              <a:t>‹N°›</a:t>
            </a:fld>
            <a:endParaRPr lang="en-US"/>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en-US" dirty="0" smtClean="0"/>
              <a:t>Click to edit Master title style</a:t>
            </a:r>
            <a:endParaRPr lang="fr-FR" dirty="0"/>
          </a:p>
        </p:txBody>
      </p:sp>
      <p:sp>
        <p:nvSpPr>
          <p:cNvPr id="3" name="Espace réservé de la date 2"/>
          <p:cNvSpPr>
            <a:spLocks noGrp="1"/>
          </p:cNvSpPr>
          <p:nvPr>
            <p:ph type="dt" sz="half" idx="10"/>
          </p:nvPr>
        </p:nvSpPr>
        <p:spPr/>
        <p:txBody>
          <a:bodyPr/>
          <a:lstStyle/>
          <a:p>
            <a:fld id="{C25F5C82-2261-4364-A137-D356AEE68D98}" type="datetime1">
              <a:rPr lang="en-US" smtClean="0"/>
              <a:pPr/>
              <a:t>5/13/2013</a:t>
            </a:fld>
            <a:endParaRPr lang="en-US"/>
          </a:p>
        </p:txBody>
      </p:sp>
      <p:sp>
        <p:nvSpPr>
          <p:cNvPr id="4" name="Espace réservé du pied de page 3"/>
          <p:cNvSpPr>
            <a:spLocks noGrp="1"/>
          </p:cNvSpPr>
          <p:nvPr>
            <p:ph type="ftr" sz="quarter" idx="11"/>
          </p:nvPr>
        </p:nvSpPr>
        <p:spPr/>
        <p:txBody>
          <a:bodyPr/>
          <a:lstStyle/>
          <a:p>
            <a:endParaRPr lang="en-US"/>
          </a:p>
        </p:txBody>
      </p:sp>
      <p:sp>
        <p:nvSpPr>
          <p:cNvPr id="5" name="Espace réservé du numéro de diapositive 4"/>
          <p:cNvSpPr>
            <a:spLocks noGrp="1"/>
          </p:cNvSpPr>
          <p:nvPr>
            <p:ph type="sldNum" sz="quarter" idx="12"/>
          </p:nvPr>
        </p:nvSpPr>
        <p:spPr/>
        <p:txBody>
          <a:bodyPr/>
          <a:lstStyle/>
          <a:p>
            <a:fld id="{C07F92E1-2737-4DF2-98B4-997AF5734759}" type="slidenum">
              <a:rPr lang="en-US" smtClean="0"/>
              <a:pPr/>
              <a:t>‹N°›</a:t>
            </a:fld>
            <a:endParaRPr lang="en-US"/>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0C763E06-CF91-487A-A1EC-66CEA3C5C0FE}" type="datetime1">
              <a:rPr lang="en-US" smtClean="0"/>
              <a:pPr/>
              <a:t>5/13/2013</a:t>
            </a:fld>
            <a:endParaRPr lang="en-US"/>
          </a:p>
        </p:txBody>
      </p:sp>
      <p:sp>
        <p:nvSpPr>
          <p:cNvPr id="3" name="Espace réservé du pied de page 2"/>
          <p:cNvSpPr>
            <a:spLocks noGrp="1"/>
          </p:cNvSpPr>
          <p:nvPr>
            <p:ph type="ftr" sz="quarter" idx="11"/>
          </p:nvPr>
        </p:nvSpPr>
        <p:spPr/>
        <p:txBody>
          <a:bodyPr/>
          <a:lstStyle/>
          <a:p>
            <a:endParaRPr lang="en-US"/>
          </a:p>
        </p:txBody>
      </p:sp>
      <p:sp>
        <p:nvSpPr>
          <p:cNvPr id="4" name="Espace réservé du numéro de diapositive 3"/>
          <p:cNvSpPr>
            <a:spLocks noGrp="1"/>
          </p:cNvSpPr>
          <p:nvPr>
            <p:ph type="sldNum" sz="quarter" idx="12"/>
          </p:nvPr>
        </p:nvSpPr>
        <p:spPr/>
        <p:txBody>
          <a:bodyPr/>
          <a:lstStyle/>
          <a:p>
            <a:fld id="{C07F92E1-2737-4DF2-98B4-997AF5734759}" type="slidenum">
              <a:rPr lang="en-US" smtClean="0"/>
              <a:pPr/>
              <a:t>‹N°›</a:t>
            </a:fld>
            <a:endParaRPr lang="en-US"/>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4"/>
          <p:cNvSpPr>
            <a:spLocks noGrp="1"/>
          </p:cNvSpPr>
          <p:nvPr>
            <p:ph type="dt" sz="half" idx="10"/>
          </p:nvPr>
        </p:nvSpPr>
        <p:spPr/>
        <p:txBody>
          <a:bodyPr/>
          <a:lstStyle/>
          <a:p>
            <a:fld id="{89464ABC-4929-4C1C-84BA-FA7597015367}" type="datetime1">
              <a:rPr lang="en-US" smtClean="0"/>
              <a:pPr/>
              <a:t>5/13/2013</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C07F92E1-2737-4DF2-98B4-997AF5734759}" type="slidenum">
              <a:rPr lang="en-US" smtClean="0"/>
              <a:pPr/>
              <a:t>‹N°›</a:t>
            </a:fld>
            <a:endParaRPr lang="en-US"/>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Espace réservé de la date 4"/>
          <p:cNvSpPr>
            <a:spLocks noGrp="1"/>
          </p:cNvSpPr>
          <p:nvPr>
            <p:ph type="dt" sz="half" idx="10"/>
          </p:nvPr>
        </p:nvSpPr>
        <p:spPr/>
        <p:txBody>
          <a:bodyPr/>
          <a:lstStyle/>
          <a:p>
            <a:fld id="{32BD5C3A-431A-4AAE-B2A5-CE16A3E568AC}" type="datetime1">
              <a:rPr lang="en-US" smtClean="0"/>
              <a:pPr/>
              <a:t>5/13/2013</a:t>
            </a:fld>
            <a:endParaRPr lang="en-US"/>
          </a:p>
        </p:txBody>
      </p:sp>
      <p:sp>
        <p:nvSpPr>
          <p:cNvPr id="6" name="Espace réservé du pied de page 5"/>
          <p:cNvSpPr>
            <a:spLocks noGrp="1"/>
          </p:cNvSpPr>
          <p:nvPr>
            <p:ph type="ftr" sz="quarter" idx="11"/>
          </p:nvPr>
        </p:nvSpPr>
        <p:spPr/>
        <p:txBody>
          <a:bodyPr/>
          <a:lstStyle/>
          <a:p>
            <a:endParaRPr lang="en-US"/>
          </a:p>
        </p:txBody>
      </p:sp>
      <p:sp>
        <p:nvSpPr>
          <p:cNvPr id="7" name="Espace réservé du numéro de diapositive 6"/>
          <p:cNvSpPr>
            <a:spLocks noGrp="1"/>
          </p:cNvSpPr>
          <p:nvPr>
            <p:ph type="sldNum" sz="quarter" idx="12"/>
          </p:nvPr>
        </p:nvSpPr>
        <p:spPr/>
        <p:txBody>
          <a:bodyPr/>
          <a:lstStyle/>
          <a:p>
            <a:fld id="{C07F92E1-2737-4DF2-98B4-997AF5734759}" type="slidenum">
              <a:rPr lang="en-US" smtClean="0"/>
              <a:pPr/>
              <a:t>‹N°›</a:t>
            </a:fld>
            <a:endParaRPr 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990600"/>
            <a:ext cx="8229600" cy="533400"/>
          </a:xfrm>
          <a:prstGeom prst="rect">
            <a:avLst/>
          </a:prstGeom>
        </p:spPr>
        <p:txBody>
          <a:bodyPr vert="horz" lIns="91440" tIns="45720" rIns="91440" bIns="45720" rtlCol="0" anchor="ctr">
            <a:normAutofit/>
          </a:bodyPr>
          <a:lstStyle/>
          <a:p>
            <a:r>
              <a:rPr lang="fr-FR" dirty="0" smtClean="0"/>
              <a:t>Cliquez pour modifier le style du titre</a:t>
            </a:r>
            <a:endParaRPr lang="fr-FR" dirty="0"/>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smtClean="0"/>
              <a:t>Cliquez pour modifier les styles du texte du masque</a:t>
            </a:r>
          </a:p>
          <a:p>
            <a:pPr lvl="1"/>
            <a:r>
              <a:rPr lang="fr-FR" dirty="0" smtClean="0"/>
              <a:t>Deuxième niveau</a:t>
            </a:r>
          </a:p>
          <a:p>
            <a:pPr lvl="2"/>
            <a:r>
              <a:rPr lang="fr-FR" dirty="0" smtClean="0"/>
              <a:t>Troisième niveau</a:t>
            </a:r>
          </a:p>
          <a:p>
            <a:pPr lvl="3"/>
            <a:r>
              <a:rPr lang="fr-FR" dirty="0" smtClean="0"/>
              <a:t>Quatrième niveau</a:t>
            </a:r>
          </a:p>
          <a:p>
            <a:pPr lvl="4"/>
            <a:r>
              <a:rPr lang="fr-FR" dirty="0" smtClean="0"/>
              <a:t>Cinquième niveau</a:t>
            </a:r>
            <a:endParaRPr lang="fr-FR" dirty="0"/>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51FDB0-4BAB-4457-ADBA-8FB3E775CA8D}" type="datetime1">
              <a:rPr lang="en-US" smtClean="0"/>
              <a:pPr/>
              <a:t>5/13/2013</a:t>
            </a:fld>
            <a:endParaRPr lang="en-US"/>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07F92E1-2737-4DF2-98B4-997AF5734759}"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iming>
    <p:tnLst>
      <p:par>
        <p:cTn id="1" dur="indefinite" restart="never" nodeType="tmRoot"/>
      </p:par>
    </p:tnLst>
  </p:timing>
  <p:hf hdr="0" ftr="0" dt="0"/>
  <p:txStyles>
    <p:titleStyle>
      <a:lvl1pPr algn="ctr" defTabSz="914400" rtl="0" eaLnBrk="1" latinLnBrk="0" hangingPunct="1">
        <a:spcBef>
          <a:spcPct val="0"/>
        </a:spcBef>
        <a:buNone/>
        <a:defRPr sz="2400" b="1" kern="1200">
          <a:solidFill>
            <a:srgbClr val="00B0F0"/>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2000" b="1" kern="1200">
          <a:solidFill>
            <a:srgbClr val="00B0F0"/>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40C085-CF1F-49E8-B7A3-A78C698DB429}" type="datetime1">
              <a:rPr lang="fr-FR" smtClean="0">
                <a:solidFill>
                  <a:prstClr val="black">
                    <a:tint val="75000"/>
                  </a:prstClr>
                </a:solidFill>
              </a:rPr>
              <a:pPr/>
              <a:t>13/05/2013</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solidFill>
                <a:prstClr val="black">
                  <a:tint val="75000"/>
                </a:prstClr>
              </a:solidFill>
            </a:endParaRP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1EE925-639F-4C58-9CB9-A3576406038A}"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xmlns="" val="2927581829"/>
      </p:ext>
    </p:extLst>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knowledge-gateway.org/ag2nut"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76200" y="908720"/>
            <a:ext cx="9296400" cy="4644516"/>
          </a:xfrm>
          <a:prstGeom prst="rect">
            <a:avLst/>
          </a:prstGeom>
          <a:blipFill dpi="0" rotWithShape="1">
            <a:blip r:embed="rId2" cstate="print">
              <a:alphaModFix amt="60000"/>
            </a:blip>
            <a:srcRect/>
            <a:stretch>
              <a:fillRect t="-9162" b="-37087"/>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p:cNvPicPr>
            <a:picLocks noChangeAspect="1" noChangeArrowheads="1"/>
          </p:cNvPicPr>
          <p:nvPr/>
        </p:nvPicPr>
        <p:blipFill>
          <a:blip r:embed="rId3" cstate="print"/>
          <a:srcRect l="38401"/>
          <a:stretch>
            <a:fillRect/>
          </a:stretch>
        </p:blipFill>
        <p:spPr bwMode="auto">
          <a:xfrm>
            <a:off x="0" y="228600"/>
            <a:ext cx="3505944" cy="543245"/>
          </a:xfrm>
          <a:prstGeom prst="rect">
            <a:avLst/>
          </a:prstGeom>
          <a:noFill/>
          <a:ln w="9525">
            <a:noFill/>
            <a:miter lim="800000"/>
            <a:headEnd/>
            <a:tailEnd/>
          </a:ln>
        </p:spPr>
      </p:pic>
      <p:sp>
        <p:nvSpPr>
          <p:cNvPr id="7" name="Rectangle 6"/>
          <p:cNvSpPr/>
          <p:nvPr/>
        </p:nvSpPr>
        <p:spPr>
          <a:xfrm>
            <a:off x="0" y="908720"/>
            <a:ext cx="9144000" cy="72008"/>
          </a:xfrm>
          <a:prstGeom prst="rect">
            <a:avLst/>
          </a:prstGeom>
          <a:solidFill>
            <a:srgbClr val="95C11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1" name="Rectangle 10"/>
          <p:cNvSpPr/>
          <p:nvPr/>
        </p:nvSpPr>
        <p:spPr>
          <a:xfrm>
            <a:off x="0" y="5445224"/>
            <a:ext cx="9144000" cy="21602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prstClr val="white"/>
              </a:solidFill>
            </a:endParaRPr>
          </a:p>
        </p:txBody>
      </p:sp>
      <p:sp>
        <p:nvSpPr>
          <p:cNvPr id="12" name="ZoneTexte 11"/>
          <p:cNvSpPr txBox="1"/>
          <p:nvPr/>
        </p:nvSpPr>
        <p:spPr>
          <a:xfrm>
            <a:off x="251520" y="5800396"/>
            <a:ext cx="8712968" cy="923330"/>
          </a:xfrm>
          <a:prstGeom prst="rect">
            <a:avLst/>
          </a:prstGeom>
          <a:noFill/>
        </p:spPr>
        <p:txBody>
          <a:bodyPr wrap="square" rtlCol="0">
            <a:spAutoFit/>
          </a:bodyPr>
          <a:lstStyle/>
          <a:p>
            <a:r>
              <a:rPr lang="fr-FR" dirty="0" smtClean="0">
                <a:solidFill>
                  <a:srgbClr val="00B0F0"/>
                </a:solidFill>
                <a:latin typeface="Arial" pitchFamily="34" charset="0"/>
                <a:cs typeface="Arial" pitchFamily="34" charset="0"/>
              </a:rPr>
              <a:t>Anna Herforth</a:t>
            </a:r>
          </a:p>
          <a:p>
            <a:r>
              <a:rPr lang="fr-FR" dirty="0" smtClean="0">
                <a:solidFill>
                  <a:srgbClr val="00B0F0"/>
                </a:solidFill>
                <a:latin typeface="Arial" pitchFamily="34" charset="0"/>
                <a:cs typeface="Arial" pitchFamily="34" charset="0"/>
              </a:rPr>
              <a:t>Independent Consultant</a:t>
            </a:r>
          </a:p>
          <a:p>
            <a:r>
              <a:rPr lang="fr-FR" dirty="0" smtClean="0">
                <a:solidFill>
                  <a:srgbClr val="00B0F0"/>
                </a:solidFill>
                <a:latin typeface="Arial" pitchFamily="34" charset="0"/>
                <a:cs typeface="Arial" pitchFamily="34" charset="0"/>
              </a:rPr>
              <a:t>FAO, World Bank</a:t>
            </a:r>
            <a:endParaRPr lang="fr-FR" dirty="0">
              <a:solidFill>
                <a:srgbClr val="00B0F0"/>
              </a:solidFill>
              <a:latin typeface="Arial" pitchFamily="34" charset="0"/>
              <a:cs typeface="Arial" pitchFamily="34" charset="0"/>
            </a:endParaRPr>
          </a:p>
        </p:txBody>
      </p:sp>
      <p:sp>
        <p:nvSpPr>
          <p:cNvPr id="14" name="ZoneTexte 13"/>
          <p:cNvSpPr txBox="1"/>
          <p:nvPr/>
        </p:nvSpPr>
        <p:spPr>
          <a:xfrm>
            <a:off x="464794" y="1116033"/>
            <a:ext cx="6051422" cy="1569660"/>
          </a:xfrm>
          <a:prstGeom prst="rect">
            <a:avLst/>
          </a:prstGeom>
          <a:noFill/>
        </p:spPr>
        <p:txBody>
          <a:bodyPr wrap="square" rtlCol="0">
            <a:spAutoFit/>
          </a:bodyPr>
          <a:lstStyle/>
          <a:p>
            <a:r>
              <a:rPr lang="en-US" sz="3200" b="1" dirty="0">
                <a:solidFill>
                  <a:srgbClr val="00B0F0"/>
                </a:solidFill>
                <a:latin typeface="Arial" pitchFamily="34" charset="0"/>
                <a:cs typeface="Arial" pitchFamily="34" charset="0"/>
              </a:rPr>
              <a:t>Guiding Principles for Improving Nutrition through Agriculture</a:t>
            </a:r>
            <a:endParaRPr lang="fr-FR" sz="3200" b="1" dirty="0">
              <a:solidFill>
                <a:srgbClr val="00B0F0"/>
              </a:solidFill>
              <a:latin typeface="Arial" pitchFamily="34" charset="0"/>
              <a:cs typeface="Arial" pitchFamily="34" charset="0"/>
            </a:endParaRPr>
          </a:p>
        </p:txBody>
      </p:sp>
    </p:spTree>
    <p:extLst>
      <p:ext uri="{BB962C8B-B14F-4D97-AF65-F5344CB8AC3E}">
        <p14:creationId xmlns:p14="http://schemas.microsoft.com/office/powerpoint/2010/main" xmlns="" val="8040488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039" y="1059191"/>
            <a:ext cx="8426561" cy="464809"/>
          </a:xfrm>
        </p:spPr>
        <p:txBody>
          <a:bodyPr>
            <a:noAutofit/>
          </a:bodyPr>
          <a:lstStyle/>
          <a:p>
            <a:r>
              <a:rPr lang="en-US" sz="3200" dirty="0"/>
              <a:t>Ultimately, what is it that we want to scale up</a:t>
            </a:r>
            <a:r>
              <a:rPr lang="en-US" sz="3200" dirty="0" smtClean="0"/>
              <a:t>?</a:t>
            </a:r>
            <a:endParaRPr lang="en-US" sz="3200" dirty="0"/>
          </a:p>
        </p:txBody>
      </p:sp>
      <p:sp>
        <p:nvSpPr>
          <p:cNvPr id="3" name="Content Placeholder 2"/>
          <p:cNvSpPr>
            <a:spLocks noGrp="1"/>
          </p:cNvSpPr>
          <p:nvPr>
            <p:ph idx="1"/>
          </p:nvPr>
        </p:nvSpPr>
        <p:spPr>
          <a:xfrm>
            <a:off x="457200" y="1600200"/>
            <a:ext cx="8229600" cy="4800600"/>
          </a:xfrm>
        </p:spPr>
        <p:txBody>
          <a:bodyPr>
            <a:noAutofit/>
          </a:bodyPr>
          <a:lstStyle/>
          <a:p>
            <a:r>
              <a:rPr lang="en-US" sz="2000" dirty="0" smtClean="0"/>
              <a:t>Probably not </a:t>
            </a:r>
            <a:r>
              <a:rPr lang="en-US" sz="2000" dirty="0"/>
              <a:t>individual </a:t>
            </a:r>
            <a:r>
              <a:rPr lang="en-US" sz="2000" dirty="0" smtClean="0"/>
              <a:t>programs</a:t>
            </a:r>
          </a:p>
          <a:p>
            <a:pPr lvl="1"/>
            <a:r>
              <a:rPr lang="en-US" sz="1600" dirty="0" smtClean="0"/>
              <a:t>Replication or scaling up of discrete program packages is unlikely and probably ill advised</a:t>
            </a:r>
          </a:p>
          <a:p>
            <a:pPr lvl="1"/>
            <a:r>
              <a:rPr lang="en-US" sz="1600" dirty="0" smtClean="0"/>
              <a:t>The largest programmatic need is for influencing the design of large investments</a:t>
            </a:r>
          </a:p>
          <a:p>
            <a:endParaRPr lang="en-US" sz="2000" dirty="0" smtClean="0"/>
          </a:p>
          <a:p>
            <a:r>
              <a:rPr lang="en-US" sz="2000" dirty="0" smtClean="0"/>
              <a:t>Rather, </a:t>
            </a:r>
            <a:r>
              <a:rPr lang="en-US" sz="2000" b="1" dirty="0" smtClean="0"/>
              <a:t>principles </a:t>
            </a:r>
            <a:r>
              <a:rPr lang="en-US" sz="2000" dirty="0" smtClean="0"/>
              <a:t>that explain how individual programs have positive impact, and </a:t>
            </a:r>
            <a:r>
              <a:rPr lang="en-US" sz="2000" b="1" dirty="0" smtClean="0"/>
              <a:t>processes</a:t>
            </a:r>
            <a:r>
              <a:rPr lang="en-US" sz="2000" dirty="0" smtClean="0"/>
              <a:t> for successful implementation.</a:t>
            </a:r>
            <a:endParaRPr lang="en-US" sz="2000" dirty="0"/>
          </a:p>
          <a:p>
            <a:pPr lvl="1"/>
            <a:r>
              <a:rPr lang="en-US" sz="1600" dirty="0" smtClean="0"/>
              <a:t>Where diets or nutritional status has improved from programs, </a:t>
            </a:r>
            <a:r>
              <a:rPr lang="en-US" sz="1600" i="1" dirty="0" smtClean="0"/>
              <a:t>why</a:t>
            </a:r>
            <a:r>
              <a:rPr lang="en-US" sz="1600" dirty="0" smtClean="0"/>
              <a:t>?</a:t>
            </a:r>
          </a:p>
          <a:p>
            <a:endParaRPr lang="en-US" sz="2000" dirty="0"/>
          </a:p>
          <a:p>
            <a:r>
              <a:rPr lang="en-US" sz="2000" dirty="0" smtClean="0"/>
              <a:t>Biggest opportunities to influence nutrition outside of the scale of programs: Agriculture and food policies that affect production, food environments and behavior</a:t>
            </a:r>
          </a:p>
          <a:p>
            <a:pPr lvl="1"/>
            <a:r>
              <a:rPr lang="en-US" sz="1600" dirty="0" smtClean="0"/>
              <a:t>Already have evidence that high-quality nutritious diets are not accessible to most; what policies make them accessible?</a:t>
            </a:r>
          </a:p>
          <a:p>
            <a:pPr lvl="1"/>
            <a:r>
              <a:rPr lang="en-US" sz="1600" dirty="0" smtClean="0"/>
              <a:t>Where the policy recommendations are followed, are positive nutrition results seen?</a:t>
            </a:r>
          </a:p>
        </p:txBody>
      </p:sp>
      <p:sp>
        <p:nvSpPr>
          <p:cNvPr id="4" name="Slide Number Placeholder 3"/>
          <p:cNvSpPr>
            <a:spLocks noGrp="1"/>
          </p:cNvSpPr>
          <p:nvPr>
            <p:ph type="sldNum" sz="quarter" idx="12"/>
          </p:nvPr>
        </p:nvSpPr>
        <p:spPr/>
        <p:txBody>
          <a:bodyPr/>
          <a:lstStyle/>
          <a:p>
            <a:fld id="{C07F92E1-2737-4DF2-98B4-997AF5734759}" type="slidenum">
              <a:rPr lang="en-US" smtClean="0"/>
              <a:pPr/>
              <a:t>10</a:t>
            </a:fld>
            <a:endParaRPr lang="en-US" dirty="0"/>
          </a:p>
        </p:txBody>
      </p:sp>
    </p:spTree>
    <p:extLst>
      <p:ext uri="{BB962C8B-B14F-4D97-AF65-F5344CB8AC3E}">
        <p14:creationId xmlns:p14="http://schemas.microsoft.com/office/powerpoint/2010/main" xmlns="" val="40521785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0" y="2819400"/>
            <a:ext cx="2743200" cy="464809"/>
          </a:xfrm>
        </p:spPr>
        <p:txBody>
          <a:bodyPr>
            <a:noAutofit/>
          </a:bodyPr>
          <a:lstStyle/>
          <a:p>
            <a:pPr algn="ctr"/>
            <a:r>
              <a:rPr lang="en-US" sz="3600" dirty="0" smtClean="0"/>
              <a:t>Thank you</a:t>
            </a:r>
            <a:br>
              <a:rPr lang="en-US" sz="3600" dirty="0" smtClean="0"/>
            </a:br>
            <a:r>
              <a:rPr lang="en-US" sz="3600" dirty="0" smtClean="0"/>
              <a:t>Merci</a:t>
            </a:r>
            <a:endParaRPr lang="en-US" sz="3600" dirty="0"/>
          </a:p>
        </p:txBody>
      </p:sp>
      <p:sp>
        <p:nvSpPr>
          <p:cNvPr id="4" name="Slide Number Placeholder 3"/>
          <p:cNvSpPr>
            <a:spLocks noGrp="1"/>
          </p:cNvSpPr>
          <p:nvPr>
            <p:ph type="sldNum" sz="quarter" idx="12"/>
          </p:nvPr>
        </p:nvSpPr>
        <p:spPr/>
        <p:txBody>
          <a:bodyPr/>
          <a:lstStyle/>
          <a:p>
            <a:fld id="{C07F92E1-2737-4DF2-98B4-997AF5734759}" type="slidenum">
              <a:rPr lang="en-US" smtClean="0"/>
              <a:pPr/>
              <a:t>11</a:t>
            </a:fld>
            <a:endParaRPr lang="en-US" dirty="0"/>
          </a:p>
        </p:txBody>
      </p:sp>
    </p:spTree>
    <p:extLst>
      <p:ext uri="{BB962C8B-B14F-4D97-AF65-F5344CB8AC3E}">
        <p14:creationId xmlns:p14="http://schemas.microsoft.com/office/powerpoint/2010/main" xmlns="" val="22281684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039" y="1059191"/>
            <a:ext cx="4768961" cy="464809"/>
          </a:xfrm>
        </p:spPr>
        <p:txBody>
          <a:bodyPr>
            <a:noAutofit/>
          </a:bodyPr>
          <a:lstStyle/>
          <a:p>
            <a:r>
              <a:rPr lang="en-US" sz="3600" dirty="0" smtClean="0"/>
              <a:t>In the last five years…</a:t>
            </a:r>
            <a:endParaRPr lang="en-US" sz="3600" dirty="0"/>
          </a:p>
        </p:txBody>
      </p:sp>
      <p:sp>
        <p:nvSpPr>
          <p:cNvPr id="3" name="Content Placeholder 2"/>
          <p:cNvSpPr>
            <a:spLocks noGrp="1"/>
          </p:cNvSpPr>
          <p:nvPr>
            <p:ph idx="1"/>
          </p:nvPr>
        </p:nvSpPr>
        <p:spPr>
          <a:xfrm>
            <a:off x="457200" y="1676400"/>
            <a:ext cx="8229600" cy="4449763"/>
          </a:xfrm>
        </p:spPr>
        <p:txBody>
          <a:bodyPr>
            <a:normAutofit/>
          </a:bodyPr>
          <a:lstStyle/>
          <a:p>
            <a:r>
              <a:rPr lang="en-US" dirty="0" smtClean="0"/>
              <a:t>There have been dozens of publications, seminars, symposia, etc. on linking agriculture and nutrition</a:t>
            </a:r>
          </a:p>
          <a:p>
            <a:endParaRPr lang="en-US" dirty="0" smtClean="0"/>
          </a:p>
          <a:p>
            <a:r>
              <a:rPr lang="en-US" dirty="0" smtClean="0"/>
              <a:t>The SUN movement has risen</a:t>
            </a:r>
          </a:p>
          <a:p>
            <a:pPr lvl="1"/>
            <a:r>
              <a:rPr lang="en-US" dirty="0" smtClean="0"/>
              <a:t>Emphasizes multisectoral action especially through agriculture and food security, but with little detail</a:t>
            </a:r>
          </a:p>
          <a:p>
            <a:r>
              <a:rPr lang="en-US" dirty="0" smtClean="0"/>
              <a:t>Agriculture investment has risen</a:t>
            </a:r>
          </a:p>
          <a:p>
            <a:pPr lvl="1"/>
            <a:r>
              <a:rPr lang="en-US" dirty="0" smtClean="0"/>
              <a:t>Some investments explicitly seek to improve nutrition</a:t>
            </a:r>
          </a:p>
          <a:p>
            <a:endParaRPr lang="en-US" b="1" i="1" dirty="0" smtClean="0"/>
          </a:p>
          <a:p>
            <a:r>
              <a:rPr lang="en-US" b="1" i="1" dirty="0" smtClean="0"/>
              <a:t>What can be said from all this??</a:t>
            </a:r>
            <a:endParaRPr lang="en-US" b="1" i="1" dirty="0"/>
          </a:p>
        </p:txBody>
      </p:sp>
      <p:sp>
        <p:nvSpPr>
          <p:cNvPr id="4" name="Slide Number Placeholder 3"/>
          <p:cNvSpPr>
            <a:spLocks noGrp="1"/>
          </p:cNvSpPr>
          <p:nvPr>
            <p:ph type="sldNum" sz="quarter" idx="12"/>
          </p:nvPr>
        </p:nvSpPr>
        <p:spPr/>
        <p:txBody>
          <a:bodyPr/>
          <a:lstStyle/>
          <a:p>
            <a:fld id="{C07F92E1-2737-4DF2-98B4-997AF5734759}" type="slidenum">
              <a:rPr lang="en-US" smtClean="0"/>
              <a:pPr/>
              <a:t>2</a:t>
            </a:fld>
            <a:endParaRPr lang="en-US" dirty="0"/>
          </a:p>
        </p:txBody>
      </p:sp>
    </p:spTree>
    <p:extLst>
      <p:ext uri="{BB962C8B-B14F-4D97-AF65-F5344CB8AC3E}">
        <p14:creationId xmlns:p14="http://schemas.microsoft.com/office/powerpoint/2010/main" xmlns="" val="1984882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0" nodeType="click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grpId="0" nodeType="clickEffect">
                                  <p:stCondLst>
                                    <p:cond delay="0"/>
                                  </p:stCondLst>
                                  <p:childTnLst>
                                    <p:set>
                                      <p:cBhvr>
                                        <p:cTn id="27" dur="1" fill="hold">
                                          <p:stCondLst>
                                            <p:cond delay="0"/>
                                          </p:stCondLst>
                                        </p:cTn>
                                        <p:tgtEl>
                                          <p:spTgt spid="3">
                                            <p:txEl>
                                              <p:pRg st="7" end="7"/>
                                            </p:txEl>
                                          </p:spTgt>
                                        </p:tgtEl>
                                        <p:attrNameLst>
                                          <p:attrName>style.visibility</p:attrName>
                                        </p:attrNameLst>
                                      </p:cBhvr>
                                      <p:to>
                                        <p:strVal val="visible"/>
                                      </p:to>
                                    </p:set>
                                    <p:animEffect transition="in" filter="fade">
                                      <p:cBhvr>
                                        <p:cTn id="28"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76200" y="978194"/>
            <a:ext cx="9296400" cy="6032205"/>
          </a:xfrm>
          <a:prstGeom prst="rect">
            <a:avLst/>
          </a:prstGeom>
          <a:blipFill dpi="0" rotWithShape="1">
            <a:blip r:embed="rId3" cstate="print">
              <a:alphaModFix amt="60000"/>
            </a:blip>
            <a:srcRect/>
            <a:stretch>
              <a:fillRect t="-4849" b="2"/>
            </a:stretch>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4" name="Title 1"/>
          <p:cNvSpPr>
            <a:spLocks noGrp="1"/>
          </p:cNvSpPr>
          <p:nvPr>
            <p:ph type="title"/>
          </p:nvPr>
        </p:nvSpPr>
        <p:spPr>
          <a:xfrm>
            <a:off x="184039" y="1059191"/>
            <a:ext cx="8426561" cy="464809"/>
          </a:xfrm>
        </p:spPr>
        <p:txBody>
          <a:bodyPr>
            <a:noAutofit/>
          </a:bodyPr>
          <a:lstStyle/>
          <a:p>
            <a:pPr eaLnBrk="1" hangingPunct="1"/>
            <a:r>
              <a:rPr lang="en-US" sz="3600" dirty="0" smtClean="0"/>
              <a:t>Synthesis of guidance</a:t>
            </a:r>
          </a:p>
        </p:txBody>
      </p:sp>
      <p:sp>
        <p:nvSpPr>
          <p:cNvPr id="3" name="Content Placeholder 2"/>
          <p:cNvSpPr>
            <a:spLocks noGrp="1"/>
          </p:cNvSpPr>
          <p:nvPr>
            <p:ph idx="1"/>
          </p:nvPr>
        </p:nvSpPr>
        <p:spPr>
          <a:xfrm>
            <a:off x="457200" y="1600200"/>
            <a:ext cx="8458200" cy="4525963"/>
          </a:xfrm>
        </p:spPr>
        <p:txBody>
          <a:bodyPr rtlCol="0">
            <a:normAutofit/>
          </a:bodyPr>
          <a:lstStyle/>
          <a:p>
            <a:pPr eaLnBrk="1" fontAlgn="auto" hangingPunct="1">
              <a:spcAft>
                <a:spcPts val="0"/>
              </a:spcAft>
              <a:buFont typeface="Arial" pitchFamily="34" charset="0"/>
              <a:buChar char="•"/>
              <a:defRPr/>
            </a:pPr>
            <a:r>
              <a:rPr lang="en-US" sz="2400" b="0" dirty="0" smtClean="0">
                <a:solidFill>
                  <a:schemeClr val="tx1"/>
                </a:solidFill>
              </a:rPr>
              <a:t>To provide an updated and complete list of current agriculture-nutrition guidance and strategies from international development </a:t>
            </a:r>
            <a:r>
              <a:rPr lang="en-US" sz="2400" b="0" u="sng" dirty="0" smtClean="0">
                <a:solidFill>
                  <a:schemeClr val="tx1"/>
                </a:solidFill>
              </a:rPr>
              <a:t>institutions</a:t>
            </a:r>
          </a:p>
          <a:p>
            <a:pPr eaLnBrk="1" fontAlgn="auto" hangingPunct="1">
              <a:spcAft>
                <a:spcPts val="0"/>
              </a:spcAft>
              <a:buFont typeface="Arial" pitchFamily="34" charset="0"/>
              <a:buChar char="•"/>
              <a:defRPr/>
            </a:pPr>
            <a:endParaRPr lang="en-US" sz="2400" b="0" dirty="0" smtClean="0">
              <a:solidFill>
                <a:schemeClr val="tx1"/>
              </a:solidFill>
            </a:endParaRPr>
          </a:p>
          <a:p>
            <a:pPr eaLnBrk="1" fontAlgn="auto" hangingPunct="1">
              <a:spcAft>
                <a:spcPts val="0"/>
              </a:spcAft>
              <a:buFont typeface="Arial" pitchFamily="34" charset="0"/>
              <a:buChar char="•"/>
              <a:defRPr/>
            </a:pPr>
            <a:r>
              <a:rPr lang="en-US" sz="2400" b="0" dirty="0" smtClean="0">
                <a:solidFill>
                  <a:schemeClr val="tx1"/>
                </a:solidFill>
              </a:rPr>
              <a:t>To provide an analysis of the key messages</a:t>
            </a:r>
          </a:p>
          <a:p>
            <a:pPr eaLnBrk="1" fontAlgn="auto" hangingPunct="1">
              <a:spcAft>
                <a:spcPts val="0"/>
              </a:spcAft>
              <a:buFont typeface="Arial" pitchFamily="34" charset="0"/>
              <a:buChar char="•"/>
              <a:defRPr/>
            </a:pPr>
            <a:endParaRPr lang="en-US" sz="2400" b="0" dirty="0" smtClean="0">
              <a:solidFill>
                <a:schemeClr val="tx1"/>
              </a:solidFill>
            </a:endParaRPr>
          </a:p>
          <a:p>
            <a:pPr eaLnBrk="1" fontAlgn="auto" hangingPunct="1">
              <a:spcAft>
                <a:spcPts val="0"/>
              </a:spcAft>
              <a:buFont typeface="Arial" pitchFamily="34" charset="0"/>
              <a:buChar char="•"/>
              <a:defRPr/>
            </a:pPr>
            <a:r>
              <a:rPr lang="en-US" sz="2400" b="0" dirty="0" smtClean="0">
                <a:solidFill>
                  <a:schemeClr val="tx1"/>
                </a:solidFill>
              </a:rPr>
              <a:t>Audiences: </a:t>
            </a:r>
          </a:p>
          <a:p>
            <a:pPr lvl="1" eaLnBrk="1" fontAlgn="auto" hangingPunct="1">
              <a:spcAft>
                <a:spcPts val="0"/>
              </a:spcAft>
              <a:buFont typeface="Arial" pitchFamily="34" charset="0"/>
              <a:buChar char="•"/>
              <a:defRPr/>
            </a:pPr>
            <a:r>
              <a:rPr lang="en-US" sz="1800" dirty="0" smtClean="0"/>
              <a:t>International development community</a:t>
            </a:r>
          </a:p>
          <a:p>
            <a:pPr lvl="1" eaLnBrk="1" fontAlgn="auto" hangingPunct="1">
              <a:spcAft>
                <a:spcPts val="0"/>
              </a:spcAft>
              <a:buFont typeface="Arial" pitchFamily="34" charset="0"/>
              <a:buChar char="•"/>
              <a:defRPr/>
            </a:pPr>
            <a:r>
              <a:rPr lang="en-US" sz="1800" dirty="0" smtClean="0"/>
              <a:t>Country-level policy-makers and program-planners</a:t>
            </a:r>
          </a:p>
        </p:txBody>
      </p:sp>
      <p:sp>
        <p:nvSpPr>
          <p:cNvPr id="4" name="Slide Number Placeholder 3"/>
          <p:cNvSpPr>
            <a:spLocks noGrp="1"/>
          </p:cNvSpPr>
          <p:nvPr>
            <p:ph type="sldNum" sz="quarter" idx="12"/>
          </p:nvPr>
        </p:nvSpPr>
        <p:spPr/>
        <p:txBody>
          <a:bodyPr/>
          <a:lstStyle/>
          <a:p>
            <a:fld id="{C07F92E1-2737-4DF2-98B4-997AF5734759}" type="slidenum">
              <a:rPr lang="en-US" smtClean="0"/>
              <a:pPr/>
              <a:t>3</a:t>
            </a:fld>
            <a:endParaRPr lang="en-US" dirty="0"/>
          </a:p>
        </p:txBody>
      </p:sp>
    </p:spTree>
    <p:extLst>
      <p:ext uri="{BB962C8B-B14F-4D97-AF65-F5344CB8AC3E}">
        <p14:creationId xmlns:p14="http://schemas.microsoft.com/office/powerpoint/2010/main" xmlns="" val="16478065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title"/>
          </p:nvPr>
        </p:nvSpPr>
        <p:spPr>
          <a:xfrm>
            <a:off x="152400" y="1059191"/>
            <a:ext cx="8426561" cy="464809"/>
          </a:xfrm>
        </p:spPr>
        <p:txBody>
          <a:bodyPr>
            <a:noAutofit/>
          </a:bodyPr>
          <a:lstStyle/>
          <a:p>
            <a:pPr eaLnBrk="1" hangingPunct="1"/>
            <a:r>
              <a:rPr lang="en-US" sz="3600" dirty="0" smtClean="0"/>
              <a:t>Overview of documents identified</a:t>
            </a:r>
          </a:p>
        </p:txBody>
      </p:sp>
      <p:sp>
        <p:nvSpPr>
          <p:cNvPr id="5123" name="Content Placeholder 2"/>
          <p:cNvSpPr>
            <a:spLocks noGrp="1"/>
          </p:cNvSpPr>
          <p:nvPr>
            <p:ph idx="1"/>
          </p:nvPr>
        </p:nvSpPr>
        <p:spPr>
          <a:xfrm>
            <a:off x="457200" y="1600200"/>
            <a:ext cx="8686800" cy="4876800"/>
          </a:xfrm>
        </p:spPr>
        <p:txBody>
          <a:bodyPr>
            <a:normAutofit fontScale="70000" lnSpcReduction="20000"/>
          </a:bodyPr>
          <a:lstStyle/>
          <a:p>
            <a:pPr eaLnBrk="1" hangingPunct="1"/>
            <a:r>
              <a:rPr lang="en-US" sz="2900" dirty="0" smtClean="0"/>
              <a:t>53 publications were identified</a:t>
            </a:r>
          </a:p>
          <a:p>
            <a:pPr eaLnBrk="1" hangingPunct="1"/>
            <a:r>
              <a:rPr lang="en-US" sz="2900" dirty="0" smtClean="0"/>
              <a:t>31 institutions have published guidance, a statement, or explorations of the evidence</a:t>
            </a:r>
          </a:p>
          <a:p>
            <a:pPr eaLnBrk="1" hangingPunct="1"/>
            <a:r>
              <a:rPr lang="en-US" sz="2900" dirty="0" smtClean="0"/>
              <a:t>Categories</a:t>
            </a:r>
          </a:p>
          <a:p>
            <a:pPr marL="914400" lvl="1" indent="-457200" eaLnBrk="1" hangingPunct="1">
              <a:buFont typeface="Calibri" pitchFamily="34" charset="0"/>
              <a:buAutoNum type="arabicPeriod"/>
            </a:pPr>
            <a:r>
              <a:rPr lang="en-US" sz="2600" b="1" dirty="0" smtClean="0"/>
              <a:t>Guiding principles and operational guidance</a:t>
            </a:r>
          </a:p>
          <a:p>
            <a:pPr marL="1314450" lvl="2" indent="-457200">
              <a:buFont typeface="Wingdings" pitchFamily="2" charset="2"/>
              <a:buChar char="§"/>
            </a:pPr>
            <a:r>
              <a:rPr lang="en-US" sz="2300" b="1" dirty="0" smtClean="0"/>
              <a:t>EC, FAO, World Bank, ACF, Save the Children, World Vision, IYCN (USAID), FANTA (USAID), IFPRI, </a:t>
            </a:r>
            <a:r>
              <a:rPr lang="en-US" sz="2300" b="1" dirty="0" err="1" smtClean="0"/>
              <a:t>Bioversity</a:t>
            </a:r>
            <a:endParaRPr lang="en-US" sz="2300" b="1" dirty="0" smtClean="0"/>
          </a:p>
          <a:p>
            <a:pPr marL="914400" lvl="1" indent="-457200" eaLnBrk="1" hangingPunct="1">
              <a:buFont typeface="Calibri" pitchFamily="34" charset="0"/>
              <a:buAutoNum type="arabicPeriod"/>
            </a:pPr>
            <a:endParaRPr lang="en-US" sz="1400" b="1" dirty="0" smtClean="0"/>
          </a:p>
          <a:p>
            <a:pPr marL="914400" lvl="1" indent="-457200" eaLnBrk="1" hangingPunct="1">
              <a:buFont typeface="Calibri" pitchFamily="34" charset="0"/>
              <a:buAutoNum type="arabicPeriod"/>
            </a:pPr>
            <a:r>
              <a:rPr lang="en-US" sz="2600" b="1" dirty="0" smtClean="0"/>
              <a:t>Guidance from UN high-level bodies</a:t>
            </a:r>
            <a:endParaRPr lang="en-US" sz="2300" b="1" dirty="0" smtClean="0"/>
          </a:p>
          <a:p>
            <a:pPr marL="1200150" lvl="2" indent="-342900">
              <a:buFont typeface="Wingdings" pitchFamily="2" charset="2"/>
              <a:buChar char="§"/>
            </a:pPr>
            <a:r>
              <a:rPr lang="en-US" sz="2300" b="1" dirty="0" smtClean="0"/>
              <a:t>HLTF, SCN</a:t>
            </a:r>
          </a:p>
          <a:p>
            <a:pPr marL="914400" lvl="1" indent="-457200" eaLnBrk="1" hangingPunct="1">
              <a:buFont typeface="Calibri" pitchFamily="34" charset="0"/>
              <a:buAutoNum type="arabicPeriod"/>
            </a:pPr>
            <a:endParaRPr lang="en-US" sz="1400" dirty="0" smtClean="0"/>
          </a:p>
          <a:p>
            <a:pPr marL="914400" lvl="1" indent="-457200" eaLnBrk="1" hangingPunct="1">
              <a:buFont typeface="Calibri" pitchFamily="34" charset="0"/>
              <a:buAutoNum type="arabicPeriod"/>
            </a:pPr>
            <a:r>
              <a:rPr lang="en-US" sz="2600" dirty="0" smtClean="0"/>
              <a:t>Manuals</a:t>
            </a:r>
          </a:p>
          <a:p>
            <a:pPr marL="1314450" lvl="2" indent="-457200">
              <a:buFont typeface="Wingdings" pitchFamily="2" charset="2"/>
              <a:buChar char="§"/>
            </a:pPr>
            <a:r>
              <a:rPr lang="en-US" sz="2300" i="1" dirty="0" smtClean="0"/>
              <a:t>such as…</a:t>
            </a:r>
            <a:r>
              <a:rPr lang="en-US" sz="2300" dirty="0" smtClean="0"/>
              <a:t> </a:t>
            </a:r>
            <a:r>
              <a:rPr lang="en-US" sz="2300" dirty="0" err="1" smtClean="0"/>
              <a:t>Bioversity</a:t>
            </a:r>
            <a:r>
              <a:rPr lang="en-US" sz="2300" dirty="0" smtClean="0"/>
              <a:t> International, FAO, ACF, GAIN</a:t>
            </a:r>
          </a:p>
          <a:p>
            <a:pPr marL="914400" lvl="1" indent="-457200" eaLnBrk="1" hangingPunct="1">
              <a:buFont typeface="Calibri" pitchFamily="34" charset="0"/>
              <a:buAutoNum type="arabicPeriod"/>
            </a:pPr>
            <a:endParaRPr lang="en-US" sz="1400" dirty="0" smtClean="0"/>
          </a:p>
          <a:p>
            <a:pPr marL="914400" lvl="1" indent="-457200" eaLnBrk="1" hangingPunct="1">
              <a:buFont typeface="Calibri" pitchFamily="34" charset="0"/>
              <a:buAutoNum type="arabicPeriod"/>
            </a:pPr>
            <a:r>
              <a:rPr lang="en-US" sz="2600" dirty="0" smtClean="0"/>
              <a:t>Statements and strategies </a:t>
            </a:r>
          </a:p>
          <a:p>
            <a:pPr marL="1314450" lvl="2" indent="-457200">
              <a:buFont typeface="Wingdings" pitchFamily="2" charset="2"/>
              <a:buChar char="§"/>
            </a:pPr>
            <a:r>
              <a:rPr lang="en-US" sz="2300" i="1" dirty="0" smtClean="0"/>
              <a:t>such as…</a:t>
            </a:r>
            <a:r>
              <a:rPr lang="en-US" sz="2300" dirty="0" smtClean="0"/>
              <a:t> BMGF, IFAD, USAID, HKI, Concern Worldwide</a:t>
            </a:r>
          </a:p>
          <a:p>
            <a:pPr marL="914400" lvl="1" indent="-457200" eaLnBrk="1" hangingPunct="1">
              <a:buFont typeface="Calibri" pitchFamily="34" charset="0"/>
              <a:buAutoNum type="arabicPeriod"/>
            </a:pPr>
            <a:endParaRPr lang="en-US" sz="1400" dirty="0" smtClean="0"/>
          </a:p>
          <a:p>
            <a:pPr marL="914400" lvl="1" indent="-457200" eaLnBrk="1" hangingPunct="1">
              <a:buFont typeface="Calibri" pitchFamily="34" charset="0"/>
              <a:buAutoNum type="arabicPeriod"/>
            </a:pPr>
            <a:r>
              <a:rPr lang="en-US" sz="2600" dirty="0" smtClean="0"/>
              <a:t>“Other” - academic reviews, a community conversation, and a research program</a:t>
            </a:r>
          </a:p>
          <a:p>
            <a:pPr marL="1314450" lvl="2" indent="-457200">
              <a:buFont typeface="Wingdings" pitchFamily="2" charset="2"/>
              <a:buChar char="§"/>
            </a:pPr>
            <a:r>
              <a:rPr lang="en-US" sz="2300" i="1" dirty="0" smtClean="0"/>
              <a:t>such as… </a:t>
            </a:r>
            <a:r>
              <a:rPr lang="en-US" sz="2300" dirty="0" smtClean="0"/>
              <a:t>FAO, IFPRI, DFID, World Bank, CGIAR</a:t>
            </a:r>
          </a:p>
        </p:txBody>
      </p:sp>
      <p:sp>
        <p:nvSpPr>
          <p:cNvPr id="2" name="Slide Number Placeholder 1"/>
          <p:cNvSpPr>
            <a:spLocks noGrp="1"/>
          </p:cNvSpPr>
          <p:nvPr>
            <p:ph type="sldNum" sz="quarter" idx="12"/>
          </p:nvPr>
        </p:nvSpPr>
        <p:spPr/>
        <p:txBody>
          <a:bodyPr/>
          <a:lstStyle/>
          <a:p>
            <a:fld id="{C07F92E1-2737-4DF2-98B4-997AF5734759}" type="slidenum">
              <a:rPr lang="en-US" smtClean="0"/>
              <a:pPr/>
              <a:t>4</a:t>
            </a:fld>
            <a:endParaRPr lang="en-US" dirty="0"/>
          </a:p>
        </p:txBody>
      </p:sp>
    </p:spTree>
    <p:extLst>
      <p:ext uri="{BB962C8B-B14F-4D97-AF65-F5344CB8AC3E}">
        <p14:creationId xmlns:p14="http://schemas.microsoft.com/office/powerpoint/2010/main" xmlns="" val="6749814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7328" y="838200"/>
            <a:ext cx="8363272" cy="990600"/>
          </a:xfrm>
        </p:spPr>
        <p:txBody>
          <a:bodyPr>
            <a:normAutofit/>
          </a:bodyPr>
          <a:lstStyle/>
          <a:p>
            <a:r>
              <a:rPr lang="en-US" sz="3600" dirty="0" smtClean="0"/>
              <a:t>Emerging Consensus</a:t>
            </a:r>
            <a:endParaRPr lang="en-US" sz="3600" dirty="0"/>
          </a:p>
        </p:txBody>
      </p:sp>
      <p:sp>
        <p:nvSpPr>
          <p:cNvPr id="3" name="Content Placeholder 2"/>
          <p:cNvSpPr>
            <a:spLocks noGrp="1"/>
          </p:cNvSpPr>
          <p:nvPr>
            <p:ph idx="1"/>
          </p:nvPr>
        </p:nvSpPr>
        <p:spPr>
          <a:xfrm>
            <a:off x="457200" y="1676400"/>
            <a:ext cx="8839200" cy="5105400"/>
          </a:xfrm>
        </p:spPr>
        <p:txBody>
          <a:bodyPr>
            <a:normAutofit fontScale="85000" lnSpcReduction="20000"/>
          </a:bodyPr>
          <a:lstStyle/>
          <a:p>
            <a:pPr>
              <a:spcBef>
                <a:spcPts val="0"/>
              </a:spcBef>
              <a:buClrTx/>
              <a:buSzTx/>
              <a:defRPr/>
            </a:pPr>
            <a:r>
              <a:rPr lang="en-US" sz="2400" dirty="0" smtClean="0">
                <a:sym typeface="Wingdings" pitchFamily="2" charset="2"/>
              </a:rPr>
              <a:t>Implicit consensus apparent</a:t>
            </a:r>
          </a:p>
          <a:p>
            <a:pPr>
              <a:spcBef>
                <a:spcPts val="0"/>
              </a:spcBef>
              <a:buClrTx/>
              <a:buSzTx/>
              <a:defRPr/>
            </a:pPr>
            <a:endParaRPr lang="en-US" sz="1200" dirty="0" smtClean="0">
              <a:sym typeface="Wingdings" pitchFamily="2" charset="2"/>
            </a:endParaRPr>
          </a:p>
          <a:p>
            <a:pPr>
              <a:spcBef>
                <a:spcPts val="0"/>
              </a:spcBef>
              <a:buClrTx/>
              <a:buSzTx/>
              <a:defRPr/>
            </a:pPr>
            <a:r>
              <a:rPr lang="en-US" sz="2400" dirty="0" smtClean="0">
                <a:sym typeface="Wingdings" pitchFamily="2" charset="2"/>
              </a:rPr>
              <a:t>Report </a:t>
            </a:r>
            <a:r>
              <a:rPr lang="en-US" sz="2400" dirty="0">
                <a:sym typeface="Wingdings" pitchFamily="2" charset="2"/>
              </a:rPr>
              <a:t>and synthesis of current guidance elaborated  through extensive consultation and peer review (</a:t>
            </a:r>
            <a:r>
              <a:rPr lang="en-US" sz="2400" dirty="0" smtClean="0">
                <a:sym typeface="Wingdings" pitchFamily="2" charset="2"/>
              </a:rPr>
              <a:t>2012-2013)</a:t>
            </a:r>
            <a:endParaRPr lang="en-US" sz="2400" dirty="0">
              <a:sym typeface="Wingdings" pitchFamily="2" charset="2"/>
            </a:endParaRPr>
          </a:p>
          <a:p>
            <a:pPr lvl="1"/>
            <a:r>
              <a:rPr lang="en-US" sz="2100" dirty="0" smtClean="0"/>
              <a:t>70+ individuals, 30+ organizations</a:t>
            </a:r>
          </a:p>
          <a:p>
            <a:pPr lvl="1"/>
            <a:r>
              <a:rPr lang="en-US" sz="2100" dirty="0" smtClean="0"/>
              <a:t>Agriculture-Nutrition Community of Practice (Ag2Nut </a:t>
            </a:r>
            <a:r>
              <a:rPr lang="en-US" sz="2100" dirty="0" err="1" smtClean="0"/>
              <a:t>CoP</a:t>
            </a:r>
            <a:r>
              <a:rPr lang="en-US" sz="2100" dirty="0" smtClean="0"/>
              <a:t>)</a:t>
            </a:r>
          </a:p>
          <a:p>
            <a:pPr lvl="1"/>
            <a:r>
              <a:rPr lang="en-US" sz="2100" dirty="0" smtClean="0"/>
              <a:t>AIARD</a:t>
            </a:r>
          </a:p>
          <a:p>
            <a:pPr lvl="1"/>
            <a:r>
              <a:rPr lang="en-US" sz="2100" dirty="0" smtClean="0"/>
              <a:t>FAO in-house</a:t>
            </a:r>
          </a:p>
          <a:p>
            <a:pPr lvl="1"/>
            <a:r>
              <a:rPr lang="en-US" sz="2100" dirty="0" smtClean="0"/>
              <a:t>FSN Forum discussion (Nov. 2012)</a:t>
            </a:r>
          </a:p>
          <a:p>
            <a:pPr lvl="1"/>
            <a:r>
              <a:rPr lang="en-US" sz="2100" dirty="0" smtClean="0"/>
              <a:t>Use and feedback from:</a:t>
            </a:r>
          </a:p>
          <a:p>
            <a:pPr lvl="2"/>
            <a:r>
              <a:rPr lang="en-US" sz="1900" dirty="0" smtClean="0"/>
              <a:t>Govt. of Rwanda (MINAGRI)</a:t>
            </a:r>
          </a:p>
          <a:p>
            <a:pPr lvl="2"/>
            <a:r>
              <a:rPr lang="en-US" sz="1900" dirty="0" smtClean="0"/>
              <a:t>Ministry of Agriculture in Uganda</a:t>
            </a:r>
          </a:p>
          <a:p>
            <a:pPr lvl="2"/>
            <a:r>
              <a:rPr lang="en-US" sz="1900" dirty="0"/>
              <a:t>CAADP Nutrition Capacity Development Initiative</a:t>
            </a:r>
          </a:p>
          <a:p>
            <a:pPr lvl="2"/>
            <a:r>
              <a:rPr lang="en-US" sz="1900" dirty="0" smtClean="0"/>
              <a:t>ACF International</a:t>
            </a:r>
          </a:p>
          <a:p>
            <a:pPr lvl="2"/>
            <a:r>
              <a:rPr lang="en-US" sz="1900" dirty="0" smtClean="0"/>
              <a:t>USAID/SPRING for Feed the Future</a:t>
            </a:r>
          </a:p>
          <a:p>
            <a:pPr marL="0" indent="0">
              <a:buNone/>
            </a:pPr>
            <a:endParaRPr lang="en-US" sz="1200" dirty="0" smtClean="0"/>
          </a:p>
          <a:p>
            <a:pPr marL="0" indent="0">
              <a:buNone/>
            </a:pPr>
            <a:r>
              <a:rPr lang="en-US" sz="2400" dirty="0" smtClean="0">
                <a:sym typeface="Wingdings" pitchFamily="2" charset="2"/>
              </a:rPr>
              <a:t> Came to a 1-page draft statement</a:t>
            </a:r>
          </a:p>
          <a:p>
            <a:pPr lvl="1"/>
            <a:r>
              <a:rPr lang="en-US" sz="2400" dirty="0" smtClean="0">
                <a:sym typeface="Wingdings" pitchFamily="2" charset="2"/>
              </a:rPr>
              <a:t>Reviewed in Geneva at SCN meeting, FAO, and A</a:t>
            </a:r>
            <a:r>
              <a:rPr lang="en-US" sz="2400" dirty="0" smtClean="0"/>
              <a:t>g2Nut </a:t>
            </a:r>
            <a:r>
              <a:rPr lang="en-US" sz="2400" dirty="0" err="1" smtClean="0"/>
              <a:t>CoP</a:t>
            </a:r>
            <a:r>
              <a:rPr lang="en-US" sz="2400" dirty="0"/>
              <a:t> </a:t>
            </a:r>
            <a:r>
              <a:rPr lang="en-US" sz="2400" dirty="0" smtClean="0"/>
              <a:t>								</a:t>
            </a:r>
            <a:r>
              <a:rPr lang="en-US" sz="1600" dirty="0" smtClean="0">
                <a:hlinkClick r:id="rId3"/>
              </a:rPr>
              <a:t>http://knowledge-gateway.org/ag2nut</a:t>
            </a:r>
            <a:endParaRPr lang="en-US" sz="1600" dirty="0" smtClean="0"/>
          </a:p>
        </p:txBody>
      </p:sp>
      <p:sp>
        <p:nvSpPr>
          <p:cNvPr id="4" name="Slide Number Placeholder 3"/>
          <p:cNvSpPr>
            <a:spLocks noGrp="1"/>
          </p:cNvSpPr>
          <p:nvPr>
            <p:ph type="sldNum" sz="quarter" idx="12"/>
          </p:nvPr>
        </p:nvSpPr>
        <p:spPr/>
        <p:txBody>
          <a:bodyPr/>
          <a:lstStyle/>
          <a:p>
            <a:fld id="{C07F92E1-2737-4DF2-98B4-997AF5734759}" type="slidenum">
              <a:rPr lang="en-US" smtClean="0"/>
              <a:pPr/>
              <a:t>5</a:t>
            </a:fld>
            <a:endParaRPr lang="en-US" dirty="0"/>
          </a:p>
        </p:txBody>
      </p:sp>
    </p:spTree>
    <p:extLst>
      <p:ext uri="{BB962C8B-B14F-4D97-AF65-F5344CB8AC3E}">
        <p14:creationId xmlns:p14="http://schemas.microsoft.com/office/powerpoint/2010/main" xmlns="" val="872578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229235" y="1066800"/>
            <a:ext cx="8686800" cy="2819400"/>
          </a:xfrm>
          <a:prstGeom prst="rect">
            <a:avLst/>
          </a:prstGeom>
          <a:solidFill>
            <a:schemeClr val="accent1">
              <a:alpha val="19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3075" name="Content Placeholder 2"/>
          <p:cNvSpPr>
            <a:spLocks noGrp="1"/>
          </p:cNvSpPr>
          <p:nvPr>
            <p:ph idx="1"/>
          </p:nvPr>
        </p:nvSpPr>
        <p:spPr>
          <a:xfrm>
            <a:off x="228600" y="1066800"/>
            <a:ext cx="8824912" cy="4843040"/>
          </a:xfrm>
        </p:spPr>
        <p:txBody>
          <a:bodyPr>
            <a:noAutofit/>
          </a:bodyPr>
          <a:lstStyle/>
          <a:p>
            <a:pPr>
              <a:spcBef>
                <a:spcPts val="600"/>
              </a:spcBef>
              <a:buFont typeface="Verdana" pitchFamily="34" charset="0"/>
              <a:buAutoNum type="arabicPeriod"/>
            </a:pPr>
            <a:r>
              <a:rPr lang="en-US" sz="1600" b="1" dirty="0"/>
              <a:t>Incorporate explicit nutrition objectives and indicators into their design, and track and mitigate potential harms</a:t>
            </a:r>
            <a:r>
              <a:rPr lang="en-US" sz="1600" b="1" dirty="0" smtClean="0"/>
              <a:t>.</a:t>
            </a:r>
            <a:endParaRPr lang="en-US" sz="1600" dirty="0" smtClean="0"/>
          </a:p>
          <a:p>
            <a:pPr>
              <a:spcBef>
                <a:spcPts val="600"/>
              </a:spcBef>
              <a:buFont typeface="Verdana" pitchFamily="34" charset="0"/>
              <a:buAutoNum type="arabicPeriod"/>
            </a:pPr>
            <a:r>
              <a:rPr lang="en-US" sz="1600" b="1" dirty="0"/>
              <a:t>Assess the context </a:t>
            </a:r>
            <a:r>
              <a:rPr lang="en-US" sz="1600" dirty="0"/>
              <a:t>at the local level, to design appropriate activities</a:t>
            </a:r>
            <a:r>
              <a:rPr lang="en-US" sz="1600" b="1" dirty="0"/>
              <a:t> </a:t>
            </a:r>
            <a:r>
              <a:rPr lang="en-US" sz="1600" dirty="0"/>
              <a:t>to address the types and causes of malnutrition</a:t>
            </a:r>
            <a:r>
              <a:rPr lang="en-US" sz="1600" dirty="0" smtClean="0"/>
              <a:t>.</a:t>
            </a:r>
          </a:p>
          <a:p>
            <a:pPr>
              <a:spcBef>
                <a:spcPts val="600"/>
              </a:spcBef>
              <a:buFont typeface="Verdana" pitchFamily="34" charset="0"/>
              <a:buAutoNum type="arabicPeriod"/>
            </a:pPr>
            <a:r>
              <a:rPr lang="en-US" sz="1600" b="1" dirty="0" smtClean="0"/>
              <a:t>Target the vulnerable and improve equity </a:t>
            </a:r>
            <a:r>
              <a:rPr lang="en-US" sz="1600" dirty="0" smtClean="0"/>
              <a:t>through participation, access to resources and decent employment.</a:t>
            </a:r>
          </a:p>
          <a:p>
            <a:pPr>
              <a:spcBef>
                <a:spcPts val="600"/>
              </a:spcBef>
              <a:buFont typeface="Verdana" pitchFamily="34" charset="0"/>
              <a:buAutoNum type="arabicPeriod"/>
            </a:pPr>
            <a:r>
              <a:rPr lang="en-US" sz="1600" b="1" dirty="0" smtClean="0"/>
              <a:t>Collaborate with other sectors</a:t>
            </a:r>
            <a:r>
              <a:rPr lang="en-US" sz="1600" dirty="0" smtClean="0"/>
              <a:t> (health, environment, social protection, labor, water and sanitation, education, energy) and </a:t>
            </a:r>
            <a:r>
              <a:rPr lang="en-US" sz="1600" dirty="0" err="1" smtClean="0"/>
              <a:t>programmes</a:t>
            </a:r>
            <a:r>
              <a:rPr lang="en-US" sz="1600" dirty="0" smtClean="0"/>
              <a:t>.</a:t>
            </a:r>
          </a:p>
          <a:p>
            <a:pPr>
              <a:spcBef>
                <a:spcPts val="600"/>
              </a:spcBef>
              <a:buFont typeface="Verdana" pitchFamily="34" charset="0"/>
              <a:buAutoNum type="arabicPeriod"/>
            </a:pPr>
            <a:r>
              <a:rPr lang="en-US" sz="1600" b="1" dirty="0" smtClean="0"/>
              <a:t>Maintain or improve the natural resource base</a:t>
            </a:r>
            <a:r>
              <a:rPr lang="en-US" sz="1600" dirty="0" smtClean="0"/>
              <a:t>. </a:t>
            </a:r>
            <a:r>
              <a:rPr lang="en-US" sz="1600" dirty="0"/>
              <a:t>Manage water resources in particular to reduce vector-borne illness and to ensure sustainable, safe household water sources.</a:t>
            </a:r>
            <a:endParaRPr lang="en-US" sz="1600" b="1" dirty="0" smtClean="0"/>
          </a:p>
          <a:p>
            <a:pPr>
              <a:spcBef>
                <a:spcPts val="600"/>
              </a:spcBef>
              <a:buFont typeface="Verdana" pitchFamily="34" charset="0"/>
              <a:buAutoNum type="arabicPeriod"/>
            </a:pPr>
            <a:r>
              <a:rPr lang="en-US" sz="1600" b="1" dirty="0" smtClean="0"/>
              <a:t>Empower women</a:t>
            </a:r>
            <a:r>
              <a:rPr lang="en-US" sz="1600" dirty="0" smtClean="0"/>
              <a:t>.</a:t>
            </a:r>
          </a:p>
          <a:p>
            <a:pPr>
              <a:spcBef>
                <a:spcPts val="600"/>
              </a:spcBef>
              <a:buFont typeface="Verdana" pitchFamily="34" charset="0"/>
              <a:buAutoNum type="arabicPeriod"/>
            </a:pPr>
            <a:r>
              <a:rPr lang="en-US" sz="1600" b="1" dirty="0"/>
              <a:t>Facilitate production diversification, and increase production of nutrient-dense crops and small-scale livestock</a:t>
            </a:r>
            <a:r>
              <a:rPr lang="en-US" sz="1600" b="1" dirty="0" smtClean="0"/>
              <a:t>.</a:t>
            </a:r>
          </a:p>
          <a:p>
            <a:pPr>
              <a:spcBef>
                <a:spcPts val="600"/>
              </a:spcBef>
              <a:buFont typeface="Verdana" pitchFamily="34" charset="0"/>
              <a:buAutoNum type="arabicPeriod"/>
            </a:pPr>
            <a:r>
              <a:rPr lang="en-US" sz="1600" b="1" dirty="0"/>
              <a:t>Improve processing, storage and preservation </a:t>
            </a:r>
            <a:r>
              <a:rPr lang="en-US" sz="1600" dirty="0"/>
              <a:t>to retain nutritional </a:t>
            </a:r>
            <a:r>
              <a:rPr lang="en-US" sz="1600" dirty="0" smtClean="0"/>
              <a:t>value </a:t>
            </a:r>
            <a:r>
              <a:rPr lang="en-US" sz="1600" dirty="0"/>
              <a:t>and food safety, to reduce seasonality of food insecurity and post-harvest losses, and to make healthy foods convenient to prepare.</a:t>
            </a:r>
            <a:r>
              <a:rPr lang="en-US" sz="1600" dirty="0" smtClean="0"/>
              <a:t> </a:t>
            </a:r>
          </a:p>
          <a:p>
            <a:pPr>
              <a:spcBef>
                <a:spcPts val="600"/>
              </a:spcBef>
              <a:buFont typeface="Verdana" pitchFamily="34" charset="0"/>
              <a:buAutoNum type="arabicPeriod"/>
            </a:pPr>
            <a:r>
              <a:rPr lang="en-US" sz="1600" b="1" dirty="0" smtClean="0"/>
              <a:t>Expand market access for vulnerable groups, particularly for marketing nutritious foods.</a:t>
            </a:r>
            <a:endParaRPr lang="en-US" sz="1600" dirty="0" smtClean="0"/>
          </a:p>
          <a:p>
            <a:pPr>
              <a:spcBef>
                <a:spcPts val="600"/>
              </a:spcBef>
              <a:buFont typeface="Verdana" pitchFamily="34" charset="0"/>
              <a:buAutoNum type="arabicPeriod"/>
            </a:pPr>
            <a:r>
              <a:rPr lang="en-US" sz="1600" b="1" dirty="0" smtClean="0"/>
              <a:t>Incorporate nutrition promotion and education</a:t>
            </a:r>
            <a:r>
              <a:rPr lang="en-US" sz="1600" dirty="0" smtClean="0"/>
              <a:t> that builds on existing local knowledge, attitudes and practices.</a:t>
            </a:r>
          </a:p>
        </p:txBody>
      </p:sp>
      <p:sp>
        <p:nvSpPr>
          <p:cNvPr id="4" name="Rectangle 3"/>
          <p:cNvSpPr/>
          <p:nvPr/>
        </p:nvSpPr>
        <p:spPr>
          <a:xfrm>
            <a:off x="229235" y="3887973"/>
            <a:ext cx="8686800" cy="2590799"/>
          </a:xfrm>
          <a:prstGeom prst="rect">
            <a:avLst/>
          </a:prstGeom>
          <a:solidFill>
            <a:schemeClr val="accent2">
              <a:alpha val="19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2" name="Slide Number Placeholder 1"/>
          <p:cNvSpPr>
            <a:spLocks noGrp="1"/>
          </p:cNvSpPr>
          <p:nvPr>
            <p:ph type="sldNum" sz="quarter" idx="12"/>
          </p:nvPr>
        </p:nvSpPr>
        <p:spPr/>
        <p:txBody>
          <a:bodyPr/>
          <a:lstStyle/>
          <a:p>
            <a:fld id="{C07F92E1-2737-4DF2-98B4-997AF5734759}" type="slidenum">
              <a:rPr lang="en-US" smtClean="0"/>
              <a:pPr/>
              <a:t>6</a:t>
            </a:fld>
            <a:endParaRPr lang="en-US" dirty="0"/>
          </a:p>
        </p:txBody>
      </p:sp>
      <p:sp>
        <p:nvSpPr>
          <p:cNvPr id="6" name="Rectangle 5"/>
          <p:cNvSpPr/>
          <p:nvPr/>
        </p:nvSpPr>
        <p:spPr>
          <a:xfrm>
            <a:off x="76200" y="76200"/>
            <a:ext cx="3657600" cy="6858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74" name="Title 1"/>
          <p:cNvSpPr>
            <a:spLocks noGrp="1"/>
          </p:cNvSpPr>
          <p:nvPr>
            <p:ph type="title"/>
          </p:nvPr>
        </p:nvSpPr>
        <p:spPr>
          <a:xfrm>
            <a:off x="457200" y="0"/>
            <a:ext cx="8229600" cy="990600"/>
          </a:xfrm>
        </p:spPr>
        <p:txBody>
          <a:bodyPr>
            <a:noAutofit/>
          </a:bodyPr>
          <a:lstStyle/>
          <a:p>
            <a:pPr algn="ctr"/>
            <a:r>
              <a:rPr lang="en-US" sz="2800" dirty="0" smtClean="0">
                <a:effectLst/>
              </a:rPr>
              <a:t>Guiding Principles for </a:t>
            </a:r>
            <a:br>
              <a:rPr lang="en-US" sz="2800" dirty="0" smtClean="0">
                <a:effectLst/>
              </a:rPr>
            </a:br>
            <a:r>
              <a:rPr lang="en-US" sz="2800" dirty="0" smtClean="0">
                <a:effectLst/>
              </a:rPr>
              <a:t>Improving Nutrition through Agriculture</a:t>
            </a:r>
          </a:p>
        </p:txBody>
      </p:sp>
    </p:spTree>
    <p:extLst>
      <p:ext uri="{BB962C8B-B14F-4D97-AF65-F5344CB8AC3E}">
        <p14:creationId xmlns:p14="http://schemas.microsoft.com/office/powerpoint/2010/main" xmlns="" val="31502963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039" y="1059191"/>
            <a:ext cx="8426561" cy="464809"/>
          </a:xfrm>
        </p:spPr>
        <p:txBody>
          <a:bodyPr>
            <a:noAutofit/>
          </a:bodyPr>
          <a:lstStyle/>
          <a:p>
            <a:r>
              <a:rPr lang="en-US" sz="3600" dirty="0" smtClean="0"/>
              <a:t>Nutrition-sensitive agriculture: two levels</a:t>
            </a:r>
            <a:endParaRPr lang="en-US" sz="3600" dirty="0"/>
          </a:p>
        </p:txBody>
      </p:sp>
      <p:sp>
        <p:nvSpPr>
          <p:cNvPr id="3" name="Content Placeholder 2"/>
          <p:cNvSpPr>
            <a:spLocks noGrp="1"/>
          </p:cNvSpPr>
          <p:nvPr>
            <p:ph idx="1"/>
          </p:nvPr>
        </p:nvSpPr>
        <p:spPr>
          <a:xfrm>
            <a:off x="457200" y="1874837"/>
            <a:ext cx="8229600" cy="4525963"/>
          </a:xfrm>
        </p:spPr>
        <p:txBody>
          <a:bodyPr>
            <a:normAutofit/>
          </a:bodyPr>
          <a:lstStyle/>
          <a:p>
            <a:r>
              <a:rPr lang="en-US" dirty="0" smtClean="0"/>
              <a:t>Improving conditions for nutritionally-vulnerable smallholder farmer households directly</a:t>
            </a:r>
          </a:p>
          <a:p>
            <a:r>
              <a:rPr lang="en-US" dirty="0" smtClean="0"/>
              <a:t>Improving the food system so that nutritious diets are easier to obtain for all consumers</a:t>
            </a:r>
          </a:p>
          <a:p>
            <a:pPr lvl="1"/>
            <a:endParaRPr lang="en-US" sz="2000" dirty="0"/>
          </a:p>
          <a:p>
            <a:r>
              <a:rPr lang="en-US" dirty="0" smtClean="0"/>
              <a:t>Likewise, two levels of recommendations:</a:t>
            </a:r>
          </a:p>
          <a:p>
            <a:pPr marL="971550" lvl="1" indent="-514350">
              <a:buAutoNum type="arabicPeriod"/>
            </a:pPr>
            <a:r>
              <a:rPr lang="en-US" dirty="0" smtClean="0"/>
              <a:t>Programming</a:t>
            </a:r>
          </a:p>
          <a:p>
            <a:pPr marL="971550" lvl="1" indent="-514350">
              <a:buAutoNum type="arabicPeriod"/>
            </a:pPr>
            <a:r>
              <a:rPr lang="en-US" dirty="0" smtClean="0"/>
              <a:t>Policy and governance</a:t>
            </a:r>
            <a:endParaRPr lang="en-US" dirty="0"/>
          </a:p>
        </p:txBody>
      </p:sp>
      <p:sp>
        <p:nvSpPr>
          <p:cNvPr id="4" name="Slide Number Placeholder 3"/>
          <p:cNvSpPr>
            <a:spLocks noGrp="1"/>
          </p:cNvSpPr>
          <p:nvPr>
            <p:ph type="sldNum" sz="quarter" idx="12"/>
          </p:nvPr>
        </p:nvSpPr>
        <p:spPr/>
        <p:txBody>
          <a:bodyPr/>
          <a:lstStyle/>
          <a:p>
            <a:fld id="{C07F92E1-2737-4DF2-98B4-997AF5734759}" type="slidenum">
              <a:rPr lang="en-US" smtClean="0"/>
              <a:pPr/>
              <a:t>7</a:t>
            </a:fld>
            <a:endParaRPr lang="en-US" dirty="0"/>
          </a:p>
        </p:txBody>
      </p:sp>
    </p:spTree>
    <p:extLst>
      <p:ext uri="{BB962C8B-B14F-4D97-AF65-F5344CB8AC3E}">
        <p14:creationId xmlns:p14="http://schemas.microsoft.com/office/powerpoint/2010/main" xmlns="" val="2067514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3">
                                            <p:txEl>
                                              <p:pRg st="4" end="4"/>
                                            </p:txEl>
                                          </p:spTgt>
                                        </p:tgtEl>
                                        <p:attrNameLst>
                                          <p:attrName>style.visibility</p:attrName>
                                        </p:attrNameLst>
                                      </p:cBhvr>
                                      <p:to>
                                        <p:strVal val="visible"/>
                                      </p:to>
                                    </p:set>
                                    <p:animEffect transition="in" filter="fade">
                                      <p:cBhvr>
                                        <p:cTn id="20" dur="500"/>
                                        <p:tgtEl>
                                          <p:spTgt spid="3">
                                            <p:txEl>
                                              <p:pRg st="4" end="4"/>
                                            </p:txEl>
                                          </p:spTgt>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Effect transition="in" filter="fade">
                                      <p:cBhvr>
                                        <p:cTn id="23"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039" y="1059191"/>
            <a:ext cx="8807561" cy="464809"/>
          </a:xfrm>
        </p:spPr>
        <p:txBody>
          <a:bodyPr>
            <a:noAutofit/>
          </a:bodyPr>
          <a:lstStyle/>
          <a:p>
            <a:r>
              <a:rPr lang="en-US" sz="3200" dirty="0" smtClean="0"/>
              <a:t>Agriculture and Food Policy Support to Nutrition</a:t>
            </a:r>
            <a:endParaRPr lang="en-US" sz="3200" dirty="0"/>
          </a:p>
        </p:txBody>
      </p:sp>
      <p:sp>
        <p:nvSpPr>
          <p:cNvPr id="3" name="Content Placeholder 2"/>
          <p:cNvSpPr>
            <a:spLocks noGrp="1"/>
          </p:cNvSpPr>
          <p:nvPr>
            <p:ph idx="1"/>
          </p:nvPr>
        </p:nvSpPr>
        <p:spPr>
          <a:xfrm>
            <a:off x="457200" y="1646237"/>
            <a:ext cx="8229600" cy="4602163"/>
          </a:xfrm>
          <a:solidFill>
            <a:srgbClr val="FFFFCC"/>
          </a:solidFill>
          <a:ln w="19050">
            <a:solidFill>
              <a:schemeClr val="accent1"/>
            </a:solidFill>
          </a:ln>
        </p:spPr>
        <p:txBody>
          <a:bodyPr>
            <a:noAutofit/>
          </a:bodyPr>
          <a:lstStyle/>
          <a:p>
            <a:pPr lvl="0">
              <a:buFont typeface="+mj-lt"/>
              <a:buAutoNum type="arabicPeriod"/>
            </a:pPr>
            <a:r>
              <a:rPr lang="en-US" sz="1600" b="1" dirty="0"/>
              <a:t>Increase incentives (and decrease disincentives) </a:t>
            </a:r>
            <a:r>
              <a:rPr lang="en-US" sz="1600" b="1" dirty="0" smtClean="0"/>
              <a:t>for sustainable production, distribution, </a:t>
            </a:r>
            <a:r>
              <a:rPr lang="en-US" sz="1600" b="1" dirty="0"/>
              <a:t>and consumption of diverse, nutritious and safe </a:t>
            </a:r>
            <a:r>
              <a:rPr lang="en-US" sz="1600" b="1" dirty="0" smtClean="0"/>
              <a:t>foods.</a:t>
            </a:r>
            <a:r>
              <a:rPr lang="en-US" sz="1600" dirty="0" smtClean="0"/>
              <a:t>  </a:t>
            </a:r>
          </a:p>
          <a:p>
            <a:pPr lvl="1"/>
            <a:r>
              <a:rPr lang="en-US" sz="1600" dirty="0" smtClean="0"/>
              <a:t>Focus </a:t>
            </a:r>
            <a:r>
              <a:rPr lang="en-US" sz="1600" dirty="0"/>
              <a:t>on horticulture, legumes, and small-scale livestock and fish – foods which are relatively unavailable and expensive, but </a:t>
            </a:r>
            <a:r>
              <a:rPr lang="en-US" sz="1600" dirty="0" smtClean="0"/>
              <a:t>nutrient-rich. </a:t>
            </a:r>
            <a:endParaRPr lang="en-US" sz="1600" dirty="0"/>
          </a:p>
          <a:p>
            <a:pPr>
              <a:buFont typeface="+mj-lt"/>
              <a:buAutoNum type="arabicPeriod"/>
            </a:pPr>
            <a:endParaRPr lang="en-US" sz="1600" dirty="0"/>
          </a:p>
          <a:p>
            <a:pPr lvl="0">
              <a:buFont typeface="+mj-lt"/>
              <a:buAutoNum type="arabicPeriod"/>
            </a:pPr>
            <a:r>
              <a:rPr lang="en-US" sz="1600" b="1" dirty="0" smtClean="0"/>
              <a:t>Monitor dietary consumption and access to diverse, nutritious, and safe foods.</a:t>
            </a:r>
            <a:r>
              <a:rPr lang="en-US" sz="1600" dirty="0" smtClean="0"/>
              <a:t> </a:t>
            </a:r>
          </a:p>
          <a:p>
            <a:pPr lvl="1"/>
            <a:r>
              <a:rPr lang="en-US" sz="1600" dirty="0" smtClean="0"/>
              <a:t>Food prices of diverse foods, dietary consumption indicators</a:t>
            </a:r>
            <a:endParaRPr lang="en-US" sz="1200" dirty="0" smtClean="0"/>
          </a:p>
          <a:p>
            <a:pPr lvl="0">
              <a:buFont typeface="+mj-lt"/>
              <a:buAutoNum type="arabicPeriod"/>
            </a:pPr>
            <a:endParaRPr lang="en-US" sz="1600" b="1" dirty="0" smtClean="0"/>
          </a:p>
          <a:p>
            <a:pPr lvl="0">
              <a:buFont typeface="+mj-lt"/>
              <a:buAutoNum type="arabicPeriod"/>
            </a:pPr>
            <a:r>
              <a:rPr lang="en-US" sz="1600" b="1" dirty="0" smtClean="0"/>
              <a:t>Build </a:t>
            </a:r>
            <a:r>
              <a:rPr lang="en-US" sz="1600" b="1" dirty="0"/>
              <a:t>capacity in human resources and institutions </a:t>
            </a:r>
            <a:r>
              <a:rPr lang="en-US" sz="1600" dirty="0"/>
              <a:t>to improve nutrition through the food and agriculture sector, supported with adequate financing.  </a:t>
            </a:r>
          </a:p>
          <a:p>
            <a:pPr>
              <a:buFont typeface="+mj-lt"/>
              <a:buAutoNum type="arabicPeriod"/>
            </a:pPr>
            <a:endParaRPr lang="en-US" sz="1600" dirty="0"/>
          </a:p>
          <a:p>
            <a:pPr>
              <a:buFont typeface="+mj-lt"/>
              <a:buAutoNum type="arabicPeriod"/>
            </a:pPr>
            <a:r>
              <a:rPr lang="en-US" sz="1600" b="1" dirty="0" smtClean="0"/>
              <a:t>Support </a:t>
            </a:r>
            <a:r>
              <a:rPr lang="en-US" sz="1600" b="1" dirty="0"/>
              <a:t>multi-</a:t>
            </a:r>
            <a:r>
              <a:rPr lang="en-US" sz="1600" b="1" dirty="0" err="1"/>
              <a:t>sectoral</a:t>
            </a:r>
            <a:r>
              <a:rPr lang="en-US" sz="1600" b="1" dirty="0"/>
              <a:t> strategies to improve nutrition</a:t>
            </a:r>
            <a:r>
              <a:rPr lang="en-US" sz="1600" dirty="0"/>
              <a:t> within national, regional, and local government structures</a:t>
            </a:r>
            <a:r>
              <a:rPr lang="en-US" sz="1600" dirty="0" smtClean="0"/>
              <a:t>.</a:t>
            </a:r>
          </a:p>
          <a:p>
            <a:pPr>
              <a:buFont typeface="+mj-lt"/>
              <a:buAutoNum type="arabicPeriod"/>
            </a:pPr>
            <a:endParaRPr lang="en-US" sz="1600" dirty="0"/>
          </a:p>
          <a:p>
            <a:pPr lvl="0">
              <a:buFont typeface="+mj-lt"/>
              <a:buAutoNum type="arabicPeriod"/>
            </a:pPr>
            <a:r>
              <a:rPr lang="en-US" sz="1600" b="1" dirty="0" smtClean="0"/>
              <a:t>Include measures that protect and empower the poor and women.</a:t>
            </a:r>
            <a:r>
              <a:rPr lang="en-US" sz="1600" dirty="0" smtClean="0"/>
              <a:t> </a:t>
            </a:r>
          </a:p>
          <a:p>
            <a:pPr lvl="1"/>
            <a:r>
              <a:rPr lang="en-US" sz="1600" dirty="0" smtClean="0"/>
              <a:t>Safety nets, Land tenure rights; Equitable access to productive resources</a:t>
            </a:r>
          </a:p>
        </p:txBody>
      </p:sp>
      <p:sp>
        <p:nvSpPr>
          <p:cNvPr id="4" name="Slide Number Placeholder 3"/>
          <p:cNvSpPr>
            <a:spLocks noGrp="1"/>
          </p:cNvSpPr>
          <p:nvPr>
            <p:ph type="sldNum" sz="quarter" idx="12"/>
          </p:nvPr>
        </p:nvSpPr>
        <p:spPr/>
        <p:txBody>
          <a:bodyPr/>
          <a:lstStyle/>
          <a:p>
            <a:fld id="{C07F92E1-2737-4DF2-98B4-997AF5734759}" type="slidenum">
              <a:rPr lang="en-US" smtClean="0"/>
              <a:pPr/>
              <a:t>8</a:t>
            </a:fld>
            <a:endParaRPr lang="en-US" dirty="0"/>
          </a:p>
        </p:txBody>
      </p:sp>
    </p:spTree>
    <p:extLst>
      <p:ext uri="{BB962C8B-B14F-4D97-AF65-F5344CB8AC3E}">
        <p14:creationId xmlns:p14="http://schemas.microsoft.com/office/powerpoint/2010/main" xmlns="" val="39075502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039" y="1059191"/>
            <a:ext cx="8426561" cy="464809"/>
          </a:xfrm>
        </p:spPr>
        <p:txBody>
          <a:bodyPr>
            <a:noAutofit/>
          </a:bodyPr>
          <a:lstStyle/>
          <a:p>
            <a:r>
              <a:rPr lang="en-US" sz="3600" dirty="0" smtClean="0"/>
              <a:t>Next steps</a:t>
            </a:r>
            <a:endParaRPr lang="en-US" sz="3600" dirty="0"/>
          </a:p>
        </p:txBody>
      </p:sp>
      <p:pic>
        <p:nvPicPr>
          <p:cNvPr id="4" name="Content Placeholder 3" descr="Next steps.JPG"/>
          <p:cNvPicPr>
            <a:picLocks noGrp="1" noChangeAspect="1"/>
          </p:cNvPicPr>
          <p:nvPr>
            <p:ph idx="1"/>
          </p:nvPr>
        </p:nvPicPr>
        <p:blipFill>
          <a:blip r:embed="rId3" cstate="print"/>
          <a:stretch>
            <a:fillRect/>
          </a:stretch>
        </p:blipFill>
        <p:spPr>
          <a:xfrm>
            <a:off x="467544" y="1715891"/>
            <a:ext cx="8229600" cy="3694309"/>
          </a:xfrm>
        </p:spPr>
      </p:pic>
      <p:sp>
        <p:nvSpPr>
          <p:cNvPr id="3" name="Slide Number Placeholder 2"/>
          <p:cNvSpPr>
            <a:spLocks noGrp="1"/>
          </p:cNvSpPr>
          <p:nvPr>
            <p:ph type="sldNum" sz="quarter" idx="12"/>
          </p:nvPr>
        </p:nvSpPr>
        <p:spPr/>
        <p:txBody>
          <a:bodyPr/>
          <a:lstStyle/>
          <a:p>
            <a:fld id="{C07F92E1-2737-4DF2-98B4-997AF5734759}" type="slidenum">
              <a:rPr lang="en-US" smtClean="0"/>
              <a:pPr/>
              <a:t>9</a:t>
            </a:fld>
            <a:endParaRPr lang="en-US" dirty="0"/>
          </a:p>
        </p:txBody>
      </p:sp>
    </p:spTree>
    <p:extLst>
      <p:ext uri="{BB962C8B-B14F-4D97-AF65-F5344CB8AC3E}">
        <p14:creationId xmlns:p14="http://schemas.microsoft.com/office/powerpoint/2010/main" xmlns="" val="3029167575"/>
      </p:ext>
    </p:extLst>
  </p:cSld>
  <p:clrMapOvr>
    <a:masterClrMapping/>
  </p:clrMapOvr>
  <p:timing>
    <p:tnLst>
      <p:par>
        <p:cTn id="1" dur="indefinite" restart="never" nodeType="tmRoot"/>
      </p:par>
    </p:tnLst>
  </p:timing>
</p:sld>
</file>

<file path=ppt/theme/theme1.xml><?xml version="1.0" encoding="utf-8"?>
<a:theme xmlns:a="http://schemas.openxmlformats.org/drawingml/2006/main" name="UNICEFParis">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UNICEFParis</Template>
  <TotalTime>2320</TotalTime>
  <Words>1657</Words>
  <Application>Microsoft Office PowerPoint</Application>
  <PresentationFormat>Affichage à l'écran (4:3)</PresentationFormat>
  <Paragraphs>152</Paragraphs>
  <Slides>11</Slides>
  <Notes>7</Notes>
  <HiddenSlides>0</HiddenSlides>
  <MMClips>0</MMClips>
  <ScaleCrop>false</ScaleCrop>
  <HeadingPairs>
    <vt:vector size="4" baseType="variant">
      <vt:variant>
        <vt:lpstr>Thème</vt:lpstr>
      </vt:variant>
      <vt:variant>
        <vt:i4>2</vt:i4>
      </vt:variant>
      <vt:variant>
        <vt:lpstr>Titres des diapositives</vt:lpstr>
      </vt:variant>
      <vt:variant>
        <vt:i4>11</vt:i4>
      </vt:variant>
    </vt:vector>
  </HeadingPairs>
  <TitlesOfParts>
    <vt:vector size="13" baseType="lpstr">
      <vt:lpstr>UNICEFParis</vt:lpstr>
      <vt:lpstr>Thème Office</vt:lpstr>
      <vt:lpstr>Diapositive 1</vt:lpstr>
      <vt:lpstr>In the last five years…</vt:lpstr>
      <vt:lpstr>Synthesis of guidance</vt:lpstr>
      <vt:lpstr>Overview of documents identified</vt:lpstr>
      <vt:lpstr>Emerging Consensus</vt:lpstr>
      <vt:lpstr>Guiding Principles for  Improving Nutrition through Agriculture</vt:lpstr>
      <vt:lpstr>Nutrition-sensitive agriculture: two levels</vt:lpstr>
      <vt:lpstr>Agriculture and Food Policy Support to Nutrition</vt:lpstr>
      <vt:lpstr>Next steps</vt:lpstr>
      <vt:lpstr>Ultimately, what is it that we want to scale up?</vt:lpstr>
      <vt:lpstr>Thank you Merci</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Anna</dc:creator>
  <cp:lastModifiedBy>ahelali</cp:lastModifiedBy>
  <cp:revision>27</cp:revision>
  <dcterms:created xsi:type="dcterms:W3CDTF">2013-05-06T15:59:19Z</dcterms:created>
  <dcterms:modified xsi:type="dcterms:W3CDTF">2013-05-13T17:34:50Z</dcterms:modified>
</cp:coreProperties>
</file>