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68" r:id="rId2"/>
    <p:sldId id="446" r:id="rId3"/>
    <p:sldId id="373" r:id="rId4"/>
    <p:sldId id="444" r:id="rId5"/>
    <p:sldId id="397" r:id="rId6"/>
    <p:sldId id="375" r:id="rId7"/>
    <p:sldId id="417" r:id="rId8"/>
    <p:sldId id="434" r:id="rId9"/>
    <p:sldId id="390" r:id="rId10"/>
    <p:sldId id="407" r:id="rId11"/>
    <p:sldId id="411" r:id="rId12"/>
    <p:sldId id="443" r:id="rId13"/>
    <p:sldId id="389" r:id="rId14"/>
  </p:sldIdLst>
  <p:sldSz cx="9144000" cy="6858000" type="screen4x3"/>
  <p:notesSz cx="6723063" cy="9853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gBendech, Mohamed (FAORAF)" initials="AM(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AFBED"/>
    <a:srgbClr val="FFFF99"/>
    <a:srgbClr val="FFFF66"/>
    <a:srgbClr val="7BD3A7"/>
    <a:srgbClr val="1F497D"/>
    <a:srgbClr val="CCCCFF"/>
    <a:srgbClr val="9966FF"/>
    <a:srgbClr val="FFCC00"/>
    <a:srgbClr val="6666FF"/>
    <a:srgbClr val="9999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0" autoAdjust="0"/>
    <p:restoredTop sz="97441" autoAdjust="0"/>
  </p:normalViewPr>
  <p:slideViewPr>
    <p:cSldViewPr>
      <p:cViewPr>
        <p:scale>
          <a:sx n="70" d="100"/>
          <a:sy n="70" d="100"/>
        </p:scale>
        <p:origin x="-2964" y="-103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4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3-05-09T00:18:05.154" idx="2">
    <p:pos x="5304" y="3447"/>
    <p:text>J'ai ajoute ceci car important pour nous en insistant sur le role de la protection dans les liens agriculture et nutrition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13636" cy="4920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07889" y="2"/>
            <a:ext cx="2913636" cy="49200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37E2F9-D798-44B7-8A97-1DE4A53ADC38}" type="datetimeFigureOut">
              <a:rPr lang="en-US" smtClean="0"/>
              <a:pPr/>
              <a:t>5/13/2013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98525" y="739775"/>
            <a:ext cx="4926013" cy="36957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2616" y="4680808"/>
            <a:ext cx="5377835" cy="4433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59915"/>
            <a:ext cx="2913636" cy="4920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07889" y="9359915"/>
            <a:ext cx="2913636" cy="49200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30041-66BF-43E7-AC87-1F066673DA77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108707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18 countries from East and Central Africa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dirty="0" err="1" smtClean="0"/>
              <a:t>M</a:t>
            </a:r>
            <a:r>
              <a:rPr lang="en-US" sz="1800" dirty="0" err="1" smtClean="0"/>
              <a:t>ultisectoral</a:t>
            </a:r>
            <a:r>
              <a:rPr lang="en-US" sz="1800" dirty="0" smtClean="0"/>
              <a:t> team : Agriculture, Health, Finance, Education, Planning, Private Sector, Civil Society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Led by the CAADP focal point, with the support of a country facilitator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Involvement of development partners </a:t>
            </a:r>
          </a:p>
          <a:p>
            <a:r>
              <a:rPr lang="en-US" dirty="0" smtClean="0"/>
              <a:t>Supported by a </a:t>
            </a:r>
            <a:r>
              <a:rPr lang="en-US" b="1" dirty="0" smtClean="0"/>
              <a:t>Steering Committee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Chaired by NEPAD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Strong involvement of the RECs  </a:t>
            </a:r>
          </a:p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800" dirty="0" smtClean="0"/>
              <a:t>UN (FAO, UNICEF, WFP, WHO, REACH), donors (USAID, WB, EU, </a:t>
            </a:r>
            <a:r>
              <a:rPr lang="en-US" dirty="0" smtClean="0"/>
              <a:t>Gates, AIFSC), SUN, NGOs</a:t>
            </a:r>
            <a:r>
              <a:rPr lang="en-US" sz="1800" dirty="0" smtClean="0"/>
              <a:t>, Academia</a:t>
            </a:r>
          </a:p>
          <a:p>
            <a:r>
              <a:rPr lang="en-US" dirty="0" smtClean="0"/>
              <a:t>Other key stakeholders  </a:t>
            </a:r>
          </a:p>
          <a:p>
            <a:pPr>
              <a:spcBef>
                <a:spcPts val="0"/>
              </a:spcBef>
              <a:buNone/>
            </a:pPr>
            <a:r>
              <a:rPr lang="en-US" sz="1800" dirty="0" smtClean="0"/>
              <a:t>	HKI, VSF, GAIN, Cornwell </a:t>
            </a:r>
            <a:r>
              <a:rPr lang="en-US" sz="1800" dirty="0" err="1" smtClean="0"/>
              <a:t>Univ</a:t>
            </a:r>
            <a:r>
              <a:rPr lang="en-US" sz="1800" dirty="0" smtClean="0"/>
              <a:t>, Univ. Pretoria, Univ. of Ghana, Iowa State </a:t>
            </a:r>
            <a:r>
              <a:rPr lang="en-US" sz="1800" dirty="0" err="1" smtClean="0"/>
              <a:t>Univ</a:t>
            </a:r>
            <a:r>
              <a:rPr lang="en-US" sz="1800" dirty="0" smtClean="0"/>
              <a:t>, Harvest Plus, Farm Concern, etc.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6930041-66BF-43E7-AC87-1F066673DA7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51520" y="2636912"/>
            <a:ext cx="7772400" cy="1470025"/>
          </a:xfrm>
        </p:spPr>
        <p:txBody>
          <a:bodyPr>
            <a:noAutofit/>
          </a:bodyPr>
          <a:lstStyle>
            <a:lvl1pPr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1520" y="4437112"/>
            <a:ext cx="6400800" cy="1752600"/>
          </a:xfrm>
        </p:spPr>
        <p:txBody>
          <a:bodyPr>
            <a:noAutofit/>
          </a:bodyPr>
          <a:lstStyle>
            <a:lvl1pPr marL="0" indent="0" algn="l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 smtClean="0"/>
              <a:t>..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7" name="Rectangle 7"/>
          <p:cNvSpPr>
            <a:spLocks noChangeArrowheads="1"/>
          </p:cNvSpPr>
          <p:nvPr userDrawn="1"/>
        </p:nvSpPr>
        <p:spPr bwMode="auto">
          <a:xfrm>
            <a:off x="0" y="4227927"/>
            <a:ext cx="9144000" cy="108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endParaRPr lang="fr-FR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936104"/>
          </a:xfrm>
        </p:spPr>
        <p:txBody>
          <a:bodyPr>
            <a:noAutofit/>
          </a:bodyPr>
          <a:lstStyle>
            <a:lvl1pPr>
              <a:defRPr b="1">
                <a:solidFill>
                  <a:srgbClr val="1F497D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51917"/>
            <a:ext cx="8229600" cy="4785395"/>
          </a:xfrm>
        </p:spPr>
        <p:txBody>
          <a:bodyPr>
            <a:noAutofit/>
          </a:bodyPr>
          <a:lstStyle>
            <a:lvl1pPr marL="355600" indent="-355600">
              <a:defRPr sz="2000"/>
            </a:lvl1pPr>
            <a:lvl2pPr marL="712788" indent="-357188">
              <a:defRPr sz="1800"/>
            </a:lvl2pPr>
            <a:lvl3pPr>
              <a:defRPr sz="16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0" y="1199929"/>
            <a:ext cx="9144000" cy="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F497D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3925"/>
            <a:ext cx="4038600" cy="4857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3925"/>
            <a:ext cx="4038600" cy="485740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"/>
          <p:cNvSpPr>
            <a:spLocks noChangeArrowheads="1"/>
          </p:cNvSpPr>
          <p:nvPr userDrawn="1"/>
        </p:nvSpPr>
        <p:spPr bwMode="auto">
          <a:xfrm>
            <a:off x="0" y="1199929"/>
            <a:ext cx="9144000" cy="36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/>
          <a:lstStyle/>
          <a:p>
            <a:pPr algn="ctr">
              <a:defRPr/>
            </a:pPr>
            <a:endParaRPr lang="fr-FR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93610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544" y="1451917"/>
            <a:ext cx="8229600" cy="47853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marL="712788" lvl="1" indent="-349250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Wingdings" pitchFamily="2" charset="2"/>
              <a:buChar char="Ø"/>
            </a:pPr>
            <a:r>
              <a:rPr lang="en-US" dirty="0" smtClean="0"/>
              <a:t>Second level</a:t>
            </a:r>
          </a:p>
          <a:p>
            <a:pPr marL="1079500" lvl="3" indent="-274638" algn="l" defTabSz="914400" rtl="0" eaLnBrk="1" latinLnBrk="0" hangingPunct="1">
              <a:spcBef>
                <a:spcPts val="600"/>
              </a:spcBef>
              <a:spcAft>
                <a:spcPts val="600"/>
              </a:spcAft>
              <a:buClr>
                <a:schemeClr val="tx1">
                  <a:lumMod val="50000"/>
                  <a:lumOff val="50000"/>
                </a:schemeClr>
              </a:buClr>
              <a:buFont typeface="Arial" pitchFamily="34" charset="0"/>
              <a:buChar char="–"/>
            </a:pPr>
            <a:r>
              <a:rPr lang="en-US" dirty="0" smtClean="0"/>
              <a:t>Third level</a:t>
            </a:r>
          </a:p>
          <a:p>
            <a:pPr lvl="4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8E56D8A1-536C-45E2-BB01-FAB64428761F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</p:sldLayoutIdLst>
  <p:txStyles>
    <p:titleStyle>
      <a:lvl1pPr algn="l" defTabSz="914400" rtl="0" eaLnBrk="1" latinLnBrk="0" hangingPunct="1">
        <a:spcBef>
          <a:spcPct val="0"/>
        </a:spcBef>
        <a:buNone/>
        <a:defRPr sz="3200" b="0" kern="1200">
          <a:solidFill>
            <a:srgbClr val="1F497D"/>
          </a:solidFill>
          <a:latin typeface="+mj-lt"/>
          <a:ea typeface="Verdana" pitchFamily="34" charset="0"/>
          <a:cs typeface="Verdana" pitchFamily="34" charset="0"/>
        </a:defRPr>
      </a:lvl1pPr>
    </p:titleStyle>
    <p:bodyStyle>
      <a:lvl1pPr marL="355600" indent="-355600" algn="l" defTabSz="914400" rtl="0" eaLnBrk="1" latinLnBrk="0" hangingPunct="1">
        <a:spcBef>
          <a:spcPts val="600"/>
        </a:spcBef>
        <a:spcAft>
          <a:spcPts val="600"/>
        </a:spcAft>
        <a:buClr>
          <a:schemeClr val="tx2"/>
        </a:buClr>
        <a:buSzPct val="80000"/>
        <a:buFont typeface="Wingdings" pitchFamily="2" charset="2"/>
        <a:buChar char=""/>
        <a:defRPr sz="20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1pPr>
      <a:lvl2pPr marL="712788" indent="-349250" algn="l" defTabSz="914400" rtl="0" eaLnBrk="1" latinLnBrk="0" hangingPunct="1">
        <a:spcBef>
          <a:spcPts val="6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Wingdings" pitchFamily="2" charset="2"/>
        <a:buChar char="Ø"/>
        <a:defRPr lang="en-US" sz="1800" kern="1200" dirty="0" smtClean="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2pPr>
      <a:lvl3pPr marL="804863" indent="-265113" algn="l" defTabSz="914400" rtl="0" eaLnBrk="1" latinLnBrk="0" hangingPunct="1">
        <a:spcBef>
          <a:spcPts val="6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Courier New" pitchFamily="49" charset="0"/>
        <a:buChar char="o"/>
        <a:defRPr sz="24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3pPr>
      <a:lvl4pPr marL="1079500" indent="-274638" algn="l" defTabSz="914400" rtl="0" eaLnBrk="1" latinLnBrk="0" hangingPunct="1">
        <a:spcBef>
          <a:spcPts val="600"/>
        </a:spcBef>
        <a:spcAft>
          <a:spcPts val="600"/>
        </a:spcAft>
        <a:buClr>
          <a:schemeClr val="tx1">
            <a:lumMod val="50000"/>
            <a:lumOff val="50000"/>
          </a:schemeClr>
        </a:buClr>
        <a:buFont typeface="Arial" pitchFamily="34" charset="0"/>
        <a:buChar char="–"/>
        <a:defRPr lang="en-US" sz="1600" kern="1200" dirty="0" smtClean="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None/>
        <a:defRPr sz="1800" kern="1200">
          <a:solidFill>
            <a:schemeClr val="tx1"/>
          </a:solidFill>
          <a:latin typeface="+mj-lt"/>
          <a:ea typeface="Verdana" pitchFamily="34" charset="0"/>
          <a:cs typeface="Verdana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epad-caadp.net/index.php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4" Type="http://schemas.openxmlformats.org/officeDocument/2006/relationships/comments" Target="../comments/comment1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Charlotte.Dufour@fao.org" TargetMode="External"/><Relationship Id="rId3" Type="http://schemas.openxmlformats.org/officeDocument/2006/relationships/hyperlink" Target="http://www.caadp.net/" TargetMode="External"/><Relationship Id="rId7" Type="http://schemas.openxmlformats.org/officeDocument/2006/relationships/hyperlink" Target="mailto:Mohamed.AgBendech@fao.org" TargetMode="External"/><Relationship Id="rId2" Type="http://schemas.openxmlformats.org/officeDocument/2006/relationships/hyperlink" Target="http://www.nepad.org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Johanna.Jelensperger@fao.org" TargetMode="External"/><Relationship Id="rId5" Type="http://schemas.openxmlformats.org/officeDocument/2006/relationships/hyperlink" Target="mailto:bibig@nepad.org" TargetMode="External"/><Relationship Id="rId4" Type="http://schemas.openxmlformats.org/officeDocument/2006/relationships/hyperlink" Target="http://www.fao.org/food/fns/workshops/caadp-nutrition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980728"/>
            <a:ext cx="9144000" cy="44733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512" y="1772816"/>
            <a:ext cx="8640960" cy="2592288"/>
          </a:xfrm>
        </p:spPr>
        <p:txBody>
          <a:bodyPr/>
          <a:lstStyle/>
          <a:p>
            <a:r>
              <a:rPr lang="en-US" b="1" dirty="0" smtClean="0">
                <a:solidFill>
                  <a:srgbClr val="CAFBED"/>
                </a:solidFill>
              </a:rPr>
              <a:t>Promoting agriculture-nutrition linkages in Sub-Saharan Africa  through the </a:t>
            </a:r>
            <a:r>
              <a:rPr lang="en-US" b="1" dirty="0" smtClean="0">
                <a:solidFill>
                  <a:srgbClr val="CAFBED"/>
                </a:solidFill>
                <a:sym typeface="Wingdings" pitchFamily="2" charset="2"/>
              </a:rPr>
              <a:t>Comprehensive </a:t>
            </a:r>
            <a:r>
              <a:rPr lang="en-US" b="1" dirty="0">
                <a:solidFill>
                  <a:srgbClr val="CAFBED"/>
                </a:solidFill>
                <a:sym typeface="Wingdings" pitchFamily="2" charset="2"/>
              </a:rPr>
              <a:t>Africa Agriculture Development </a:t>
            </a:r>
            <a:r>
              <a:rPr lang="en-US" b="1" dirty="0" err="1" smtClean="0">
                <a:solidFill>
                  <a:srgbClr val="CAFBED"/>
                </a:solidFill>
                <a:sym typeface="Wingdings" pitchFamily="2" charset="2"/>
              </a:rPr>
              <a:t>Programme</a:t>
            </a:r>
            <a:r>
              <a:rPr lang="en-US" b="1" dirty="0" smtClean="0">
                <a:solidFill>
                  <a:srgbClr val="CAFBED"/>
                </a:solidFill>
                <a:sym typeface="Wingdings" pitchFamily="2" charset="2"/>
              </a:rPr>
              <a:t> (CAADP)</a:t>
            </a:r>
            <a:endParaRPr lang="en-US" b="1" dirty="0">
              <a:solidFill>
                <a:srgbClr val="CAFBED"/>
              </a:solidFill>
              <a:sym typeface="Wingdings" pitchFamily="2" charset="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5373216"/>
            <a:ext cx="8352928" cy="816496"/>
          </a:xfrm>
        </p:spPr>
        <p:txBody>
          <a:bodyPr/>
          <a:lstStyle/>
          <a:p>
            <a:r>
              <a:rPr lang="en-US" dirty="0" smtClean="0"/>
              <a:t>Presented by: Charlotte Dufour</a:t>
            </a:r>
          </a:p>
          <a:p>
            <a:r>
              <a:rPr lang="en-US" dirty="0" smtClean="0"/>
              <a:t>FAO Nutrition Division</a:t>
            </a:r>
          </a:p>
        </p:txBody>
      </p:sp>
      <p:pic>
        <p:nvPicPr>
          <p:cNvPr id="4" name="Picture 10" descr="Description: CAADP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04664"/>
            <a:ext cx="1320294" cy="4469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11960" y="0"/>
            <a:ext cx="1989137" cy="90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699086" y="260648"/>
            <a:ext cx="90518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7" cstate="print"/>
          <a:srcRect l="38401"/>
          <a:stretch>
            <a:fillRect/>
          </a:stretch>
        </p:blipFill>
        <p:spPr bwMode="auto">
          <a:xfrm>
            <a:off x="0" y="228600"/>
            <a:ext cx="3505944" cy="543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2 countries, at different stages in the CAADP Process</a:t>
            </a:r>
            <a:endParaRPr lang="en-US" dirty="0"/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59532" y="1712551"/>
            <a:ext cx="4140460" cy="4896000"/>
          </a:xfrm>
          <a:noFill/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v"/>
              <a:defRPr/>
            </a:pPr>
            <a:r>
              <a:rPr lang="fr-FR" sz="1600" kern="0" dirty="0" smtClean="0">
                <a:latin typeface="+mn-lt"/>
                <a:ea typeface="+mn-ea"/>
                <a:cs typeface="+mn-cs"/>
              </a:rPr>
              <a:t>CAADP </a:t>
            </a:r>
            <a:r>
              <a:rPr lang="fr-FR" sz="1600" kern="0" dirty="0" err="1" smtClean="0">
                <a:latin typeface="+mn-lt"/>
                <a:ea typeface="+mn-ea"/>
                <a:cs typeface="+mn-cs"/>
              </a:rPr>
              <a:t>Investment</a:t>
            </a:r>
            <a:r>
              <a:rPr lang="fr-FR" sz="1600" kern="0" dirty="0" smtClean="0">
                <a:latin typeface="+mn-lt"/>
                <a:ea typeface="+mn-ea"/>
                <a:cs typeface="+mn-cs"/>
              </a:rPr>
              <a:t> Plan </a:t>
            </a:r>
            <a:r>
              <a:rPr lang="fr-FR" sz="1600" kern="0" dirty="0" err="1" smtClean="0">
                <a:latin typeface="+mn-lt"/>
                <a:ea typeface="+mn-ea"/>
                <a:cs typeface="+mn-cs"/>
              </a:rPr>
              <a:t>since</a:t>
            </a:r>
            <a:r>
              <a:rPr lang="fr-FR" sz="1600" kern="0" dirty="0" smtClean="0">
                <a:latin typeface="+mn-lt"/>
                <a:ea typeface="+mn-ea"/>
                <a:cs typeface="+mn-cs"/>
              </a:rPr>
              <a:t> Sept 2010 =&gt; </a:t>
            </a:r>
            <a:r>
              <a:rPr lang="en-GB" sz="1600" kern="0" dirty="0" smtClean="0">
                <a:latin typeface="+mn-lt"/>
                <a:ea typeface="+mn-ea"/>
                <a:cs typeface="+mn-cs"/>
              </a:rPr>
              <a:t>now, PIF Revision and they suggested SO 5</a:t>
            </a: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None/>
              <a:defRPr/>
            </a:pPr>
            <a:endParaRPr lang="fr-FR" sz="1600" b="1" i="1" kern="0" dirty="0" smtClean="0">
              <a:latin typeface="+mn-lt"/>
              <a:ea typeface="+mn-ea"/>
              <a:cs typeface="+mn-cs"/>
            </a:endParaRP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defRPr/>
            </a:pPr>
            <a:r>
              <a:rPr lang="en-GB" sz="1600" kern="0" dirty="0" smtClean="0">
                <a:latin typeface="+mn-lt"/>
                <a:ea typeface="+mn-ea"/>
                <a:cs typeface="+mn-cs"/>
              </a:rPr>
              <a:t>Need to add nutrition situation &amp; indicators </a:t>
            </a: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defRPr/>
            </a:pPr>
            <a:r>
              <a:rPr lang="en-GB" sz="1600" kern="0" dirty="0" smtClean="0">
                <a:latin typeface="+mn-lt"/>
                <a:ea typeface="+mn-ea"/>
                <a:cs typeface="+mn-cs"/>
              </a:rPr>
              <a:t>Add  an SO 5 : Enhance availability access and consumption of diversified nutritious and safe food at HH level</a:t>
            </a: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endParaRPr lang="en-GB" sz="1000" kern="0" dirty="0" smtClean="0">
              <a:latin typeface="+mn-lt"/>
              <a:ea typeface="+mn-ea"/>
              <a:cs typeface="+mn-cs"/>
            </a:endParaRP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None/>
              <a:defRPr/>
            </a:pPr>
            <a:r>
              <a:rPr lang="fr-FR" sz="1600" b="1" i="1" kern="0" dirty="0" err="1" smtClean="0"/>
              <a:t>Examples</a:t>
            </a:r>
            <a:r>
              <a:rPr lang="fr-FR" sz="1600" b="1" i="1" kern="0" dirty="0" smtClean="0"/>
              <a:t> of interventions</a:t>
            </a:r>
            <a:endParaRPr lang="en-GB" sz="1600" b="1" i="1" kern="0" dirty="0" smtClean="0"/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sz="1600" kern="0" dirty="0" smtClean="0">
                <a:latin typeface="+mn-lt"/>
                <a:ea typeface="+mn-ea"/>
                <a:cs typeface="+mn-cs"/>
              </a:rPr>
              <a:t>Increase production and promotion of diversified diet at HH level (Livestock, fishery, poultry, fruits and vegetables)</a:t>
            </a: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sz="1600" kern="0" dirty="0" smtClean="0">
                <a:latin typeface="+mn-lt"/>
                <a:ea typeface="+mn-ea"/>
                <a:cs typeface="+mn-cs"/>
              </a:rPr>
              <a:t>Increase availability of micronutrient rich seeds (Bio-fortified) supported by agriculture research institution</a:t>
            </a: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sz="1600" kern="0" dirty="0" smtClean="0">
                <a:latin typeface="+mn-lt"/>
                <a:ea typeface="+mn-ea"/>
                <a:cs typeface="+mn-cs"/>
              </a:rPr>
              <a:t>CD of </a:t>
            </a:r>
            <a:r>
              <a:rPr lang="en-GB" sz="1600" kern="0" dirty="0" err="1" smtClean="0">
                <a:latin typeface="+mn-lt"/>
                <a:ea typeface="+mn-ea"/>
                <a:cs typeface="+mn-cs"/>
              </a:rPr>
              <a:t>MoA</a:t>
            </a:r>
            <a:r>
              <a:rPr lang="en-GB" sz="1600" kern="0" dirty="0" smtClean="0">
                <a:latin typeface="+mn-lt"/>
                <a:ea typeface="+mn-ea"/>
                <a:cs typeface="+mn-cs"/>
              </a:rPr>
              <a:t> to implement nutrition</a:t>
            </a: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sz="1600" kern="0" dirty="0" smtClean="0">
                <a:latin typeface="+mn-lt"/>
                <a:ea typeface="+mn-ea"/>
                <a:cs typeface="+mn-cs"/>
              </a:rPr>
              <a:t>Promote Value addition, post harvest management and value chain </a:t>
            </a: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sz="1600" kern="0" dirty="0" smtClean="0">
                <a:latin typeface="+mn-lt"/>
                <a:ea typeface="+mn-ea"/>
                <a:cs typeface="+mn-cs"/>
              </a:rPr>
              <a:t>Promotion of </a:t>
            </a:r>
            <a:r>
              <a:rPr lang="en-GB" sz="1600" kern="0" dirty="0" err="1" smtClean="0">
                <a:latin typeface="+mn-lt"/>
                <a:ea typeface="+mn-ea"/>
                <a:cs typeface="+mn-cs"/>
              </a:rPr>
              <a:t>labor</a:t>
            </a:r>
            <a:r>
              <a:rPr lang="en-GB" sz="1600" kern="0" dirty="0" smtClean="0">
                <a:latin typeface="+mn-lt"/>
                <a:ea typeface="+mn-ea"/>
                <a:cs typeface="+mn-cs"/>
              </a:rPr>
              <a:t>-saving technologies </a:t>
            </a: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endParaRPr lang="en-GB" sz="1600" kern="0" dirty="0" smtClean="0">
              <a:latin typeface="+mn-lt"/>
              <a:ea typeface="+mn-ea"/>
              <a:cs typeface="+mn-cs"/>
            </a:endParaRP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endParaRPr lang="en-GB" sz="1600" kern="0" dirty="0" smtClean="0">
              <a:latin typeface="+mn-lt"/>
              <a:ea typeface="+mn-ea"/>
              <a:cs typeface="+mn-cs"/>
            </a:endParaRP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endParaRPr lang="en-US" sz="1600" kern="0" dirty="0" smtClean="0">
              <a:latin typeface="+mn-lt"/>
              <a:ea typeface="+mn-ea"/>
              <a:cs typeface="+mn-cs"/>
              <a:sym typeface="Wingdings" pitchFamily="2" charset="2"/>
            </a:endParaRPr>
          </a:p>
          <a:p>
            <a:pPr lvl="1">
              <a:spcAft>
                <a:spcPts val="0"/>
              </a:spcAft>
            </a:pPr>
            <a:endParaRPr lang="en-US" sz="1600" b="1" dirty="0" smtClean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4734018" y="1716024"/>
            <a:ext cx="4140000" cy="4896000"/>
          </a:xfrm>
          <a:prstGeom prst="rect">
            <a:avLst/>
          </a:prstGeom>
          <a:noFill/>
          <a:ln w="9525" algn="ctr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273050" marR="0" lvl="1" indent="-273050" eaLnBrk="0" fontAlgn="base" hangingPunct="0">
              <a:lnSpc>
                <a:spcPct val="100000"/>
              </a:lnSpc>
              <a:buClr>
                <a:srgbClr val="003366"/>
              </a:buClr>
              <a:buSzPct val="80000"/>
              <a:buFont typeface="Wingdings" pitchFamily="2" charset="2"/>
              <a:buChar char="v"/>
              <a:tabLst/>
              <a:defRPr/>
            </a:pPr>
            <a:r>
              <a:rPr lang="en-US" sz="1600" kern="0" dirty="0" smtClean="0"/>
              <a:t>Have just launched the CAADP Process</a:t>
            </a:r>
          </a:p>
          <a:p>
            <a:pPr marL="273050" marR="0" lvl="1" indent="-273050" eaLnBrk="0" fontAlgn="base" hangingPunct="0">
              <a:lnSpc>
                <a:spcPct val="100000"/>
              </a:lnSpc>
              <a:buClr>
                <a:srgbClr val="003366"/>
              </a:buClr>
              <a:buSzPct val="80000"/>
              <a:buFont typeface="Wingdings" pitchFamily="2" charset="2"/>
              <a:buChar char="n"/>
              <a:tabLst/>
              <a:defRPr/>
            </a:pPr>
            <a:endParaRPr lang="en-US" sz="1600" kern="0" dirty="0" smtClean="0"/>
          </a:p>
          <a:p>
            <a:pPr marL="273050" marR="0" lvl="1" indent="-273050" eaLnBrk="0" fontAlgn="base" hangingPunct="0">
              <a:lnSpc>
                <a:spcPct val="100000"/>
              </a:lnSpc>
              <a:buClr>
                <a:srgbClr val="003366"/>
              </a:buClr>
              <a:buSzPct val="80000"/>
              <a:buFont typeface="Wingdings" pitchFamily="2" charset="2"/>
              <a:buChar char="n"/>
              <a:tabLst/>
              <a:defRPr/>
            </a:pPr>
            <a:endParaRPr lang="en-US" sz="1600" kern="0" dirty="0" smtClean="0"/>
          </a:p>
          <a:p>
            <a:pPr marL="273050" marR="0" lvl="1" indent="-273050" eaLnBrk="0" fontAlgn="base" hangingPunct="0">
              <a:lnSpc>
                <a:spcPct val="100000"/>
              </a:lnSpc>
              <a:buClr>
                <a:srgbClr val="003366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lang="en-US" sz="1600" kern="0" dirty="0" smtClean="0"/>
              <a:t>Identified the basis for CAADP Plan</a:t>
            </a:r>
          </a:p>
          <a:p>
            <a:pPr marL="273050" marR="0" lvl="1" indent="-273050" eaLnBrk="0" fontAlgn="base" hangingPunct="0">
              <a:lnSpc>
                <a:spcPct val="100000"/>
              </a:lnSpc>
              <a:buClr>
                <a:srgbClr val="003366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lang="en-US" sz="1600" kern="0" dirty="0" smtClean="0"/>
              <a:t>Strong focus on Capacity Development</a:t>
            </a:r>
          </a:p>
          <a:p>
            <a:pPr marL="273050" marR="0" lvl="1" indent="-273050" eaLnBrk="0" fontAlgn="base" hangingPunct="0">
              <a:lnSpc>
                <a:spcPct val="100000"/>
              </a:lnSpc>
              <a:buClr>
                <a:srgbClr val="003366"/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lang="en-US" sz="1600" kern="0" dirty="0" smtClean="0"/>
              <a:t>To be coordinated by Food Security Council</a:t>
            </a:r>
          </a:p>
          <a:p>
            <a:pPr marL="0" marR="0" lvl="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>
                <a:srgbClr val="003366"/>
              </a:buClr>
              <a:buSzPct val="80000"/>
              <a:tabLst/>
              <a:defRPr/>
            </a:pPr>
            <a:endParaRPr kumimoji="0" lang="en-US" sz="16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0" marR="0" lvl="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>
                <a:srgbClr val="003366"/>
              </a:buClr>
              <a:buSzPct val="80000"/>
              <a:tabLst/>
              <a:defRPr/>
            </a:pPr>
            <a:endParaRPr kumimoji="0" lang="en-US" sz="1000" b="0" i="1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  <a:p>
            <a:pPr marL="0" marR="0" lvl="1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buClr>
                <a:srgbClr val="003366"/>
              </a:buClr>
              <a:buSzPct val="80000"/>
              <a:tabLst/>
              <a:defRPr/>
            </a:pPr>
            <a:r>
              <a:rPr kumimoji="0" lang="en-US" sz="1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Examples</a:t>
            </a:r>
            <a:r>
              <a:rPr kumimoji="0" lang="en-US" sz="1600" b="1" i="1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</a:rPr>
              <a:t> of 3 top interventions </a:t>
            </a:r>
          </a:p>
          <a:p>
            <a:pPr marL="273050" lvl="1" indent="-273050" eaLnBrk="0" fontAlgn="base" hangingPunct="0"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sz="1600" kern="0" dirty="0" smtClean="0"/>
              <a:t>Strengthen capacity of agriculture, education and health extension staff in community based approaches to enhance adoption of nutrition practices </a:t>
            </a:r>
            <a:r>
              <a:rPr lang="en-GB" sz="1200" kern="0" dirty="0" smtClean="0">
                <a:solidFill>
                  <a:schemeClr val="tx2"/>
                </a:solidFill>
              </a:rPr>
              <a:t>(Pillar 4 CAADP)</a:t>
            </a:r>
            <a:endParaRPr lang="en-GB" sz="1600" kern="0" dirty="0" smtClean="0">
              <a:solidFill>
                <a:schemeClr val="tx2"/>
              </a:solidFill>
            </a:endParaRPr>
          </a:p>
          <a:p>
            <a:pPr marL="273050" lvl="1" indent="-273050" eaLnBrk="0" fontAlgn="base" hangingPunct="0"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sz="1600" kern="0" dirty="0" smtClean="0"/>
              <a:t>Contribute to development of school feeding, home gardening, junior farmer field schools programmes </a:t>
            </a:r>
            <a:r>
              <a:rPr lang="en-GB" sz="1200" kern="0" dirty="0" smtClean="0">
                <a:solidFill>
                  <a:schemeClr val="tx2"/>
                </a:solidFill>
              </a:rPr>
              <a:t>(Pillar 3 CAADP)</a:t>
            </a:r>
            <a:endParaRPr lang="en-GB" sz="1600" kern="0" dirty="0" smtClean="0">
              <a:solidFill>
                <a:schemeClr val="tx2"/>
              </a:solidFill>
            </a:endParaRPr>
          </a:p>
          <a:p>
            <a:pPr marL="273050" lvl="1" indent="-273050" eaLnBrk="0" fontAlgn="base" hangingPunct="0"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sz="1600" kern="0" dirty="0" smtClean="0"/>
              <a:t>Build/rehabilitate infrastructure (roads, warehouses, markets) to enhance access to indigenous produced nutritious food</a:t>
            </a:r>
            <a:r>
              <a:rPr lang="en-GB" sz="1200" kern="0" dirty="0" smtClean="0"/>
              <a:t> </a:t>
            </a:r>
            <a:r>
              <a:rPr lang="en-GB" sz="1200" kern="0" dirty="0" smtClean="0">
                <a:solidFill>
                  <a:schemeClr val="tx2"/>
                </a:solidFill>
              </a:rPr>
              <a:t>(Pillar 2 CAADP)</a:t>
            </a: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7" name="Rectangle 6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359532" y="1347154"/>
            <a:ext cx="4140460" cy="288000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dist="12700" dir="5400000" algn="ctr" rotWithShape="0">
              <a:srgbClr val="7099B8"/>
            </a:outerShdw>
          </a:effectLst>
        </p:spPr>
        <p:txBody>
          <a:bodyPr wrap="square" tIns="91440" bIns="91440" anchor="ctr">
            <a:spAutoFit/>
          </a:bodyPr>
          <a:lstStyle/>
          <a:p>
            <a:pPr algn="ctr">
              <a:defRPr/>
            </a:pPr>
            <a:r>
              <a:rPr lang="en-GB" b="1" i="1" dirty="0" smtClean="0">
                <a:solidFill>
                  <a:srgbClr val="000000"/>
                </a:solidFill>
              </a:rPr>
              <a:t>Ethiopia</a:t>
            </a:r>
            <a:endParaRPr lang="en-GB" b="1" i="1" dirty="0">
              <a:solidFill>
                <a:srgbClr val="000000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4734018" y="1347154"/>
            <a:ext cx="4140000" cy="288000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dist="12700" dir="5400000" algn="ctr" rotWithShape="0">
              <a:srgbClr val="7099B8"/>
            </a:outerShdw>
          </a:effectLst>
        </p:spPr>
        <p:txBody>
          <a:bodyPr wrap="square" tIns="91440" bIns="91440" anchor="ctr">
            <a:spAutoFit/>
          </a:bodyPr>
          <a:lstStyle/>
          <a:p>
            <a:pPr algn="ctr">
              <a:defRPr/>
            </a:pPr>
            <a:r>
              <a:rPr lang="en-GB" b="1" i="1" dirty="0" smtClean="0">
                <a:solidFill>
                  <a:srgbClr val="000000"/>
                </a:solidFill>
              </a:rPr>
              <a:t>South Sudan</a:t>
            </a:r>
            <a:endParaRPr lang="en-GB" b="1" i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Lessons learnt and challenges …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23528" y="1484784"/>
            <a:ext cx="8172908" cy="4176465"/>
          </a:xfrm>
        </p:spPr>
        <p:txBody>
          <a:bodyPr vert="horz" lIns="91440" tIns="45720" rIns="91440" bIns="45720" rtlCol="0">
            <a:noAutofit/>
          </a:bodyPr>
          <a:lstStyle/>
          <a:p>
            <a:pPr marL="355600" lvl="1" indent="-355600" fontAlgn="base">
              <a:spcAft>
                <a:spcPts val="1200"/>
              </a:spcAft>
              <a:buClr>
                <a:schemeClr val="tx2"/>
              </a:buClr>
              <a:buSzPct val="80000"/>
              <a:buNone/>
              <a:defRPr/>
            </a:pPr>
            <a:r>
              <a:rPr lang="en-GB" sz="2000" b="1" dirty="0" smtClean="0"/>
              <a:t>Positive points:</a:t>
            </a:r>
          </a:p>
          <a:p>
            <a:pPr marL="355600" lvl="1" indent="-355600" fontAlgn="base">
              <a:spcBef>
                <a:spcPts val="0"/>
              </a:spcBef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r>
              <a:rPr lang="en-GB" sz="2000" dirty="0" smtClean="0"/>
              <a:t>Process more effective where SUN/REACH </a:t>
            </a:r>
            <a:r>
              <a:rPr lang="en-GB" sz="2000" dirty="0" smtClean="0">
                <a:sym typeface="Wingdings" pitchFamily="2" charset="2"/>
              </a:rPr>
              <a:t>due to existing multi-</a:t>
            </a:r>
            <a:r>
              <a:rPr lang="en-GB" sz="2000" dirty="0" err="1" smtClean="0">
                <a:sym typeface="Wingdings" pitchFamily="2" charset="2"/>
              </a:rPr>
              <a:t>sectoral</a:t>
            </a:r>
            <a:r>
              <a:rPr lang="en-GB" sz="2000" dirty="0" smtClean="0">
                <a:sym typeface="Wingdings" pitchFamily="2" charset="2"/>
              </a:rPr>
              <a:t> coordination mechanisms, relationships and political momentum</a:t>
            </a:r>
          </a:p>
          <a:p>
            <a:pPr marL="355600" lvl="1" indent="-355600" fontAlgn="base">
              <a:spcBef>
                <a:spcPts val="0"/>
              </a:spcBef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r>
              <a:rPr lang="en-GB" sz="2000" dirty="0" smtClean="0">
                <a:sym typeface="Wingdings" pitchFamily="2" charset="2"/>
              </a:rPr>
              <a:t>Demystification / ownership of nutrition by agriculture</a:t>
            </a:r>
          </a:p>
          <a:p>
            <a:pPr marL="355600" lvl="1" indent="-355600" fontAlgn="base">
              <a:spcBef>
                <a:spcPts val="0"/>
              </a:spcBef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r>
              <a:rPr lang="en-GB" sz="2000" dirty="0" smtClean="0">
                <a:sym typeface="Wingdings" pitchFamily="2" charset="2"/>
              </a:rPr>
              <a:t>Greater understanding by other sectors of what agriculture can bring</a:t>
            </a:r>
            <a:r>
              <a:rPr lang="en-GB" sz="2000" b="1" dirty="0" smtClean="0">
                <a:sym typeface="Wingdings" pitchFamily="2" charset="2"/>
              </a:rPr>
              <a:t> </a:t>
            </a:r>
            <a:endParaRPr lang="en-GB" sz="2000" b="1" dirty="0" smtClean="0"/>
          </a:p>
          <a:p>
            <a:pPr marL="355600" lvl="1" indent="-355600" fontAlgn="base">
              <a:spcAft>
                <a:spcPts val="1200"/>
              </a:spcAft>
              <a:buClr>
                <a:schemeClr val="tx2"/>
              </a:buClr>
              <a:buSzPct val="80000"/>
              <a:buNone/>
              <a:defRPr/>
            </a:pPr>
            <a:r>
              <a:rPr lang="en-GB" sz="2000" b="1" dirty="0" smtClean="0"/>
              <a:t>Challenges</a:t>
            </a:r>
          </a:p>
          <a:p>
            <a:pPr marL="355600" lvl="1" indent="-355600" fontAlgn="base">
              <a:spcBef>
                <a:spcPts val="0"/>
              </a:spcBef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r>
              <a:rPr lang="en-GB" sz="2000" b="1" dirty="0" smtClean="0"/>
              <a:t>Back to the “nutrition systems” </a:t>
            </a:r>
            <a:r>
              <a:rPr lang="en-GB" sz="2000" dirty="0" smtClean="0"/>
              <a:t>at country level</a:t>
            </a:r>
          </a:p>
          <a:p>
            <a:pPr marL="355600" lvl="1" indent="-355600" fontAlgn="base">
              <a:spcBef>
                <a:spcPts val="0"/>
              </a:spcBef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r>
              <a:rPr lang="en-US" sz="2000" b="1" dirty="0" smtClean="0"/>
              <a:t>Conflicting political priorities </a:t>
            </a:r>
            <a:r>
              <a:rPr lang="en-US" sz="2000" dirty="0" smtClean="0">
                <a:sym typeface="Wingdings" pitchFamily="2" charset="2"/>
              </a:rPr>
              <a:t> recommendations are not always adopted</a:t>
            </a:r>
          </a:p>
          <a:p>
            <a:pPr marL="355600" lvl="1" indent="-355600" fontAlgn="base">
              <a:spcBef>
                <a:spcPts val="0"/>
              </a:spcBef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r>
              <a:rPr lang="en-US" sz="2000" b="1" dirty="0" smtClean="0"/>
              <a:t>Institutional capacities </a:t>
            </a:r>
            <a:r>
              <a:rPr lang="en-US" sz="2000" dirty="0" smtClean="0"/>
              <a:t>to follow-up at country level (CAADP focal points/teams) and regional level (NEPAD, RECs)</a:t>
            </a:r>
          </a:p>
          <a:p>
            <a:pPr marL="355600" lvl="1" indent="-355600" fontAlgn="base">
              <a:spcBef>
                <a:spcPts val="0"/>
              </a:spcBef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r>
              <a:rPr lang="en-US" sz="2000" b="1" dirty="0" smtClean="0"/>
              <a:t>Technical assistance needs </a:t>
            </a:r>
            <a:r>
              <a:rPr lang="en-US" sz="2000" dirty="0" smtClean="0"/>
              <a:t>for implementation are huge and require a very good understanding of linkages between nutrition and agriculture </a:t>
            </a:r>
          </a:p>
          <a:p>
            <a:pPr marL="355600" lvl="1" indent="-355600" fontAlgn="base">
              <a:spcBef>
                <a:spcPts val="0"/>
              </a:spcBef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r>
              <a:rPr lang="en-US" sz="2000" b="1" dirty="0" smtClean="0">
                <a:sym typeface="Wingdings" pitchFamily="2" charset="2"/>
              </a:rPr>
              <a:t>Engagement of all nutrition partners </a:t>
            </a:r>
            <a:r>
              <a:rPr lang="en-US" sz="2000" dirty="0" smtClean="0">
                <a:sym typeface="Wingdings" pitchFamily="2" charset="2"/>
              </a:rPr>
              <a:t>in follow-up will be key for success</a:t>
            </a:r>
          </a:p>
          <a:p>
            <a:pPr marL="355600" lvl="1" indent="-355600" fontAlgn="base">
              <a:spcAft>
                <a:spcPts val="1200"/>
              </a:spcAft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endParaRPr lang="en-US" sz="2000" dirty="0" smtClean="0"/>
          </a:p>
          <a:p>
            <a:pPr marL="355600" lvl="1" indent="-355600" fontAlgn="base">
              <a:spcAft>
                <a:spcPts val="1200"/>
              </a:spcAft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endParaRPr lang="en-GB" sz="2000" dirty="0" smtClean="0"/>
          </a:p>
          <a:p>
            <a:pPr marL="355600" lvl="1" indent="-355600" fontAlgn="base">
              <a:spcAft>
                <a:spcPts val="1200"/>
              </a:spcAft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endParaRPr lang="en-GB" sz="2000" dirty="0" smtClean="0"/>
          </a:p>
          <a:p>
            <a:pPr marL="355600" lvl="1" indent="-355600">
              <a:spcAft>
                <a:spcPts val="1200"/>
              </a:spcAft>
              <a:buClr>
                <a:schemeClr val="tx2"/>
              </a:buClr>
              <a:buSzPct val="80000"/>
              <a:buFont typeface="Wingdings" pitchFamily="2" charset="2"/>
              <a:buChar char=""/>
            </a:pP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251520" y="1818688"/>
            <a:ext cx="4140000" cy="4866927"/>
          </a:xfrm>
          <a:solidFill>
            <a:srgbClr val="FFFF99"/>
          </a:solidFill>
          <a:ln w="9525" algn="ctr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273050" lvl="1" indent="-273050" eaLnBrk="0" fontAlgn="base" hangingPunct="0">
              <a:spcBef>
                <a:spcPts val="0"/>
              </a:spcBef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kern="0" dirty="0" smtClean="0">
                <a:latin typeface="+mn-lt"/>
                <a:ea typeface="+mn-ea"/>
                <a:cs typeface="+mn-cs"/>
              </a:rPr>
              <a:t>Follow-up </a:t>
            </a:r>
            <a:r>
              <a:rPr lang="en-GB" b="1" kern="0" dirty="0" smtClean="0">
                <a:latin typeface="+mn-lt"/>
                <a:ea typeface="+mn-ea"/>
                <a:cs typeface="+mn-cs"/>
              </a:rPr>
              <a:t>West Africa </a:t>
            </a:r>
            <a:r>
              <a:rPr lang="en-GB" kern="0" dirty="0" smtClean="0">
                <a:latin typeface="+mn-lt"/>
                <a:ea typeface="+mn-ea"/>
                <a:cs typeface="+mn-cs"/>
              </a:rPr>
              <a:t>: since 2012. </a:t>
            </a:r>
          </a:p>
          <a:p>
            <a:pPr marL="639762" lvl="3" indent="-273050" eaLnBrk="0" fontAlgn="base" hangingPunct="0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GB" sz="1600" dirty="0" smtClean="0">
                <a:sym typeface="Wingdings" pitchFamily="2" charset="2"/>
              </a:rPr>
              <a:t>Country level initiatives (e.g. SL, Niger)</a:t>
            </a:r>
          </a:p>
          <a:p>
            <a:pPr marL="639762" lvl="3" indent="-273050" eaLnBrk="0" fontAlgn="base" hangingPunct="0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GB" sz="1600" dirty="0" smtClean="0">
                <a:sym typeface="Wingdings" pitchFamily="2" charset="2"/>
              </a:rPr>
              <a:t>ECOWAS Hunger free Initiative </a:t>
            </a:r>
          </a:p>
          <a:p>
            <a:pPr marL="273050" lvl="1" indent="-273050" eaLnBrk="0" fontAlgn="base" hangingPunct="0">
              <a:spcBef>
                <a:spcPts val="0"/>
              </a:spcBef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1800" dirty="0" smtClean="0"/>
              <a:t>Follow-up </a:t>
            </a:r>
            <a:r>
              <a:rPr lang="en-US" sz="1800" b="1" dirty="0" smtClean="0"/>
              <a:t>East &amp; Central Africa </a:t>
            </a:r>
            <a:r>
              <a:rPr lang="en-US" sz="1800" dirty="0" smtClean="0"/>
              <a:t>: just started, stronger mechanisms in place</a:t>
            </a:r>
          </a:p>
          <a:p>
            <a:pPr marL="639762" lvl="3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600" dirty="0" smtClean="0">
                <a:sym typeface="Wingdings" pitchFamily="2" charset="2"/>
              </a:rPr>
              <a:t>NEPAD &amp; RECs taking the lead</a:t>
            </a:r>
          </a:p>
          <a:p>
            <a:pPr marL="639762" lvl="3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600" dirty="0" smtClean="0">
                <a:sym typeface="Wingdings" pitchFamily="2" charset="2"/>
              </a:rPr>
              <a:t>Resource persons at country-level</a:t>
            </a:r>
          </a:p>
          <a:p>
            <a:pPr marL="639762" lvl="3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600" dirty="0" smtClean="0">
                <a:sym typeface="Wingdings" pitchFamily="2" charset="2"/>
              </a:rPr>
              <a:t>Matrix for coordination with partners</a:t>
            </a:r>
          </a:p>
          <a:p>
            <a:pPr marL="639762" lvl="3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600" dirty="0" smtClean="0">
                <a:sym typeface="Wingdings" pitchFamily="2" charset="2"/>
              </a:rPr>
              <a:t>Linking with on-going opportunities</a:t>
            </a:r>
          </a:p>
          <a:p>
            <a:pPr marL="273050" lvl="1" indent="-273050" eaLnBrk="0" fontAlgn="base" hangingPunct="0">
              <a:spcAft>
                <a:spcPts val="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1800" dirty="0" smtClean="0"/>
              <a:t>Plan for </a:t>
            </a:r>
            <a:r>
              <a:rPr lang="en-US" sz="1800" b="1" dirty="0" smtClean="0"/>
              <a:t>Southern-Africa Workshop</a:t>
            </a:r>
          </a:p>
          <a:p>
            <a:pPr marL="639762" lvl="3" indent="-273050" eaLnBrk="0" fontAlgn="base" hangingPunct="0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600" dirty="0" smtClean="0">
                <a:sym typeface="Wingdings" pitchFamily="2" charset="2"/>
              </a:rPr>
              <a:t>14 countries / tentative September 13</a:t>
            </a:r>
          </a:p>
          <a:p>
            <a:pPr marL="273050" lvl="1" indent="-273050" eaLnBrk="0" fontAlgn="base" hangingPunct="0">
              <a:spcBef>
                <a:spcPts val="0"/>
              </a:spcBef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US" sz="1800" b="1" dirty="0" smtClean="0">
                <a:sym typeface="Wingdings" pitchFamily="2" charset="2"/>
              </a:rPr>
              <a:t>Normative work &amp; technical assistance</a:t>
            </a:r>
          </a:p>
          <a:p>
            <a:pPr marL="639762" lvl="3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600" dirty="0" smtClean="0">
                <a:sym typeface="Wingdings" pitchFamily="2" charset="2"/>
              </a:rPr>
              <a:t>Integration of nutrition in </a:t>
            </a:r>
            <a:r>
              <a:rPr lang="en-US" sz="1600" dirty="0" err="1" smtClean="0">
                <a:sym typeface="Wingdings" pitchFamily="2" charset="2"/>
              </a:rPr>
              <a:t>ag</a:t>
            </a:r>
            <a:r>
              <a:rPr lang="en-US" sz="1600" dirty="0" smtClean="0">
                <a:sym typeface="Wingdings" pitchFamily="2" charset="2"/>
              </a:rPr>
              <a:t> investment</a:t>
            </a:r>
          </a:p>
          <a:p>
            <a:pPr marL="639762" lvl="3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600" dirty="0" smtClean="0">
                <a:sym typeface="Wingdings" pitchFamily="2" charset="2"/>
              </a:rPr>
              <a:t>Nutrition in extension systems and training</a:t>
            </a:r>
          </a:p>
          <a:p>
            <a:pPr marL="639762" lvl="3" indent="-273050" eaLnBrk="0" fontAlgn="base" hangingPunct="0">
              <a:spcBef>
                <a:spcPts val="0"/>
              </a:spcBef>
              <a:spcAft>
                <a:spcPts val="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  <a:defRPr/>
            </a:pPr>
            <a:r>
              <a:rPr lang="en-US" sz="1600" dirty="0" smtClean="0">
                <a:sym typeface="Wingdings" pitchFamily="2" charset="2"/>
              </a:rPr>
              <a:t>Nutrition (diet) indicators in information systems</a:t>
            </a: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12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endParaRPr lang="en-US" sz="1800" dirty="0" smtClean="0"/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12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endParaRPr lang="en-GB" sz="1800" kern="0" dirty="0" smtClean="0">
              <a:latin typeface="+mn-lt"/>
              <a:ea typeface="+mn-ea"/>
              <a:cs typeface="+mn-cs"/>
            </a:endParaRPr>
          </a:p>
          <a:p>
            <a:pPr marL="273050" lvl="1" indent="-273050" eaLnBrk="0" fontAlgn="base" hangingPunct="0">
              <a:spcBef>
                <a:spcPts val="0"/>
              </a:spcBef>
              <a:spcAft>
                <a:spcPts val="12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endParaRPr lang="en-GB" sz="1800" kern="0" dirty="0" smtClean="0">
              <a:latin typeface="+mn-lt"/>
              <a:ea typeface="+mn-ea"/>
              <a:cs typeface="+mn-cs"/>
            </a:endParaRPr>
          </a:p>
          <a:p>
            <a:pPr lvl="1">
              <a:spcAft>
                <a:spcPts val="1200"/>
              </a:spcAft>
            </a:pPr>
            <a:endParaRPr lang="en-US" sz="1700" b="1" dirty="0" smtClean="0"/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4665542" y="1803879"/>
            <a:ext cx="4248000" cy="489654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defRPr/>
            </a:pPr>
            <a:endParaRPr lang="en-US" kern="0" dirty="0" smtClean="0"/>
          </a:p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defRPr/>
            </a:pPr>
            <a:endParaRPr lang="en-US" kern="0" dirty="0" smtClean="0"/>
          </a:p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defRPr/>
            </a:pPr>
            <a:endParaRPr lang="en-US" kern="0" dirty="0" smtClean="0"/>
          </a:p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US" kern="0" dirty="0" smtClean="0"/>
              <a:t>SUN/REACH </a:t>
            </a:r>
          </a:p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GB" kern="0" dirty="0" smtClean="0"/>
              <a:t>Advocacy for agriculture-nutrition linkages : pre-G8 meeting on SUN; CFS; CAADP 10 year anniversary; ICN2</a:t>
            </a:r>
          </a:p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US" kern="0" dirty="0" smtClean="0"/>
              <a:t>Nutrition &amp; CAADP Agenda (e.g. Cameroon, South Sudan, Somalia)</a:t>
            </a:r>
          </a:p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US" dirty="0" smtClean="0">
                <a:latin typeface="+mj-lt"/>
                <a:ea typeface="Verdana" pitchFamily="34" charset="0"/>
                <a:cs typeface="Verdana" pitchFamily="34" charset="0"/>
              </a:rPr>
              <a:t>Funding opportunities (e.g. GAFSP, BMG)</a:t>
            </a:r>
          </a:p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US" dirty="0" smtClean="0">
                <a:latin typeface="+mj-lt"/>
                <a:ea typeface="Verdana" pitchFamily="34" charset="0"/>
                <a:cs typeface="Verdana" pitchFamily="34" charset="0"/>
              </a:rPr>
              <a:t>FAO Nutrition Strategy</a:t>
            </a:r>
          </a:p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defRPr/>
            </a:pPr>
            <a:r>
              <a:rPr lang="en-US" dirty="0" smtClean="0">
                <a:solidFill>
                  <a:srgbClr val="FF0000"/>
                </a:solidFill>
                <a:latin typeface="+mj-lt"/>
                <a:ea typeface="Verdana" pitchFamily="34" charset="0"/>
                <a:cs typeface="Verdana" pitchFamily="34" charset="0"/>
              </a:rPr>
              <a:t>New Partnership to end Hunger and Malnutrition in Africa</a:t>
            </a:r>
          </a:p>
          <a:p>
            <a:pPr marL="273050" lvl="1" indent="-273050" eaLnBrk="0" fontAlgn="base" hangingPunct="0">
              <a:spcAft>
                <a:spcPts val="600"/>
              </a:spcAft>
              <a:buClr>
                <a:srgbClr val="003366"/>
              </a:buClr>
              <a:buSzPct val="80000"/>
              <a:defRPr/>
            </a:pPr>
            <a:endParaRPr lang="en-US" i="1" dirty="0" smtClean="0">
              <a:solidFill>
                <a:schemeClr val="tx2"/>
              </a:solidFill>
              <a:latin typeface="+mj-lt"/>
              <a:ea typeface="Verdana" pitchFamily="34" charset="0"/>
              <a:cs typeface="Verdana" pitchFamily="34" charset="0"/>
            </a:endParaRPr>
          </a:p>
          <a:p>
            <a:pPr marL="230188" marR="0" lvl="1" indent="-1920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3366"/>
              </a:buClr>
              <a:buSzPct val="80000"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sym typeface="Wingdings" pitchFamily="2" charset="2"/>
            </a:endParaRPr>
          </a:p>
          <a:p>
            <a:pPr marL="230188" marR="0" lvl="1" indent="-192088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>
                <a:srgbClr val="003366"/>
              </a:buClr>
              <a:buSzPct val="80000"/>
              <a:buFont typeface="Wingdings" pitchFamily="2" charset="2"/>
              <a:buChar char="n"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8" name="Rectangle 7"/>
          <p:cNvSpPr>
            <a:spLocks noChangeArrowheads="1"/>
          </p:cNvSpPr>
          <p:nvPr>
            <p:custDataLst>
              <p:tags r:id="rId1"/>
            </p:custDataLst>
          </p:nvPr>
        </p:nvSpPr>
        <p:spPr bwMode="gray">
          <a:xfrm>
            <a:off x="4665778" y="1265856"/>
            <a:ext cx="4248000" cy="461665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dist="12700" dir="5400000" algn="ctr" rotWithShape="0">
              <a:srgbClr val="7099B8"/>
            </a:outerShdw>
          </a:effectLst>
        </p:spPr>
        <p:txBody>
          <a:bodyPr wrap="square" tIns="91440" bIns="91440" anchor="ctr">
            <a:spAutoFit/>
          </a:bodyPr>
          <a:lstStyle/>
          <a:p>
            <a:pPr algn="ctr">
              <a:defRPr/>
            </a:pPr>
            <a:r>
              <a:rPr lang="en-GB" b="1" i="1" dirty="0" smtClean="0">
                <a:solidFill>
                  <a:srgbClr val="000000"/>
                </a:solidFill>
              </a:rPr>
              <a:t>On-going Process &amp; Opportunities</a:t>
            </a:r>
            <a:endParaRPr lang="en-GB" b="1" i="1" dirty="0">
              <a:solidFill>
                <a:srgbClr val="000000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19256" cy="936104"/>
          </a:xfrm>
        </p:spPr>
        <p:txBody>
          <a:bodyPr/>
          <a:lstStyle/>
          <a:p>
            <a:r>
              <a:rPr lang="en-US" dirty="0" smtClean="0"/>
              <a:t>The Way forward 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>
            <a:spLocks noChangeArrowheads="1"/>
          </p:cNvSpPr>
          <p:nvPr>
            <p:custDataLst>
              <p:tags r:id="rId2"/>
            </p:custDataLst>
          </p:nvPr>
        </p:nvSpPr>
        <p:spPr bwMode="gray">
          <a:xfrm>
            <a:off x="251520" y="1271976"/>
            <a:ext cx="4140000" cy="461665"/>
          </a:xfrm>
          <a:prstGeom prst="rect">
            <a:avLst/>
          </a:prstGeom>
          <a:solidFill>
            <a:schemeClr val="bg2"/>
          </a:solidFill>
          <a:ln w="9525" algn="ctr">
            <a:noFill/>
            <a:miter lim="800000"/>
            <a:headEnd type="none" w="lg" len="lg"/>
            <a:tailEnd type="none" w="lg" len="lg"/>
          </a:ln>
          <a:effectLst>
            <a:outerShdw dist="12700" dir="5400000" algn="ctr" rotWithShape="0">
              <a:srgbClr val="7099B8"/>
            </a:outerShdw>
          </a:effectLst>
        </p:spPr>
        <p:txBody>
          <a:bodyPr wrap="square" tIns="91440" bIns="91440" anchor="ctr">
            <a:spAutoFit/>
          </a:bodyPr>
          <a:lstStyle/>
          <a:p>
            <a:pPr algn="ctr">
              <a:defRPr/>
            </a:pPr>
            <a:r>
              <a:rPr lang="en-GB" b="1" i="1" dirty="0" smtClean="0">
                <a:solidFill>
                  <a:srgbClr val="000000"/>
                </a:solidFill>
              </a:rPr>
              <a:t>Next Steps</a:t>
            </a:r>
            <a:endParaRPr lang="en-GB" b="1" i="1" dirty="0">
              <a:solidFill>
                <a:srgbClr val="000000"/>
              </a:solidFill>
            </a:endParaRPr>
          </a:p>
        </p:txBody>
      </p:sp>
      <p:sp>
        <p:nvSpPr>
          <p:cNvPr id="7" name="Up Arrow 6"/>
          <p:cNvSpPr/>
          <p:nvPr/>
        </p:nvSpPr>
        <p:spPr>
          <a:xfrm rot="16200000">
            <a:off x="3743908" y="3897052"/>
            <a:ext cx="1368152" cy="288032"/>
          </a:xfrm>
          <a:prstGeom prst="up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700808"/>
            <a:ext cx="8219256" cy="936104"/>
          </a:xfrm>
        </p:spPr>
        <p:txBody>
          <a:bodyPr/>
          <a:lstStyle/>
          <a:p>
            <a:pPr algn="ctr"/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856" y="2924944"/>
            <a:ext cx="8229600" cy="3096344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www.nepad.org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www.caadp.net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www.fao.org/food/fns/workshops/caadp-nutrition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Contacts:</a:t>
            </a:r>
          </a:p>
          <a:p>
            <a:pPr>
              <a:buNone/>
            </a:pPr>
            <a:r>
              <a:rPr lang="en-US" dirty="0" smtClean="0">
                <a:hlinkClick r:id="rId5"/>
              </a:rPr>
              <a:t>bibig@nepad.org</a:t>
            </a:r>
            <a:r>
              <a:rPr lang="en-US" dirty="0" smtClean="0"/>
              <a:t>				</a:t>
            </a:r>
            <a:r>
              <a:rPr lang="en-US" dirty="0" smtClean="0">
                <a:hlinkClick r:id="rId6"/>
              </a:rPr>
              <a:t>Johanna.Jelensperger@fao.org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>
                <a:hlinkClick r:id="rId7"/>
              </a:rPr>
              <a:t>Mohamed.AgBendech@fao.org</a:t>
            </a:r>
            <a:r>
              <a:rPr lang="en-US" dirty="0" smtClean="0"/>
              <a:t>		</a:t>
            </a:r>
            <a:r>
              <a:rPr lang="en-US" dirty="0" smtClean="0">
                <a:hlinkClick r:id="rId8"/>
              </a:rPr>
              <a:t>Charlotte.Dufour@fao.org</a:t>
            </a: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CAADP?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Comprehensive Africa Agriculture Development </a:t>
            </a:r>
            <a:r>
              <a:rPr lang="en-US" dirty="0" err="1" smtClean="0"/>
              <a:t>Programme</a:t>
            </a:r>
            <a:endParaRPr lang="en-US" dirty="0" smtClean="0"/>
          </a:p>
          <a:p>
            <a:r>
              <a:rPr lang="en-US" dirty="0" smtClean="0"/>
              <a:t>Established by Maputo Declaration on Agriculture &amp; Food Security (2003)</a:t>
            </a:r>
          </a:p>
          <a:p>
            <a:r>
              <a:rPr lang="en-US" dirty="0" smtClean="0"/>
              <a:t>A common framework/tool for the restoration of African agriculture in supporting a growth &amp; development agenda </a:t>
            </a:r>
          </a:p>
          <a:p>
            <a:r>
              <a:rPr lang="en-US" dirty="0" smtClean="0"/>
              <a:t>A framework for coordination, alignment &amp; resource mobilization</a:t>
            </a:r>
          </a:p>
          <a:p>
            <a:r>
              <a:rPr lang="en-US" dirty="0" smtClean="0"/>
              <a:t>Commitment to: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achieve </a:t>
            </a:r>
            <a:r>
              <a:rPr lang="en-GB" dirty="0" smtClean="0"/>
              <a:t>6% Annual Agriculture Productivity growth rate </a:t>
            </a:r>
            <a:r>
              <a:rPr lang="en-GB" sz="1600" dirty="0" smtClean="0"/>
              <a:t>(by 2015)</a:t>
            </a:r>
          </a:p>
          <a:p>
            <a:pPr lvl="1">
              <a:spcBef>
                <a:spcPts val="0"/>
              </a:spcBef>
            </a:pPr>
            <a:r>
              <a:rPr lang="en-GB" dirty="0" smtClean="0"/>
              <a:t>10% Public Expenditure allocation to Agriculture (by 2008)</a:t>
            </a:r>
          </a:p>
          <a:p>
            <a:r>
              <a:rPr lang="en-US" dirty="0" smtClean="0"/>
              <a:t>A living process: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CAADP Compact: key priorities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CAADP Investment Plan: a set of </a:t>
            </a:r>
            <a:r>
              <a:rPr lang="en-US" dirty="0" err="1" smtClean="0"/>
              <a:t>programmes</a:t>
            </a:r>
            <a:endParaRPr lang="en-US" dirty="0" smtClean="0"/>
          </a:p>
          <a:p>
            <a:pPr lvl="1">
              <a:spcBef>
                <a:spcPts val="0"/>
              </a:spcBef>
            </a:pPr>
            <a:r>
              <a:rPr lang="en-US" dirty="0" smtClean="0"/>
              <a:t>Business meeting and resource mobilization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Implementation and regular reviews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Key challenges for linking agriculture and nutrition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GB" b="1" dirty="0" smtClean="0"/>
              <a:t>Limited (but growing) ownership of nutrition by agriculture </a:t>
            </a:r>
            <a:r>
              <a:rPr lang="en-GB" dirty="0" smtClean="0"/>
              <a:t>and of food and agriculture by nutrition at global, regional and country level</a:t>
            </a:r>
          </a:p>
          <a:p>
            <a:pPr>
              <a:spcAft>
                <a:spcPts val="1200"/>
              </a:spcAft>
            </a:pPr>
            <a:r>
              <a:rPr lang="en-US" b="1" dirty="0" smtClean="0"/>
              <a:t>Parallel coordination mechanisms on food security (and nutrition) and nutrition (and food security) </a:t>
            </a:r>
            <a:r>
              <a:rPr lang="en-GB" dirty="0" smtClean="0"/>
              <a:t>at global, regional and country level</a:t>
            </a:r>
            <a:endParaRPr lang="en-US" dirty="0" smtClean="0"/>
          </a:p>
          <a:p>
            <a:pPr>
              <a:spcAft>
                <a:spcPts val="1200"/>
              </a:spcAft>
            </a:pPr>
            <a:r>
              <a:rPr lang="en-GB" b="1" dirty="0" smtClean="0"/>
              <a:t>What does nutrition mean concretely for agriculture?</a:t>
            </a:r>
          </a:p>
          <a:p>
            <a:pPr>
              <a:spcAft>
                <a:spcPts val="1200"/>
              </a:spcAft>
            </a:pPr>
            <a:r>
              <a:rPr lang="en-GB" b="1" dirty="0" smtClean="0"/>
              <a:t>Temptation of quick fixes </a:t>
            </a:r>
            <a:r>
              <a:rPr lang="en-GB" dirty="0" smtClean="0"/>
              <a:t>/ request for "top 10 agriculture-nutrition interventions”</a:t>
            </a:r>
          </a:p>
          <a:p>
            <a:pPr>
              <a:spcAft>
                <a:spcPts val="1200"/>
              </a:spcAft>
            </a:pPr>
            <a:r>
              <a:rPr lang="en-GB" b="1" dirty="0" smtClean="0"/>
              <a:t>Capacity constraints </a:t>
            </a:r>
            <a:r>
              <a:rPr lang="en-GB" dirty="0" smtClean="0"/>
              <a:t>(incl. in technical assistance) </a:t>
            </a:r>
            <a:r>
              <a:rPr lang="en-GB" dirty="0" smtClean="0">
                <a:sym typeface="Wingdings" pitchFamily="2" charset="2"/>
              </a:rPr>
              <a:t> difficulty</a:t>
            </a:r>
            <a:r>
              <a:rPr lang="en-GB" dirty="0" smtClean="0"/>
              <a:t> transforming policy into action 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What and how to </a:t>
            </a:r>
            <a:r>
              <a:rPr lang="en-GB" b="1" dirty="0" smtClean="0"/>
              <a:t>monitor</a:t>
            </a:r>
            <a:r>
              <a:rPr lang="en-GB" dirty="0" smtClean="0"/>
              <a:t>? Lack of evidence-base for decision making</a:t>
            </a:r>
          </a:p>
          <a:p>
            <a:pPr>
              <a:spcAft>
                <a:spcPts val="1200"/>
              </a:spcAft>
            </a:pPr>
            <a:r>
              <a:rPr lang="en-GB" dirty="0" smtClean="0"/>
              <a:t>How to </a:t>
            </a:r>
            <a:r>
              <a:rPr lang="en-GB" b="1" dirty="0" smtClean="0"/>
              <a:t>cost </a:t>
            </a:r>
            <a:r>
              <a:rPr lang="en-GB" dirty="0" smtClean="0"/>
              <a:t>with a nutrition lens ? What does it mean ?</a:t>
            </a:r>
          </a:p>
          <a:p>
            <a:pPr>
              <a:spcAft>
                <a:spcPts val="1200"/>
              </a:spcAft>
            </a:pPr>
            <a:r>
              <a:rPr lang="fr-FR" b="1" dirty="0" err="1" smtClean="0"/>
              <a:t>Follow</a:t>
            </a:r>
            <a:r>
              <a:rPr lang="fr-FR" b="1" dirty="0" smtClean="0"/>
              <a:t>-up</a:t>
            </a:r>
            <a:r>
              <a:rPr lang="fr-FR" dirty="0" smtClean="0"/>
              <a:t> to </a:t>
            </a:r>
            <a:r>
              <a:rPr lang="fr-FR" dirty="0" err="1" smtClean="0"/>
              <a:t>conferences</a:t>
            </a:r>
            <a:r>
              <a:rPr lang="fr-FR" dirty="0" smtClean="0"/>
              <a:t>, workshops and trainings</a:t>
            </a:r>
            <a:endParaRPr lang="en-US" dirty="0" smtClean="0"/>
          </a:p>
          <a:p>
            <a:endParaRPr lang="en-GB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Opportunities for linking agriculture-nutrition in Sub-Saharan Africa (1)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Growing number of SUN and REACH countries 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ym typeface="Wingdings" pitchFamily="2" charset="2"/>
              </a:rPr>
              <a:t>Nutrition higher up on the political agenda </a:t>
            </a:r>
          </a:p>
          <a:p>
            <a:pPr lvl="1">
              <a:spcBef>
                <a:spcPts val="0"/>
              </a:spcBef>
            </a:pPr>
            <a:r>
              <a:rPr lang="en-US" dirty="0" smtClean="0">
                <a:sym typeface="Wingdings" pitchFamily="2" charset="2"/>
              </a:rPr>
              <a:t>Multi-</a:t>
            </a:r>
            <a:r>
              <a:rPr lang="en-US" dirty="0" err="1" smtClean="0">
                <a:sym typeface="Wingdings" pitchFamily="2" charset="2"/>
              </a:rPr>
              <a:t>sectoral</a:t>
            </a:r>
            <a:r>
              <a:rPr lang="en-US" dirty="0" smtClean="0">
                <a:sym typeface="Wingdings" pitchFamily="2" charset="2"/>
              </a:rPr>
              <a:t> platforms being created  / strengthened</a:t>
            </a:r>
          </a:p>
          <a:p>
            <a:pPr lvl="1">
              <a:buNone/>
            </a:pPr>
            <a:r>
              <a:rPr lang="en-US" b="1" dirty="0" smtClean="0">
                <a:sym typeface="Wingdings" pitchFamily="2" charset="2"/>
              </a:rPr>
              <a:t>BUT</a:t>
            </a:r>
            <a:r>
              <a:rPr lang="en-US" dirty="0" smtClean="0">
                <a:sym typeface="Wingdings" pitchFamily="2" charset="2"/>
              </a:rPr>
              <a:t>: still hard to “pull” agriculture to the “nutrition table”</a:t>
            </a:r>
          </a:p>
          <a:p>
            <a:pPr lvl="1">
              <a:buNone/>
            </a:pPr>
            <a:endParaRPr lang="en-US" dirty="0" smtClean="0">
              <a:sym typeface="Wingdings" pitchFamily="2" charset="2"/>
            </a:endParaRPr>
          </a:p>
          <a:p>
            <a:r>
              <a:rPr lang="en-US" dirty="0" smtClean="0">
                <a:sym typeface="Wingdings" pitchFamily="2" charset="2"/>
              </a:rPr>
              <a:t>Comprehensive Africa Agriculture Development </a:t>
            </a:r>
            <a:r>
              <a:rPr lang="en-US" dirty="0" err="1" smtClean="0">
                <a:sym typeface="Wingdings" pitchFamily="2" charset="2"/>
              </a:rPr>
              <a:t>Programme</a:t>
            </a:r>
            <a:r>
              <a:rPr lang="en-US" dirty="0" smtClean="0">
                <a:sym typeface="Wingdings" pitchFamily="2" charset="2"/>
              </a:rPr>
              <a:t>  (CAADP)</a:t>
            </a:r>
          </a:p>
          <a:p>
            <a:pPr lvl="1">
              <a:spcBef>
                <a:spcPts val="0"/>
              </a:spcBef>
            </a:pPr>
            <a:r>
              <a:rPr lang="en-US" dirty="0" smtClean="0"/>
              <a:t>Since January 2007, </a:t>
            </a:r>
            <a:r>
              <a:rPr lang="en-US" b="1" dirty="0" smtClean="0"/>
              <a:t>30 countries </a:t>
            </a:r>
            <a:r>
              <a:rPr lang="en-US" dirty="0" smtClean="0"/>
              <a:t>have signed their compacts, 26 have developed their Investment Plans, 12 other countries have started the process</a:t>
            </a:r>
            <a:endParaRPr lang="en-US" dirty="0" smtClean="0">
              <a:sym typeface="Wingdings" pitchFamily="2" charset="2"/>
            </a:endParaRPr>
          </a:p>
          <a:p>
            <a:pPr>
              <a:buNone/>
            </a:pPr>
            <a:r>
              <a:rPr lang="en-US" dirty="0" smtClean="0">
                <a:sym typeface="Wingdings" pitchFamily="2" charset="2"/>
              </a:rPr>
              <a:t>	</a:t>
            </a:r>
            <a:r>
              <a:rPr lang="en-US" b="1" dirty="0" smtClean="0">
                <a:sym typeface="Wingdings" pitchFamily="2" charset="2"/>
              </a:rPr>
              <a:t>BUT</a:t>
            </a:r>
            <a:r>
              <a:rPr lang="en-US" dirty="0" smtClean="0">
                <a:sym typeface="Wingdings" pitchFamily="2" charset="2"/>
              </a:rPr>
              <a:t>: </a:t>
            </a:r>
            <a:r>
              <a:rPr lang="en-US" b="1" dirty="0" smtClean="0">
                <a:solidFill>
                  <a:srgbClr val="FF0000"/>
                </a:solidFill>
              </a:rPr>
              <a:t>nutrition poorly addressed  </a:t>
            </a:r>
          </a:p>
          <a:p>
            <a:pPr>
              <a:buNone/>
            </a:pPr>
            <a:endParaRPr lang="en-US" b="1" dirty="0" smtClean="0">
              <a:solidFill>
                <a:srgbClr val="FF0000"/>
              </a:solidFill>
            </a:endParaRPr>
          </a:p>
          <a:p>
            <a:pPr lvl="1">
              <a:buFont typeface="Wingdings 3"/>
              <a:buChar char="Æ"/>
            </a:pPr>
            <a:r>
              <a:rPr lang="en-US" sz="2000" b="1" dirty="0" smtClean="0">
                <a:solidFill>
                  <a:schemeClr val="accent6"/>
                </a:solidFill>
              </a:rPr>
              <a:t>CAADP Nutrition Capacity Development initiative launched by NEPAD</a:t>
            </a:r>
            <a:endParaRPr lang="en-US" dirty="0" smtClean="0">
              <a:sym typeface="Wingdings" pitchFamily="2" charset="2"/>
            </a:endParaRPr>
          </a:p>
          <a:p>
            <a:pPr lvl="1">
              <a:buNone/>
            </a:pPr>
            <a:endParaRPr lang="en-US" dirty="0" smtClean="0">
              <a:sym typeface="Wingdings" pitchFamily="2" charset="2"/>
            </a:endParaRPr>
          </a:p>
          <a:p>
            <a:pPr lvl="1">
              <a:buNone/>
            </a:pPr>
            <a:endParaRPr lang="en-US" dirty="0" smtClean="0">
              <a:sym typeface="Wingdings" pitchFamily="2" charset="2"/>
            </a:endParaRP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Objective: mainstreaming nutrition in CAADP Investment Plans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 bwMode="auto">
          <a:xfrm>
            <a:off x="251520" y="1467976"/>
            <a:ext cx="1800000" cy="73440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95250" fontAlgn="base">
              <a:spcBef>
                <a:spcPct val="0"/>
              </a:spcBef>
              <a:spcAft>
                <a:spcPct val="0"/>
              </a:spcAft>
            </a:pPr>
            <a:r>
              <a:rPr lang="en-GB" b="1" dirty="0" smtClean="0"/>
              <a:t>Overall Purpose</a:t>
            </a:r>
          </a:p>
        </p:txBody>
      </p:sp>
      <p:sp>
        <p:nvSpPr>
          <p:cNvPr id="6" name="Content Placeholder 1"/>
          <p:cNvSpPr txBox="1">
            <a:spLocks/>
          </p:cNvSpPr>
          <p:nvPr/>
        </p:nvSpPr>
        <p:spPr bwMode="auto">
          <a:xfrm>
            <a:off x="2267744" y="1473666"/>
            <a:ext cx="6696744" cy="73119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273050" lvl="1" indent="-273050" fontAlgn="base"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</a:pPr>
            <a:r>
              <a:rPr lang="en-US" b="1" dirty="0" smtClean="0"/>
              <a:t>Enhance the nutritional impact of the agriculture sector</a:t>
            </a:r>
            <a:endParaRPr lang="en-GB" b="1" dirty="0" smtClean="0"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251520" y="2343190"/>
            <a:ext cx="1800000" cy="122982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9525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/>
              <a:t>Specific </a:t>
            </a:r>
          </a:p>
          <a:p>
            <a:pPr marL="9525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/>
              <a:t>objective</a:t>
            </a:r>
          </a:p>
        </p:txBody>
      </p:sp>
      <p:sp>
        <p:nvSpPr>
          <p:cNvPr id="8" name="Content Placeholder 1"/>
          <p:cNvSpPr txBox="1">
            <a:spLocks/>
          </p:cNvSpPr>
          <p:nvPr/>
        </p:nvSpPr>
        <p:spPr bwMode="auto">
          <a:xfrm>
            <a:off x="2267744" y="2348880"/>
            <a:ext cx="6696744" cy="122445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0" lvl="1" fontAlgn="base"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</a:pPr>
            <a:r>
              <a:rPr lang="en-US" b="1" dirty="0" smtClean="0"/>
              <a:t>Assist countries in integrating nutrition in their CAADP process and investment plans </a:t>
            </a:r>
            <a:r>
              <a:rPr lang="en-US" dirty="0" smtClean="0"/>
              <a:t>(from design to implementation) </a:t>
            </a:r>
          </a:p>
          <a:p>
            <a:pPr marL="0" lvl="1" fontAlgn="base"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</a:pP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/>
              <a:t>work out concrete ways so that these plans have an optimal impact on improved nutrition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251520" y="3711054"/>
            <a:ext cx="1800000" cy="267027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95250" fontAlgn="base">
              <a:spcBef>
                <a:spcPct val="0"/>
              </a:spcBef>
              <a:spcAft>
                <a:spcPct val="0"/>
              </a:spcAft>
            </a:pPr>
            <a:r>
              <a:rPr lang="en-US" b="1" dirty="0" smtClean="0"/>
              <a:t>Modalities</a:t>
            </a:r>
          </a:p>
        </p:txBody>
      </p:sp>
      <p:sp>
        <p:nvSpPr>
          <p:cNvPr id="10" name="Content Placeholder 1"/>
          <p:cNvSpPr txBox="1">
            <a:spLocks/>
          </p:cNvSpPr>
          <p:nvPr/>
        </p:nvSpPr>
        <p:spPr bwMode="auto">
          <a:xfrm>
            <a:off x="2267744" y="3716744"/>
            <a:ext cx="4032448" cy="265860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0" lvl="1" fontAlgn="base">
              <a:spcAft>
                <a:spcPts val="600"/>
              </a:spcAft>
              <a:buClr>
                <a:schemeClr val="accent1">
                  <a:lumMod val="60000"/>
                  <a:lumOff val="40000"/>
                </a:schemeClr>
              </a:buClr>
              <a:buSzPct val="80000"/>
            </a:pPr>
            <a:r>
              <a:rPr lang="en-US" b="1" dirty="0" smtClean="0"/>
              <a:t>3 sub-regional workshops (mix of regional &amp; country workshops)</a:t>
            </a: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  <a:sym typeface="Wingdings" pitchFamily="2" charset="2"/>
              </a:rPr>
              <a:t>West Africa </a:t>
            </a:r>
            <a:r>
              <a:rPr lang="en-US" dirty="0" smtClean="0">
                <a:sym typeface="Wingdings" pitchFamily="2" charset="2"/>
              </a:rPr>
              <a:t>: Senegal (Nov 2011) - 18 Countries, 180 participants   </a:t>
            </a: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  <a:sym typeface="Wingdings" pitchFamily="2" charset="2"/>
              </a:rPr>
              <a:t>East &amp; Central Africa </a:t>
            </a:r>
            <a:r>
              <a:rPr lang="en-US" dirty="0" smtClean="0">
                <a:sym typeface="Wingdings" pitchFamily="2" charset="2"/>
              </a:rPr>
              <a:t>: Tanzania (Feb 2013) - 18 countries, 220 participants</a:t>
            </a: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b="1" dirty="0" smtClean="0">
                <a:solidFill>
                  <a:srgbClr val="00B050"/>
                </a:solidFill>
                <a:sym typeface="Wingdings" pitchFamily="2" charset="2"/>
              </a:rPr>
              <a:t>Southern Africa </a:t>
            </a:r>
            <a:r>
              <a:rPr lang="en-US" dirty="0" smtClean="0">
                <a:sym typeface="Wingdings" pitchFamily="2" charset="2"/>
              </a:rPr>
              <a:t>: 14 countries - tentative September 2013</a:t>
            </a:r>
            <a:endParaRPr lang="en-US" dirty="0" smtClean="0"/>
          </a:p>
        </p:txBody>
      </p:sp>
      <p:pic>
        <p:nvPicPr>
          <p:cNvPr id="11" name="Picture 2" descr="P10800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3424042"/>
            <a:ext cx="2180532" cy="1633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P108007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16216" y="5124275"/>
            <a:ext cx="2160240" cy="1617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it mean in terms of approach ? </a:t>
            </a:r>
            <a:br>
              <a:rPr lang="en-US" dirty="0" smtClean="0"/>
            </a:br>
            <a:r>
              <a:rPr lang="en-US" dirty="0" smtClean="0"/>
              <a:t>3 key priorities for content &amp; process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251520" y="5011915"/>
            <a:ext cx="1800000" cy="1584184"/>
          </a:xfrm>
          <a:prstGeom prst="rect">
            <a:avLst/>
          </a:prstGeom>
          <a:solidFill>
            <a:srgbClr val="7BD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Country ownership &amp; engagement</a:t>
            </a:r>
          </a:p>
        </p:txBody>
      </p:sp>
      <p:sp>
        <p:nvSpPr>
          <p:cNvPr id="20" name="Content Placeholder 1"/>
          <p:cNvSpPr txBox="1">
            <a:spLocks/>
          </p:cNvSpPr>
          <p:nvPr/>
        </p:nvSpPr>
        <p:spPr bwMode="auto">
          <a:xfrm>
            <a:off x="2051720" y="5013176"/>
            <a:ext cx="6912768" cy="158418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GB" dirty="0" smtClean="0"/>
              <a:t>Careful </a:t>
            </a:r>
            <a:r>
              <a:rPr lang="en-GB" b="1" dirty="0" smtClean="0"/>
              <a:t>participant selection </a:t>
            </a:r>
            <a:endParaRPr lang="en-GB" b="1" dirty="0" smtClean="0">
              <a:sym typeface="Wingdings" pitchFamily="2" charset="2"/>
            </a:endParaRP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GB" dirty="0" smtClean="0">
                <a:sym typeface="Wingdings" pitchFamily="2" charset="2"/>
              </a:rPr>
              <a:t>Pre-workshop </a:t>
            </a:r>
            <a:r>
              <a:rPr lang="en-GB" b="1" dirty="0" smtClean="0">
                <a:sym typeface="Wingdings" pitchFamily="2" charset="2"/>
              </a:rPr>
              <a:t>preparation and follow-up </a:t>
            </a:r>
            <a:r>
              <a:rPr lang="en-GB" dirty="0" smtClean="0">
                <a:sym typeface="Wingdings" pitchFamily="2" charset="2"/>
              </a:rPr>
              <a:t>led by CAADP </a:t>
            </a: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Focal Points</a:t>
            </a:r>
            <a:r>
              <a:rPr lang="en-GB" dirty="0" smtClean="0">
                <a:sym typeface="Wingdings" pitchFamily="2" charset="2"/>
              </a:rPr>
              <a:t>, with facilitation</a:t>
            </a: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GB" dirty="0" smtClean="0"/>
              <a:t>Create a </a:t>
            </a:r>
            <a:r>
              <a:rPr lang="en-GB" b="1" dirty="0" smtClean="0"/>
              <a:t>“team spirit” </a:t>
            </a:r>
            <a:r>
              <a:rPr lang="en-GB" dirty="0" smtClean="0"/>
              <a:t> 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251520" y="1339507"/>
            <a:ext cx="1800000" cy="1512168"/>
          </a:xfrm>
          <a:prstGeom prst="rect">
            <a:avLst/>
          </a:prstGeom>
          <a:solidFill>
            <a:srgbClr val="7BD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Partnership &amp; coordination at different levels</a:t>
            </a:r>
          </a:p>
        </p:txBody>
      </p:sp>
      <p:sp>
        <p:nvSpPr>
          <p:cNvPr id="22" name="Content Placeholder 1"/>
          <p:cNvSpPr txBox="1">
            <a:spLocks/>
          </p:cNvSpPr>
          <p:nvPr/>
        </p:nvSpPr>
        <p:spPr bwMode="auto">
          <a:xfrm>
            <a:off x="2051720" y="1340768"/>
            <a:ext cx="6912768" cy="151216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A strong stakeholder engagement led by NEPAD, strongly supported by RECs with </a:t>
            </a:r>
            <a:r>
              <a:rPr lang="en-US" b="1" dirty="0" smtClean="0">
                <a:sym typeface="Wingdings" pitchFamily="2" charset="2"/>
              </a:rPr>
              <a:t>Agriculture as the convener </a:t>
            </a:r>
            <a:r>
              <a:rPr lang="en-US" dirty="0" smtClean="0">
                <a:sym typeface="Wingdings" pitchFamily="2" charset="2"/>
              </a:rPr>
              <a:t>(Steering Committee)</a:t>
            </a:r>
            <a:endParaRPr lang="en-US" b="1" dirty="0" smtClean="0">
              <a:sym typeface="Wingdings" pitchFamily="2" charset="2"/>
            </a:endParaRP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Working with </a:t>
            </a:r>
            <a:r>
              <a:rPr lang="en-US" b="1" dirty="0" smtClean="0">
                <a:sym typeface="Wingdings" pitchFamily="2" charset="2"/>
              </a:rPr>
              <a:t>SUN</a:t>
            </a:r>
            <a:r>
              <a:rPr lang="en-US" dirty="0" smtClean="0">
                <a:sym typeface="Wingdings" pitchFamily="2" charset="2"/>
              </a:rPr>
              <a:t> Movement &amp; </a:t>
            </a:r>
            <a:r>
              <a:rPr lang="en-US" b="1" dirty="0" smtClean="0">
                <a:sym typeface="Wingdings" pitchFamily="2" charset="2"/>
              </a:rPr>
              <a:t>REACH</a:t>
            </a:r>
            <a:endParaRPr lang="en-US" dirty="0" smtClean="0">
              <a:sym typeface="Wingdings" pitchFamily="2" charset="2"/>
            </a:endParaRP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Multi-</a:t>
            </a:r>
            <a:r>
              <a:rPr lang="en-US" dirty="0" err="1" smtClean="0">
                <a:sym typeface="Wingdings" pitchFamily="2" charset="2"/>
              </a:rPr>
              <a:t>sectoral</a:t>
            </a:r>
            <a:r>
              <a:rPr lang="en-US" dirty="0" smtClean="0">
                <a:sym typeface="Wingdings" pitchFamily="2" charset="2"/>
              </a:rPr>
              <a:t> country teams  </a:t>
            </a: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Support from partners at all levels (e.g. FAO: RAF, ESA, ESN, TCI)</a:t>
            </a:r>
          </a:p>
        </p:txBody>
      </p:sp>
      <p:sp>
        <p:nvSpPr>
          <p:cNvPr id="23" name="Rectangle 22"/>
          <p:cNvSpPr/>
          <p:nvPr/>
        </p:nvSpPr>
        <p:spPr bwMode="auto">
          <a:xfrm>
            <a:off x="251520" y="2941099"/>
            <a:ext cx="1800000" cy="1926800"/>
          </a:xfrm>
          <a:prstGeom prst="rect">
            <a:avLst/>
          </a:prstGeom>
          <a:solidFill>
            <a:srgbClr val="7BD3A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>
                <a:solidFill>
                  <a:schemeClr val="tx1"/>
                </a:solidFill>
                <a:ea typeface="Verdana" pitchFamily="34" charset="0"/>
                <a:cs typeface="Verdana" pitchFamily="34" charset="0"/>
              </a:rPr>
              <a:t>Technical content &amp; methodology </a:t>
            </a:r>
          </a:p>
        </p:txBody>
      </p:sp>
      <p:sp>
        <p:nvSpPr>
          <p:cNvPr id="24" name="Content Placeholder 1"/>
          <p:cNvSpPr txBox="1">
            <a:spLocks/>
          </p:cNvSpPr>
          <p:nvPr/>
        </p:nvSpPr>
        <p:spPr bwMode="auto">
          <a:xfrm>
            <a:off x="2051720" y="2996952"/>
            <a:ext cx="6912768" cy="19268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dirty="0" smtClean="0">
                <a:sym typeface="Wingdings" pitchFamily="2" charset="2"/>
              </a:rPr>
              <a:t>Combination of plenary sessions (technical guidance), mixed-country group (challenges and solutions) and country group work (coordination at the country level)</a:t>
            </a: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b="1" dirty="0" smtClean="0">
                <a:sym typeface="Wingdings" pitchFamily="2" charset="2"/>
              </a:rPr>
              <a:t>“hands-on” practical work </a:t>
            </a:r>
            <a:r>
              <a:rPr lang="en-US" dirty="0" smtClean="0">
                <a:sym typeface="Wingdings" pitchFamily="2" charset="2"/>
              </a:rPr>
              <a:t>on the investment plans supported by guiding questions and tips</a:t>
            </a:r>
          </a:p>
          <a:p>
            <a:pPr marL="273050" lvl="1" indent="-273050" fontAlgn="base">
              <a:spcAft>
                <a:spcPts val="600"/>
              </a:spcAft>
              <a:buClr>
                <a:schemeClr val="bg1">
                  <a:lumMod val="50000"/>
                </a:schemeClr>
              </a:buClr>
              <a:buSzPct val="80000"/>
              <a:buFont typeface="Wingdings" pitchFamily="2" charset="2"/>
              <a:buChar char="Ø"/>
            </a:pPr>
            <a:r>
              <a:rPr lang="en-US" b="1" dirty="0" smtClean="0">
                <a:sym typeface="Wingdings" pitchFamily="2" charset="2"/>
              </a:rPr>
              <a:t>Situation analysis </a:t>
            </a:r>
            <a:r>
              <a:rPr lang="en-US" dirty="0" smtClean="0">
                <a:sym typeface="Wingdings" pitchFamily="2" charset="2"/>
              </a:rPr>
              <a:t>and </a:t>
            </a:r>
            <a:r>
              <a:rPr lang="en-US" b="1" dirty="0" smtClean="0">
                <a:sym typeface="Wingdings" pitchFamily="2" charset="2"/>
              </a:rPr>
              <a:t>M&amp;E</a:t>
            </a:r>
            <a:r>
              <a:rPr lang="en-US" dirty="0" smtClean="0">
                <a:sym typeface="Wingdings" pitchFamily="2" charset="2"/>
              </a:rPr>
              <a:t> : transversal themes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91264" cy="936104"/>
          </a:xfrm>
        </p:spPr>
        <p:txBody>
          <a:bodyPr/>
          <a:lstStyle/>
          <a:p>
            <a:r>
              <a:rPr lang="en-US" dirty="0" smtClean="0"/>
              <a:t>A comprehensive process</a:t>
            </a:r>
            <a:endParaRPr lang="en-US" dirty="0"/>
          </a:p>
        </p:txBody>
      </p:sp>
      <p:sp>
        <p:nvSpPr>
          <p:cNvPr id="4" name="Pentagon 3"/>
          <p:cNvSpPr/>
          <p:nvPr/>
        </p:nvSpPr>
        <p:spPr>
          <a:xfrm>
            <a:off x="273677" y="1738147"/>
            <a:ext cx="1850051" cy="754749"/>
          </a:xfrm>
          <a:prstGeom prst="homePlate">
            <a:avLst>
              <a:gd name="adj" fmla="val 35664"/>
            </a:avLst>
          </a:prstGeom>
          <a:solidFill>
            <a:srgbClr val="FFFF99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/>
                </a:solidFill>
              </a:rPr>
              <a:t>Preparation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5" name="Pentagon 4"/>
          <p:cNvSpPr/>
          <p:nvPr/>
        </p:nvSpPr>
        <p:spPr>
          <a:xfrm>
            <a:off x="2258219" y="1738147"/>
            <a:ext cx="4906069" cy="754749"/>
          </a:xfrm>
          <a:prstGeom prst="homePlate">
            <a:avLst>
              <a:gd name="adj" fmla="val 30109"/>
            </a:avLst>
          </a:prstGeom>
          <a:solidFill>
            <a:schemeClr val="bg1">
              <a:lumMod val="85000"/>
            </a:schemeClr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 smtClean="0">
                <a:solidFill>
                  <a:schemeClr val="tx2"/>
                </a:solidFill>
              </a:rPr>
              <a:t>5 -day Regional workshop </a:t>
            </a:r>
          </a:p>
        </p:txBody>
      </p:sp>
      <p:sp>
        <p:nvSpPr>
          <p:cNvPr id="6" name="Pentagon 5"/>
          <p:cNvSpPr/>
          <p:nvPr/>
        </p:nvSpPr>
        <p:spPr>
          <a:xfrm>
            <a:off x="7226390" y="1738147"/>
            <a:ext cx="1692820" cy="754749"/>
          </a:xfrm>
          <a:prstGeom prst="homePlate">
            <a:avLst/>
          </a:prstGeom>
          <a:solidFill>
            <a:srgbClr val="FFFF99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>
                <a:solidFill>
                  <a:schemeClr val="tx2"/>
                </a:solidFill>
              </a:rPr>
              <a:t>Follow </a:t>
            </a:r>
            <a:r>
              <a:rPr lang="en-US" b="1" dirty="0" smtClean="0">
                <a:solidFill>
                  <a:schemeClr val="tx2"/>
                </a:solidFill>
              </a:rPr>
              <a:t>up</a:t>
            </a:r>
            <a:endParaRPr lang="en-US" b="1" dirty="0">
              <a:solidFill>
                <a:schemeClr val="tx2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95834" y="2780928"/>
            <a:ext cx="1764000" cy="3601540"/>
          </a:xfrm>
          <a:prstGeom prst="rect">
            <a:avLst/>
          </a:prstGeom>
          <a:solidFill>
            <a:srgbClr val="FFFF99"/>
          </a:solidFill>
          <a:ln w="127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>
              <a:defRPr/>
            </a:pPr>
            <a:r>
              <a:rPr lang="en-US" sz="1600" b="1" dirty="0" smtClean="0">
                <a:solidFill>
                  <a:schemeClr val="tx2"/>
                </a:solidFill>
              </a:rPr>
              <a:t>At regional level</a:t>
            </a:r>
            <a:endParaRPr lang="en-US" sz="1600" dirty="0" smtClean="0">
              <a:solidFill>
                <a:schemeClr val="tx2"/>
              </a:solidFill>
            </a:endParaRP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Partnerships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Fund-raising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Content &amp; Methodology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Guiding country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Logistic</a:t>
            </a:r>
          </a:p>
          <a:p>
            <a:pPr marL="92075" indent="-92075">
              <a:buFont typeface="Arial" pitchFamily="34" charset="0"/>
              <a:buChar char="•"/>
              <a:defRPr/>
            </a:pPr>
            <a:endParaRPr lang="en-US" sz="1100" dirty="0" smtClean="0">
              <a:solidFill>
                <a:schemeClr val="tx2"/>
              </a:solidFill>
            </a:endParaRPr>
          </a:p>
          <a:p>
            <a:pPr marL="180975" indent="-180975">
              <a:defRPr/>
            </a:pPr>
            <a:r>
              <a:rPr lang="en-US" sz="1600" b="1" dirty="0" smtClean="0">
                <a:solidFill>
                  <a:schemeClr val="tx2"/>
                </a:solidFill>
              </a:rPr>
              <a:t>At country level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Multi-stakeholder country team </a:t>
            </a:r>
          </a:p>
          <a:p>
            <a:pPr marL="92075" indent="-92075"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rgbClr val="7030A0"/>
                </a:solidFill>
              </a:rPr>
              <a:t>Nutrition Country Paper </a:t>
            </a:r>
            <a:r>
              <a:rPr lang="en-US" sz="1400" dirty="0" smtClean="0">
                <a:solidFill>
                  <a:schemeClr val="tx2"/>
                </a:solidFill>
              </a:rPr>
              <a:t>for </a:t>
            </a:r>
            <a:r>
              <a:rPr lang="en-US" sz="1400" b="1" dirty="0" smtClean="0">
                <a:solidFill>
                  <a:schemeClr val="tx2"/>
                </a:solidFill>
              </a:rPr>
              <a:t>analysis of the situation </a:t>
            </a:r>
            <a:r>
              <a:rPr lang="en-US" sz="1400" b="1" dirty="0" smtClean="0">
                <a:solidFill>
                  <a:srgbClr val="00B050"/>
                </a:solidFill>
              </a:rPr>
              <a:t>(1)</a:t>
            </a:r>
            <a:endParaRPr lang="en-US" sz="1400" i="1" dirty="0">
              <a:solidFill>
                <a:schemeClr val="tx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91309" y="2780928"/>
            <a:ext cx="2352699" cy="360154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Key themes for integrating nutrition &amp; agriculture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Technical presentations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 &amp; case studies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/>
                </a:solidFill>
              </a:rPr>
              <a:t>Setting the scene</a:t>
            </a:r>
          </a:p>
          <a:p>
            <a:pPr marL="82550" indent="-8255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i="1" dirty="0" smtClean="0">
              <a:solidFill>
                <a:schemeClr val="tx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/>
                </a:solidFill>
              </a:rPr>
              <a:t>Key interventions </a:t>
            </a:r>
            <a:r>
              <a:rPr lang="en-US" sz="1400" b="1" dirty="0" smtClean="0">
                <a:solidFill>
                  <a:srgbClr val="00B050"/>
                </a:solidFill>
              </a:rPr>
              <a:t>(2)  </a:t>
            </a:r>
            <a:r>
              <a:rPr lang="en-US" sz="1400" b="1" i="1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en-US" sz="1050" b="1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i="1" dirty="0" smtClean="0">
              <a:solidFill>
                <a:schemeClr val="tx2"/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/>
                </a:solidFill>
              </a:rPr>
              <a:t>Institutional arrangements &amp; coordination </a:t>
            </a:r>
            <a:r>
              <a:rPr lang="en-US" sz="1400" b="1" dirty="0" smtClean="0">
                <a:solidFill>
                  <a:srgbClr val="00B050"/>
                </a:solidFill>
              </a:rPr>
              <a:t>(3)</a:t>
            </a: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200" i="1" dirty="0" smtClean="0">
              <a:solidFill>
                <a:schemeClr val="tx2"/>
              </a:solidFill>
            </a:endParaRP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/>
                </a:solidFill>
              </a:rPr>
              <a:t>Capacity Development</a:t>
            </a:r>
            <a:r>
              <a:rPr lang="en-US" sz="1400" b="1" dirty="0" smtClean="0">
                <a:solidFill>
                  <a:srgbClr val="00B050"/>
                </a:solidFill>
              </a:rPr>
              <a:t> (4)</a:t>
            </a:r>
          </a:p>
          <a:p>
            <a:pPr marL="180975" indent="-180975" fontAlgn="auto">
              <a:spcBef>
                <a:spcPts val="0"/>
              </a:spcBef>
              <a:spcAft>
                <a:spcPts val="0"/>
              </a:spcAft>
              <a:buAutoNum type="arabicPeriod"/>
              <a:defRPr/>
            </a:pPr>
            <a:endParaRPr lang="en-US" sz="1200" b="1" i="1" dirty="0" smtClean="0">
              <a:solidFill>
                <a:schemeClr val="tx2"/>
              </a:solidFill>
            </a:endParaRP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 smtClean="0">
                <a:solidFill>
                  <a:schemeClr val="tx2"/>
                </a:solidFill>
              </a:rPr>
              <a:t>Costing &amp; funding  </a:t>
            </a:r>
            <a:r>
              <a:rPr lang="en-US" sz="1400" b="1" dirty="0" smtClean="0">
                <a:solidFill>
                  <a:srgbClr val="00B050"/>
                </a:solidFill>
              </a:rPr>
              <a:t>(5)</a:t>
            </a: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rgbClr val="00B050"/>
              </a:solidFill>
            </a:endParaRP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b="1" dirty="0" smtClean="0">
              <a:solidFill>
                <a:srgbClr val="00B050"/>
              </a:solidFill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b="1" i="1" dirty="0" smtClean="0">
              <a:solidFill>
                <a:schemeClr val="tx2"/>
              </a:solidFill>
            </a:endParaRP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i="1" dirty="0" smtClean="0">
                <a:solidFill>
                  <a:schemeClr val="tx2"/>
                </a:solidFill>
              </a:rPr>
              <a:t> </a:t>
            </a:r>
            <a:endParaRPr lang="en-US" sz="1400" b="1" i="1" dirty="0">
              <a:solidFill>
                <a:schemeClr val="tx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716016" y="2780928"/>
            <a:ext cx="2306032" cy="3601540"/>
          </a:xfrm>
          <a:prstGeom prst="rect">
            <a:avLst/>
          </a:prstGeom>
          <a:solidFill>
            <a:schemeClr val="bg1">
              <a:lumMod val="85000"/>
            </a:schemeClr>
          </a:solidFill>
          <a:ln w="127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Translation into  recommendations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for integrating nutrition and Agriculture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400" i="1" dirty="0" smtClean="0">
              <a:solidFill>
                <a:schemeClr val="bg1">
                  <a:lumMod val="50000"/>
                </a:schemeClr>
              </a:solidFill>
            </a:endParaRPr>
          </a:p>
          <a:p>
            <a:pPr marL="85725" indent="-8572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i="1" dirty="0" smtClean="0">
                <a:solidFill>
                  <a:schemeClr val="tx2"/>
                </a:solidFill>
              </a:rPr>
              <a:t>Main challenges and solutions 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(mixed-country sessions)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600" b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95250" indent="-95250">
              <a:buFont typeface="Arial" pitchFamily="34" charset="0"/>
              <a:buChar char="•"/>
              <a:defRPr/>
            </a:pPr>
            <a:r>
              <a:rPr lang="en-US" sz="1400" i="1" dirty="0" smtClean="0">
                <a:solidFill>
                  <a:schemeClr val="tx2"/>
                </a:solidFill>
              </a:rPr>
              <a:t>Preparation of </a:t>
            </a:r>
            <a:r>
              <a:rPr lang="en-US" sz="1400" b="1" dirty="0" smtClean="0">
                <a:solidFill>
                  <a:srgbClr val="7030A0"/>
                </a:solidFill>
              </a:rPr>
              <a:t>country road-maps </a:t>
            </a:r>
            <a:r>
              <a:rPr lang="en-US" sz="1400" i="1" dirty="0" smtClean="0">
                <a:solidFill>
                  <a:schemeClr val="tx2"/>
                </a:solidFill>
              </a:rPr>
              <a:t>supported by </a:t>
            </a:r>
            <a:r>
              <a:rPr lang="en-US" sz="1400" b="1" dirty="0" smtClean="0">
                <a:solidFill>
                  <a:srgbClr val="7030A0"/>
                </a:solidFill>
              </a:rPr>
              <a:t>guiding questions and tips </a:t>
            </a:r>
            <a:r>
              <a:rPr lang="en-US" sz="1400" i="1" dirty="0" smtClean="0">
                <a:solidFill>
                  <a:schemeClr val="tx2"/>
                </a:solidFill>
              </a:rPr>
              <a:t> </a:t>
            </a:r>
            <a:r>
              <a:rPr lang="en-US" sz="1400" i="1" dirty="0" smtClean="0">
                <a:solidFill>
                  <a:schemeClr val="bg1">
                    <a:lumMod val="50000"/>
                  </a:schemeClr>
                </a:solidFill>
              </a:rPr>
              <a:t>(country sessions)</a:t>
            </a:r>
            <a:endParaRPr lang="en-US" sz="1400" b="1" dirty="0" smtClean="0">
              <a:solidFill>
                <a:srgbClr val="7030A0"/>
              </a:solidFill>
            </a:endParaRPr>
          </a:p>
        </p:txBody>
      </p:sp>
      <p:pic>
        <p:nvPicPr>
          <p:cNvPr id="11" name="Picture 3" descr="C:\Users\Jelensperger\AppData\Local\Microsoft\Windows\Temporary Internet Files\Content.IE5\IEE20QEQ\MC90039079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1960" y="3571876"/>
            <a:ext cx="333375" cy="43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3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90000" y="2852936"/>
            <a:ext cx="3238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Rectangle 17"/>
          <p:cNvSpPr/>
          <p:nvPr/>
        </p:nvSpPr>
        <p:spPr>
          <a:xfrm>
            <a:off x="7248547" y="2779788"/>
            <a:ext cx="1764000" cy="3601540"/>
          </a:xfrm>
          <a:prstGeom prst="rect">
            <a:avLst/>
          </a:prstGeom>
          <a:solidFill>
            <a:srgbClr val="FFFF99"/>
          </a:solidFill>
          <a:ln w="12700"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t" anchorCtr="0"/>
          <a:lstStyle/>
          <a:p>
            <a:pPr marL="180975" indent="-180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smtClean="0">
                <a:solidFill>
                  <a:schemeClr val="tx2"/>
                </a:solidFill>
              </a:rPr>
              <a:t>At regional level </a:t>
            </a:r>
          </a:p>
          <a:p>
            <a:pPr marL="92075" indent="-920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Advocacy</a:t>
            </a:r>
          </a:p>
          <a:p>
            <a:pPr marL="92075" indent="-920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Normative work</a:t>
            </a:r>
          </a:p>
          <a:p>
            <a:pPr marL="92075" indent="-920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Support  implementation of country road maps</a:t>
            </a:r>
          </a:p>
          <a:p>
            <a:pPr marL="228600" indent="-2286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100" u="sng" dirty="0" smtClean="0">
              <a:solidFill>
                <a:schemeClr val="tx2"/>
              </a:solidFill>
            </a:endParaRPr>
          </a:p>
          <a:p>
            <a:pPr marL="180975" indent="-180975">
              <a:defRPr/>
            </a:pPr>
            <a:r>
              <a:rPr lang="en-US" sz="1600" b="1" dirty="0" smtClean="0">
                <a:solidFill>
                  <a:schemeClr val="tx2"/>
                </a:solidFill>
              </a:rPr>
              <a:t>At country level </a:t>
            </a:r>
          </a:p>
          <a:p>
            <a:pPr marL="92075" indent="-920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Decision-makers</a:t>
            </a:r>
          </a:p>
          <a:p>
            <a:pPr marL="92075" indent="-920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Opportunities  within the CAADP process</a:t>
            </a:r>
          </a:p>
          <a:p>
            <a:pPr marL="92075" indent="-92075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Implement Country roadmap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120137" y="1497741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848329" y="1497741"/>
            <a:ext cx="54006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7177679" y="1497741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8128" y="1245677"/>
            <a:ext cx="995479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1200" i="1" dirty="0" smtClean="0">
                <a:solidFill>
                  <a:schemeClr val="tx2"/>
                </a:solidFill>
                <a:latin typeface="+mn-lt"/>
              </a:rPr>
              <a:t>Sept 2012</a:t>
            </a:r>
            <a:endParaRPr lang="en-US" sz="1200" i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16280" y="1251230"/>
            <a:ext cx="1139495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1200" i="1" dirty="0" smtClean="0">
                <a:solidFill>
                  <a:schemeClr val="tx2"/>
                </a:solidFill>
                <a:latin typeface="+mn-lt"/>
              </a:rPr>
              <a:t>25 </a:t>
            </a:r>
            <a:r>
              <a:rPr lang="fr-FR" sz="1200" i="1" dirty="0" err="1" smtClean="0">
                <a:solidFill>
                  <a:schemeClr val="tx2"/>
                </a:solidFill>
                <a:latin typeface="+mn-lt"/>
              </a:rPr>
              <a:t>Feb</a:t>
            </a:r>
            <a:r>
              <a:rPr lang="fr-FR" sz="1200" i="1" dirty="0" smtClean="0">
                <a:solidFill>
                  <a:schemeClr val="tx2"/>
                </a:solidFill>
                <a:latin typeface="+mn-lt"/>
              </a:rPr>
              <a:t> 2013</a:t>
            </a:r>
            <a:endParaRPr lang="en-US" sz="1200" i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16880" y="1251230"/>
            <a:ext cx="1283511" cy="276999"/>
          </a:xfrm>
          <a:prstGeom prst="rect">
            <a:avLst/>
          </a:prstGeom>
          <a:noFill/>
        </p:spPr>
        <p:txBody>
          <a:bodyPr wrap="square" rtlCol="0" anchor="ctr" anchorCtr="0">
            <a:spAutoFit/>
          </a:bodyPr>
          <a:lstStyle/>
          <a:p>
            <a:pPr algn="ctr"/>
            <a:r>
              <a:rPr lang="fr-FR" sz="1200" i="1" dirty="0" smtClean="0">
                <a:solidFill>
                  <a:schemeClr val="tx2"/>
                </a:solidFill>
                <a:latin typeface="+mn-lt"/>
              </a:rPr>
              <a:t>4th March 2013</a:t>
            </a:r>
            <a:endParaRPr lang="en-US" sz="1200" i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7884368" y="0"/>
            <a:ext cx="1259632" cy="119675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/>
              <a:t>East and Central Africa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Main elements of the workshop agenda  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idx="1"/>
          </p:nvPr>
        </p:nvSpPr>
        <p:spPr>
          <a:xfrm>
            <a:off x="251520" y="1451917"/>
            <a:ext cx="4042792" cy="4785395"/>
          </a:xfrm>
        </p:spPr>
        <p:txBody>
          <a:bodyPr/>
          <a:lstStyle/>
          <a:p>
            <a:pPr>
              <a:buSzPct val="100000"/>
              <a:buFont typeface="+mj-lt"/>
              <a:buAutoNum type="arabicPeriod"/>
            </a:pPr>
            <a:r>
              <a:rPr lang="en-US" sz="1800" b="1" dirty="0" smtClean="0"/>
              <a:t>Setting the scene </a:t>
            </a:r>
          </a:p>
          <a:p>
            <a:pPr marL="723900" lvl="1" indent="-368300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/>
              <a:t>Nutrition situation </a:t>
            </a:r>
          </a:p>
          <a:p>
            <a:pPr marL="723900" lvl="1" indent="-368300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/>
              <a:t>CAADP process and opportunities </a:t>
            </a:r>
          </a:p>
          <a:p>
            <a:pPr marL="723900" lvl="1" indent="-368300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/>
              <a:t>Key principles  </a:t>
            </a:r>
            <a:r>
              <a:rPr lang="en-US" sz="1600" i="1" dirty="0" smtClean="0"/>
              <a:t>(c.f. Anna Herforth presentation)</a:t>
            </a:r>
          </a:p>
          <a:p>
            <a:pPr marL="723900" lvl="1" indent="-368300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/>
              <a:t>Issues regarding M&amp;E, coordination and capacity development</a:t>
            </a:r>
          </a:p>
          <a:p>
            <a:pPr>
              <a:buSzPct val="100000"/>
              <a:buFont typeface="+mj-lt"/>
              <a:buAutoNum type="arabicPeriod"/>
            </a:pPr>
            <a:r>
              <a:rPr lang="en-US" sz="1800" b="1" dirty="0" smtClean="0"/>
              <a:t>Integrating Nutrition &amp; Agriculture :  </a:t>
            </a:r>
            <a:r>
              <a:rPr lang="en-US" sz="1800" dirty="0" smtClean="0"/>
              <a:t>key interventions and lessons learned from the field </a:t>
            </a:r>
            <a:r>
              <a:rPr lang="en-US" sz="1200" dirty="0" smtClean="0"/>
              <a:t> </a:t>
            </a:r>
            <a:endParaRPr lang="en-US" sz="1800" dirty="0" smtClean="0"/>
          </a:p>
          <a:p>
            <a:pPr lvl="1">
              <a:spcBef>
                <a:spcPts val="0"/>
              </a:spcBef>
              <a:spcAft>
                <a:spcPts val="0"/>
              </a:spcAft>
            </a:pPr>
            <a:endParaRPr lang="en-US" sz="1600" b="1" dirty="0" smtClean="0">
              <a:solidFill>
                <a:srgbClr val="00B050"/>
              </a:solidFill>
            </a:endParaRPr>
          </a:p>
          <a:p>
            <a:endParaRPr lang="en-GB" dirty="0"/>
          </a:p>
        </p:txBody>
      </p:sp>
      <p:sp>
        <p:nvSpPr>
          <p:cNvPr id="5" name="Espace réservé du contenu 3"/>
          <p:cNvSpPr txBox="1">
            <a:spLocks/>
          </p:cNvSpPr>
          <p:nvPr/>
        </p:nvSpPr>
        <p:spPr>
          <a:xfrm>
            <a:off x="4932040" y="1340768"/>
            <a:ext cx="3744416" cy="47853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tabLst/>
              <a:defRPr/>
            </a:pPr>
            <a:r>
              <a:rPr kumimoji="0" lang="en-US" sz="180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Supporting functions</a:t>
            </a:r>
          </a:p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+mj-lt"/>
              <a:buAutoNum type="arabicPeriod" startAt="3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Institutional arrangements/ coordination  </a:t>
            </a:r>
          </a:p>
          <a:p>
            <a:pPr marL="712788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Coordination between sectors</a:t>
            </a:r>
          </a:p>
          <a:p>
            <a:pPr marL="712788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Public –Private Partnerships</a:t>
            </a:r>
          </a:p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+mj-lt"/>
              <a:buAutoNum type="arabicPeriod" startAt="3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Capacity Development  </a:t>
            </a:r>
          </a:p>
          <a:p>
            <a:pPr marL="712788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Assessing the capacity of the </a:t>
            </a:r>
            <a:r>
              <a:rPr kumimoji="0" lang="en-US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ag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 sector to address nutrition</a:t>
            </a:r>
          </a:p>
          <a:p>
            <a:pPr marL="712788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Nutrition in extension systems</a:t>
            </a:r>
          </a:p>
          <a:p>
            <a:pPr marL="712788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lang="en-US" sz="1600" dirty="0" smtClean="0">
                <a:latin typeface="+mj-lt"/>
                <a:ea typeface="Verdana" pitchFamily="34" charset="0"/>
                <a:cs typeface="Verdana" pitchFamily="34" charset="0"/>
              </a:rPr>
              <a:t>Training opportunities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  <a:p>
            <a:pPr marL="355600" indent="-355600"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100000"/>
              <a:buFont typeface="+mj-lt"/>
              <a:buAutoNum type="arabicPeriod" startAt="3"/>
              <a:defRPr/>
            </a:pPr>
            <a:r>
              <a:rPr lang="en-US" b="1" dirty="0" smtClean="0">
                <a:latin typeface="+mj-lt"/>
                <a:ea typeface="Verdana" pitchFamily="34" charset="0"/>
                <a:cs typeface="Verdana" pitchFamily="34" charset="0"/>
              </a:rPr>
              <a:t>Costing and funding issues  </a:t>
            </a:r>
          </a:p>
          <a:p>
            <a:pPr marL="712788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Addressing nutrition when costing an agriculture investment plan</a:t>
            </a:r>
          </a:p>
          <a:p>
            <a:pPr marL="712788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buFont typeface="Wingdings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Fundraising opportunities</a:t>
            </a:r>
          </a:p>
          <a:p>
            <a:pPr marL="712788" marR="0" lvl="1" indent="-357188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>
                  <a:lumMod val="50000"/>
                  <a:lumOff val="50000"/>
                </a:schemeClr>
              </a:buClr>
              <a:buSzPct val="80000"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Wingdings" pitchFamily="2" charset="2"/>
              <a:buChar char=""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Verdana" pitchFamily="34" charset="0"/>
                <a:cs typeface="Verdana" pitchFamily="34" charset="0"/>
              </a:rPr>
              <a:t>Key messages and follow-up : commitment from region and countries</a:t>
            </a:r>
          </a:p>
          <a:p>
            <a:pPr marL="355600" marR="0" lvl="0" indent="-355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  <a:buClr>
                <a:schemeClr val="tx2"/>
              </a:buClr>
              <a:buSzPct val="80000"/>
              <a:buFont typeface="Wingdings" pitchFamily="2" charset="2"/>
              <a:buNone/>
              <a:tabLst/>
              <a:defRPr/>
            </a:pP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79512" y="4221088"/>
            <a:ext cx="1080000" cy="1584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chemeClr val="tx1"/>
                </a:solidFill>
              </a:rPr>
              <a:t>Changing consumer behaviors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483768" y="4221088"/>
            <a:ext cx="1080000" cy="158400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chemeClr val="tx1"/>
                </a:solidFill>
              </a:rPr>
              <a:t>Diversifying local production &amp; supporting livelihoods</a:t>
            </a:r>
            <a:endParaRPr lang="en-US" sz="1400" b="1" i="1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331640" y="4221088"/>
            <a:ext cx="1080000" cy="15841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chemeClr val="tx1"/>
                </a:solidFill>
              </a:rPr>
              <a:t>Nutrition sensitive value chains</a:t>
            </a:r>
          </a:p>
        </p:txBody>
      </p:sp>
      <p:sp>
        <p:nvSpPr>
          <p:cNvPr id="9" name="Rectangle 8"/>
          <p:cNvSpPr/>
          <p:nvPr/>
        </p:nvSpPr>
        <p:spPr>
          <a:xfrm>
            <a:off x="3635896" y="4221088"/>
            <a:ext cx="1080000" cy="158417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i="1" dirty="0" smtClean="0">
                <a:solidFill>
                  <a:schemeClr val="tx1"/>
                </a:solidFill>
              </a:rPr>
              <a:t>Urban issues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1"/>
          <p:cNvSpPr>
            <a:spLocks noGrp="1"/>
          </p:cNvSpPr>
          <p:nvPr>
            <p:ph idx="1"/>
          </p:nvPr>
        </p:nvSpPr>
        <p:spPr>
          <a:xfrm>
            <a:off x="323528" y="1526014"/>
            <a:ext cx="5616624" cy="4927322"/>
          </a:xfrm>
        </p:spPr>
        <p:txBody>
          <a:bodyPr>
            <a:noAutofit/>
          </a:bodyPr>
          <a:lstStyle/>
          <a:p>
            <a:pPr marL="355600" lvl="1" indent="-355600">
              <a:buClr>
                <a:schemeClr val="tx2"/>
              </a:buClr>
              <a:buSzPct val="80000"/>
              <a:buFont typeface="Wingdings" pitchFamily="2" charset="2"/>
              <a:buChar char=""/>
            </a:pPr>
            <a:r>
              <a:rPr lang="en-US" dirty="0" smtClean="0"/>
              <a:t>Mixed country groups : identify challenges for integrating agriculture and nutrition + solutions </a:t>
            </a:r>
            <a:r>
              <a:rPr lang="en-US" b="1" dirty="0" smtClean="0"/>
              <a:t>(« being inspired »)</a:t>
            </a:r>
          </a:p>
          <a:p>
            <a:pPr marL="355600" lvl="1" indent="-355600">
              <a:buClr>
                <a:schemeClr val="tx2"/>
              </a:buClr>
              <a:buSzPct val="80000"/>
              <a:buFont typeface="Wingdings" pitchFamily="2" charset="2"/>
              <a:buChar char=""/>
            </a:pPr>
            <a:r>
              <a:rPr lang="en-US" dirty="0" smtClean="0"/>
              <a:t>Start by agreeing on the </a:t>
            </a:r>
            <a:r>
              <a:rPr lang="en-US" b="1" dirty="0" smtClean="0"/>
              <a:t>main country nutrition problems</a:t>
            </a:r>
            <a:r>
              <a:rPr lang="en-US" dirty="0" smtClean="0"/>
              <a:t> and related objectives and interventions (not directly revising Investment Plan)</a:t>
            </a:r>
          </a:p>
          <a:p>
            <a:pPr marL="355600" lvl="1" indent="-355600">
              <a:buClr>
                <a:schemeClr val="tx2"/>
              </a:buClr>
              <a:buSzPct val="80000"/>
              <a:buFont typeface="Wingdings" pitchFamily="2" charset="2"/>
              <a:buChar char=""/>
            </a:pPr>
            <a:r>
              <a:rPr lang="en-US" dirty="0" smtClean="0"/>
              <a:t>Revise / Prepare CAADP Investment Plan with a </a:t>
            </a:r>
            <a:r>
              <a:rPr lang="en-US" b="1" dirty="0" smtClean="0"/>
              <a:t>nutrition lens </a:t>
            </a:r>
            <a:endParaRPr lang="en-US" sz="1600" b="1" dirty="0" smtClean="0">
              <a:solidFill>
                <a:srgbClr val="00B050"/>
              </a:solidFill>
            </a:endParaRPr>
          </a:p>
          <a:p>
            <a:pPr marL="723900" lvl="1" indent="-368300">
              <a:spcBef>
                <a:spcPts val="0"/>
              </a:spcBef>
              <a:spcAft>
                <a:spcPts val="0"/>
              </a:spcAft>
              <a:buSzPct val="80000"/>
            </a:pPr>
            <a:r>
              <a:rPr lang="en-US" sz="1600" dirty="0" smtClean="0"/>
              <a:t>Goals, objectives</a:t>
            </a:r>
          </a:p>
          <a:p>
            <a:pPr marL="723900" lvl="1" indent="-368300">
              <a:spcBef>
                <a:spcPts val="0"/>
              </a:spcBef>
              <a:spcAft>
                <a:spcPts val="0"/>
              </a:spcAft>
              <a:buSzPct val="80000"/>
            </a:pPr>
            <a:r>
              <a:rPr lang="en-US" sz="1600" dirty="0" smtClean="0"/>
              <a:t>Interventions</a:t>
            </a:r>
          </a:p>
          <a:p>
            <a:pPr marL="723900" lvl="1" indent="-368300">
              <a:spcBef>
                <a:spcPts val="0"/>
              </a:spcBef>
              <a:spcAft>
                <a:spcPts val="0"/>
              </a:spcAft>
              <a:buSzPct val="80000"/>
            </a:pPr>
            <a:r>
              <a:rPr lang="en-US" sz="1600" dirty="0" smtClean="0"/>
              <a:t>Institutional arrangements &amp; coordination</a:t>
            </a:r>
          </a:p>
          <a:p>
            <a:pPr marL="723900" lvl="1" indent="-368300">
              <a:spcBef>
                <a:spcPts val="0"/>
              </a:spcBef>
              <a:spcAft>
                <a:spcPts val="0"/>
              </a:spcAft>
              <a:buSzPct val="80000"/>
            </a:pPr>
            <a:r>
              <a:rPr lang="en-US" sz="1600" dirty="0" smtClean="0"/>
              <a:t>capacities for integrating nutrition</a:t>
            </a:r>
          </a:p>
          <a:p>
            <a:pPr marL="723900" lvl="1" indent="-368300">
              <a:spcBef>
                <a:spcPts val="0"/>
              </a:spcBef>
              <a:spcAft>
                <a:spcPts val="0"/>
              </a:spcAft>
              <a:buSzPct val="80000"/>
            </a:pPr>
            <a:r>
              <a:rPr lang="en-US" sz="1600" dirty="0" smtClean="0"/>
              <a:t>Costing</a:t>
            </a:r>
          </a:p>
          <a:p>
            <a:pPr marL="723900" lvl="1" indent="-368300">
              <a:spcBef>
                <a:spcPts val="0"/>
              </a:spcBef>
              <a:buSzPct val="80000"/>
            </a:pPr>
            <a:r>
              <a:rPr lang="en-US" sz="1600" dirty="0" smtClean="0"/>
              <a:t>Indicators and M&amp;E </a:t>
            </a:r>
          </a:p>
          <a:p>
            <a:pPr marL="355600" lvl="2" indent="-355600">
              <a:buClr>
                <a:schemeClr val="tx2"/>
              </a:buClr>
              <a:buSzPct val="120000"/>
              <a:buFont typeface="Wingdings" pitchFamily="2" charset="2"/>
              <a:buChar char=""/>
            </a:pPr>
            <a:r>
              <a:rPr lang="en-US" sz="1800" dirty="0" smtClean="0"/>
              <a:t>Supported by </a:t>
            </a:r>
            <a:r>
              <a:rPr lang="en-US" sz="1800" b="1" dirty="0" smtClean="0">
                <a:solidFill>
                  <a:schemeClr val="accent4"/>
                </a:solidFill>
              </a:rPr>
              <a:t>guiding questions &amp; tips </a:t>
            </a:r>
            <a:r>
              <a:rPr lang="en-US" sz="1800" dirty="0" smtClean="0"/>
              <a:t>and </a:t>
            </a:r>
            <a:r>
              <a:rPr lang="en-US" sz="1800" b="1" dirty="0" smtClean="0"/>
              <a:t>facilitation</a:t>
            </a:r>
          </a:p>
          <a:p>
            <a:pPr marL="355600" lvl="1" indent="-355600">
              <a:buClr>
                <a:schemeClr val="tx2"/>
              </a:buClr>
              <a:buSzPct val="80000"/>
              <a:buFont typeface="Wingdings" pitchFamily="2" charset="2"/>
              <a:buChar char=""/>
              <a:defRPr/>
            </a:pPr>
            <a:endParaRPr lang="en-US" dirty="0" smtClean="0"/>
          </a:p>
          <a:p>
            <a:pPr lvl="1">
              <a:spcBef>
                <a:spcPts val="0"/>
              </a:spcBef>
              <a:spcAft>
                <a:spcPts val="0"/>
              </a:spcAft>
              <a:buSzPct val="80000"/>
              <a:buNone/>
              <a:defRPr/>
            </a:pPr>
            <a:endParaRPr lang="en-US" sz="1800" dirty="0" smtClean="0"/>
          </a:p>
          <a:p>
            <a:pPr>
              <a:defRPr/>
            </a:pPr>
            <a:endParaRPr lang="en-US" dirty="0" smtClean="0"/>
          </a:p>
          <a:p>
            <a:pPr lvl="2">
              <a:buNone/>
            </a:pP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Guidance for group work </a:t>
            </a:r>
            <a:r>
              <a:rPr lang="en-US" dirty="0" smtClean="0">
                <a:sym typeface="Wingdings" pitchFamily="2" charset="2"/>
              </a:rPr>
              <a:t></a:t>
            </a:r>
            <a:r>
              <a:rPr lang="en-US" dirty="0" smtClean="0"/>
              <a:t> methodology, guiding questions &amp; tips</a:t>
            </a:r>
            <a:endParaRPr lang="en-US" dirty="0"/>
          </a:p>
        </p:txBody>
      </p:sp>
      <p:sp>
        <p:nvSpPr>
          <p:cNvPr id="8" name="Down Arrow Callout 11"/>
          <p:cNvSpPr/>
          <p:nvPr/>
        </p:nvSpPr>
        <p:spPr bwMode="auto">
          <a:xfrm>
            <a:off x="6156176" y="3212976"/>
            <a:ext cx="2520280" cy="1512168"/>
          </a:xfrm>
          <a:prstGeom prst="downArrowCallout">
            <a:avLst>
              <a:gd name="adj1" fmla="val 12365"/>
              <a:gd name="adj2" fmla="val 24097"/>
              <a:gd name="adj3" fmla="val 13267"/>
              <a:gd name="adj4" fmla="val 76710"/>
            </a:avLst>
          </a:prstGeom>
          <a:ln>
            <a:solidFill>
              <a:schemeClr val="accent4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latin typeface="+mj-lt"/>
              </a:rPr>
              <a:t>Revision of the NAFSIPs following guiding questions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GB" sz="1600" dirty="0" smtClean="0">
                <a:latin typeface="+mj-lt"/>
                <a:sym typeface="Wingdings 3"/>
              </a:rPr>
              <a:t> </a:t>
            </a:r>
            <a:r>
              <a:rPr lang="en-GB" sz="1600" dirty="0" smtClean="0">
                <a:latin typeface="+mj-lt"/>
              </a:rPr>
              <a:t>recommendations consolidated in a </a:t>
            </a:r>
            <a:r>
              <a:rPr lang="en-GB" sz="1600" b="1" dirty="0" smtClean="0">
                <a:solidFill>
                  <a:schemeClr val="accent4"/>
                </a:solidFill>
                <a:latin typeface="+mj-lt"/>
              </a:rPr>
              <a:t>road map</a:t>
            </a:r>
            <a:endParaRPr kumimoji="0" lang="en-GB" sz="1600" b="1" i="0" u="none" strike="noStrike" cap="none" normalizeH="0" baseline="0" dirty="0" smtClean="0">
              <a:ln>
                <a:noFill/>
              </a:ln>
              <a:solidFill>
                <a:schemeClr val="accent4"/>
              </a:solidFill>
              <a:effectLst/>
              <a:latin typeface="+mj-lt"/>
            </a:endParaRPr>
          </a:p>
        </p:txBody>
      </p:sp>
      <p:grpSp>
        <p:nvGrpSpPr>
          <p:cNvPr id="9" name="Group 18"/>
          <p:cNvGrpSpPr/>
          <p:nvPr/>
        </p:nvGrpSpPr>
        <p:grpSpPr>
          <a:xfrm>
            <a:off x="6156176" y="1412776"/>
            <a:ext cx="2458905" cy="1675027"/>
            <a:chOff x="5076056" y="1124744"/>
            <a:chExt cx="3240360" cy="2376264"/>
          </a:xfrm>
        </p:grpSpPr>
        <p:pic>
          <p:nvPicPr>
            <p:cNvPr id="10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102168" y="1156643"/>
              <a:ext cx="1584176" cy="2314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724030" y="1209808"/>
              <a:ext cx="1547968" cy="2158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 bwMode="auto">
            <a:xfrm>
              <a:off x="5076056" y="1124744"/>
              <a:ext cx="3240360" cy="2376264"/>
            </a:xfrm>
            <a:prstGeom prst="rect">
              <a:avLst/>
            </a:prstGeom>
            <a:noFill/>
            <a:ln w="9525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36000" tIns="45720" rIns="36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3567" y="4941169"/>
            <a:ext cx="2546946" cy="158417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ffectLst/>
        </p:spPr>
      </p:pic>
      <p:sp>
        <p:nvSpPr>
          <p:cNvPr id="13" name="ZoneTexte 12"/>
          <p:cNvSpPr txBox="1"/>
          <p:nvPr/>
        </p:nvSpPr>
        <p:spPr>
          <a:xfrm rot="20412260">
            <a:off x="6372200" y="5364505"/>
            <a:ext cx="2232248" cy="5847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3200" b="1" dirty="0" smtClean="0">
                <a:solidFill>
                  <a:schemeClr val="accent4"/>
                </a:solidFill>
              </a:rPr>
              <a:t>ROAD MAP</a:t>
            </a:r>
            <a:endParaRPr lang="en-GB" sz="3200" b="1" dirty="0">
              <a:solidFill>
                <a:schemeClr val="accent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kVAInU6U6KaIR06gFbG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kVAInU6U6KaIR06gFbG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kVAInU6U6KaIR06gFbGw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kVAInU6U6KaIR06gFbGw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5157</TotalTime>
  <Words>1442</Words>
  <Application>Microsoft Office PowerPoint</Application>
  <PresentationFormat>Affichage à l'écran (4:3)</PresentationFormat>
  <Paragraphs>245</Paragraphs>
  <Slides>13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4" baseType="lpstr">
      <vt:lpstr>Office Theme</vt:lpstr>
      <vt:lpstr>Promoting agriculture-nutrition linkages in Sub-Saharan Africa  through the Comprehensive Africa Agriculture Development Programme (CAADP)</vt:lpstr>
      <vt:lpstr>What is CAADP?</vt:lpstr>
      <vt:lpstr>Key challenges for linking agriculture and nutrition</vt:lpstr>
      <vt:lpstr>Opportunities for linking agriculture-nutrition in Sub-Saharan Africa (1) </vt:lpstr>
      <vt:lpstr>Objective: mainstreaming nutrition in CAADP Investment Plans</vt:lpstr>
      <vt:lpstr>What does it mean in terms of approach ?  3 key priorities for content &amp; process</vt:lpstr>
      <vt:lpstr>A comprehensive process</vt:lpstr>
      <vt:lpstr>Main elements of the workshop agenda  </vt:lpstr>
      <vt:lpstr>Guidance for group work  methodology, guiding questions &amp; tips</vt:lpstr>
      <vt:lpstr>Results from 2 countries, at different stages in the CAADP Process</vt:lpstr>
      <vt:lpstr>Lessons learnt and challenges … </vt:lpstr>
      <vt:lpstr>The Way forward  </vt:lpstr>
      <vt:lpstr>Thank you</vt:lpstr>
    </vt:vector>
  </TitlesOfParts>
  <Company>FAO of the UN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</dc:creator>
  <cp:lastModifiedBy>ahelali</cp:lastModifiedBy>
  <cp:revision>533</cp:revision>
  <dcterms:created xsi:type="dcterms:W3CDTF">2011-12-13T15:54:53Z</dcterms:created>
  <dcterms:modified xsi:type="dcterms:W3CDTF">2013-05-13T17:37:29Z</dcterms:modified>
</cp:coreProperties>
</file>