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0" r:id="rId4"/>
    <p:sldId id="261" r:id="rId5"/>
    <p:sldId id="266" r:id="rId6"/>
    <p:sldId id="267" r:id="rId7"/>
    <p:sldId id="262" r:id="rId8"/>
    <p:sldId id="270" r:id="rId9"/>
    <p:sldId id="264" r:id="rId10"/>
    <p:sldId id="268" r:id="rId11"/>
    <p:sldId id="269" r:id="rId1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00B0F0"/>
    <a:srgbClr val="95C11F"/>
    <a:srgbClr val="4A7EB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-97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D:\Mes%20donnees\Publications\Expos&#233;s\graphiques%20Arboi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fr-FR"/>
  <c:clrMapOvr bg1="lt1" tx1="dk1" bg2="lt2" tx2="dk2" accent1="accent1" accent2="accent2" accent3="accent3" accent4="accent4" accent5="accent5" accent6="accent6" hlink="hlink" folHlink="folHlink"/>
  <c:chart>
    <c:view3D>
      <c:rAngAx val="1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'Origine Uemoa'!$C$2:$C$4</c:f>
              <c:strCache>
                <c:ptCount val="1"/>
                <c:pt idx="0">
                  <c:v>Local </c:v>
                </c:pt>
              </c:strCache>
            </c:strRef>
          </c:tx>
          <c:cat>
            <c:strRef>
              <c:f>'Origine Uemoa'!$B$5:$B$12</c:f>
              <c:strCache>
                <c:ptCount val="8"/>
                <c:pt idx="0">
                  <c:v>Cotonou </c:v>
                </c:pt>
                <c:pt idx="1">
                  <c:v>Bissau </c:v>
                </c:pt>
                <c:pt idx="2">
                  <c:v>Ouaga </c:v>
                </c:pt>
                <c:pt idx="3">
                  <c:v>Abidjan </c:v>
                </c:pt>
                <c:pt idx="4">
                  <c:v>Bamako </c:v>
                </c:pt>
                <c:pt idx="5">
                  <c:v>Niamey </c:v>
                </c:pt>
                <c:pt idx="6">
                  <c:v>Dakar </c:v>
                </c:pt>
                <c:pt idx="7">
                  <c:v>Lomé </c:v>
                </c:pt>
              </c:strCache>
            </c:strRef>
          </c:cat>
          <c:val>
            <c:numRef>
              <c:f>'Origine Uemoa'!$C$5:$C$12</c:f>
              <c:numCache>
                <c:formatCode>0%</c:formatCode>
                <c:ptCount val="8"/>
                <c:pt idx="0">
                  <c:v>0.66000000000000336</c:v>
                </c:pt>
                <c:pt idx="1">
                  <c:v>0.52</c:v>
                </c:pt>
                <c:pt idx="2">
                  <c:v>0.61000000000000065</c:v>
                </c:pt>
                <c:pt idx="3">
                  <c:v>0.72000000000000064</c:v>
                </c:pt>
                <c:pt idx="4">
                  <c:v>0.93</c:v>
                </c:pt>
                <c:pt idx="5">
                  <c:v>0.44000000000000028</c:v>
                </c:pt>
                <c:pt idx="6">
                  <c:v>0.77000000000000235</c:v>
                </c:pt>
                <c:pt idx="7">
                  <c:v>0.69000000000000128</c:v>
                </c:pt>
              </c:numCache>
            </c:numRef>
          </c:val>
        </c:ser>
        <c:ser>
          <c:idx val="1"/>
          <c:order val="1"/>
          <c:tx>
            <c:strRef>
              <c:f>'Origine Uemoa'!$D$2:$D$4</c:f>
              <c:strCache>
                <c:ptCount val="1"/>
                <c:pt idx="0">
                  <c:v>Importé région </c:v>
                </c:pt>
              </c:strCache>
            </c:strRef>
          </c:tx>
          <c:spPr>
            <a:solidFill>
              <a:schemeClr val="tx2">
                <a:lumMod val="40000"/>
                <a:lumOff val="60000"/>
              </a:schemeClr>
            </a:solidFill>
          </c:spPr>
          <c:cat>
            <c:strRef>
              <c:f>'Origine Uemoa'!$B$5:$B$12</c:f>
              <c:strCache>
                <c:ptCount val="8"/>
                <c:pt idx="0">
                  <c:v>Cotonou </c:v>
                </c:pt>
                <c:pt idx="1">
                  <c:v>Bissau </c:v>
                </c:pt>
                <c:pt idx="2">
                  <c:v>Ouaga </c:v>
                </c:pt>
                <c:pt idx="3">
                  <c:v>Abidjan </c:v>
                </c:pt>
                <c:pt idx="4">
                  <c:v>Bamako </c:v>
                </c:pt>
                <c:pt idx="5">
                  <c:v>Niamey </c:v>
                </c:pt>
                <c:pt idx="6">
                  <c:v>Dakar </c:v>
                </c:pt>
                <c:pt idx="7">
                  <c:v>Lomé </c:v>
                </c:pt>
              </c:strCache>
            </c:strRef>
          </c:cat>
          <c:val>
            <c:numRef>
              <c:f>'Origine Uemoa'!$D$5:$D$12</c:f>
              <c:numCache>
                <c:formatCode>0%</c:formatCode>
                <c:ptCount val="8"/>
                <c:pt idx="0">
                  <c:v>8.000000000000014E-2</c:v>
                </c:pt>
                <c:pt idx="1">
                  <c:v>0.24000000000000021</c:v>
                </c:pt>
                <c:pt idx="2">
                  <c:v>0.11000000000000007</c:v>
                </c:pt>
                <c:pt idx="3">
                  <c:v>2.0000000000000035E-2</c:v>
                </c:pt>
                <c:pt idx="4">
                  <c:v>1.0000000000000019E-2</c:v>
                </c:pt>
                <c:pt idx="5">
                  <c:v>0.3800000000000015</c:v>
                </c:pt>
                <c:pt idx="6">
                  <c:v>2.0000000000000035E-2</c:v>
                </c:pt>
                <c:pt idx="7">
                  <c:v>0.1</c:v>
                </c:pt>
              </c:numCache>
            </c:numRef>
          </c:val>
        </c:ser>
        <c:ser>
          <c:idx val="2"/>
          <c:order val="2"/>
          <c:tx>
            <c:strRef>
              <c:f>'Origine Uemoa'!$E$2:$E$4</c:f>
              <c:strCache>
                <c:ptCount val="1"/>
                <c:pt idx="0">
                  <c:v>Importé extra région </c:v>
                </c:pt>
              </c:strCache>
            </c:strRef>
          </c:tx>
          <c:cat>
            <c:strRef>
              <c:f>'Origine Uemoa'!$B$5:$B$12</c:f>
              <c:strCache>
                <c:ptCount val="8"/>
                <c:pt idx="0">
                  <c:v>Cotonou </c:v>
                </c:pt>
                <c:pt idx="1">
                  <c:v>Bissau </c:v>
                </c:pt>
                <c:pt idx="2">
                  <c:v>Ouaga </c:v>
                </c:pt>
                <c:pt idx="3">
                  <c:v>Abidjan </c:v>
                </c:pt>
                <c:pt idx="4">
                  <c:v>Bamako </c:v>
                </c:pt>
                <c:pt idx="5">
                  <c:v>Niamey </c:v>
                </c:pt>
                <c:pt idx="6">
                  <c:v>Dakar </c:v>
                </c:pt>
                <c:pt idx="7">
                  <c:v>Lomé </c:v>
                </c:pt>
              </c:strCache>
            </c:strRef>
          </c:cat>
          <c:val>
            <c:numRef>
              <c:f>'Origine Uemoa'!$E$5:$E$12</c:f>
              <c:numCache>
                <c:formatCode>0%</c:formatCode>
                <c:ptCount val="8"/>
                <c:pt idx="0">
                  <c:v>0.18000000000000024</c:v>
                </c:pt>
                <c:pt idx="1">
                  <c:v>0.23</c:v>
                </c:pt>
                <c:pt idx="2">
                  <c:v>0.26</c:v>
                </c:pt>
                <c:pt idx="3">
                  <c:v>0.21000000000000021</c:v>
                </c:pt>
                <c:pt idx="4">
                  <c:v>5.0000000000000044E-2</c:v>
                </c:pt>
                <c:pt idx="5">
                  <c:v>0.15000000000000024</c:v>
                </c:pt>
                <c:pt idx="6">
                  <c:v>0.2</c:v>
                </c:pt>
                <c:pt idx="7">
                  <c:v>0.2</c:v>
                </c:pt>
              </c:numCache>
            </c:numRef>
          </c:val>
        </c:ser>
        <c:ser>
          <c:idx val="3"/>
          <c:order val="3"/>
          <c:tx>
            <c:strRef>
              <c:f>'Origine Uemoa'!$F$2:$F$4</c:f>
              <c:strCache>
                <c:ptCount val="1"/>
                <c:pt idx="0">
                  <c:v>Non déterminé </c:v>
                </c:pt>
              </c:strCache>
            </c:strRef>
          </c:tx>
          <c:cat>
            <c:strRef>
              <c:f>'Origine Uemoa'!$B$5:$B$12</c:f>
              <c:strCache>
                <c:ptCount val="8"/>
                <c:pt idx="0">
                  <c:v>Cotonou </c:v>
                </c:pt>
                <c:pt idx="1">
                  <c:v>Bissau </c:v>
                </c:pt>
                <c:pt idx="2">
                  <c:v>Ouaga </c:v>
                </c:pt>
                <c:pt idx="3">
                  <c:v>Abidjan </c:v>
                </c:pt>
                <c:pt idx="4">
                  <c:v>Bamako </c:v>
                </c:pt>
                <c:pt idx="5">
                  <c:v>Niamey </c:v>
                </c:pt>
                <c:pt idx="6">
                  <c:v>Dakar </c:v>
                </c:pt>
                <c:pt idx="7">
                  <c:v>Lomé </c:v>
                </c:pt>
              </c:strCache>
            </c:strRef>
          </c:cat>
          <c:val>
            <c:numRef>
              <c:f>'Origine Uemoa'!$F$5:$F$12</c:f>
              <c:numCache>
                <c:formatCode>0%</c:formatCode>
                <c:ptCount val="8"/>
                <c:pt idx="0">
                  <c:v>8.000000000000014E-2</c:v>
                </c:pt>
                <c:pt idx="1">
                  <c:v>1.0000000000000019E-2</c:v>
                </c:pt>
                <c:pt idx="2">
                  <c:v>1.0000000000000019E-2</c:v>
                </c:pt>
                <c:pt idx="3">
                  <c:v>5.0000000000000044E-2</c:v>
                </c:pt>
                <c:pt idx="4">
                  <c:v>1.0000000000000019E-2</c:v>
                </c:pt>
                <c:pt idx="5">
                  <c:v>4.000000000000007E-2</c:v>
                </c:pt>
                <c:pt idx="6">
                  <c:v>1.0000000000000019E-2</c:v>
                </c:pt>
                <c:pt idx="7">
                  <c:v>1.0000000000000019E-2</c:v>
                </c:pt>
              </c:numCache>
            </c:numRef>
          </c:val>
        </c:ser>
        <c:shape val="box"/>
        <c:axId val="36754560"/>
        <c:axId val="36756096"/>
        <c:axId val="0"/>
      </c:bar3DChart>
      <c:catAx>
        <c:axId val="36754560"/>
        <c:scaling>
          <c:orientation val="minMax"/>
        </c:scaling>
        <c:axPos val="l"/>
        <c:tickLblPos val="nextTo"/>
        <c:txPr>
          <a:bodyPr/>
          <a:lstStyle/>
          <a:p>
            <a:pPr>
              <a:defRPr sz="1600" b="1"/>
            </a:pPr>
            <a:endParaRPr lang="fr-FR"/>
          </a:p>
        </c:txPr>
        <c:crossAx val="36756096"/>
        <c:crosses val="autoZero"/>
        <c:auto val="1"/>
        <c:lblAlgn val="ctr"/>
        <c:lblOffset val="100"/>
      </c:catAx>
      <c:valAx>
        <c:axId val="36756096"/>
        <c:scaling>
          <c:orientation val="minMax"/>
        </c:scaling>
        <c:axPos val="b"/>
        <c:majorGridlines/>
        <c:numFmt formatCode="0%" sourceLinked="1"/>
        <c:tickLblPos val="nextTo"/>
        <c:txPr>
          <a:bodyPr/>
          <a:lstStyle/>
          <a:p>
            <a:pPr>
              <a:defRPr sz="1600"/>
            </a:pPr>
            <a:endParaRPr lang="fr-FR"/>
          </a:p>
        </c:txPr>
        <c:crossAx val="36754560"/>
        <c:crosses val="autoZero"/>
        <c:crossBetween val="between"/>
      </c:valAx>
    </c:plotArea>
    <c:legend>
      <c:legendPos val="r"/>
      <c:txPr>
        <a:bodyPr/>
        <a:lstStyle/>
        <a:p>
          <a:pPr>
            <a:defRPr sz="1800"/>
          </a:pPr>
          <a:endParaRPr lang="fr-FR"/>
        </a:p>
      </c:txPr>
    </c:legend>
    <c:plotVisOnly val="1"/>
  </c:chart>
  <c:externalData r:id="rId2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142A386-91FD-4251-9B68-16C944B260CE}" type="datetimeFigureOut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954E71D-A795-4EDB-91C6-2060CC0E7C3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6F7AE-A708-4CE0-B575-EA6709FF7C78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916C6-C181-4FB8-99A8-75BB4338E21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03BDF3-939F-4CE7-A8D2-C58C3132F2D0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90F707-703B-42B6-B62C-005FE54615E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5CC0B-D6BB-49F2-ADB5-E50F079BA297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81455-08A0-4952-B494-E3F2FD40605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C0A50E-019C-4CE1-91C9-D8B76B3731A2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7EFAD-310D-4DA8-8C9C-E2E1EDE64FD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6F509-408D-46F2-B64F-3AB90E078BCB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A9650-5AB6-42A0-B238-AE5A8C018FC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9176B9-0751-4394-9551-425E87B1B163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1B4A2B-5923-4992-8280-369C9E796A0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8CFA7-DE5D-417B-9214-7D81A1D2DFA9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110D90-D41E-4F0E-894D-85CD4CC799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092A41-45DA-4BBF-BEEC-C6B4B9A5EDAF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0FB31-3F83-47BA-A8A8-949243D9219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360347-74FE-44EE-BF29-401D05DF3346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996EB-35B7-459F-8F40-99BE936D5F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382D1-3BB3-49BD-9910-6DF840A784ED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BF82C-4AF2-4FC6-88CA-E3C30C4D5BD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ECE54-947E-4406-8BA9-FFFCFC72DCF7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C8E29D-D724-4E0B-802E-2243C7A690C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B9F045-CFA3-441C-9C0A-252AB32582BC}" type="datetime1">
              <a:rPr lang="fr-FR"/>
              <a:pPr>
                <a:defRPr/>
              </a:pPr>
              <a:t>14/05/2013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F208CAA-83EE-40DC-AFCE-5A060023B7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981075"/>
            <a:ext cx="9144000" cy="446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6213" y="222250"/>
            <a:ext cx="5691187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1" name="Rectangle 10"/>
          <p:cNvSpPr/>
          <p:nvPr/>
        </p:nvSpPr>
        <p:spPr>
          <a:xfrm>
            <a:off x="0" y="5445125"/>
            <a:ext cx="9144000" cy="215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4341" name="ZoneTexte 11"/>
          <p:cNvSpPr txBox="1">
            <a:spLocks noChangeArrowheads="1"/>
          </p:cNvSpPr>
          <p:nvPr/>
        </p:nvSpPr>
        <p:spPr bwMode="auto">
          <a:xfrm>
            <a:off x="250825" y="5800725"/>
            <a:ext cx="8713788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1800">
                <a:solidFill>
                  <a:srgbClr val="00B0F0"/>
                </a:solidFill>
                <a:cs typeface="Arial" charset="0"/>
              </a:rPr>
              <a:t>Jean-Luc François</a:t>
            </a:r>
          </a:p>
          <a:p>
            <a:r>
              <a:rPr lang="fr-FR" sz="1800">
                <a:solidFill>
                  <a:srgbClr val="00B0F0"/>
                </a:solidFill>
                <a:cs typeface="Arial" charset="0"/>
              </a:rPr>
              <a:t>Chef de division Agriculture, Développement Rural et Biodiversité</a:t>
            </a:r>
          </a:p>
          <a:p>
            <a:r>
              <a:rPr lang="fr-FR" sz="1800">
                <a:solidFill>
                  <a:srgbClr val="00B0F0"/>
                </a:solidFill>
                <a:cs typeface="Arial" charset="0"/>
              </a:rPr>
              <a:t>Agence Française de Développement</a:t>
            </a:r>
          </a:p>
        </p:txBody>
      </p:sp>
      <p:sp>
        <p:nvSpPr>
          <p:cNvPr id="14342" name="ZoneTexte 13"/>
          <p:cNvSpPr txBox="1">
            <a:spLocks noChangeArrowheads="1"/>
          </p:cNvSpPr>
          <p:nvPr/>
        </p:nvSpPr>
        <p:spPr bwMode="auto">
          <a:xfrm>
            <a:off x="0" y="3429000"/>
            <a:ext cx="5327650" cy="186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3200" b="1">
                <a:cs typeface="Arial" charset="0"/>
              </a:rPr>
              <a:t>Agriculture et nutrition : </a:t>
            </a:r>
          </a:p>
          <a:p>
            <a:pPr algn="ctr"/>
            <a:r>
              <a:rPr lang="fr-FR" sz="2800" b="1">
                <a:cs typeface="Arial" charset="0"/>
              </a:rPr>
              <a:t>choisir les bonnes interventions</a:t>
            </a:r>
          </a:p>
          <a:p>
            <a:pPr algn="ctr"/>
            <a:r>
              <a:rPr lang="fr-FR" sz="2800" b="1">
                <a:cs typeface="Arial" charset="0"/>
              </a:rPr>
              <a:t> et mesurer leur impact</a:t>
            </a:r>
          </a:p>
        </p:txBody>
      </p:sp>
      <p:pic>
        <p:nvPicPr>
          <p:cNvPr id="14343" name="Picture 19" descr="AFD_rvb_v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23555" name="Espace réservé du numéro de diapositive 7"/>
          <p:cNvSpPr txBox="1">
            <a:spLocks noGrp="1"/>
          </p:cNvSpPr>
          <p:nvPr/>
        </p:nvSpPr>
        <p:spPr bwMode="auto">
          <a:xfrm>
            <a:off x="7046913" y="65198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273C49D3-78BF-4E82-86E7-C7F3ABAA5008}" type="slidenum">
              <a:rPr lang="fr-FR" sz="1200">
                <a:solidFill>
                  <a:schemeClr val="bg1"/>
                </a:solidFill>
                <a:latin typeface="Calibri" pitchFamily="34" charset="0"/>
              </a:rPr>
              <a:pPr algn="r"/>
              <a:t>10</a:t>
            </a:fld>
            <a:endParaRPr lang="fr-FR" sz="12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355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8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ZoneTexte 10"/>
          <p:cNvSpPr txBox="1">
            <a:spLocks noChangeArrowheads="1"/>
          </p:cNvSpPr>
          <p:nvPr/>
        </p:nvSpPr>
        <p:spPr bwMode="auto">
          <a:xfrm>
            <a:off x="179388" y="1125538"/>
            <a:ext cx="8569325" cy="476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/>
            <a:r>
              <a:rPr lang="fr-FR">
                <a:solidFill>
                  <a:srgbClr val="00B0F0"/>
                </a:solidFill>
                <a:latin typeface="Calibri" pitchFamily="34" charset="0"/>
              </a:rPr>
              <a:t>4) Développer des actions dédiées aux malnutritions</a:t>
            </a:r>
          </a:p>
          <a:p>
            <a:pPr marL="342900" indent="-342900">
              <a:lnSpc>
                <a:spcPct val="80000"/>
              </a:lnSpc>
            </a:pPr>
            <a:endParaRPr lang="fr-FR">
              <a:solidFill>
                <a:srgbClr val="00B0F0"/>
              </a:solidFill>
              <a:latin typeface="Calibri" pitchFamily="34" charset="0"/>
            </a:endParaRPr>
          </a:p>
          <a:p>
            <a:pPr marL="342900" indent="-342900">
              <a:lnSpc>
                <a:spcPct val="10000"/>
              </a:lnSpc>
            </a:pPr>
            <a:endParaRPr lang="fr-FR">
              <a:solidFill>
                <a:srgbClr val="00B0F0"/>
              </a:solidFill>
              <a:latin typeface="Calibri" pitchFamily="34" charset="0"/>
            </a:endParaRPr>
          </a:p>
          <a:p>
            <a:pPr marL="800100" lvl="1" indent="-342900">
              <a:buFont typeface="Wingdings" pitchFamily="2" charset="2"/>
              <a:buAutoNum type="alphaLcPeriod"/>
            </a:pPr>
            <a:r>
              <a:rPr lang="fr-FR" sz="1800">
                <a:latin typeface="Calibri" pitchFamily="34" charset="0"/>
              </a:rPr>
              <a:t> Appuis à la définition de politiques nutritionnelles nationales </a:t>
            </a:r>
          </a:p>
          <a:p>
            <a:pPr marL="1714500" lvl="3" indent="-342900">
              <a:buFont typeface="Wingdings" pitchFamily="2" charset="2"/>
              <a:buChar char="Ø"/>
            </a:pPr>
            <a:r>
              <a:rPr lang="fr-FR" sz="1800">
                <a:latin typeface="Calibri" pitchFamily="34" charset="0"/>
              </a:rPr>
              <a:t>systèmes d’information </a:t>
            </a:r>
          </a:p>
          <a:p>
            <a:pPr marL="800100" lvl="1" indent="-342900">
              <a:buFont typeface="Wingdings" pitchFamily="2" charset="2"/>
              <a:buAutoNum type="alphaLcPeriod"/>
            </a:pPr>
            <a:r>
              <a:rPr lang="fr-FR" sz="1800">
                <a:latin typeface="Calibri" pitchFamily="34" charset="0"/>
              </a:rPr>
              <a:t> Appuis à :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fr-FR" sz="1800">
                <a:latin typeface="Calibri" pitchFamily="34" charset="0"/>
              </a:rPr>
              <a:t>La  diversification des productions et de l’alimentation (légumes, fruits, protéines,…) 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fr-FR" sz="1800">
                <a:latin typeface="Calibri" pitchFamily="34" charset="0"/>
              </a:rPr>
              <a:t>La gestion des stocks des ménages et des villages 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fr-FR" sz="1800">
                <a:latin typeface="Calibri" pitchFamily="34" charset="0"/>
              </a:rPr>
              <a:t>L’alimentation scolaire</a:t>
            </a:r>
          </a:p>
          <a:p>
            <a:pPr marL="1714500" lvl="3" indent="-342900">
              <a:buFont typeface="Wingdings" pitchFamily="2" charset="2"/>
              <a:buChar char="ü"/>
            </a:pPr>
            <a:r>
              <a:rPr lang="fr-FR" sz="1800">
                <a:latin typeface="Calibri" pitchFamily="34" charset="0"/>
              </a:rPr>
              <a:t>L’éducation nutritionnelle des parents</a:t>
            </a:r>
          </a:p>
          <a:p>
            <a:pPr marL="342900" indent="-342900">
              <a:buFontTx/>
              <a:buChar char="•"/>
            </a:pPr>
            <a:endParaRPr lang="fr-FR" sz="1800">
              <a:latin typeface="Calibri" pitchFamily="34" charset="0"/>
            </a:endParaRPr>
          </a:p>
          <a:p>
            <a:pPr marL="342900" indent="-342900"/>
            <a:r>
              <a:rPr lang="fr-FR">
                <a:solidFill>
                  <a:srgbClr val="00B0F0"/>
                </a:solidFill>
                <a:latin typeface="Calibri" pitchFamily="34" charset="0"/>
              </a:rPr>
              <a:t>3) Dans tous les projets  « Agricole et Développement Rural » </a:t>
            </a:r>
            <a:r>
              <a:rPr lang="fr-FR" sz="1800">
                <a:solidFill>
                  <a:srgbClr val="00B0F0"/>
                </a:solidFill>
              </a:rPr>
              <a:t>	</a:t>
            </a:r>
          </a:p>
          <a:p>
            <a:pPr marL="342900" indent="-342900">
              <a:lnSpc>
                <a:spcPct val="80000"/>
              </a:lnSpc>
            </a:pPr>
            <a:endParaRPr lang="fr-FR" sz="1800"/>
          </a:p>
          <a:p>
            <a:pPr marL="800100" lvl="1" indent="-342900">
              <a:buFont typeface="Wingdings" pitchFamily="2" charset="2"/>
              <a:buAutoNum type="alphaLcPeriod"/>
            </a:pPr>
            <a:r>
              <a:rPr lang="fr-FR" sz="1800">
                <a:latin typeface="Calibri" pitchFamily="34" charset="0"/>
              </a:rPr>
              <a:t>Documenter l’état nutritionnel dans les lieux d’intervention de l’AFD ex ante</a:t>
            </a:r>
          </a:p>
          <a:p>
            <a:pPr marL="800100" lvl="1" indent="-342900">
              <a:buFont typeface="Wingdings" pitchFamily="2" charset="2"/>
              <a:buAutoNum type="alphaLcPeriod"/>
            </a:pPr>
            <a:r>
              <a:rPr lang="fr-FR" sz="1800">
                <a:latin typeface="Calibri" pitchFamily="34" charset="0"/>
              </a:rPr>
              <a:t>Analyser les liens de causalités</a:t>
            </a:r>
          </a:p>
          <a:p>
            <a:pPr marL="800100" lvl="1" indent="-342900">
              <a:buFont typeface="Wingdings" pitchFamily="2" charset="2"/>
              <a:buAutoNum type="alphaLcPeriod"/>
            </a:pPr>
            <a:r>
              <a:rPr lang="fr-FR" sz="1800">
                <a:latin typeface="Calibri" pitchFamily="34" charset="0"/>
              </a:rPr>
              <a:t>Proposer des mesures</a:t>
            </a:r>
          </a:p>
          <a:p>
            <a:pPr marL="342900" indent="-342900">
              <a:buFontTx/>
              <a:buChar char="•"/>
            </a:pPr>
            <a:endParaRPr lang="fr-FR" sz="1800">
              <a:latin typeface="Calibri" pitchFamily="34" charset="0"/>
            </a:endParaRPr>
          </a:p>
        </p:txBody>
      </p:sp>
      <p:sp>
        <p:nvSpPr>
          <p:cNvPr id="16388" name="Espace réservé du pied de page 8"/>
          <p:cNvSpPr txBox="1">
            <a:spLocks noGrp="1"/>
          </p:cNvSpPr>
          <p:nvPr/>
        </p:nvSpPr>
        <p:spPr bwMode="auto">
          <a:xfrm>
            <a:off x="-36513" y="6519863"/>
            <a:ext cx="8424863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200">
                <a:solidFill>
                  <a:schemeClr val="bg1"/>
                </a:solidFill>
                <a:latin typeface="Calibri" pitchFamily="34" charset="0"/>
              </a:rPr>
              <a:t>Conférence Internationale contre la malnutrition - Agriculture et nutrition : Choisir les bonnes interventions et mesurer leur impact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24579" name="Espace réservé du numéro de diapositive 7"/>
          <p:cNvSpPr txBox="1">
            <a:spLocks noGrp="1"/>
          </p:cNvSpPr>
          <p:nvPr/>
        </p:nvSpPr>
        <p:spPr bwMode="auto">
          <a:xfrm>
            <a:off x="7046913" y="65198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134BE8DE-A6A4-43EE-AE32-C93271ADBEBB}" type="slidenum">
              <a:rPr lang="fr-FR" sz="1200">
                <a:solidFill>
                  <a:schemeClr val="bg1"/>
                </a:solidFill>
                <a:latin typeface="Calibri" pitchFamily="34" charset="0"/>
              </a:rPr>
              <a:pPr algn="r"/>
              <a:t>11</a:t>
            </a:fld>
            <a:endParaRPr lang="fr-FR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4581" name="ZoneTexte 10"/>
          <p:cNvSpPr txBox="1">
            <a:spLocks noChangeArrowheads="1"/>
          </p:cNvSpPr>
          <p:nvPr/>
        </p:nvSpPr>
        <p:spPr bwMode="auto">
          <a:xfrm>
            <a:off x="250825" y="1052513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>
                <a:solidFill>
                  <a:srgbClr val="00B0F0"/>
                </a:solidFill>
                <a:latin typeface="Calibri" pitchFamily="34" charset="0"/>
              </a:rPr>
              <a:t>Conclusions</a:t>
            </a:r>
          </a:p>
        </p:txBody>
      </p:sp>
      <p:pic>
        <p:nvPicPr>
          <p:cNvPr id="245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8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4" name="ZoneTexte 10"/>
          <p:cNvSpPr txBox="1">
            <a:spLocks noChangeArrowheads="1"/>
          </p:cNvSpPr>
          <p:nvPr/>
        </p:nvSpPr>
        <p:spPr bwMode="auto">
          <a:xfrm>
            <a:off x="395288" y="1557338"/>
            <a:ext cx="7920037" cy="405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fr-FR">
                <a:latin typeface="Calibri" pitchFamily="34" charset="0"/>
              </a:rPr>
              <a:t> La nutrition est  un problème de </a:t>
            </a:r>
            <a:r>
              <a:rPr lang="fr-FR" u="sng">
                <a:latin typeface="Calibri" pitchFamily="34" charset="0"/>
              </a:rPr>
              <a:t>pauvreté</a:t>
            </a:r>
          </a:p>
          <a:p>
            <a:r>
              <a:rPr lang="fr-FR">
                <a:latin typeface="Calibri" pitchFamily="34" charset="0"/>
              </a:rPr>
              <a:t> </a:t>
            </a:r>
          </a:p>
          <a:p>
            <a:pPr>
              <a:buFontTx/>
              <a:buChar char="•"/>
            </a:pPr>
            <a:r>
              <a:rPr lang="fr-FR">
                <a:latin typeface="Calibri" pitchFamily="34" charset="0"/>
              </a:rPr>
              <a:t> L’agriculture </a:t>
            </a:r>
          </a:p>
          <a:p>
            <a:pPr marL="742950" lvl="1" indent="-285750">
              <a:buFontTx/>
              <a:buChar char="•"/>
            </a:pPr>
            <a:r>
              <a:rPr lang="fr-FR">
                <a:latin typeface="Calibri" pitchFamily="34" charset="0"/>
              </a:rPr>
              <a:t>est la  </a:t>
            </a:r>
            <a:r>
              <a:rPr lang="fr-FR" u="sng">
                <a:latin typeface="Calibri" pitchFamily="34" charset="0"/>
              </a:rPr>
              <a:t>source de revenus</a:t>
            </a:r>
            <a:r>
              <a:rPr lang="fr-FR">
                <a:latin typeface="Calibri" pitchFamily="34" charset="0"/>
              </a:rPr>
              <a:t> d’une part importante des pauvres</a:t>
            </a:r>
          </a:p>
          <a:p>
            <a:pPr marL="742950" lvl="1" indent="-285750">
              <a:buFontTx/>
              <a:buChar char="•"/>
            </a:pPr>
            <a:r>
              <a:rPr lang="fr-FR">
                <a:latin typeface="Calibri" pitchFamily="34" charset="0"/>
              </a:rPr>
              <a:t>a un rôle important dans l’</a:t>
            </a:r>
            <a:r>
              <a:rPr lang="fr-FR" u="sng">
                <a:latin typeface="Calibri" pitchFamily="34" charset="0"/>
              </a:rPr>
              <a:t>approvisionnement </a:t>
            </a:r>
            <a:r>
              <a:rPr lang="fr-FR">
                <a:latin typeface="Calibri" pitchFamily="34" charset="0"/>
              </a:rPr>
              <a:t>des villes</a:t>
            </a:r>
          </a:p>
          <a:p>
            <a:pPr marL="742950" lvl="1" indent="-285750">
              <a:buFontTx/>
              <a:buChar char="•"/>
            </a:pPr>
            <a:endParaRPr lang="fr-FR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r-FR">
                <a:latin typeface="Calibri" pitchFamily="34" charset="0"/>
              </a:rPr>
              <a:t> Mais  la productivité de l’agriculture est un facteur parmi d’autres : une </a:t>
            </a:r>
            <a:r>
              <a:rPr lang="fr-FR" u="sng">
                <a:latin typeface="Calibri" pitchFamily="34" charset="0"/>
              </a:rPr>
              <a:t>approche territoriale</a:t>
            </a:r>
            <a:r>
              <a:rPr lang="fr-FR">
                <a:latin typeface="Calibri" pitchFamily="34" charset="0"/>
              </a:rPr>
              <a:t> (les collectivités)  </a:t>
            </a:r>
            <a:r>
              <a:rPr lang="fr-FR" u="sng">
                <a:latin typeface="Calibri" pitchFamily="34" charset="0"/>
              </a:rPr>
              <a:t>et holistique</a:t>
            </a:r>
            <a:r>
              <a:rPr lang="fr-FR">
                <a:latin typeface="Calibri" pitchFamily="34" charset="0"/>
              </a:rPr>
              <a:t> (la  santé, l’eau potable, l’éducation, les infrastructures) est nécessaire.</a:t>
            </a:r>
          </a:p>
          <a:p>
            <a:pPr marL="742950" lvl="1" indent="-285750">
              <a:buFontTx/>
              <a:buChar char="•"/>
            </a:pPr>
            <a:endParaRPr lang="fr-FR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r-FR">
                <a:latin typeface="Calibri" pitchFamily="34" charset="0"/>
              </a:rPr>
              <a:t> La lutte contre malnutrition est un INVESTISSSEMENT pour la génération qui vient : nécessité d’une volonté politique très forte et inscriptions budgétaires (cf.  Brésil, Mexique,…) </a:t>
            </a:r>
          </a:p>
        </p:txBody>
      </p:sp>
      <p:sp>
        <p:nvSpPr>
          <p:cNvPr id="16388" name="Espace réservé du pied de page 8"/>
          <p:cNvSpPr txBox="1">
            <a:spLocks noGrp="1"/>
          </p:cNvSpPr>
          <p:nvPr/>
        </p:nvSpPr>
        <p:spPr bwMode="auto">
          <a:xfrm>
            <a:off x="-36513" y="6519863"/>
            <a:ext cx="8424863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200">
                <a:solidFill>
                  <a:schemeClr val="bg1"/>
                </a:solidFill>
                <a:latin typeface="Calibri" pitchFamily="34" charset="0"/>
              </a:rPr>
              <a:t>Conférence Internationale contre la malnutrition - Agriculture et nutrition : Choisir les bonnes interventions et mesurer leur impact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6387" name="Espace réservé du numéro de diapositive 7"/>
          <p:cNvSpPr>
            <a:spLocks noGrp="1"/>
          </p:cNvSpPr>
          <p:nvPr>
            <p:ph type="sldNum" sz="quarter" idx="12"/>
          </p:nvPr>
        </p:nvSpPr>
        <p:spPr bwMode="auto">
          <a:xfrm>
            <a:off x="7046913" y="6519863"/>
            <a:ext cx="2133600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C5AF895-DD55-4082-A8D6-DAEE12730B76}" type="slidenum">
              <a:rPr lang="fr-FR">
                <a:solidFill>
                  <a:schemeClr val="bg1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>
              <a:solidFill>
                <a:schemeClr val="bg1"/>
              </a:solidFill>
            </a:endParaRPr>
          </a:p>
        </p:txBody>
      </p:sp>
      <p:sp>
        <p:nvSpPr>
          <p:cNvPr id="16388" name="Espace réservé du pied de page 8"/>
          <p:cNvSpPr>
            <a:spLocks noGrp="1"/>
          </p:cNvSpPr>
          <p:nvPr>
            <p:ph type="ftr" sz="quarter" idx="11"/>
          </p:nvPr>
        </p:nvSpPr>
        <p:spPr bwMode="auto">
          <a:xfrm>
            <a:off x="-36513" y="6519863"/>
            <a:ext cx="8424863" cy="365125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schemeClr val="bg1"/>
                </a:solidFill>
              </a:rPr>
              <a:t>Conférence Internationale contre la malnutrition - Agriculture et nutrition : Choisir les bonnes interventions et mesurer leur impact</a:t>
            </a:r>
          </a:p>
        </p:txBody>
      </p:sp>
      <p:sp>
        <p:nvSpPr>
          <p:cNvPr id="15365" name="ZoneTexte 10"/>
          <p:cNvSpPr txBox="1">
            <a:spLocks noChangeArrowheads="1"/>
          </p:cNvSpPr>
          <p:nvPr/>
        </p:nvSpPr>
        <p:spPr bwMode="auto">
          <a:xfrm>
            <a:off x="250825" y="1341438"/>
            <a:ext cx="8893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>
                <a:solidFill>
                  <a:srgbClr val="00B0F0"/>
                </a:solidFill>
                <a:latin typeface="Calibri" pitchFamily="34" charset="0"/>
              </a:rPr>
              <a:t>Repenser les liens entre agriculture et nutrition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9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8" name="ZoneTexte 10"/>
          <p:cNvSpPr txBox="1">
            <a:spLocks noChangeArrowheads="1"/>
          </p:cNvSpPr>
          <p:nvPr/>
        </p:nvSpPr>
        <p:spPr bwMode="auto">
          <a:xfrm>
            <a:off x="539750" y="2060575"/>
            <a:ext cx="7920038" cy="3414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>
                <a:solidFill>
                  <a:srgbClr val="00B0F0"/>
                </a:solidFill>
                <a:latin typeface="Calibri" pitchFamily="34" charset="0"/>
              </a:rPr>
              <a:t>La « pensée commune »</a:t>
            </a:r>
          </a:p>
          <a:p>
            <a:endParaRPr lang="fr-FR">
              <a:solidFill>
                <a:srgbClr val="00B0F0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r-FR" sz="1800">
                <a:latin typeface="Calibri" pitchFamily="34" charset="0"/>
              </a:rPr>
              <a:t> </a:t>
            </a:r>
            <a:r>
              <a:rPr lang="fr-FR" sz="2400">
                <a:solidFill>
                  <a:srgbClr val="00B0F0"/>
                </a:solidFill>
                <a:latin typeface="Calibri" pitchFamily="34" charset="0"/>
              </a:rPr>
              <a:t>L’agriculture vivrière</a:t>
            </a:r>
            <a:r>
              <a:rPr lang="fr-FR" sz="1800">
                <a:latin typeface="Calibri" pitchFamily="34" charset="0"/>
              </a:rPr>
              <a:t> </a:t>
            </a:r>
            <a:r>
              <a:rPr lang="fr-FR">
                <a:latin typeface="Calibri" pitchFamily="34" charset="0"/>
              </a:rPr>
              <a:t>fournit les aliments pour les familles</a:t>
            </a:r>
          </a:p>
          <a:p>
            <a:endParaRPr lang="fr-FR" sz="1800">
              <a:latin typeface="Calibri" pitchFamily="34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fr-FR" sz="1800">
                <a:latin typeface="Calibri" pitchFamily="34" charset="0"/>
              </a:rPr>
              <a:t>Le seul risque  nutritionnel est le niveau de production : intensifier  !</a:t>
            </a:r>
          </a:p>
          <a:p>
            <a:pPr>
              <a:buFontTx/>
              <a:buChar char="•"/>
            </a:pPr>
            <a:endParaRPr lang="fr-FR" sz="18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r-FR" sz="2400">
                <a:solidFill>
                  <a:srgbClr val="00B0F0"/>
                </a:solidFill>
                <a:latin typeface="Calibri" pitchFamily="34" charset="0"/>
              </a:rPr>
              <a:t>L’agriculture de rente</a:t>
            </a:r>
            <a:r>
              <a:rPr lang="fr-FR" sz="1800">
                <a:latin typeface="Calibri" pitchFamily="34" charset="0"/>
              </a:rPr>
              <a:t> </a:t>
            </a:r>
            <a:r>
              <a:rPr lang="fr-FR">
                <a:latin typeface="Calibri" pitchFamily="34" charset="0"/>
              </a:rPr>
              <a:t>génère des revenus pour l’achat d’aliments</a:t>
            </a:r>
            <a:r>
              <a:rPr lang="fr-FR" sz="1800">
                <a:latin typeface="Calibri" pitchFamily="34" charset="0"/>
              </a:rPr>
              <a:t> </a:t>
            </a:r>
          </a:p>
          <a:p>
            <a:pPr marL="742950" lvl="1" indent="-285750">
              <a:buFont typeface="Wingdings" pitchFamily="2" charset="2"/>
              <a:buChar char="Ø"/>
            </a:pPr>
            <a:endParaRPr lang="fr-FR" sz="1800">
              <a:latin typeface="Calibri" pitchFamily="34" charset="0"/>
            </a:endParaRPr>
          </a:p>
          <a:p>
            <a:pPr marL="742950" lvl="1" indent="-285750">
              <a:buFont typeface="Wingdings" pitchFamily="2" charset="2"/>
              <a:buChar char="Ø"/>
            </a:pPr>
            <a:r>
              <a:rPr lang="fr-FR" sz="1800">
                <a:latin typeface="Calibri" pitchFamily="34" charset="0"/>
              </a:rPr>
              <a:t>Le seul risque nutritionnel est  lié au prix de vente et au de niveau de production : intensifier !</a:t>
            </a:r>
          </a:p>
          <a:p>
            <a:pPr>
              <a:buFontTx/>
              <a:buChar char="•"/>
            </a:pPr>
            <a:endParaRPr lang="fr-FR" sz="18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6387" name="Espace réservé du numéro de diapositive 7"/>
          <p:cNvSpPr txBox="1">
            <a:spLocks noGrp="1"/>
          </p:cNvSpPr>
          <p:nvPr/>
        </p:nvSpPr>
        <p:spPr bwMode="auto">
          <a:xfrm>
            <a:off x="7046913" y="65198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5FEEE183-AD00-4BFB-AABA-C14A9280CBD6}" type="slidenum">
              <a:rPr lang="fr-FR" sz="1200">
                <a:solidFill>
                  <a:schemeClr val="bg1"/>
                </a:solidFill>
                <a:latin typeface="Calibri" pitchFamily="34" charset="0"/>
              </a:rPr>
              <a:pPr algn="r"/>
              <a:t>3</a:t>
            </a:fld>
            <a:endParaRPr lang="fr-FR" sz="12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8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ZoneTexte 10"/>
          <p:cNvSpPr txBox="1">
            <a:spLocks noChangeArrowheads="1"/>
          </p:cNvSpPr>
          <p:nvPr/>
        </p:nvSpPr>
        <p:spPr bwMode="auto">
          <a:xfrm>
            <a:off x="107950" y="1125538"/>
            <a:ext cx="7920038" cy="2624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00B0F0"/>
                </a:solidFill>
                <a:latin typeface="Calibri" pitchFamily="34" charset="0"/>
              </a:rPr>
              <a:t>Qu’est ce qui a changé notre vision… Un exemple de paradoxe</a:t>
            </a:r>
          </a:p>
          <a:p>
            <a:pPr>
              <a:lnSpc>
                <a:spcPct val="10000"/>
              </a:lnSpc>
            </a:pPr>
            <a:endParaRPr lang="fr-FR">
              <a:solidFill>
                <a:srgbClr val="00B0F0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r-FR" sz="1800">
                <a:latin typeface="Calibri" pitchFamily="34" charset="0"/>
              </a:rPr>
              <a:t> SIKASO : lune des productions céréalières les plus élevées du Mali, mais un niveau de malnutrition le plus sévère.</a:t>
            </a:r>
          </a:p>
          <a:p>
            <a:pPr>
              <a:buFontTx/>
              <a:buChar char="•"/>
            </a:pPr>
            <a:endParaRPr lang="fr-FR" sz="18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r-FR" sz="1800">
                <a:latin typeface="Calibri" pitchFamily="34" charset="0"/>
              </a:rPr>
              <a:t>  POURQUOI  ?  Répartition des revenus au sein des familles (investir plutôt que consommer), Charge de travail des femmes accrue,  Pratiques alimentaires mauvaises, … </a:t>
            </a:r>
          </a:p>
          <a:p>
            <a:pPr>
              <a:buFontTx/>
              <a:buChar char="•"/>
            </a:pPr>
            <a:endParaRPr lang="fr-FR" sz="1800">
              <a:latin typeface="Calibri" pitchFamily="34" charset="0"/>
            </a:endParaRPr>
          </a:p>
          <a:p>
            <a:pPr>
              <a:buFontTx/>
              <a:buChar char="•"/>
            </a:pPr>
            <a:endParaRPr lang="fr-FR" sz="1800">
              <a:latin typeface="Calibri" pitchFamily="34" charset="0"/>
            </a:endParaRPr>
          </a:p>
        </p:txBody>
      </p:sp>
      <p:pic>
        <p:nvPicPr>
          <p:cNvPr id="16392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284538"/>
            <a:ext cx="446405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6100" y="3284538"/>
            <a:ext cx="4787900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4" name="Text Box 12"/>
          <p:cNvSpPr txBox="1">
            <a:spLocks noChangeArrowheads="1"/>
          </p:cNvSpPr>
          <p:nvPr/>
        </p:nvSpPr>
        <p:spPr bwMode="auto">
          <a:xfrm>
            <a:off x="107950" y="6237288"/>
            <a:ext cx="2663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/>
              <a:t>Source : Cirad</a:t>
            </a:r>
          </a:p>
        </p:txBody>
      </p:sp>
      <p:sp>
        <p:nvSpPr>
          <p:cNvPr id="16395" name="Oval 12"/>
          <p:cNvSpPr>
            <a:spLocks noChangeArrowheads="1"/>
          </p:cNvSpPr>
          <p:nvPr/>
        </p:nvSpPr>
        <p:spPr bwMode="auto">
          <a:xfrm>
            <a:off x="1331913" y="3573463"/>
            <a:ext cx="574675" cy="1584325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 sz="1800"/>
          </a:p>
        </p:txBody>
      </p:sp>
      <p:sp>
        <p:nvSpPr>
          <p:cNvPr id="16396" name="Oval 13"/>
          <p:cNvSpPr>
            <a:spLocks noChangeArrowheads="1"/>
          </p:cNvSpPr>
          <p:nvPr/>
        </p:nvSpPr>
        <p:spPr bwMode="auto">
          <a:xfrm>
            <a:off x="5795963" y="3500438"/>
            <a:ext cx="574675" cy="1584325"/>
          </a:xfrm>
          <a:prstGeom prst="ellipse">
            <a:avLst/>
          </a:prstGeom>
          <a:solidFill>
            <a:schemeClr val="accent1">
              <a:alpha val="0"/>
            </a:schemeClr>
          </a:solidFill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 sz="1800"/>
          </a:p>
        </p:txBody>
      </p:sp>
      <p:sp>
        <p:nvSpPr>
          <p:cNvPr id="16397" name="Text Box 14"/>
          <p:cNvSpPr txBox="1">
            <a:spLocks noChangeArrowheads="1"/>
          </p:cNvSpPr>
          <p:nvPr/>
        </p:nvSpPr>
        <p:spPr bwMode="auto">
          <a:xfrm>
            <a:off x="158750" y="5248275"/>
            <a:ext cx="3473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800" b="1">
                <a:solidFill>
                  <a:schemeClr val="accent2"/>
                </a:solidFill>
              </a:rPr>
              <a:t>PRODUCTION DE CEREALES</a:t>
            </a:r>
            <a:r>
              <a:rPr lang="fr-FR" sz="1800"/>
              <a:t> </a:t>
            </a:r>
          </a:p>
        </p:txBody>
      </p:sp>
      <p:sp>
        <p:nvSpPr>
          <p:cNvPr id="16398" name="Text Box 16"/>
          <p:cNvSpPr txBox="1">
            <a:spLocks noChangeArrowheads="1"/>
          </p:cNvSpPr>
          <p:nvPr/>
        </p:nvSpPr>
        <p:spPr bwMode="auto">
          <a:xfrm>
            <a:off x="4643438" y="5229225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fr-FR" sz="1800" b="1">
                <a:solidFill>
                  <a:schemeClr val="accent2"/>
                </a:solidFill>
              </a:rPr>
              <a:t>RETARD DE CROISSANCE</a:t>
            </a:r>
            <a:r>
              <a:rPr lang="fr-FR" sz="1800"/>
              <a:t> </a:t>
            </a:r>
          </a:p>
        </p:txBody>
      </p:sp>
      <p:sp>
        <p:nvSpPr>
          <p:cNvPr id="16388" name="Espace réservé du pied de page 8"/>
          <p:cNvSpPr txBox="1">
            <a:spLocks noGrp="1"/>
          </p:cNvSpPr>
          <p:nvPr/>
        </p:nvSpPr>
        <p:spPr bwMode="auto">
          <a:xfrm>
            <a:off x="-36513" y="6519863"/>
            <a:ext cx="8424863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200">
                <a:solidFill>
                  <a:schemeClr val="bg1"/>
                </a:solidFill>
                <a:latin typeface="Calibri" pitchFamily="34" charset="0"/>
              </a:rPr>
              <a:t>Conférence Internationale contre la malnutrition - Agriculture et nutrition : Choisir les bonnes interventions et mesurer leur impact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7411" name="Espace réservé du numéro de diapositive 7"/>
          <p:cNvSpPr txBox="1">
            <a:spLocks noGrp="1"/>
          </p:cNvSpPr>
          <p:nvPr/>
        </p:nvSpPr>
        <p:spPr bwMode="auto">
          <a:xfrm>
            <a:off x="7046913" y="65198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72D2395C-FFDC-42BF-8A63-3036C3BB155F}" type="slidenum">
              <a:rPr lang="fr-FR" sz="1200">
                <a:solidFill>
                  <a:schemeClr val="bg1"/>
                </a:solidFill>
                <a:latin typeface="Calibri" pitchFamily="34" charset="0"/>
              </a:rPr>
              <a:pPr algn="r"/>
              <a:t>4</a:t>
            </a:fld>
            <a:endParaRPr lang="fr-FR" sz="12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5" name="ZoneTexte 10"/>
          <p:cNvSpPr txBox="1">
            <a:spLocks noChangeArrowheads="1"/>
          </p:cNvSpPr>
          <p:nvPr/>
        </p:nvSpPr>
        <p:spPr bwMode="auto">
          <a:xfrm>
            <a:off x="107950" y="1125538"/>
            <a:ext cx="7920038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00B0F0"/>
                </a:solidFill>
                <a:latin typeface="Calibri" pitchFamily="34" charset="0"/>
              </a:rPr>
              <a:t>Qu’est ce qui a changé notre vision </a:t>
            </a:r>
          </a:p>
          <a:p>
            <a:pPr>
              <a:lnSpc>
                <a:spcPct val="10000"/>
              </a:lnSpc>
            </a:pPr>
            <a:endParaRPr lang="fr-FR">
              <a:solidFill>
                <a:srgbClr val="00B0F0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r-FR" sz="1800">
                <a:latin typeface="Calibri" pitchFamily="34" charset="0"/>
              </a:rPr>
              <a:t> </a:t>
            </a:r>
            <a:r>
              <a:rPr lang="fr-FR" sz="2400">
                <a:latin typeface="Calibri" pitchFamily="34" charset="0"/>
              </a:rPr>
              <a:t>La malnutrition est avant tout un problème de </a:t>
            </a:r>
            <a:r>
              <a:rPr lang="fr-FR" sz="2400" u="sng">
                <a:latin typeface="Calibri" pitchFamily="34" charset="0"/>
              </a:rPr>
              <a:t>pauvreté</a:t>
            </a:r>
          </a:p>
          <a:p>
            <a:pPr>
              <a:buFontTx/>
              <a:buChar char="•"/>
            </a:pPr>
            <a:endParaRPr lang="fr-FR" sz="2400">
              <a:latin typeface="Calibri" pitchFamily="34" charset="0"/>
            </a:endParaRPr>
          </a:p>
          <a:p>
            <a:pPr>
              <a:buFontTx/>
              <a:buChar char="•"/>
            </a:pPr>
            <a:endParaRPr lang="fr-FR" sz="1800">
              <a:latin typeface="Calibri" pitchFamily="34" charset="0"/>
            </a:endParaRPr>
          </a:p>
        </p:txBody>
      </p:sp>
      <p:sp>
        <p:nvSpPr>
          <p:cNvPr id="17416" name="Text Box 14"/>
          <p:cNvSpPr txBox="1">
            <a:spLocks noChangeArrowheads="1"/>
          </p:cNvSpPr>
          <p:nvPr/>
        </p:nvSpPr>
        <p:spPr bwMode="auto">
          <a:xfrm>
            <a:off x="179388" y="6323013"/>
            <a:ext cx="2663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/>
              <a:t>Source : Global Hunger Index 2012</a:t>
            </a:r>
          </a:p>
        </p:txBody>
      </p:sp>
      <p:pic>
        <p:nvPicPr>
          <p:cNvPr id="17417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1188" y="1989138"/>
            <a:ext cx="7777162" cy="437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Espace réservé du pied de page 8"/>
          <p:cNvSpPr txBox="1">
            <a:spLocks noGrp="1"/>
          </p:cNvSpPr>
          <p:nvPr/>
        </p:nvSpPr>
        <p:spPr bwMode="auto">
          <a:xfrm>
            <a:off x="-36513" y="6519863"/>
            <a:ext cx="8424863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200">
                <a:solidFill>
                  <a:schemeClr val="bg1"/>
                </a:solidFill>
                <a:latin typeface="Calibri" pitchFamily="34" charset="0"/>
              </a:rPr>
              <a:t>Conférence Internationale contre la malnutrition - Agriculture et nutrition : Choisir les bonnes interventions et mesurer leur impact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8435" name="Espace réservé du numéro de diapositive 7"/>
          <p:cNvSpPr txBox="1">
            <a:spLocks noGrp="1"/>
          </p:cNvSpPr>
          <p:nvPr/>
        </p:nvSpPr>
        <p:spPr bwMode="auto">
          <a:xfrm>
            <a:off x="7046913" y="65198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9263BE57-893E-416B-B763-CEEC302FBE97}" type="slidenum">
              <a:rPr lang="fr-FR" sz="1200">
                <a:solidFill>
                  <a:schemeClr val="bg1"/>
                </a:solidFill>
                <a:latin typeface="Calibri" pitchFamily="34" charset="0"/>
              </a:rPr>
              <a:pPr algn="r"/>
              <a:t>5</a:t>
            </a:fld>
            <a:endParaRPr lang="fr-FR" sz="12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843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7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ZoneTexte 10"/>
          <p:cNvSpPr txBox="1">
            <a:spLocks noChangeArrowheads="1"/>
          </p:cNvSpPr>
          <p:nvPr/>
        </p:nvSpPr>
        <p:spPr bwMode="auto">
          <a:xfrm>
            <a:off x="107950" y="1125538"/>
            <a:ext cx="3095625" cy="438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30000"/>
              </a:lnSpc>
            </a:pPr>
            <a:r>
              <a:rPr lang="fr-FR">
                <a:solidFill>
                  <a:srgbClr val="00B0F0"/>
                </a:solidFill>
                <a:latin typeface="Calibri" pitchFamily="34" charset="0"/>
              </a:rPr>
              <a:t>Qu’est ce qui a changé notre vision</a:t>
            </a:r>
          </a:p>
          <a:p>
            <a:pPr>
              <a:lnSpc>
                <a:spcPct val="130000"/>
              </a:lnSpc>
            </a:pPr>
            <a:endParaRPr lang="fr-FR">
              <a:solidFill>
                <a:srgbClr val="00B0F0"/>
              </a:solidFill>
              <a:latin typeface="Calibri" pitchFamily="34" charset="0"/>
            </a:endParaRPr>
          </a:p>
          <a:p>
            <a:pPr>
              <a:lnSpc>
                <a:spcPct val="130000"/>
              </a:lnSpc>
              <a:buFontTx/>
              <a:buChar char="•"/>
            </a:pPr>
            <a:r>
              <a:rPr lang="fr-FR" sz="1800">
                <a:latin typeface="Calibri" pitchFamily="34" charset="0"/>
              </a:rPr>
              <a:t> </a:t>
            </a:r>
            <a:r>
              <a:rPr lang="fr-FR" sz="2400">
                <a:latin typeface="Calibri" pitchFamily="34" charset="0"/>
              </a:rPr>
              <a:t>Les pauvres dépendent des marchés pour leur alimentation y compris en </a:t>
            </a:r>
            <a:r>
              <a:rPr lang="fr-FR" sz="2400" b="1">
                <a:latin typeface="Calibri" pitchFamily="34" charset="0"/>
              </a:rPr>
              <a:t>milieu rural</a:t>
            </a:r>
          </a:p>
          <a:p>
            <a:pPr>
              <a:buFontTx/>
              <a:buChar char="•"/>
            </a:pPr>
            <a:endParaRPr lang="fr-FR" sz="2400">
              <a:latin typeface="Calibri" pitchFamily="34" charset="0"/>
            </a:endParaRPr>
          </a:p>
          <a:p>
            <a:pPr>
              <a:buFontTx/>
              <a:buChar char="•"/>
            </a:pPr>
            <a:endParaRPr lang="fr-FR" sz="2400">
              <a:latin typeface="Calibri" pitchFamily="34" charset="0"/>
            </a:endParaRPr>
          </a:p>
        </p:txBody>
      </p:sp>
      <p:pic>
        <p:nvPicPr>
          <p:cNvPr id="18440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35375" y="1052513"/>
            <a:ext cx="5364163" cy="5338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Espace réservé du pied de page 8"/>
          <p:cNvSpPr txBox="1">
            <a:spLocks noGrp="1"/>
          </p:cNvSpPr>
          <p:nvPr/>
        </p:nvSpPr>
        <p:spPr bwMode="auto">
          <a:xfrm>
            <a:off x="-36513" y="6519863"/>
            <a:ext cx="8424863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200">
                <a:solidFill>
                  <a:schemeClr val="bg1"/>
                </a:solidFill>
                <a:latin typeface="Calibri" pitchFamily="34" charset="0"/>
              </a:rPr>
              <a:t>Conférence Internationale contre la malnutrition - Agriculture et nutrition : Choisir les bonnes interventions et mesurer leur impact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19459" name="Espace réservé du numéro de diapositive 7"/>
          <p:cNvSpPr txBox="1">
            <a:spLocks noGrp="1"/>
          </p:cNvSpPr>
          <p:nvPr/>
        </p:nvSpPr>
        <p:spPr bwMode="auto">
          <a:xfrm>
            <a:off x="7046913" y="65198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0980320C-6EA8-4EEE-B53B-0AA03420AB5B}" type="slidenum">
              <a:rPr lang="fr-FR" sz="1200">
                <a:solidFill>
                  <a:schemeClr val="bg1"/>
                </a:solidFill>
                <a:latin typeface="Calibri" pitchFamily="34" charset="0"/>
              </a:rPr>
              <a:pPr algn="r"/>
              <a:t>6</a:t>
            </a:fld>
            <a:endParaRPr lang="fr-FR" sz="12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1946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7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ZoneTexte 10"/>
          <p:cNvSpPr txBox="1">
            <a:spLocks noChangeArrowheads="1"/>
          </p:cNvSpPr>
          <p:nvPr/>
        </p:nvSpPr>
        <p:spPr bwMode="auto">
          <a:xfrm>
            <a:off x="107950" y="1125538"/>
            <a:ext cx="9036050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00B0F0"/>
                </a:solidFill>
                <a:latin typeface="Calibri" pitchFamily="34" charset="0"/>
              </a:rPr>
              <a:t>Qu’est ce qui a changé notre vision </a:t>
            </a:r>
          </a:p>
          <a:p>
            <a:pPr>
              <a:lnSpc>
                <a:spcPct val="10000"/>
              </a:lnSpc>
            </a:pPr>
            <a:endParaRPr lang="fr-FR">
              <a:solidFill>
                <a:srgbClr val="00B0F0"/>
              </a:solidFill>
              <a:latin typeface="Calibri" pitchFamily="34" charset="0"/>
            </a:endParaRPr>
          </a:p>
          <a:p>
            <a:pPr>
              <a:lnSpc>
                <a:spcPct val="30000"/>
              </a:lnSpc>
            </a:pPr>
            <a:endParaRPr lang="fr-FR" sz="1800"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r-FR" sz="2400">
                <a:latin typeface="Calibri" pitchFamily="34" charset="0"/>
              </a:rPr>
              <a:t> Les villes  d’Afrique dépendent de l’agriculture locale pour leur alimentation</a:t>
            </a:r>
          </a:p>
          <a:p>
            <a:pPr>
              <a:buFontTx/>
              <a:buChar char="•"/>
            </a:pPr>
            <a:endParaRPr lang="fr-FR" sz="2400">
              <a:latin typeface="Calibri" pitchFamily="34" charset="0"/>
            </a:endParaRPr>
          </a:p>
          <a:p>
            <a:pPr>
              <a:buFontTx/>
              <a:buChar char="•"/>
            </a:pPr>
            <a:endParaRPr lang="fr-FR" sz="2400">
              <a:latin typeface="Calibri" pitchFamily="34" charset="0"/>
            </a:endParaRPr>
          </a:p>
        </p:txBody>
      </p:sp>
      <p:graphicFrame>
        <p:nvGraphicFramePr>
          <p:cNvPr id="4" name="Graphique 3"/>
          <p:cNvGraphicFramePr/>
          <p:nvPr/>
        </p:nvGraphicFramePr>
        <p:xfrm>
          <a:off x="1844367" y="3073557"/>
          <a:ext cx="6279352" cy="34772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9465" name="Text Box 10"/>
          <p:cNvSpPr txBox="1">
            <a:spLocks noChangeArrowheads="1"/>
          </p:cNvSpPr>
          <p:nvPr/>
        </p:nvSpPr>
        <p:spPr bwMode="auto">
          <a:xfrm>
            <a:off x="107950" y="6237288"/>
            <a:ext cx="2663825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200"/>
              <a:t>Source : Cirad</a:t>
            </a:r>
          </a:p>
        </p:txBody>
      </p:sp>
      <p:sp>
        <p:nvSpPr>
          <p:cNvPr id="19466" name="Text Box 11"/>
          <p:cNvSpPr txBox="1">
            <a:spLocks noChangeArrowheads="1"/>
          </p:cNvSpPr>
          <p:nvPr/>
        </p:nvSpPr>
        <p:spPr bwMode="auto">
          <a:xfrm>
            <a:off x="2627313" y="2492375"/>
            <a:ext cx="4608512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FR" sz="1600" b="1">
                <a:solidFill>
                  <a:srgbClr val="00B0F0"/>
                </a:solidFill>
              </a:rPr>
              <a:t>Origine des aliments des marchés urbains</a:t>
            </a:r>
            <a:br>
              <a:rPr lang="fr-FR" sz="1600" b="1">
                <a:solidFill>
                  <a:srgbClr val="00B0F0"/>
                </a:solidFill>
              </a:rPr>
            </a:br>
            <a:r>
              <a:rPr lang="fr-FR" sz="1600" b="1">
                <a:solidFill>
                  <a:srgbClr val="00B0F0"/>
                </a:solidFill>
              </a:rPr>
              <a:t>(% en valeur économique)</a:t>
            </a:r>
          </a:p>
        </p:txBody>
      </p:sp>
      <p:sp>
        <p:nvSpPr>
          <p:cNvPr id="16388" name="Espace réservé du pied de page 8"/>
          <p:cNvSpPr txBox="1">
            <a:spLocks noGrp="1"/>
          </p:cNvSpPr>
          <p:nvPr/>
        </p:nvSpPr>
        <p:spPr bwMode="auto">
          <a:xfrm>
            <a:off x="-36513" y="6519863"/>
            <a:ext cx="8424863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200">
                <a:solidFill>
                  <a:schemeClr val="bg1"/>
                </a:solidFill>
                <a:latin typeface="Calibri" pitchFamily="34" charset="0"/>
              </a:rPr>
              <a:t>Conférence Internationale contre la malnutrition - Agriculture et nutrition : Choisir les bonnes interventions et mesurer leur impact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20483" name="Espace réservé du numéro de diapositive 7"/>
          <p:cNvSpPr txBox="1">
            <a:spLocks noGrp="1"/>
          </p:cNvSpPr>
          <p:nvPr/>
        </p:nvSpPr>
        <p:spPr bwMode="auto">
          <a:xfrm>
            <a:off x="7046913" y="65198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75567C60-543C-4BD9-BDDE-9CA479498669}" type="slidenum">
              <a:rPr lang="fr-FR" sz="1200">
                <a:solidFill>
                  <a:schemeClr val="bg1"/>
                </a:solidFill>
                <a:latin typeface="Calibri" pitchFamily="34" charset="0"/>
              </a:rPr>
              <a:pPr algn="r"/>
              <a:t>7</a:t>
            </a:fld>
            <a:endParaRPr lang="fr-FR" sz="12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7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7" name="ZoneTexte 10"/>
          <p:cNvSpPr txBox="1">
            <a:spLocks noChangeArrowheads="1"/>
          </p:cNvSpPr>
          <p:nvPr/>
        </p:nvSpPr>
        <p:spPr bwMode="auto">
          <a:xfrm>
            <a:off x="107950" y="1125538"/>
            <a:ext cx="7920038" cy="152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>
                <a:solidFill>
                  <a:srgbClr val="00B0F0"/>
                </a:solidFill>
                <a:latin typeface="Calibri" pitchFamily="34" charset="0"/>
              </a:rPr>
              <a:t>Qu’est ce qui a changé notre vision </a:t>
            </a:r>
          </a:p>
          <a:p>
            <a:pPr>
              <a:lnSpc>
                <a:spcPct val="10000"/>
              </a:lnSpc>
            </a:pPr>
            <a:endParaRPr lang="fr-FR">
              <a:solidFill>
                <a:srgbClr val="00B0F0"/>
              </a:solidFill>
              <a:latin typeface="Calibri" pitchFamily="34" charset="0"/>
            </a:endParaRPr>
          </a:p>
          <a:p>
            <a:pPr>
              <a:buFontTx/>
              <a:buChar char="•"/>
            </a:pPr>
            <a:r>
              <a:rPr lang="fr-FR" sz="1800">
                <a:latin typeface="Calibri" pitchFamily="34" charset="0"/>
              </a:rPr>
              <a:t> </a:t>
            </a:r>
            <a:r>
              <a:rPr lang="fr-FR" sz="2400">
                <a:latin typeface="Calibri" pitchFamily="34" charset="0"/>
              </a:rPr>
              <a:t>Des pertes après récolte énormes :  COMESA, maïs, 30%</a:t>
            </a:r>
          </a:p>
          <a:p>
            <a:pPr>
              <a:buFontTx/>
              <a:buChar char="•"/>
            </a:pPr>
            <a:endParaRPr lang="fr-FR" sz="2400">
              <a:latin typeface="Calibri" pitchFamily="34" charset="0"/>
            </a:endParaRPr>
          </a:p>
          <a:p>
            <a:pPr>
              <a:buFontTx/>
              <a:buChar char="•"/>
            </a:pPr>
            <a:endParaRPr lang="fr-FR" sz="2400">
              <a:latin typeface="Calibri" pitchFamily="34" charset="0"/>
            </a:endParaRPr>
          </a:p>
        </p:txBody>
      </p:sp>
      <p:pic>
        <p:nvPicPr>
          <p:cNvPr id="20488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133600"/>
            <a:ext cx="8497888" cy="43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Espace réservé du pied de page 8"/>
          <p:cNvSpPr txBox="1">
            <a:spLocks noGrp="1"/>
          </p:cNvSpPr>
          <p:nvPr/>
        </p:nvSpPr>
        <p:spPr bwMode="auto">
          <a:xfrm>
            <a:off x="-36513" y="6519863"/>
            <a:ext cx="8424863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200">
                <a:solidFill>
                  <a:schemeClr val="bg1"/>
                </a:solidFill>
                <a:latin typeface="Calibri" pitchFamily="34" charset="0"/>
              </a:rPr>
              <a:t>Conférence Internationale contre la malnutrition - Agriculture et nutrition : Choisir les bonnes interventions et mesurer leur impact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21507" name="Espace réservé du numéro de diapositive 7"/>
          <p:cNvSpPr txBox="1">
            <a:spLocks noGrp="1"/>
          </p:cNvSpPr>
          <p:nvPr/>
        </p:nvSpPr>
        <p:spPr bwMode="auto">
          <a:xfrm>
            <a:off x="7046913" y="65198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EF6451B-F0D0-4F28-8043-B17D87D9E48A}" type="slidenum">
              <a:rPr lang="fr-FR" sz="1200">
                <a:solidFill>
                  <a:schemeClr val="bg1"/>
                </a:solidFill>
                <a:latin typeface="Calibri" pitchFamily="34" charset="0"/>
              </a:rPr>
              <a:pPr algn="r"/>
              <a:t>8</a:t>
            </a:fld>
            <a:endParaRPr lang="fr-FR" sz="12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21509" name="ZoneTexte 10"/>
          <p:cNvSpPr txBox="1">
            <a:spLocks noChangeArrowheads="1"/>
          </p:cNvSpPr>
          <p:nvPr/>
        </p:nvSpPr>
        <p:spPr bwMode="auto">
          <a:xfrm>
            <a:off x="107950" y="1052513"/>
            <a:ext cx="88931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 b="1">
                <a:solidFill>
                  <a:srgbClr val="00B0F0"/>
                </a:solidFill>
                <a:latin typeface="Calibri" pitchFamily="34" charset="0"/>
              </a:rPr>
              <a:t>Faire partager une nouvelle vision des liens entre agriculture et nutrition</a:t>
            </a:r>
          </a:p>
        </p:txBody>
      </p:sp>
      <p:pic>
        <p:nvPicPr>
          <p:cNvPr id="215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8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3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1557338"/>
            <a:ext cx="7200900" cy="49879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</p:pic>
      <p:sp>
        <p:nvSpPr>
          <p:cNvPr id="16388" name="Espace réservé du pied de page 8"/>
          <p:cNvSpPr txBox="1">
            <a:spLocks noGrp="1"/>
          </p:cNvSpPr>
          <p:nvPr/>
        </p:nvSpPr>
        <p:spPr bwMode="auto">
          <a:xfrm>
            <a:off x="-36513" y="6519863"/>
            <a:ext cx="8424863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200">
                <a:solidFill>
                  <a:schemeClr val="bg1"/>
                </a:solidFill>
                <a:latin typeface="Calibri" pitchFamily="34" charset="0"/>
              </a:rPr>
              <a:t>Conférence Internationale contre la malnutrition - Agriculture et nutrition : Choisir les bonnes interventions et mesurer leur impact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908050"/>
            <a:ext cx="9144000" cy="73025"/>
          </a:xfrm>
          <a:prstGeom prst="rect">
            <a:avLst/>
          </a:prstGeom>
          <a:solidFill>
            <a:srgbClr val="95C11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6" name="Rectangle 5"/>
          <p:cNvSpPr/>
          <p:nvPr/>
        </p:nvSpPr>
        <p:spPr>
          <a:xfrm>
            <a:off x="0" y="6553200"/>
            <a:ext cx="9144000" cy="3317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/>
          </a:p>
        </p:txBody>
      </p:sp>
      <p:sp>
        <p:nvSpPr>
          <p:cNvPr id="22531" name="Espace réservé du numéro de diapositive 7"/>
          <p:cNvSpPr txBox="1">
            <a:spLocks noGrp="1"/>
          </p:cNvSpPr>
          <p:nvPr/>
        </p:nvSpPr>
        <p:spPr bwMode="auto">
          <a:xfrm>
            <a:off x="7046913" y="6519863"/>
            <a:ext cx="2133600" cy="36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r"/>
            <a:fld id="{E03C3A5B-448E-4BE0-9A80-A6E5C26D0D00}" type="slidenum">
              <a:rPr lang="fr-FR" sz="1200">
                <a:solidFill>
                  <a:schemeClr val="bg1"/>
                </a:solidFill>
                <a:latin typeface="Calibri" pitchFamily="34" charset="0"/>
              </a:rPr>
              <a:pPr algn="r"/>
              <a:t>9</a:t>
            </a:fld>
            <a:endParaRPr lang="fr-FR" sz="1200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253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49225"/>
            <a:ext cx="3455987" cy="54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8" descr="AFD_rvb_v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956550" y="115888"/>
            <a:ext cx="863600" cy="74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5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2190750"/>
            <a:ext cx="7345362" cy="443547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grpSp>
        <p:nvGrpSpPr>
          <p:cNvPr id="22540" name="Group 12"/>
          <p:cNvGrpSpPr>
            <a:grpSpLocks/>
          </p:cNvGrpSpPr>
          <p:nvPr/>
        </p:nvGrpSpPr>
        <p:grpSpPr bwMode="auto">
          <a:xfrm>
            <a:off x="8172450" y="2924175"/>
            <a:ext cx="971550" cy="954088"/>
            <a:chOff x="4358" y="1459"/>
            <a:chExt cx="699" cy="691"/>
          </a:xfrm>
        </p:grpSpPr>
        <p:sp>
          <p:nvSpPr>
            <p:cNvPr id="22538" name="Text Box 13"/>
            <p:cNvSpPr txBox="1">
              <a:spLocks noChangeArrowheads="1"/>
            </p:cNvSpPr>
            <p:nvPr/>
          </p:nvSpPr>
          <p:spPr bwMode="auto">
            <a:xfrm>
              <a:off x="4380" y="1661"/>
              <a:ext cx="677" cy="331"/>
            </a:xfrm>
            <a:prstGeom prst="rect">
              <a:avLst/>
            </a:prstGeom>
            <a:solidFill>
              <a:schemeClr val="bg1"/>
            </a:solidFill>
            <a:ln w="25400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fr-FR" sz="1200" b="1">
                  <a:solidFill>
                    <a:srgbClr val="00B0F0"/>
                  </a:solidFill>
                  <a:ea typeface="ＭＳ Ｐゴシック"/>
                  <a:cs typeface="ＭＳ Ｐゴシック"/>
                </a:rPr>
                <a:t>Vivrier </a:t>
              </a:r>
            </a:p>
            <a:p>
              <a:pPr algn="ctr"/>
              <a:r>
                <a:rPr lang="fr-FR" sz="1200" b="1">
                  <a:solidFill>
                    <a:srgbClr val="00B0F0"/>
                  </a:solidFill>
                  <a:ea typeface="ＭＳ Ｐゴシック"/>
                  <a:cs typeface="ＭＳ Ｐゴシック"/>
                </a:rPr>
                <a:t>32%</a:t>
              </a:r>
            </a:p>
          </p:txBody>
        </p:sp>
        <p:sp>
          <p:nvSpPr>
            <p:cNvPr id="22539" name="AutoShape 14"/>
            <p:cNvSpPr>
              <a:spLocks/>
            </p:cNvSpPr>
            <p:nvPr/>
          </p:nvSpPr>
          <p:spPr bwMode="auto">
            <a:xfrm>
              <a:off x="4358" y="1459"/>
              <a:ext cx="78" cy="691"/>
            </a:xfrm>
            <a:prstGeom prst="rightBrace">
              <a:avLst>
                <a:gd name="adj1" fmla="val 73825"/>
                <a:gd name="adj2" fmla="val 50000"/>
              </a:avLst>
            </a:prstGeom>
            <a:noFill/>
            <a:ln w="25400">
              <a:solidFill>
                <a:srgbClr val="00B0F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spcBef>
                  <a:spcPct val="50000"/>
                </a:spcBef>
              </a:pPr>
              <a:endParaRPr lang="fr-FR" sz="1000">
                <a:solidFill>
                  <a:srgbClr val="00B0F0"/>
                </a:solidFill>
                <a:ea typeface="ＭＳ Ｐゴシック"/>
                <a:cs typeface="ＭＳ Ｐゴシック"/>
              </a:endParaRPr>
            </a:p>
          </p:txBody>
        </p:sp>
      </p:grpSp>
      <p:sp>
        <p:nvSpPr>
          <p:cNvPr id="22537" name="ZoneTexte 10"/>
          <p:cNvSpPr txBox="1">
            <a:spLocks noChangeArrowheads="1"/>
          </p:cNvSpPr>
          <p:nvPr/>
        </p:nvSpPr>
        <p:spPr bwMode="auto">
          <a:xfrm>
            <a:off x="179388" y="981075"/>
            <a:ext cx="7920037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fr-FR">
                <a:solidFill>
                  <a:srgbClr val="00B0F0"/>
                </a:solidFill>
                <a:latin typeface="Calibri" pitchFamily="34" charset="0"/>
              </a:rPr>
              <a:t>Accroitre les appuis aux productions vivrières, y compris protéines</a:t>
            </a:r>
          </a:p>
          <a:p>
            <a:pPr marL="342900" indent="-342900">
              <a:buFontTx/>
              <a:buAutoNum type="arabicParenR"/>
            </a:pPr>
            <a:r>
              <a:rPr lang="fr-FR">
                <a:solidFill>
                  <a:srgbClr val="00B0F0"/>
                </a:solidFill>
                <a:latin typeface="Calibri" pitchFamily="34" charset="0"/>
              </a:rPr>
              <a:t>Accroitre la transformation agro-alimentaire locale</a:t>
            </a:r>
          </a:p>
          <a:p>
            <a:pPr marL="342900" indent="-342900">
              <a:buFontTx/>
              <a:buAutoNum type="arabicParenR"/>
            </a:pPr>
            <a:r>
              <a:rPr lang="fr-FR">
                <a:solidFill>
                  <a:srgbClr val="00B0F0"/>
                </a:solidFill>
                <a:latin typeface="Calibri" pitchFamily="34" charset="0"/>
              </a:rPr>
              <a:t>Limiter les risques de production (irrigation, agro-écologie)  et de prix (stocks locaux)</a:t>
            </a:r>
          </a:p>
        </p:txBody>
      </p:sp>
      <p:sp>
        <p:nvSpPr>
          <p:cNvPr id="16388" name="Espace réservé du pied de page 8"/>
          <p:cNvSpPr txBox="1">
            <a:spLocks noGrp="1"/>
          </p:cNvSpPr>
          <p:nvPr/>
        </p:nvSpPr>
        <p:spPr bwMode="auto">
          <a:xfrm>
            <a:off x="-36513" y="6519863"/>
            <a:ext cx="8424863" cy="365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fr-FR" sz="1200">
                <a:solidFill>
                  <a:schemeClr val="bg1"/>
                </a:solidFill>
                <a:latin typeface="Calibri" pitchFamily="34" charset="0"/>
              </a:rPr>
              <a:t>Conférence Internationale contre la malnutrition - Agriculture et nutrition : Choisir les bonnes interventions et mesurer leur impact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Bureau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Bureau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1420</TotalTime>
  <Words>579</Words>
  <Application>Microsoft Office PowerPoint</Application>
  <PresentationFormat>Affichage à l'écran (4:3)</PresentationFormat>
  <Paragraphs>92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Modèle de conception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6" baseType="lpstr">
      <vt:lpstr>Arial</vt:lpstr>
      <vt:lpstr>Calibri</vt:lpstr>
      <vt:lpstr>Wingdings</vt:lpstr>
      <vt:lpstr>ＭＳ Ｐゴシック</vt:lpstr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</vt:vector>
  </TitlesOfParts>
  <Company>UNICEF France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gdruhen</dc:creator>
  <cp:lastModifiedBy>thirionmc</cp:lastModifiedBy>
  <cp:revision>22</cp:revision>
  <dcterms:created xsi:type="dcterms:W3CDTF">2013-04-16T12:02:01Z</dcterms:created>
  <dcterms:modified xsi:type="dcterms:W3CDTF">2013-05-14T08:29:40Z</dcterms:modified>
</cp:coreProperties>
</file>