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1.xml" ContentType="application/vnd.openxmlformats-officedocument.presentationml.comments+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7" r:id="rId2"/>
    <p:sldId id="416" r:id="rId3"/>
    <p:sldId id="407" r:id="rId4"/>
    <p:sldId id="418" r:id="rId5"/>
    <p:sldId id="414" r:id="rId6"/>
    <p:sldId id="423" r:id="rId7"/>
    <p:sldId id="424" r:id="rId8"/>
    <p:sldId id="417" r:id="rId9"/>
    <p:sldId id="427" r:id="rId10"/>
    <p:sldId id="428" r:id="rId11"/>
    <p:sldId id="429" r:id="rId12"/>
    <p:sldId id="430" r:id="rId13"/>
    <p:sldId id="431" r:id="rId14"/>
    <p:sldId id="422" r:id="rId15"/>
    <p:sldId id="406" r:id="rId16"/>
    <p:sldId id="415" r:id="rId17"/>
    <p:sldId id="299" r:id="rId18"/>
    <p:sldId id="303" r:id="rId19"/>
    <p:sldId id="400" r:id="rId20"/>
    <p:sldId id="401" r:id="rId21"/>
    <p:sldId id="403" r:id="rId22"/>
    <p:sldId id="432" r:id="rId23"/>
  </p:sldIdLst>
  <p:sldSz cx="9144000" cy="6858000" type="screen4x3"/>
  <p:notesSz cx="6669088" cy="9928225"/>
  <p:defaultTextStyle>
    <a:defPPr>
      <a:defRPr lang="en-US"/>
    </a:defPPr>
    <a:lvl1pPr algn="l" rtl="0" fontAlgn="base">
      <a:spcBef>
        <a:spcPct val="0"/>
      </a:spcBef>
      <a:spcAft>
        <a:spcPct val="0"/>
      </a:spcAft>
      <a:defRPr sz="4000" kern="1200">
        <a:solidFill>
          <a:schemeClr val="tx1"/>
        </a:solidFill>
        <a:latin typeface="Calibri" charset="0"/>
        <a:ea typeface="ＭＳ Ｐゴシック" charset="0"/>
        <a:cs typeface="ＭＳ Ｐゴシック" charset="0"/>
      </a:defRPr>
    </a:lvl1pPr>
    <a:lvl2pPr marL="457200" algn="l" rtl="0" fontAlgn="base">
      <a:spcBef>
        <a:spcPct val="0"/>
      </a:spcBef>
      <a:spcAft>
        <a:spcPct val="0"/>
      </a:spcAft>
      <a:defRPr sz="4000" kern="1200">
        <a:solidFill>
          <a:schemeClr val="tx1"/>
        </a:solidFill>
        <a:latin typeface="Calibri" charset="0"/>
        <a:ea typeface="ＭＳ Ｐゴシック" charset="0"/>
        <a:cs typeface="ＭＳ Ｐゴシック" charset="0"/>
      </a:defRPr>
    </a:lvl2pPr>
    <a:lvl3pPr marL="914400" algn="l" rtl="0" fontAlgn="base">
      <a:spcBef>
        <a:spcPct val="0"/>
      </a:spcBef>
      <a:spcAft>
        <a:spcPct val="0"/>
      </a:spcAft>
      <a:defRPr sz="4000" kern="1200">
        <a:solidFill>
          <a:schemeClr val="tx1"/>
        </a:solidFill>
        <a:latin typeface="Calibri" charset="0"/>
        <a:ea typeface="ＭＳ Ｐゴシック" charset="0"/>
        <a:cs typeface="ＭＳ Ｐゴシック" charset="0"/>
      </a:defRPr>
    </a:lvl3pPr>
    <a:lvl4pPr marL="1371600" algn="l" rtl="0" fontAlgn="base">
      <a:spcBef>
        <a:spcPct val="0"/>
      </a:spcBef>
      <a:spcAft>
        <a:spcPct val="0"/>
      </a:spcAft>
      <a:defRPr sz="4000" kern="1200">
        <a:solidFill>
          <a:schemeClr val="tx1"/>
        </a:solidFill>
        <a:latin typeface="Calibri" charset="0"/>
        <a:ea typeface="ＭＳ Ｐゴシック" charset="0"/>
        <a:cs typeface="ＭＳ Ｐゴシック" charset="0"/>
      </a:defRPr>
    </a:lvl4pPr>
    <a:lvl5pPr marL="1828800" algn="l" rtl="0" fontAlgn="base">
      <a:spcBef>
        <a:spcPct val="0"/>
      </a:spcBef>
      <a:spcAft>
        <a:spcPct val="0"/>
      </a:spcAft>
      <a:defRPr sz="4000" kern="1200">
        <a:solidFill>
          <a:schemeClr val="tx1"/>
        </a:solidFill>
        <a:latin typeface="Calibri" charset="0"/>
        <a:ea typeface="ＭＳ Ｐゴシック" charset="0"/>
        <a:cs typeface="ＭＳ Ｐゴシック" charset="0"/>
      </a:defRPr>
    </a:lvl5pPr>
    <a:lvl6pPr marL="2286000" algn="l" defTabSz="457200" rtl="0" eaLnBrk="1" latinLnBrk="0" hangingPunct="1">
      <a:defRPr sz="4000" kern="1200">
        <a:solidFill>
          <a:schemeClr val="tx1"/>
        </a:solidFill>
        <a:latin typeface="Calibri" charset="0"/>
        <a:ea typeface="ＭＳ Ｐゴシック" charset="0"/>
        <a:cs typeface="ＭＳ Ｐゴシック" charset="0"/>
      </a:defRPr>
    </a:lvl6pPr>
    <a:lvl7pPr marL="2743200" algn="l" defTabSz="457200" rtl="0" eaLnBrk="1" latinLnBrk="0" hangingPunct="1">
      <a:defRPr sz="4000" kern="1200">
        <a:solidFill>
          <a:schemeClr val="tx1"/>
        </a:solidFill>
        <a:latin typeface="Calibri" charset="0"/>
        <a:ea typeface="ＭＳ Ｐゴシック" charset="0"/>
        <a:cs typeface="ＭＳ Ｐゴシック" charset="0"/>
      </a:defRPr>
    </a:lvl7pPr>
    <a:lvl8pPr marL="3200400" algn="l" defTabSz="457200" rtl="0" eaLnBrk="1" latinLnBrk="0" hangingPunct="1">
      <a:defRPr sz="4000" kern="1200">
        <a:solidFill>
          <a:schemeClr val="tx1"/>
        </a:solidFill>
        <a:latin typeface="Calibri" charset="0"/>
        <a:ea typeface="ＭＳ Ｐゴシック" charset="0"/>
        <a:cs typeface="ＭＳ Ｐゴシック" charset="0"/>
      </a:defRPr>
    </a:lvl8pPr>
    <a:lvl9pPr marL="3657600" algn="l" defTabSz="457200" rtl="0" eaLnBrk="1" latinLnBrk="0" hangingPunct="1">
      <a:defRPr sz="4000" kern="1200">
        <a:solidFill>
          <a:schemeClr val="tx1"/>
        </a:solidFill>
        <a:latin typeface="Calibri" charset="0"/>
        <a:ea typeface="ＭＳ Ｐゴシック" charset="0"/>
        <a:cs typeface="ＭＳ Ｐゴシック"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astasia Fetsi"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CC0000"/>
    <a:srgbClr val="FFFFCC"/>
    <a:srgbClr val="FF6600"/>
    <a:srgbClr val="66FFFF"/>
    <a:srgbClr val="E6F9FE"/>
    <a:srgbClr val="455560"/>
    <a:srgbClr val="0092BB"/>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5" d="100"/>
          <a:sy n="95" d="100"/>
        </p:scale>
        <p:origin x="-1992"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9756"/>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handoutMaster" Target="handoutMasters/handoutMaster1.xml"/><Relationship Id="rId26" Type="http://schemas.openxmlformats.org/officeDocument/2006/relationships/printerSettings" Target="printerSettings/printerSettings1.bin"/><Relationship Id="rId27" Type="http://schemas.openxmlformats.org/officeDocument/2006/relationships/commentAuthors" Target="commentAuthors.xml"/><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2-06-26T02:04:25.595" idx="1">
    <p:pos x="10" y="10"/>
    <p:tex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41CE74-5AC2-7F4C-B95A-12DBFE7E4F6D}" type="doc">
      <dgm:prSet loTypeId="urn:microsoft.com/office/officeart/2005/8/layout/cycle2" loCatId="" qsTypeId="urn:microsoft.com/office/officeart/2005/8/quickstyle/simple4" qsCatId="simple" csTypeId="urn:microsoft.com/office/officeart/2005/8/colors/accent1_2" csCatId="accent1"/>
      <dgm:spPr/>
      <dgm:t>
        <a:bodyPr/>
        <a:lstStyle/>
        <a:p>
          <a:endParaRPr lang="it-IT"/>
        </a:p>
      </dgm:t>
    </dgm:pt>
    <dgm:pt modelId="{EF21AD7E-2D25-214B-B940-FF2DA8009B09}" type="pres">
      <dgm:prSet presAssocID="{5B41CE74-5AC2-7F4C-B95A-12DBFE7E4F6D}" presName="cycle" presStyleCnt="0">
        <dgm:presLayoutVars>
          <dgm:dir/>
          <dgm:resizeHandles val="exact"/>
        </dgm:presLayoutVars>
      </dgm:prSet>
      <dgm:spPr/>
      <dgm:t>
        <a:bodyPr/>
        <a:lstStyle/>
        <a:p>
          <a:endParaRPr lang="fr-FR"/>
        </a:p>
      </dgm:t>
    </dgm:pt>
  </dgm:ptLst>
  <dgm:cxnLst>
    <dgm:cxn modelId="{9E2620FA-7472-6843-A1B4-E59094EE8767}" type="presOf" srcId="{5B41CE74-5AC2-7F4C-B95A-12DBFE7E4F6D}" destId="{EF21AD7E-2D25-214B-B940-FF2DA8009B09}"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6BDB868-EA59-864F-930F-27707996C2B4}" type="doc">
      <dgm:prSet loTypeId="urn:microsoft.com/office/officeart/2005/8/layout/cycle2" loCatId="" qsTypeId="urn:microsoft.com/office/officeart/2005/8/quickstyle/simple4" qsCatId="simple" csTypeId="urn:microsoft.com/office/officeart/2005/8/colors/accent1_2" csCatId="accent1" phldr="1"/>
      <dgm:spPr/>
      <dgm:t>
        <a:bodyPr/>
        <a:lstStyle/>
        <a:p>
          <a:endParaRPr lang="it-IT"/>
        </a:p>
      </dgm:t>
    </dgm:pt>
    <dgm:pt modelId="{E7444931-87B2-A644-B4EC-A7426BBE8E39}">
      <dgm:prSet phldrT="[Testo]" custT="1"/>
      <dgm:spPr/>
      <dgm:t>
        <a:bodyPr/>
        <a:lstStyle/>
        <a:p>
          <a:r>
            <a:rPr lang="it-IT" sz="2400" dirty="0" err="1" smtClean="0"/>
            <a:t>Responsiveness</a:t>
          </a:r>
          <a:endParaRPr lang="it-IT" sz="2400" dirty="0"/>
        </a:p>
      </dgm:t>
    </dgm:pt>
    <dgm:pt modelId="{B8C465E1-E36C-7D4A-99E4-A3B5A245B6C5}" type="parTrans" cxnId="{C60D9F41-EA2F-1A40-A8E2-AEE120D875A7}">
      <dgm:prSet/>
      <dgm:spPr/>
      <dgm:t>
        <a:bodyPr/>
        <a:lstStyle/>
        <a:p>
          <a:endParaRPr lang="it-IT"/>
        </a:p>
      </dgm:t>
    </dgm:pt>
    <dgm:pt modelId="{D21B11A6-8BBC-7F4E-81D5-2D80B83F430A}" type="sibTrans" cxnId="{C60D9F41-EA2F-1A40-A8E2-AEE120D875A7}">
      <dgm:prSet/>
      <dgm:spPr/>
      <dgm:t>
        <a:bodyPr/>
        <a:lstStyle/>
        <a:p>
          <a:endParaRPr lang="it-IT"/>
        </a:p>
      </dgm:t>
    </dgm:pt>
    <dgm:pt modelId="{9E85FE78-CF03-8F4C-98F1-1F08F8330B52}">
      <dgm:prSet phldrT="[Testo]" custT="1"/>
      <dgm:spPr/>
      <dgm:t>
        <a:bodyPr/>
        <a:lstStyle/>
        <a:p>
          <a:r>
            <a:rPr lang="it-IT" sz="2400" dirty="0" err="1" smtClean="0"/>
            <a:t>Quality</a:t>
          </a:r>
          <a:endParaRPr lang="it-IT" sz="2400" dirty="0"/>
        </a:p>
      </dgm:t>
    </dgm:pt>
    <dgm:pt modelId="{3A2F7166-4368-784F-9D73-4239BDA682B3}" type="parTrans" cxnId="{E3B2C5B7-82C6-BA4D-866D-3EA517ACA34D}">
      <dgm:prSet/>
      <dgm:spPr/>
      <dgm:t>
        <a:bodyPr/>
        <a:lstStyle/>
        <a:p>
          <a:endParaRPr lang="it-IT"/>
        </a:p>
      </dgm:t>
    </dgm:pt>
    <dgm:pt modelId="{939D47E3-5DFD-6444-8D45-7D4BA1F9A81B}" type="sibTrans" cxnId="{E3B2C5B7-82C6-BA4D-866D-3EA517ACA34D}">
      <dgm:prSet/>
      <dgm:spPr/>
      <dgm:t>
        <a:bodyPr/>
        <a:lstStyle/>
        <a:p>
          <a:endParaRPr lang="it-IT"/>
        </a:p>
      </dgm:t>
    </dgm:pt>
    <dgm:pt modelId="{BED63967-677F-6740-A9B7-7A2543A503E9}">
      <dgm:prSet phldrT="[Testo]" custT="1"/>
      <dgm:spPr/>
      <dgm:t>
        <a:bodyPr/>
        <a:lstStyle/>
        <a:p>
          <a:r>
            <a:rPr lang="it-IT" sz="2400" dirty="0" err="1" smtClean="0"/>
            <a:t>Attractiveness</a:t>
          </a:r>
          <a:endParaRPr lang="it-IT" sz="2400" dirty="0"/>
        </a:p>
      </dgm:t>
    </dgm:pt>
    <dgm:pt modelId="{AA60A9A8-BC42-4C4C-8BBE-C5A6C63493EA}" type="parTrans" cxnId="{703B136E-68A6-9846-AA06-03772855416F}">
      <dgm:prSet/>
      <dgm:spPr/>
      <dgm:t>
        <a:bodyPr/>
        <a:lstStyle/>
        <a:p>
          <a:endParaRPr lang="it-IT"/>
        </a:p>
      </dgm:t>
    </dgm:pt>
    <dgm:pt modelId="{5CE55712-AF4E-844D-A459-C18C6CB87020}" type="sibTrans" cxnId="{703B136E-68A6-9846-AA06-03772855416F}">
      <dgm:prSet/>
      <dgm:spPr/>
      <dgm:t>
        <a:bodyPr/>
        <a:lstStyle/>
        <a:p>
          <a:endParaRPr lang="it-IT"/>
        </a:p>
      </dgm:t>
    </dgm:pt>
    <dgm:pt modelId="{E9B6BCBB-5D59-3944-AD11-8AF8DA1041AA}" type="pres">
      <dgm:prSet presAssocID="{96BDB868-EA59-864F-930F-27707996C2B4}" presName="cycle" presStyleCnt="0">
        <dgm:presLayoutVars>
          <dgm:dir/>
          <dgm:resizeHandles val="exact"/>
        </dgm:presLayoutVars>
      </dgm:prSet>
      <dgm:spPr/>
      <dgm:t>
        <a:bodyPr/>
        <a:lstStyle/>
        <a:p>
          <a:endParaRPr lang="fr-FR"/>
        </a:p>
      </dgm:t>
    </dgm:pt>
    <dgm:pt modelId="{0A5539CE-72BF-9F4F-B325-0517684B1A18}" type="pres">
      <dgm:prSet presAssocID="{E7444931-87B2-A644-B4EC-A7426BBE8E39}" presName="node" presStyleLbl="node1" presStyleIdx="0" presStyleCnt="3" custScaleX="136583" custRadScaleRad="100060" custRadScaleInc="-687">
        <dgm:presLayoutVars>
          <dgm:bulletEnabled val="1"/>
        </dgm:presLayoutVars>
      </dgm:prSet>
      <dgm:spPr/>
      <dgm:t>
        <a:bodyPr/>
        <a:lstStyle/>
        <a:p>
          <a:endParaRPr lang="fr-FR"/>
        </a:p>
      </dgm:t>
    </dgm:pt>
    <dgm:pt modelId="{CEC269AA-A63B-6D49-8DAD-29CEF900EAEA}" type="pres">
      <dgm:prSet presAssocID="{D21B11A6-8BBC-7F4E-81D5-2D80B83F430A}" presName="sibTrans" presStyleLbl="sibTrans2D1" presStyleIdx="0" presStyleCnt="3"/>
      <dgm:spPr/>
      <dgm:t>
        <a:bodyPr/>
        <a:lstStyle/>
        <a:p>
          <a:endParaRPr lang="fr-FR"/>
        </a:p>
      </dgm:t>
    </dgm:pt>
    <dgm:pt modelId="{56F76176-949A-3843-B1FA-696E09B03220}" type="pres">
      <dgm:prSet presAssocID="{D21B11A6-8BBC-7F4E-81D5-2D80B83F430A}" presName="connectorText" presStyleLbl="sibTrans2D1" presStyleIdx="0" presStyleCnt="3"/>
      <dgm:spPr/>
      <dgm:t>
        <a:bodyPr/>
        <a:lstStyle/>
        <a:p>
          <a:endParaRPr lang="fr-FR"/>
        </a:p>
      </dgm:t>
    </dgm:pt>
    <dgm:pt modelId="{6F4D2F9A-35B7-CC44-B5CA-FA0321ED4515}" type="pres">
      <dgm:prSet presAssocID="{9E85FE78-CF03-8F4C-98F1-1F08F8330B52}" presName="node" presStyleLbl="node1" presStyleIdx="1" presStyleCnt="3" custScaleX="144458" custRadScaleRad="119993" custRadScaleInc="-6668">
        <dgm:presLayoutVars>
          <dgm:bulletEnabled val="1"/>
        </dgm:presLayoutVars>
      </dgm:prSet>
      <dgm:spPr/>
      <dgm:t>
        <a:bodyPr/>
        <a:lstStyle/>
        <a:p>
          <a:endParaRPr lang="it-IT"/>
        </a:p>
      </dgm:t>
    </dgm:pt>
    <dgm:pt modelId="{31E96A40-DCD3-FA45-9A74-49593ECA2E65}" type="pres">
      <dgm:prSet presAssocID="{939D47E3-5DFD-6444-8D45-7D4BA1F9A81B}" presName="sibTrans" presStyleLbl="sibTrans2D1" presStyleIdx="1" presStyleCnt="3"/>
      <dgm:spPr/>
      <dgm:t>
        <a:bodyPr/>
        <a:lstStyle/>
        <a:p>
          <a:endParaRPr lang="fr-FR"/>
        </a:p>
      </dgm:t>
    </dgm:pt>
    <dgm:pt modelId="{82EC249C-6D1B-084E-AC24-85C32F2FB2AB}" type="pres">
      <dgm:prSet presAssocID="{939D47E3-5DFD-6444-8D45-7D4BA1F9A81B}" presName="connectorText" presStyleLbl="sibTrans2D1" presStyleIdx="1" presStyleCnt="3"/>
      <dgm:spPr/>
      <dgm:t>
        <a:bodyPr/>
        <a:lstStyle/>
        <a:p>
          <a:endParaRPr lang="fr-FR"/>
        </a:p>
      </dgm:t>
    </dgm:pt>
    <dgm:pt modelId="{0E8EC1CE-BFAA-414E-9A33-BFC69B70C333}" type="pres">
      <dgm:prSet presAssocID="{BED63967-677F-6740-A9B7-7A2543A503E9}" presName="node" presStyleLbl="node1" presStyleIdx="2" presStyleCnt="3" custScaleX="132620" custRadScaleRad="112810" custRadScaleInc="7208">
        <dgm:presLayoutVars>
          <dgm:bulletEnabled val="1"/>
        </dgm:presLayoutVars>
      </dgm:prSet>
      <dgm:spPr/>
      <dgm:t>
        <a:bodyPr/>
        <a:lstStyle/>
        <a:p>
          <a:endParaRPr lang="fr-FR"/>
        </a:p>
      </dgm:t>
    </dgm:pt>
    <dgm:pt modelId="{3881C324-1485-4B4B-9339-A47837754729}" type="pres">
      <dgm:prSet presAssocID="{5CE55712-AF4E-844D-A459-C18C6CB87020}" presName="sibTrans" presStyleLbl="sibTrans2D1" presStyleIdx="2" presStyleCnt="3"/>
      <dgm:spPr/>
      <dgm:t>
        <a:bodyPr/>
        <a:lstStyle/>
        <a:p>
          <a:endParaRPr lang="fr-FR"/>
        </a:p>
      </dgm:t>
    </dgm:pt>
    <dgm:pt modelId="{11A2E3A3-A773-6240-8E73-6ACA68BE2A6B}" type="pres">
      <dgm:prSet presAssocID="{5CE55712-AF4E-844D-A459-C18C6CB87020}" presName="connectorText" presStyleLbl="sibTrans2D1" presStyleIdx="2" presStyleCnt="3"/>
      <dgm:spPr/>
      <dgm:t>
        <a:bodyPr/>
        <a:lstStyle/>
        <a:p>
          <a:endParaRPr lang="fr-FR"/>
        </a:p>
      </dgm:t>
    </dgm:pt>
  </dgm:ptLst>
  <dgm:cxnLst>
    <dgm:cxn modelId="{A4C501E1-3B05-764D-95B4-42DA814D2357}" type="presOf" srcId="{939D47E3-5DFD-6444-8D45-7D4BA1F9A81B}" destId="{31E96A40-DCD3-FA45-9A74-49593ECA2E65}" srcOrd="0" destOrd="0" presId="urn:microsoft.com/office/officeart/2005/8/layout/cycle2"/>
    <dgm:cxn modelId="{B5540560-D1F9-4E49-876D-D0532846520D}" type="presOf" srcId="{D21B11A6-8BBC-7F4E-81D5-2D80B83F430A}" destId="{56F76176-949A-3843-B1FA-696E09B03220}" srcOrd="1" destOrd="0" presId="urn:microsoft.com/office/officeart/2005/8/layout/cycle2"/>
    <dgm:cxn modelId="{CEFF82D0-B410-5040-BB31-17D785322B8C}" type="presOf" srcId="{9E85FE78-CF03-8F4C-98F1-1F08F8330B52}" destId="{6F4D2F9A-35B7-CC44-B5CA-FA0321ED4515}" srcOrd="0" destOrd="0" presId="urn:microsoft.com/office/officeart/2005/8/layout/cycle2"/>
    <dgm:cxn modelId="{A3E9E23E-0D7C-5C4F-B2A9-32064E266EE0}" type="presOf" srcId="{5CE55712-AF4E-844D-A459-C18C6CB87020}" destId="{3881C324-1485-4B4B-9339-A47837754729}" srcOrd="0" destOrd="0" presId="urn:microsoft.com/office/officeart/2005/8/layout/cycle2"/>
    <dgm:cxn modelId="{846922C9-B162-6B41-80C0-FB372BE85C7E}" type="presOf" srcId="{939D47E3-5DFD-6444-8D45-7D4BA1F9A81B}" destId="{82EC249C-6D1B-084E-AC24-85C32F2FB2AB}" srcOrd="1" destOrd="0" presId="urn:microsoft.com/office/officeart/2005/8/layout/cycle2"/>
    <dgm:cxn modelId="{703B136E-68A6-9846-AA06-03772855416F}" srcId="{96BDB868-EA59-864F-930F-27707996C2B4}" destId="{BED63967-677F-6740-A9B7-7A2543A503E9}" srcOrd="2" destOrd="0" parTransId="{AA60A9A8-BC42-4C4C-8BBE-C5A6C63493EA}" sibTransId="{5CE55712-AF4E-844D-A459-C18C6CB87020}"/>
    <dgm:cxn modelId="{3AF00D94-4286-FF48-846D-A5210E4E7B06}" type="presOf" srcId="{E7444931-87B2-A644-B4EC-A7426BBE8E39}" destId="{0A5539CE-72BF-9F4F-B325-0517684B1A18}" srcOrd="0" destOrd="0" presId="urn:microsoft.com/office/officeart/2005/8/layout/cycle2"/>
    <dgm:cxn modelId="{E3B2C5B7-82C6-BA4D-866D-3EA517ACA34D}" srcId="{96BDB868-EA59-864F-930F-27707996C2B4}" destId="{9E85FE78-CF03-8F4C-98F1-1F08F8330B52}" srcOrd="1" destOrd="0" parTransId="{3A2F7166-4368-784F-9D73-4239BDA682B3}" sibTransId="{939D47E3-5DFD-6444-8D45-7D4BA1F9A81B}"/>
    <dgm:cxn modelId="{71E3061B-02D5-6C4E-B20B-6D35E62B11F5}" type="presOf" srcId="{96BDB868-EA59-864F-930F-27707996C2B4}" destId="{E9B6BCBB-5D59-3944-AD11-8AF8DA1041AA}" srcOrd="0" destOrd="0" presId="urn:microsoft.com/office/officeart/2005/8/layout/cycle2"/>
    <dgm:cxn modelId="{C60D9F41-EA2F-1A40-A8E2-AEE120D875A7}" srcId="{96BDB868-EA59-864F-930F-27707996C2B4}" destId="{E7444931-87B2-A644-B4EC-A7426BBE8E39}" srcOrd="0" destOrd="0" parTransId="{B8C465E1-E36C-7D4A-99E4-A3B5A245B6C5}" sibTransId="{D21B11A6-8BBC-7F4E-81D5-2D80B83F430A}"/>
    <dgm:cxn modelId="{B47AE916-547C-CA4F-AD47-04D1CF81BF11}" type="presOf" srcId="{5CE55712-AF4E-844D-A459-C18C6CB87020}" destId="{11A2E3A3-A773-6240-8E73-6ACA68BE2A6B}" srcOrd="1" destOrd="0" presId="urn:microsoft.com/office/officeart/2005/8/layout/cycle2"/>
    <dgm:cxn modelId="{F3EB4AC9-68C1-6440-A8B5-0E64E04FB5B0}" type="presOf" srcId="{D21B11A6-8BBC-7F4E-81D5-2D80B83F430A}" destId="{CEC269AA-A63B-6D49-8DAD-29CEF900EAEA}" srcOrd="0" destOrd="0" presId="urn:microsoft.com/office/officeart/2005/8/layout/cycle2"/>
    <dgm:cxn modelId="{3889ACF0-A209-9949-BCE7-7B660027633A}" type="presOf" srcId="{BED63967-677F-6740-A9B7-7A2543A503E9}" destId="{0E8EC1CE-BFAA-414E-9A33-BFC69B70C333}" srcOrd="0" destOrd="0" presId="urn:microsoft.com/office/officeart/2005/8/layout/cycle2"/>
    <dgm:cxn modelId="{F8F5DDE3-67FC-6744-9258-EDCF5E468FE4}" type="presParOf" srcId="{E9B6BCBB-5D59-3944-AD11-8AF8DA1041AA}" destId="{0A5539CE-72BF-9F4F-B325-0517684B1A18}" srcOrd="0" destOrd="0" presId="urn:microsoft.com/office/officeart/2005/8/layout/cycle2"/>
    <dgm:cxn modelId="{0089828D-8A88-E947-AAB0-D9F772381490}" type="presParOf" srcId="{E9B6BCBB-5D59-3944-AD11-8AF8DA1041AA}" destId="{CEC269AA-A63B-6D49-8DAD-29CEF900EAEA}" srcOrd="1" destOrd="0" presId="urn:microsoft.com/office/officeart/2005/8/layout/cycle2"/>
    <dgm:cxn modelId="{1AC7B9EE-B0B4-5747-90D2-02F4A8000049}" type="presParOf" srcId="{CEC269AA-A63B-6D49-8DAD-29CEF900EAEA}" destId="{56F76176-949A-3843-B1FA-696E09B03220}" srcOrd="0" destOrd="0" presId="urn:microsoft.com/office/officeart/2005/8/layout/cycle2"/>
    <dgm:cxn modelId="{46E1ECB3-0C45-4B46-A75C-F7765432B85E}" type="presParOf" srcId="{E9B6BCBB-5D59-3944-AD11-8AF8DA1041AA}" destId="{6F4D2F9A-35B7-CC44-B5CA-FA0321ED4515}" srcOrd="2" destOrd="0" presId="urn:microsoft.com/office/officeart/2005/8/layout/cycle2"/>
    <dgm:cxn modelId="{A37CA53E-7DA2-D94E-96DA-AEA1D47426D2}" type="presParOf" srcId="{E9B6BCBB-5D59-3944-AD11-8AF8DA1041AA}" destId="{31E96A40-DCD3-FA45-9A74-49593ECA2E65}" srcOrd="3" destOrd="0" presId="urn:microsoft.com/office/officeart/2005/8/layout/cycle2"/>
    <dgm:cxn modelId="{80BC64C1-6CD9-7848-9055-A653A367C1A6}" type="presParOf" srcId="{31E96A40-DCD3-FA45-9A74-49593ECA2E65}" destId="{82EC249C-6D1B-084E-AC24-85C32F2FB2AB}" srcOrd="0" destOrd="0" presId="urn:microsoft.com/office/officeart/2005/8/layout/cycle2"/>
    <dgm:cxn modelId="{FA3687B8-09CC-4248-9748-98696F85EFF0}" type="presParOf" srcId="{E9B6BCBB-5D59-3944-AD11-8AF8DA1041AA}" destId="{0E8EC1CE-BFAA-414E-9A33-BFC69B70C333}" srcOrd="4" destOrd="0" presId="urn:microsoft.com/office/officeart/2005/8/layout/cycle2"/>
    <dgm:cxn modelId="{47DB9A6E-D963-DB45-90F2-F8E6ED7AEF77}" type="presParOf" srcId="{E9B6BCBB-5D59-3944-AD11-8AF8DA1041AA}" destId="{3881C324-1485-4B4B-9339-A47837754729}" srcOrd="5" destOrd="0" presId="urn:microsoft.com/office/officeart/2005/8/layout/cycle2"/>
    <dgm:cxn modelId="{549507E1-E4D5-F440-B3F7-A4189B4480EA}" type="presParOf" srcId="{3881C324-1485-4B4B-9339-A47837754729}" destId="{11A2E3A3-A773-6240-8E73-6ACA68BE2A6B}" srcOrd="0" destOrd="0" presId="urn:microsoft.com/office/officeart/2005/8/layout/cycle2"/>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5539CE-72BF-9F4F-B325-0517684B1A18}">
      <dsp:nvSpPr>
        <dsp:cNvPr id="0" name=""/>
        <dsp:cNvSpPr/>
      </dsp:nvSpPr>
      <dsp:spPr>
        <a:xfrm>
          <a:off x="2180328" y="0"/>
          <a:ext cx="3040563" cy="2226165"/>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it-IT" sz="2400" kern="1200" dirty="0" err="1" smtClean="0"/>
            <a:t>Responsiveness</a:t>
          </a:r>
          <a:endParaRPr lang="it-IT" sz="2400" kern="1200" dirty="0"/>
        </a:p>
      </dsp:txBody>
      <dsp:txXfrm>
        <a:off x="2625608" y="326014"/>
        <a:ext cx="2150003" cy="1574137"/>
      </dsp:txXfrm>
    </dsp:sp>
    <dsp:sp modelId="{CEC269AA-A63B-6D49-8DAD-29CEF900EAEA}">
      <dsp:nvSpPr>
        <dsp:cNvPr id="0" name=""/>
        <dsp:cNvSpPr/>
      </dsp:nvSpPr>
      <dsp:spPr>
        <a:xfrm rot="3246344">
          <a:off x="4434482" y="2168836"/>
          <a:ext cx="604167" cy="751330"/>
        </a:xfrm>
        <a:prstGeom prs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422400">
            <a:lnSpc>
              <a:spcPct val="90000"/>
            </a:lnSpc>
            <a:spcBef>
              <a:spcPct val="0"/>
            </a:spcBef>
            <a:spcAft>
              <a:spcPct val="35000"/>
            </a:spcAft>
          </a:pPr>
          <a:endParaRPr lang="it-IT" sz="3200" kern="1200"/>
        </a:p>
      </dsp:txBody>
      <dsp:txXfrm>
        <a:off x="4471974" y="2245687"/>
        <a:ext cx="422917" cy="450798"/>
      </dsp:txXfrm>
    </dsp:sp>
    <dsp:sp modelId="{6F4D2F9A-35B7-CC44-B5CA-FA0321ED4515}">
      <dsp:nvSpPr>
        <dsp:cNvPr id="0" name=""/>
        <dsp:cNvSpPr/>
      </dsp:nvSpPr>
      <dsp:spPr>
        <a:xfrm>
          <a:off x="4193057" y="2902178"/>
          <a:ext cx="3215873" cy="2226165"/>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it-IT" sz="2400" kern="1200" dirty="0" err="1" smtClean="0"/>
            <a:t>Quality</a:t>
          </a:r>
          <a:endParaRPr lang="it-IT" sz="2400" kern="1200" dirty="0"/>
        </a:p>
      </dsp:txBody>
      <dsp:txXfrm>
        <a:off x="4664011" y="3228192"/>
        <a:ext cx="2273965" cy="1574137"/>
      </dsp:txXfrm>
    </dsp:sp>
    <dsp:sp modelId="{31E96A40-DCD3-FA45-9A74-49593ECA2E65}">
      <dsp:nvSpPr>
        <dsp:cNvPr id="0" name=""/>
        <dsp:cNvSpPr/>
      </dsp:nvSpPr>
      <dsp:spPr>
        <a:xfrm rot="10818544">
          <a:off x="3466071" y="3628386"/>
          <a:ext cx="513776" cy="751330"/>
        </a:xfrm>
        <a:prstGeom prs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422400">
            <a:lnSpc>
              <a:spcPct val="90000"/>
            </a:lnSpc>
            <a:spcBef>
              <a:spcPct val="0"/>
            </a:spcBef>
            <a:spcAft>
              <a:spcPct val="35000"/>
            </a:spcAft>
          </a:pPr>
          <a:endParaRPr lang="it-IT" sz="3200" kern="1200"/>
        </a:p>
      </dsp:txBody>
      <dsp:txXfrm rot="10800000">
        <a:off x="3620203" y="3779068"/>
        <a:ext cx="359643" cy="450798"/>
      </dsp:txXfrm>
    </dsp:sp>
    <dsp:sp modelId="{0E8EC1CE-BFAA-414E-9A33-BFC69B70C333}">
      <dsp:nvSpPr>
        <dsp:cNvPr id="0" name=""/>
        <dsp:cNvSpPr/>
      </dsp:nvSpPr>
      <dsp:spPr>
        <a:xfrm>
          <a:off x="271429" y="2880313"/>
          <a:ext cx="2952340" cy="2226165"/>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it-IT" sz="2400" kern="1200" dirty="0" err="1" smtClean="0"/>
            <a:t>Attractiveness</a:t>
          </a:r>
          <a:endParaRPr lang="it-IT" sz="2400" kern="1200" dirty="0"/>
        </a:p>
      </dsp:txBody>
      <dsp:txXfrm>
        <a:off x="703789" y="3206327"/>
        <a:ext cx="2087620" cy="1574137"/>
      </dsp:txXfrm>
    </dsp:sp>
    <dsp:sp modelId="{3881C324-1485-4B4B-9339-A47837754729}">
      <dsp:nvSpPr>
        <dsp:cNvPr id="0" name=""/>
        <dsp:cNvSpPr/>
      </dsp:nvSpPr>
      <dsp:spPr>
        <a:xfrm rot="18248366">
          <a:off x="2427340" y="2193920"/>
          <a:ext cx="571361" cy="751330"/>
        </a:xfrm>
        <a:prstGeom prst="rightArrow">
          <a:avLst>
            <a:gd name="adj1" fmla="val 60000"/>
            <a:gd name="adj2" fmla="val 50000"/>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1422400">
            <a:lnSpc>
              <a:spcPct val="90000"/>
            </a:lnSpc>
            <a:spcBef>
              <a:spcPct val="0"/>
            </a:spcBef>
            <a:spcAft>
              <a:spcPct val="35000"/>
            </a:spcAft>
          </a:pPr>
          <a:endParaRPr lang="it-IT" sz="3200" kern="1200"/>
        </a:p>
      </dsp:txBody>
      <dsp:txXfrm>
        <a:off x="2464946" y="2415121"/>
        <a:ext cx="399953" cy="450798"/>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hdr" sz="quarter"/>
          </p:nvPr>
        </p:nvSpPr>
        <p:spPr bwMode="auto">
          <a:xfrm>
            <a:off x="0" y="0"/>
            <a:ext cx="288925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5" tIns="47417" rIns="94835" bIns="47417" numCol="1" anchor="t" anchorCtr="0" compatLnSpc="1">
            <a:prstTxWarp prst="textNoShape">
              <a:avLst/>
            </a:prstTxWarp>
          </a:bodyPr>
          <a:lstStyle>
            <a:lvl1pPr defTabSz="949325">
              <a:defRPr sz="1300">
                <a:latin typeface="Calibri" pitchFamily="34" charset="0"/>
                <a:ea typeface="+mn-ea"/>
                <a:cs typeface="+mn-cs"/>
              </a:defRPr>
            </a:lvl1pPr>
          </a:lstStyle>
          <a:p>
            <a:pPr>
              <a:defRPr/>
            </a:pPr>
            <a:endParaRPr lang="it-IT" dirty="0"/>
          </a:p>
        </p:txBody>
      </p:sp>
      <p:sp>
        <p:nvSpPr>
          <p:cNvPr id="77827" name="Rectangle 3"/>
          <p:cNvSpPr>
            <a:spLocks noGrp="1" noChangeArrowheads="1"/>
          </p:cNvSpPr>
          <p:nvPr>
            <p:ph type="dt" sz="quarter" idx="1"/>
          </p:nvPr>
        </p:nvSpPr>
        <p:spPr bwMode="auto">
          <a:xfrm>
            <a:off x="3778250" y="0"/>
            <a:ext cx="288925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5" tIns="47417" rIns="94835" bIns="47417" numCol="1" anchor="t" anchorCtr="0" compatLnSpc="1">
            <a:prstTxWarp prst="textNoShape">
              <a:avLst/>
            </a:prstTxWarp>
          </a:bodyPr>
          <a:lstStyle>
            <a:lvl1pPr algn="r" defTabSz="949325">
              <a:defRPr sz="1300" smtClean="0">
                <a:cs typeface="+mn-cs"/>
              </a:defRPr>
            </a:lvl1pPr>
          </a:lstStyle>
          <a:p>
            <a:pPr>
              <a:defRPr/>
            </a:pPr>
            <a:fld id="{90784835-B3F1-EC41-BE46-8AD84DEAC591}" type="datetimeFigureOut">
              <a:rPr lang="it-IT"/>
              <a:pPr>
                <a:defRPr/>
              </a:pPr>
              <a:t>11/06/13</a:t>
            </a:fld>
            <a:endParaRPr lang="it-IT" dirty="0"/>
          </a:p>
        </p:txBody>
      </p:sp>
      <p:sp>
        <p:nvSpPr>
          <p:cNvPr id="77828" name="Rectangle 4"/>
          <p:cNvSpPr>
            <a:spLocks noGrp="1" noChangeArrowheads="1"/>
          </p:cNvSpPr>
          <p:nvPr>
            <p:ph type="ftr" sz="quarter" idx="2"/>
          </p:nvPr>
        </p:nvSpPr>
        <p:spPr bwMode="auto">
          <a:xfrm>
            <a:off x="0" y="9429750"/>
            <a:ext cx="288925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5" tIns="47417" rIns="94835" bIns="47417" numCol="1" anchor="b" anchorCtr="0" compatLnSpc="1">
            <a:prstTxWarp prst="textNoShape">
              <a:avLst/>
            </a:prstTxWarp>
          </a:bodyPr>
          <a:lstStyle>
            <a:lvl1pPr defTabSz="949325">
              <a:defRPr sz="1300">
                <a:latin typeface="Calibri" pitchFamily="34" charset="0"/>
                <a:ea typeface="+mn-ea"/>
                <a:cs typeface="+mn-cs"/>
              </a:defRPr>
            </a:lvl1pPr>
          </a:lstStyle>
          <a:p>
            <a:pPr>
              <a:defRPr/>
            </a:pPr>
            <a:endParaRPr lang="it-IT" dirty="0"/>
          </a:p>
        </p:txBody>
      </p:sp>
      <p:sp>
        <p:nvSpPr>
          <p:cNvPr id="77829" name="Rectangle 5"/>
          <p:cNvSpPr>
            <a:spLocks noGrp="1" noChangeArrowheads="1"/>
          </p:cNvSpPr>
          <p:nvPr>
            <p:ph type="sldNum" sz="quarter" idx="3"/>
          </p:nvPr>
        </p:nvSpPr>
        <p:spPr bwMode="auto">
          <a:xfrm>
            <a:off x="3778250" y="9429750"/>
            <a:ext cx="288925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5" tIns="47417" rIns="94835" bIns="47417" numCol="1" anchor="b" anchorCtr="0" compatLnSpc="1">
            <a:prstTxWarp prst="textNoShape">
              <a:avLst/>
            </a:prstTxWarp>
          </a:bodyPr>
          <a:lstStyle>
            <a:lvl1pPr algn="r" defTabSz="949325">
              <a:defRPr sz="1300" smtClean="0">
                <a:cs typeface="+mn-cs"/>
              </a:defRPr>
            </a:lvl1pPr>
          </a:lstStyle>
          <a:p>
            <a:pPr>
              <a:defRPr/>
            </a:pPr>
            <a:fld id="{20D8D40C-99D1-FB43-A68B-424B45727E08}" type="slidenum">
              <a:rPr lang="it-IT"/>
              <a:pPr>
                <a:defRPr/>
              </a:pPr>
              <a:t>‹nr.›</a:t>
            </a:fld>
            <a:endParaRPr lang="it-IT" dirty="0"/>
          </a:p>
        </p:txBody>
      </p:sp>
    </p:spTree>
    <p:extLst>
      <p:ext uri="{BB962C8B-B14F-4D97-AF65-F5344CB8AC3E}">
        <p14:creationId xmlns:p14="http://schemas.microsoft.com/office/powerpoint/2010/main" val="8754348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88925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5" tIns="47417" rIns="94835" bIns="47417" numCol="1" anchor="t" anchorCtr="0" compatLnSpc="1">
            <a:prstTxWarp prst="textNoShape">
              <a:avLst/>
            </a:prstTxWarp>
          </a:bodyPr>
          <a:lstStyle>
            <a:lvl1pPr defTabSz="949325">
              <a:defRPr sz="1300">
                <a:latin typeface="Calibri" pitchFamily="34" charset="0"/>
                <a:ea typeface="+mn-ea"/>
                <a:cs typeface="+mn-cs"/>
              </a:defRPr>
            </a:lvl1pPr>
          </a:lstStyle>
          <a:p>
            <a:pPr>
              <a:defRPr/>
            </a:pPr>
            <a:endParaRPr lang="en-GB" dirty="0"/>
          </a:p>
        </p:txBody>
      </p:sp>
      <p:sp>
        <p:nvSpPr>
          <p:cNvPr id="39939" name="Rectangle 3"/>
          <p:cNvSpPr>
            <a:spLocks noGrp="1" noChangeArrowheads="1"/>
          </p:cNvSpPr>
          <p:nvPr>
            <p:ph type="dt" idx="1"/>
          </p:nvPr>
        </p:nvSpPr>
        <p:spPr bwMode="auto">
          <a:xfrm>
            <a:off x="3778250" y="0"/>
            <a:ext cx="288925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5" tIns="47417" rIns="94835" bIns="47417" numCol="1" anchor="t" anchorCtr="0" compatLnSpc="1">
            <a:prstTxWarp prst="textNoShape">
              <a:avLst/>
            </a:prstTxWarp>
          </a:bodyPr>
          <a:lstStyle>
            <a:lvl1pPr algn="r" defTabSz="949325">
              <a:defRPr sz="1300" smtClean="0">
                <a:cs typeface="+mn-cs"/>
              </a:defRPr>
            </a:lvl1pPr>
          </a:lstStyle>
          <a:p>
            <a:pPr>
              <a:defRPr/>
            </a:pPr>
            <a:fld id="{48B2E834-0095-8444-BE3B-764E62AC0E3A}" type="datetimeFigureOut">
              <a:rPr lang="en-GB"/>
              <a:pPr>
                <a:defRPr/>
              </a:pPr>
              <a:t>11/06/13</a:t>
            </a:fld>
            <a:endParaRPr lang="en-GB" dirty="0"/>
          </a:p>
        </p:txBody>
      </p:sp>
      <p:sp>
        <p:nvSpPr>
          <p:cNvPr id="15364" name="Rectangle 4"/>
          <p:cNvSpPr>
            <a:spLocks noGrp="1" noRot="1" noChangeAspect="1" noChangeArrowheads="1" noTextEdit="1"/>
          </p:cNvSpPr>
          <p:nvPr>
            <p:ph type="sldImg" idx="2"/>
          </p:nvPr>
        </p:nvSpPr>
        <p:spPr bwMode="auto">
          <a:xfrm>
            <a:off x="852488" y="744538"/>
            <a:ext cx="4965700" cy="37242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39941" name="Rectangle 5"/>
          <p:cNvSpPr>
            <a:spLocks noGrp="1" noChangeArrowheads="1"/>
          </p:cNvSpPr>
          <p:nvPr>
            <p:ph type="body" sz="quarter" idx="3"/>
          </p:nvPr>
        </p:nvSpPr>
        <p:spPr bwMode="auto">
          <a:xfrm>
            <a:off x="666750" y="4716463"/>
            <a:ext cx="5335588"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5" tIns="47417" rIns="94835" bIns="47417"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9942" name="Rectangle 6"/>
          <p:cNvSpPr>
            <a:spLocks noGrp="1" noChangeArrowheads="1"/>
          </p:cNvSpPr>
          <p:nvPr>
            <p:ph type="ftr" sz="quarter" idx="4"/>
          </p:nvPr>
        </p:nvSpPr>
        <p:spPr bwMode="auto">
          <a:xfrm>
            <a:off x="0" y="9429750"/>
            <a:ext cx="288925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5" tIns="47417" rIns="94835" bIns="47417" numCol="1" anchor="b" anchorCtr="0" compatLnSpc="1">
            <a:prstTxWarp prst="textNoShape">
              <a:avLst/>
            </a:prstTxWarp>
          </a:bodyPr>
          <a:lstStyle>
            <a:lvl1pPr defTabSz="949325">
              <a:defRPr sz="1300">
                <a:latin typeface="Calibri" pitchFamily="34" charset="0"/>
                <a:ea typeface="+mn-ea"/>
                <a:cs typeface="+mn-cs"/>
              </a:defRPr>
            </a:lvl1pPr>
          </a:lstStyle>
          <a:p>
            <a:pPr>
              <a:defRPr/>
            </a:pPr>
            <a:endParaRPr lang="en-GB" dirty="0"/>
          </a:p>
        </p:txBody>
      </p:sp>
      <p:sp>
        <p:nvSpPr>
          <p:cNvPr id="39943" name="Rectangle 7"/>
          <p:cNvSpPr>
            <a:spLocks noGrp="1" noChangeArrowheads="1"/>
          </p:cNvSpPr>
          <p:nvPr>
            <p:ph type="sldNum" sz="quarter" idx="5"/>
          </p:nvPr>
        </p:nvSpPr>
        <p:spPr bwMode="auto">
          <a:xfrm>
            <a:off x="3778250" y="9429750"/>
            <a:ext cx="288925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35" tIns="47417" rIns="94835" bIns="47417" numCol="1" anchor="b" anchorCtr="0" compatLnSpc="1">
            <a:prstTxWarp prst="textNoShape">
              <a:avLst/>
            </a:prstTxWarp>
          </a:bodyPr>
          <a:lstStyle>
            <a:lvl1pPr algn="r" defTabSz="949325">
              <a:defRPr sz="1300" smtClean="0">
                <a:cs typeface="+mn-cs"/>
              </a:defRPr>
            </a:lvl1pPr>
          </a:lstStyle>
          <a:p>
            <a:pPr>
              <a:defRPr/>
            </a:pPr>
            <a:fld id="{CC0493E9-E8E9-9242-B9F7-36BACA02FD60}" type="slidenum">
              <a:rPr lang="en-GB"/>
              <a:pPr>
                <a:defRPr/>
              </a:pPr>
              <a:t>‹nr.›</a:t>
            </a:fld>
            <a:endParaRPr lang="en-GB" dirty="0"/>
          </a:p>
        </p:txBody>
      </p:sp>
    </p:spTree>
    <p:extLst>
      <p:ext uri="{BB962C8B-B14F-4D97-AF65-F5344CB8AC3E}">
        <p14:creationId xmlns:p14="http://schemas.microsoft.com/office/powerpoint/2010/main" val="132273824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Calibri" pitchFamily="34"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GB" dirty="0">
              <a:latin typeface="Calibri" charset="0"/>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GB" dirty="0">
              <a:latin typeface="Calibri" charset="0"/>
              <a:cs typeface="+mn-c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GB" dirty="0">
              <a:latin typeface="Calibri" charset="0"/>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GB" dirty="0">
              <a:latin typeface="Calibri" charset="0"/>
              <a:cs typeface="+mn-cs"/>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GB" dirty="0">
              <a:latin typeface="Calibri" charset="0"/>
              <a:cs typeface="+mn-c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spcBef>
                <a:spcPct val="0"/>
              </a:spcBef>
              <a:defRPr/>
            </a:pPr>
            <a:r>
              <a:rPr lang="en-GB">
                <a:latin typeface="Calibri" charset="0"/>
                <a:cs typeface="+mn-cs"/>
              </a:rPr>
              <a:t>Traditionally, qualification is a certificate issued after successful completion of a training programme by a training provider, but the function of qualifications is changing. Qualifications issued by a competent body confirming that an individual has achieved the learning outcomes in the standard after an assessment and validation process (EQF definition). From inputs to learning outcomes. National frameworks of qualifications, are about he qualifications that are part of the framework. The central idea is that individuals should be able to do more with their qualifications, because they are relevant (providing them with the right skill sets experessed in learning outcomes), and because they are accepted more widely on the labour market and in the education system at home and abroad.</a:t>
            </a:r>
          </a:p>
          <a:p>
            <a:pPr eaLnBrk="1" hangingPunct="1">
              <a:defRPr/>
            </a:pPr>
            <a:endParaRPr lang="en-GB">
              <a:latin typeface="Calibri" charset="0"/>
              <a:cs typeface="+mn-c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7"/>
          <p:cNvSpPr txBox="1">
            <a:spLocks noGrp="1" noChangeArrowheads="1"/>
          </p:cNvSpPr>
          <p:nvPr/>
        </p:nvSpPr>
        <p:spPr bwMode="auto">
          <a:xfrm>
            <a:off x="3778250" y="9429750"/>
            <a:ext cx="288925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eaLnBrk="0" hangingPunct="0">
              <a:defRPr sz="4000">
                <a:solidFill>
                  <a:schemeClr val="tx1"/>
                </a:solidFill>
                <a:latin typeface="Calibri" charset="0"/>
                <a:ea typeface="ＭＳ Ｐゴシック" charset="0"/>
                <a:cs typeface="ＭＳ Ｐゴシック" charset="0"/>
              </a:defRPr>
            </a:lvl1pPr>
            <a:lvl2pPr marL="742950" indent="-285750" eaLnBrk="0" hangingPunct="0">
              <a:defRPr sz="4000">
                <a:solidFill>
                  <a:schemeClr val="tx1"/>
                </a:solidFill>
                <a:latin typeface="Calibri" charset="0"/>
                <a:ea typeface="ＭＳ Ｐゴシック" charset="0"/>
              </a:defRPr>
            </a:lvl2pPr>
            <a:lvl3pPr marL="1143000" indent="-228600" eaLnBrk="0" hangingPunct="0">
              <a:defRPr sz="4000">
                <a:solidFill>
                  <a:schemeClr val="tx1"/>
                </a:solidFill>
                <a:latin typeface="Calibri" charset="0"/>
                <a:ea typeface="ＭＳ Ｐゴシック" charset="0"/>
              </a:defRPr>
            </a:lvl3pPr>
            <a:lvl4pPr marL="1600200" indent="-228600" eaLnBrk="0" hangingPunct="0">
              <a:defRPr sz="4000">
                <a:solidFill>
                  <a:schemeClr val="tx1"/>
                </a:solidFill>
                <a:latin typeface="Calibri" charset="0"/>
                <a:ea typeface="ＭＳ Ｐゴシック" charset="0"/>
              </a:defRPr>
            </a:lvl4pPr>
            <a:lvl5pPr marL="2057400" indent="-228600" eaLnBrk="0" hangingPunct="0">
              <a:defRPr sz="4000">
                <a:solidFill>
                  <a:schemeClr val="tx1"/>
                </a:solidFill>
                <a:latin typeface="Calibri" charset="0"/>
                <a:ea typeface="ＭＳ Ｐゴシック" charset="0"/>
              </a:defRPr>
            </a:lvl5pPr>
            <a:lvl6pPr marL="2514600" indent="-228600" eaLnBrk="0" fontAlgn="base" hangingPunct="0">
              <a:spcBef>
                <a:spcPct val="0"/>
              </a:spcBef>
              <a:spcAft>
                <a:spcPct val="0"/>
              </a:spcAft>
              <a:defRPr sz="4000">
                <a:solidFill>
                  <a:schemeClr val="tx1"/>
                </a:solidFill>
                <a:latin typeface="Calibri" charset="0"/>
                <a:ea typeface="ＭＳ Ｐゴシック" charset="0"/>
              </a:defRPr>
            </a:lvl6pPr>
            <a:lvl7pPr marL="2971800" indent="-228600" eaLnBrk="0" fontAlgn="base" hangingPunct="0">
              <a:spcBef>
                <a:spcPct val="0"/>
              </a:spcBef>
              <a:spcAft>
                <a:spcPct val="0"/>
              </a:spcAft>
              <a:defRPr sz="4000">
                <a:solidFill>
                  <a:schemeClr val="tx1"/>
                </a:solidFill>
                <a:latin typeface="Calibri" charset="0"/>
                <a:ea typeface="ＭＳ Ｐゴシック" charset="0"/>
              </a:defRPr>
            </a:lvl7pPr>
            <a:lvl8pPr marL="3429000" indent="-228600" eaLnBrk="0" fontAlgn="base" hangingPunct="0">
              <a:spcBef>
                <a:spcPct val="0"/>
              </a:spcBef>
              <a:spcAft>
                <a:spcPct val="0"/>
              </a:spcAft>
              <a:defRPr sz="4000">
                <a:solidFill>
                  <a:schemeClr val="tx1"/>
                </a:solidFill>
                <a:latin typeface="Calibri" charset="0"/>
                <a:ea typeface="ＭＳ Ｐゴシック" charset="0"/>
              </a:defRPr>
            </a:lvl8pPr>
            <a:lvl9pPr marL="3886200" indent="-228600" eaLnBrk="0" fontAlgn="base" hangingPunct="0">
              <a:spcBef>
                <a:spcPct val="0"/>
              </a:spcBef>
              <a:spcAft>
                <a:spcPct val="0"/>
              </a:spcAft>
              <a:defRPr sz="4000">
                <a:solidFill>
                  <a:schemeClr val="tx1"/>
                </a:solidFill>
                <a:latin typeface="Calibri" charset="0"/>
                <a:ea typeface="ＭＳ Ｐゴシック" charset="0"/>
              </a:defRPr>
            </a:lvl9pPr>
          </a:lstStyle>
          <a:p>
            <a:pPr algn="r" eaLnBrk="1" hangingPunct="1"/>
            <a:fld id="{3C2FF23B-D060-A14D-B91A-470282B2EBDC}" type="slidenum">
              <a:rPr lang="en-GB" sz="1200">
                <a:latin typeface="Times New Roman" charset="0"/>
              </a:rPr>
              <a:pPr algn="r" eaLnBrk="1" hangingPunct="1"/>
              <a:t>16</a:t>
            </a:fld>
            <a:endParaRPr lang="en-GB" sz="1200">
              <a:latin typeface="Times New Roman" charset="0"/>
            </a:endParaRPr>
          </a:p>
        </p:txBody>
      </p:sp>
      <p:sp>
        <p:nvSpPr>
          <p:cNvPr id="17411" name="Rectangle 2"/>
          <p:cNvSpPr>
            <a:spLocks noGrp="1" noRot="1" noChangeAspect="1" noChangeArrowheads="1" noTextEdit="1"/>
          </p:cNvSpPr>
          <p:nvPr>
            <p:ph type="sldImg"/>
          </p:nvPr>
        </p:nvSpPr>
        <p:spPr>
          <a:xfrm>
            <a:off x="855663" y="744538"/>
            <a:ext cx="4960937" cy="3721100"/>
          </a:xfrm>
          <a:ln/>
        </p:spPr>
      </p:sp>
      <p:sp>
        <p:nvSpPr>
          <p:cNvPr id="17412" name="Rectangle 3"/>
          <p:cNvSpPr>
            <a:spLocks noGrp="1" noChangeArrowheads="1"/>
          </p:cNvSpPr>
          <p:nvPr>
            <p:ph type="body" idx="1"/>
          </p:nvPr>
        </p:nvSpPr>
        <p:spPr>
          <a:xfrm>
            <a:off x="666750" y="4713288"/>
            <a:ext cx="5335588" cy="44704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1430" tIns="45715" rIns="91430" bIns="45715"/>
          <a:lstStyle/>
          <a:p>
            <a:pPr eaLnBrk="1" hangingPunct="1">
              <a:defRPr/>
            </a:pPr>
            <a:r>
              <a:rPr lang="en-GB" b="1" dirty="0">
                <a:latin typeface="Calibri" charset="0"/>
                <a:cs typeface="+mn-cs"/>
              </a:rPr>
              <a:t>Demand driven VET systems </a:t>
            </a:r>
          </a:p>
          <a:p>
            <a:pPr eaLnBrk="1" hangingPunct="1">
              <a:defRPr/>
            </a:pPr>
            <a:endParaRPr lang="en-GB" b="1" dirty="0">
              <a:latin typeface="Calibri" charset="0"/>
              <a:cs typeface="+mn-cs"/>
            </a:endParaRPr>
          </a:p>
          <a:p>
            <a:pPr eaLnBrk="1" hangingPunct="1">
              <a:defRPr/>
            </a:pPr>
            <a:r>
              <a:rPr lang="en-GB" dirty="0">
                <a:latin typeface="Calibri" charset="0"/>
                <a:cs typeface="+mn-cs"/>
              </a:rPr>
              <a:t>Or responsive VET systems?  Industry-driven: (Companies (SMEs &lt;=&gt; larger companies), </a:t>
            </a:r>
            <a:r>
              <a:rPr lang="en-GB" dirty="0" err="1">
                <a:latin typeface="Calibri" charset="0"/>
                <a:cs typeface="+mn-cs"/>
              </a:rPr>
              <a:t>sectoral</a:t>
            </a:r>
            <a:r>
              <a:rPr lang="en-GB" dirty="0">
                <a:latin typeface="Calibri" charset="0"/>
                <a:cs typeface="+mn-cs"/>
              </a:rPr>
              <a:t> needs, social partners and chambers, how representative are these organisations, and how future oriented are they? (salary </a:t>
            </a:r>
            <a:r>
              <a:rPr lang="en-GB" dirty="0" err="1">
                <a:latin typeface="Calibri" charset="0"/>
                <a:cs typeface="+mn-cs"/>
              </a:rPr>
              <a:t>vs</a:t>
            </a:r>
            <a:r>
              <a:rPr lang="en-GB" dirty="0">
                <a:latin typeface="Calibri" charset="0"/>
                <a:cs typeface="+mn-cs"/>
              </a:rPr>
              <a:t> self-or-family </a:t>
            </a:r>
            <a:r>
              <a:rPr lang="en-GB" dirty="0" smtClean="0">
                <a:latin typeface="Calibri" charset="0"/>
                <a:cs typeface="+mn-cs"/>
              </a:rPr>
              <a:t>employment</a:t>
            </a:r>
            <a:r>
              <a:rPr lang="en-GB" dirty="0">
                <a:latin typeface="Calibri" charset="0"/>
                <a:cs typeface="+mn-cs"/>
              </a:rPr>
              <a:t>) Responsive also to society and individual interests (opportunities for development, progression and mobility) Migration important for countries with manpower surpluses and with a </a:t>
            </a:r>
            <a:r>
              <a:rPr lang="en-GB" dirty="0" smtClean="0">
                <a:latin typeface="Calibri" charset="0"/>
                <a:cs typeface="+mn-cs"/>
              </a:rPr>
              <a:t>lack </a:t>
            </a:r>
            <a:r>
              <a:rPr lang="en-GB" dirty="0">
                <a:latin typeface="Calibri" charset="0"/>
                <a:cs typeface="+mn-cs"/>
              </a:rPr>
              <a:t>of decent jobs.</a:t>
            </a:r>
          </a:p>
          <a:p>
            <a:pPr eaLnBrk="1" hangingPunct="1">
              <a:defRPr/>
            </a:pPr>
            <a:endParaRPr lang="en-GB" dirty="0">
              <a:latin typeface="Calibri" charset="0"/>
              <a:cs typeface="+mn-cs"/>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spcBef>
                <a:spcPct val="0"/>
              </a:spcBef>
              <a:defRPr/>
            </a:pPr>
            <a:r>
              <a:rPr lang="en-GB">
                <a:latin typeface="Calibri" charset="0"/>
                <a:cs typeface="+mn-cs"/>
              </a:rPr>
              <a:t>Although 27 out of 30 partner countries plan a NQF (and 140 countries worldwide) ETF is not encouraging countries, neither discouraging countries to develop NQFs. For us NQF is a tool to clarify the relationship between qualifications issued by different institutions. This tool itself is not so important and will not change much if it is not used to reform the existing qualifications and consequently VET systems. </a:t>
            </a:r>
          </a:p>
          <a:p>
            <a:pPr eaLnBrk="1" hangingPunct="1">
              <a:defRPr/>
            </a:pPr>
            <a:r>
              <a:rPr lang="en-GB">
                <a:latin typeface="Calibri" charset="0"/>
                <a:cs typeface="+mn-cs"/>
              </a:rPr>
              <a:t>NQF "no quick fix" and it takes at least ten years from the moment of conception of the NQF idea to the moment that a large group of people comes with these new qualifications on the labour market. NQF is not a ready made solution, but a tool that is developed and agreed between stakeholders. We see in partner countries that NQF makes people work together, and strengthens the links between stakeholders. </a:t>
            </a:r>
          </a:p>
          <a:p>
            <a:pPr eaLnBrk="1" hangingPunct="1">
              <a:defRPr/>
            </a:pPr>
            <a:endParaRPr lang="en-GB">
              <a:latin typeface="Calibri" charset="0"/>
              <a:cs typeface="+mn-cs"/>
            </a:endParaRPr>
          </a:p>
          <a:p>
            <a:pPr eaLnBrk="1" hangingPunct="1">
              <a:defRPr/>
            </a:pPr>
            <a:r>
              <a:rPr lang="en-GB">
                <a:latin typeface="Calibri" charset="0"/>
                <a:cs typeface="+mn-cs"/>
              </a:rPr>
              <a:t>Focus on learning outcomes, does not mean that inputs are not any more relevant. Certification does not make people competent, training does. So training is still central to skills development. But learning outcomes  emphasise the expectations towards the learners and are an input into curriculum reform and pedagogy as well as to new approaches to assessment to make the competences visible (skills demonstration, rather than just knowledge testing). Implications for providers, teachers and learners are therefore not to be underestimated. Need to accompany with investment in provision, including the retraining of teachers (cleraly the most costly part of the reforms are beyond the NQF). </a:t>
            </a:r>
          </a:p>
          <a:p>
            <a:pPr eaLnBrk="1" hangingPunct="1">
              <a:defRPr/>
            </a:pPr>
            <a:endParaRPr lang="en-GB">
              <a:latin typeface="Calibri" charset="0"/>
              <a:cs typeface="+mn-cs"/>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pPr eaLnBrk="1" hangingPunct="1">
              <a:defRPr/>
            </a:pPr>
            <a:endParaRPr lang="en-GB">
              <a:latin typeface="Calibri" charset="0"/>
              <a:cs typeface="+mn-cs"/>
            </a:endParaRPr>
          </a:p>
        </p:txBody>
      </p:sp>
      <p:sp>
        <p:nvSpPr>
          <p:cNvPr id="50179" name="Slide Number Placeholder 3"/>
          <p:cNvSpPr txBox="1">
            <a:spLocks noGrp="1"/>
          </p:cNvSpPr>
          <p:nvPr/>
        </p:nvSpPr>
        <p:spPr bwMode="auto">
          <a:xfrm>
            <a:off x="3778250" y="9429750"/>
            <a:ext cx="288925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35" tIns="47417" rIns="94835" bIns="47417" anchor="b"/>
          <a:lstStyle>
            <a:lvl1pPr defTabSz="949325" eaLnBrk="0" hangingPunct="0">
              <a:defRPr sz="4000">
                <a:solidFill>
                  <a:schemeClr val="tx1"/>
                </a:solidFill>
                <a:latin typeface="Calibri" charset="0"/>
                <a:ea typeface="ＭＳ Ｐゴシック" charset="0"/>
                <a:cs typeface="ＭＳ Ｐゴシック" charset="0"/>
              </a:defRPr>
            </a:lvl1pPr>
            <a:lvl2pPr marL="742950" indent="-285750" defTabSz="949325" eaLnBrk="0" hangingPunct="0">
              <a:defRPr sz="4000">
                <a:solidFill>
                  <a:schemeClr val="tx1"/>
                </a:solidFill>
                <a:latin typeface="Calibri" charset="0"/>
                <a:ea typeface="ＭＳ Ｐゴシック" charset="0"/>
              </a:defRPr>
            </a:lvl2pPr>
            <a:lvl3pPr marL="1143000" indent="-228600" defTabSz="949325" eaLnBrk="0" hangingPunct="0">
              <a:defRPr sz="4000">
                <a:solidFill>
                  <a:schemeClr val="tx1"/>
                </a:solidFill>
                <a:latin typeface="Calibri" charset="0"/>
                <a:ea typeface="ＭＳ Ｐゴシック" charset="0"/>
              </a:defRPr>
            </a:lvl3pPr>
            <a:lvl4pPr marL="1600200" indent="-228600" defTabSz="949325" eaLnBrk="0" hangingPunct="0">
              <a:defRPr sz="4000">
                <a:solidFill>
                  <a:schemeClr val="tx1"/>
                </a:solidFill>
                <a:latin typeface="Calibri" charset="0"/>
                <a:ea typeface="ＭＳ Ｐゴシック" charset="0"/>
              </a:defRPr>
            </a:lvl4pPr>
            <a:lvl5pPr marL="2057400" indent="-228600" defTabSz="949325" eaLnBrk="0" hangingPunct="0">
              <a:defRPr sz="4000">
                <a:solidFill>
                  <a:schemeClr val="tx1"/>
                </a:solidFill>
                <a:latin typeface="Calibri" charset="0"/>
                <a:ea typeface="ＭＳ Ｐゴシック" charset="0"/>
              </a:defRPr>
            </a:lvl5pPr>
            <a:lvl6pPr marL="2514600" indent="-228600" defTabSz="949325" eaLnBrk="0" fontAlgn="base" hangingPunct="0">
              <a:spcBef>
                <a:spcPct val="0"/>
              </a:spcBef>
              <a:spcAft>
                <a:spcPct val="0"/>
              </a:spcAft>
              <a:defRPr sz="4000">
                <a:solidFill>
                  <a:schemeClr val="tx1"/>
                </a:solidFill>
                <a:latin typeface="Calibri" charset="0"/>
                <a:ea typeface="ＭＳ Ｐゴシック" charset="0"/>
              </a:defRPr>
            </a:lvl6pPr>
            <a:lvl7pPr marL="2971800" indent="-228600" defTabSz="949325" eaLnBrk="0" fontAlgn="base" hangingPunct="0">
              <a:spcBef>
                <a:spcPct val="0"/>
              </a:spcBef>
              <a:spcAft>
                <a:spcPct val="0"/>
              </a:spcAft>
              <a:defRPr sz="4000">
                <a:solidFill>
                  <a:schemeClr val="tx1"/>
                </a:solidFill>
                <a:latin typeface="Calibri" charset="0"/>
                <a:ea typeface="ＭＳ Ｐゴシック" charset="0"/>
              </a:defRPr>
            </a:lvl7pPr>
            <a:lvl8pPr marL="3429000" indent="-228600" defTabSz="949325" eaLnBrk="0" fontAlgn="base" hangingPunct="0">
              <a:spcBef>
                <a:spcPct val="0"/>
              </a:spcBef>
              <a:spcAft>
                <a:spcPct val="0"/>
              </a:spcAft>
              <a:defRPr sz="4000">
                <a:solidFill>
                  <a:schemeClr val="tx1"/>
                </a:solidFill>
                <a:latin typeface="Calibri" charset="0"/>
                <a:ea typeface="ＭＳ Ｐゴシック" charset="0"/>
              </a:defRPr>
            </a:lvl8pPr>
            <a:lvl9pPr marL="3886200" indent="-228600" defTabSz="949325" eaLnBrk="0" fontAlgn="base" hangingPunct="0">
              <a:spcBef>
                <a:spcPct val="0"/>
              </a:spcBef>
              <a:spcAft>
                <a:spcPct val="0"/>
              </a:spcAft>
              <a:defRPr sz="4000">
                <a:solidFill>
                  <a:schemeClr val="tx1"/>
                </a:solidFill>
                <a:latin typeface="Calibri" charset="0"/>
                <a:ea typeface="ＭＳ Ｐゴシック" charset="0"/>
              </a:defRPr>
            </a:lvl9pPr>
          </a:lstStyle>
          <a:p>
            <a:pPr algn="r" eaLnBrk="1" hangingPunct="1"/>
            <a:fld id="{BE6326D6-9FA2-A445-8976-A4DAE3E6DE6F}" type="slidenum">
              <a:rPr lang="en-GB" sz="1300">
                <a:cs typeface="Arial" charset="0"/>
              </a:rPr>
              <a:pPr algn="r" eaLnBrk="1" hangingPunct="1"/>
              <a:t>20</a:t>
            </a:fld>
            <a:endParaRPr lang="en-GB" sz="1300">
              <a:cs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pPr eaLnBrk="1" hangingPunct="1">
              <a:defRPr/>
            </a:pPr>
            <a:endParaRPr lang="en-GB" dirty="0">
              <a:latin typeface="Calibri" charset="0"/>
              <a:cs typeface="+mn-cs"/>
            </a:endParaRPr>
          </a:p>
        </p:txBody>
      </p:sp>
      <p:sp>
        <p:nvSpPr>
          <p:cNvPr id="54275" name="Slide Number Placeholder 3"/>
          <p:cNvSpPr txBox="1">
            <a:spLocks noGrp="1"/>
          </p:cNvSpPr>
          <p:nvPr/>
        </p:nvSpPr>
        <p:spPr bwMode="auto">
          <a:xfrm>
            <a:off x="3778250" y="9429750"/>
            <a:ext cx="288925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35" tIns="47417" rIns="94835" bIns="47417" anchor="b"/>
          <a:lstStyle>
            <a:lvl1pPr defTabSz="949325" eaLnBrk="0" hangingPunct="0">
              <a:defRPr sz="4000">
                <a:solidFill>
                  <a:schemeClr val="tx1"/>
                </a:solidFill>
                <a:latin typeface="Calibri" charset="0"/>
                <a:ea typeface="ＭＳ Ｐゴシック" charset="0"/>
                <a:cs typeface="ＭＳ Ｐゴシック" charset="0"/>
              </a:defRPr>
            </a:lvl1pPr>
            <a:lvl2pPr marL="742950" indent="-285750" defTabSz="949325" eaLnBrk="0" hangingPunct="0">
              <a:defRPr sz="4000">
                <a:solidFill>
                  <a:schemeClr val="tx1"/>
                </a:solidFill>
                <a:latin typeface="Calibri" charset="0"/>
                <a:ea typeface="ＭＳ Ｐゴシック" charset="0"/>
              </a:defRPr>
            </a:lvl2pPr>
            <a:lvl3pPr marL="1143000" indent="-228600" defTabSz="949325" eaLnBrk="0" hangingPunct="0">
              <a:defRPr sz="4000">
                <a:solidFill>
                  <a:schemeClr val="tx1"/>
                </a:solidFill>
                <a:latin typeface="Calibri" charset="0"/>
                <a:ea typeface="ＭＳ Ｐゴシック" charset="0"/>
              </a:defRPr>
            </a:lvl3pPr>
            <a:lvl4pPr marL="1600200" indent="-228600" defTabSz="949325" eaLnBrk="0" hangingPunct="0">
              <a:defRPr sz="4000">
                <a:solidFill>
                  <a:schemeClr val="tx1"/>
                </a:solidFill>
                <a:latin typeface="Calibri" charset="0"/>
                <a:ea typeface="ＭＳ Ｐゴシック" charset="0"/>
              </a:defRPr>
            </a:lvl4pPr>
            <a:lvl5pPr marL="2057400" indent="-228600" defTabSz="949325" eaLnBrk="0" hangingPunct="0">
              <a:defRPr sz="4000">
                <a:solidFill>
                  <a:schemeClr val="tx1"/>
                </a:solidFill>
                <a:latin typeface="Calibri" charset="0"/>
                <a:ea typeface="ＭＳ Ｐゴシック" charset="0"/>
              </a:defRPr>
            </a:lvl5pPr>
            <a:lvl6pPr marL="2514600" indent="-228600" defTabSz="949325" eaLnBrk="0" fontAlgn="base" hangingPunct="0">
              <a:spcBef>
                <a:spcPct val="0"/>
              </a:spcBef>
              <a:spcAft>
                <a:spcPct val="0"/>
              </a:spcAft>
              <a:defRPr sz="4000">
                <a:solidFill>
                  <a:schemeClr val="tx1"/>
                </a:solidFill>
                <a:latin typeface="Calibri" charset="0"/>
                <a:ea typeface="ＭＳ Ｐゴシック" charset="0"/>
              </a:defRPr>
            </a:lvl6pPr>
            <a:lvl7pPr marL="2971800" indent="-228600" defTabSz="949325" eaLnBrk="0" fontAlgn="base" hangingPunct="0">
              <a:spcBef>
                <a:spcPct val="0"/>
              </a:spcBef>
              <a:spcAft>
                <a:spcPct val="0"/>
              </a:spcAft>
              <a:defRPr sz="4000">
                <a:solidFill>
                  <a:schemeClr val="tx1"/>
                </a:solidFill>
                <a:latin typeface="Calibri" charset="0"/>
                <a:ea typeface="ＭＳ Ｐゴシック" charset="0"/>
              </a:defRPr>
            </a:lvl7pPr>
            <a:lvl8pPr marL="3429000" indent="-228600" defTabSz="949325" eaLnBrk="0" fontAlgn="base" hangingPunct="0">
              <a:spcBef>
                <a:spcPct val="0"/>
              </a:spcBef>
              <a:spcAft>
                <a:spcPct val="0"/>
              </a:spcAft>
              <a:defRPr sz="4000">
                <a:solidFill>
                  <a:schemeClr val="tx1"/>
                </a:solidFill>
                <a:latin typeface="Calibri" charset="0"/>
                <a:ea typeface="ＭＳ Ｐゴシック" charset="0"/>
              </a:defRPr>
            </a:lvl8pPr>
            <a:lvl9pPr marL="3886200" indent="-228600" defTabSz="949325" eaLnBrk="0" fontAlgn="base" hangingPunct="0">
              <a:spcBef>
                <a:spcPct val="0"/>
              </a:spcBef>
              <a:spcAft>
                <a:spcPct val="0"/>
              </a:spcAft>
              <a:defRPr sz="4000">
                <a:solidFill>
                  <a:schemeClr val="tx1"/>
                </a:solidFill>
                <a:latin typeface="Calibri" charset="0"/>
                <a:ea typeface="ＭＳ Ｐゴシック" charset="0"/>
              </a:defRPr>
            </a:lvl9pPr>
          </a:lstStyle>
          <a:p>
            <a:pPr algn="r" eaLnBrk="1" hangingPunct="1"/>
            <a:fld id="{4313F30F-A3B6-AF40-9769-90726261E170}" type="slidenum">
              <a:rPr lang="en-GB" sz="1300">
                <a:cs typeface="Arial" charset="0"/>
              </a:rPr>
              <a:pPr algn="r" eaLnBrk="1" hangingPunct="1"/>
              <a:t>21</a:t>
            </a:fld>
            <a:endParaRPr lang="en-GB" sz="1300" dirty="0">
              <a:cs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a:lstStyle/>
          <a:p>
            <a:pPr eaLnBrk="1" hangingPunct="1">
              <a:defRPr/>
            </a:pPr>
            <a:endParaRPr lang="en-GB" dirty="0">
              <a:latin typeface="Calibri" charset="0"/>
              <a:cs typeface="+mn-cs"/>
            </a:endParaRPr>
          </a:p>
        </p:txBody>
      </p:sp>
      <p:sp>
        <p:nvSpPr>
          <p:cNvPr id="54275" name="Slide Number Placeholder 3"/>
          <p:cNvSpPr txBox="1">
            <a:spLocks noGrp="1"/>
          </p:cNvSpPr>
          <p:nvPr/>
        </p:nvSpPr>
        <p:spPr bwMode="auto">
          <a:xfrm>
            <a:off x="3778250" y="9429750"/>
            <a:ext cx="2889250"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35" tIns="47417" rIns="94835" bIns="47417" anchor="b"/>
          <a:lstStyle>
            <a:lvl1pPr defTabSz="949325" eaLnBrk="0" hangingPunct="0">
              <a:defRPr sz="4000">
                <a:solidFill>
                  <a:schemeClr val="tx1"/>
                </a:solidFill>
                <a:latin typeface="Calibri" charset="0"/>
                <a:ea typeface="ＭＳ Ｐゴシック" charset="0"/>
                <a:cs typeface="ＭＳ Ｐゴシック" charset="0"/>
              </a:defRPr>
            </a:lvl1pPr>
            <a:lvl2pPr marL="742950" indent="-285750" defTabSz="949325" eaLnBrk="0" hangingPunct="0">
              <a:defRPr sz="4000">
                <a:solidFill>
                  <a:schemeClr val="tx1"/>
                </a:solidFill>
                <a:latin typeface="Calibri" charset="0"/>
                <a:ea typeface="ＭＳ Ｐゴシック" charset="0"/>
              </a:defRPr>
            </a:lvl2pPr>
            <a:lvl3pPr marL="1143000" indent="-228600" defTabSz="949325" eaLnBrk="0" hangingPunct="0">
              <a:defRPr sz="4000">
                <a:solidFill>
                  <a:schemeClr val="tx1"/>
                </a:solidFill>
                <a:latin typeface="Calibri" charset="0"/>
                <a:ea typeface="ＭＳ Ｐゴシック" charset="0"/>
              </a:defRPr>
            </a:lvl3pPr>
            <a:lvl4pPr marL="1600200" indent="-228600" defTabSz="949325" eaLnBrk="0" hangingPunct="0">
              <a:defRPr sz="4000">
                <a:solidFill>
                  <a:schemeClr val="tx1"/>
                </a:solidFill>
                <a:latin typeface="Calibri" charset="0"/>
                <a:ea typeface="ＭＳ Ｐゴシック" charset="0"/>
              </a:defRPr>
            </a:lvl4pPr>
            <a:lvl5pPr marL="2057400" indent="-228600" defTabSz="949325" eaLnBrk="0" hangingPunct="0">
              <a:defRPr sz="4000">
                <a:solidFill>
                  <a:schemeClr val="tx1"/>
                </a:solidFill>
                <a:latin typeface="Calibri" charset="0"/>
                <a:ea typeface="ＭＳ Ｐゴシック" charset="0"/>
              </a:defRPr>
            </a:lvl5pPr>
            <a:lvl6pPr marL="2514600" indent="-228600" defTabSz="949325" eaLnBrk="0" fontAlgn="base" hangingPunct="0">
              <a:spcBef>
                <a:spcPct val="0"/>
              </a:spcBef>
              <a:spcAft>
                <a:spcPct val="0"/>
              </a:spcAft>
              <a:defRPr sz="4000">
                <a:solidFill>
                  <a:schemeClr val="tx1"/>
                </a:solidFill>
                <a:latin typeface="Calibri" charset="0"/>
                <a:ea typeface="ＭＳ Ｐゴシック" charset="0"/>
              </a:defRPr>
            </a:lvl6pPr>
            <a:lvl7pPr marL="2971800" indent="-228600" defTabSz="949325" eaLnBrk="0" fontAlgn="base" hangingPunct="0">
              <a:spcBef>
                <a:spcPct val="0"/>
              </a:spcBef>
              <a:spcAft>
                <a:spcPct val="0"/>
              </a:spcAft>
              <a:defRPr sz="4000">
                <a:solidFill>
                  <a:schemeClr val="tx1"/>
                </a:solidFill>
                <a:latin typeface="Calibri" charset="0"/>
                <a:ea typeface="ＭＳ Ｐゴシック" charset="0"/>
              </a:defRPr>
            </a:lvl7pPr>
            <a:lvl8pPr marL="3429000" indent="-228600" defTabSz="949325" eaLnBrk="0" fontAlgn="base" hangingPunct="0">
              <a:spcBef>
                <a:spcPct val="0"/>
              </a:spcBef>
              <a:spcAft>
                <a:spcPct val="0"/>
              </a:spcAft>
              <a:defRPr sz="4000">
                <a:solidFill>
                  <a:schemeClr val="tx1"/>
                </a:solidFill>
                <a:latin typeface="Calibri" charset="0"/>
                <a:ea typeface="ＭＳ Ｐゴシック" charset="0"/>
              </a:defRPr>
            </a:lvl8pPr>
            <a:lvl9pPr marL="3886200" indent="-228600" defTabSz="949325" eaLnBrk="0" fontAlgn="base" hangingPunct="0">
              <a:spcBef>
                <a:spcPct val="0"/>
              </a:spcBef>
              <a:spcAft>
                <a:spcPct val="0"/>
              </a:spcAft>
              <a:defRPr sz="4000">
                <a:solidFill>
                  <a:schemeClr val="tx1"/>
                </a:solidFill>
                <a:latin typeface="Calibri" charset="0"/>
                <a:ea typeface="ＭＳ Ｐゴシック" charset="0"/>
              </a:defRPr>
            </a:lvl9pPr>
          </a:lstStyle>
          <a:p>
            <a:pPr algn="r" eaLnBrk="1" hangingPunct="1"/>
            <a:fld id="{4313F30F-A3B6-AF40-9769-90726261E170}" type="slidenum">
              <a:rPr lang="en-GB" sz="1300">
                <a:cs typeface="Arial" charset="0"/>
              </a:rPr>
              <a:pPr algn="r" eaLnBrk="1" hangingPunct="1"/>
              <a:t>22</a:t>
            </a:fld>
            <a:endParaRPr lang="en-GB" sz="1300" dirty="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GB" dirty="0">
              <a:latin typeface="Calibri" charset="0"/>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GB" dirty="0">
              <a:latin typeface="Calibri" charset="0"/>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GB" dirty="0">
              <a:latin typeface="Calibri" charset="0"/>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GB" dirty="0">
              <a:latin typeface="Calibri" charset="0"/>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GB" dirty="0">
              <a:latin typeface="Calibri" charset="0"/>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GB" dirty="0">
              <a:latin typeface="Calibri" charset="0"/>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GB" dirty="0">
              <a:latin typeface="Calibri" charset="0"/>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GB" dirty="0">
              <a:latin typeface="Calibri" charset="0"/>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D2F4770F-3293-C84F-9306-1BC9E4DD7CD5}" type="datetimeFigureOut">
              <a:rPr lang="en-US"/>
              <a:pPr>
                <a:defRPr/>
              </a:pPr>
              <a:t>11/06/13</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7A90BCE2-5DC7-2943-8934-F47B3BE39099}" type="slidenum">
              <a:rPr lang="en-GB"/>
              <a:pPr>
                <a:defRPr/>
              </a:pPr>
              <a:t>‹nr.›</a:t>
            </a:fld>
            <a:endParaRPr lang="en-GB" dirty="0"/>
          </a:p>
        </p:txBody>
      </p:sp>
    </p:spTree>
    <p:extLst>
      <p:ext uri="{BB962C8B-B14F-4D97-AF65-F5344CB8AC3E}">
        <p14:creationId xmlns:p14="http://schemas.microsoft.com/office/powerpoint/2010/main" val="3522199180"/>
      </p:ext>
    </p:extLst>
  </p:cSld>
  <p:clrMapOvr>
    <a:masterClrMapping/>
  </p:clrMapOvr>
  <p:transition xmlns:p14="http://schemas.microsoft.com/office/powerpoint/2010/mai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6427C67-B9E4-3B4F-A678-A9E9F0089505}" type="datetimeFigureOut">
              <a:rPr lang="en-US"/>
              <a:pPr>
                <a:defRPr/>
              </a:pPr>
              <a:t>11/06/13</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355F3DFC-5043-9F49-AED2-547F15D45807}" type="slidenum">
              <a:rPr lang="en-GB"/>
              <a:pPr>
                <a:defRPr/>
              </a:pPr>
              <a:t>‹nr.›</a:t>
            </a:fld>
            <a:endParaRPr lang="en-GB" dirty="0"/>
          </a:p>
        </p:txBody>
      </p:sp>
    </p:spTree>
    <p:extLst>
      <p:ext uri="{BB962C8B-B14F-4D97-AF65-F5344CB8AC3E}">
        <p14:creationId xmlns:p14="http://schemas.microsoft.com/office/powerpoint/2010/main" val="2691580983"/>
      </p:ext>
    </p:extLst>
  </p:cSld>
  <p:clrMapOvr>
    <a:masterClrMapping/>
  </p:clrMapOvr>
  <p:transition xmlns:p14="http://schemas.microsoft.com/office/powerpoint/2010/mai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8B989482-451E-B64F-AE1F-9B98B4256451}" type="datetimeFigureOut">
              <a:rPr lang="en-US"/>
              <a:pPr>
                <a:defRPr/>
              </a:pPr>
              <a:t>11/06/13</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C9CF833C-DF63-CA47-B6F3-175E65485594}" type="slidenum">
              <a:rPr lang="en-GB"/>
              <a:pPr>
                <a:defRPr/>
              </a:pPr>
              <a:t>‹nr.›</a:t>
            </a:fld>
            <a:endParaRPr lang="en-GB" dirty="0"/>
          </a:p>
        </p:txBody>
      </p:sp>
    </p:spTree>
    <p:extLst>
      <p:ext uri="{BB962C8B-B14F-4D97-AF65-F5344CB8AC3E}">
        <p14:creationId xmlns:p14="http://schemas.microsoft.com/office/powerpoint/2010/main" val="3239162371"/>
      </p:ext>
    </p:extLst>
  </p:cSld>
  <p:clrMapOvr>
    <a:masterClrMapping/>
  </p:clrMapOvr>
  <p:transition xmlns:p14="http://schemas.microsoft.com/office/powerpoint/2010/mai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BD49BE86-BB95-8F49-AEAF-0EB4D5020D73}" type="datetimeFigureOut">
              <a:rPr lang="en-US"/>
              <a:pPr>
                <a:defRPr/>
              </a:pPr>
              <a:t>11/06/13</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6938953E-0540-B44A-B8D0-BDDAEB5DD94F}" type="slidenum">
              <a:rPr lang="en-GB"/>
              <a:pPr>
                <a:defRPr/>
              </a:pPr>
              <a:t>‹nr.›</a:t>
            </a:fld>
            <a:endParaRPr lang="en-GB" dirty="0"/>
          </a:p>
        </p:txBody>
      </p:sp>
    </p:spTree>
    <p:extLst>
      <p:ext uri="{BB962C8B-B14F-4D97-AF65-F5344CB8AC3E}">
        <p14:creationId xmlns:p14="http://schemas.microsoft.com/office/powerpoint/2010/main" val="3153754228"/>
      </p:ext>
    </p:extLst>
  </p:cSld>
  <p:clrMapOvr>
    <a:masterClrMapping/>
  </p:clrMapOvr>
  <p:transition xmlns:p14="http://schemas.microsoft.com/office/powerpoint/2010/mai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4C25BD7-9007-3E47-832C-79A891E2AFA0}" type="datetimeFigureOut">
              <a:rPr lang="en-US"/>
              <a:pPr>
                <a:defRPr/>
              </a:pPr>
              <a:t>11/06/13</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81F57704-8E6B-F147-BD97-53EA9039A6E9}" type="slidenum">
              <a:rPr lang="en-GB"/>
              <a:pPr>
                <a:defRPr/>
              </a:pPr>
              <a:t>‹nr.›</a:t>
            </a:fld>
            <a:endParaRPr lang="en-GB" dirty="0"/>
          </a:p>
        </p:txBody>
      </p:sp>
    </p:spTree>
    <p:extLst>
      <p:ext uri="{BB962C8B-B14F-4D97-AF65-F5344CB8AC3E}">
        <p14:creationId xmlns:p14="http://schemas.microsoft.com/office/powerpoint/2010/main" val="4266913686"/>
      </p:ext>
    </p:extLst>
  </p:cSld>
  <p:clrMapOvr>
    <a:masterClrMapping/>
  </p:clrMapOvr>
  <p:transition xmlns:p14="http://schemas.microsoft.com/office/powerpoint/2010/mai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7C06E7B7-7372-AC4F-8E88-E9F856B73134}" type="datetimeFigureOut">
              <a:rPr lang="en-US"/>
              <a:pPr>
                <a:defRPr/>
              </a:pPr>
              <a:t>11/06/13</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dirty="0"/>
          </a:p>
        </p:txBody>
      </p:sp>
      <p:sp>
        <p:nvSpPr>
          <p:cNvPr id="7" name="Slide Number Placeholder 5"/>
          <p:cNvSpPr>
            <a:spLocks noGrp="1"/>
          </p:cNvSpPr>
          <p:nvPr>
            <p:ph type="sldNum" sz="quarter" idx="12"/>
          </p:nvPr>
        </p:nvSpPr>
        <p:spPr/>
        <p:txBody>
          <a:bodyPr/>
          <a:lstStyle>
            <a:lvl1pPr>
              <a:defRPr/>
            </a:lvl1pPr>
          </a:lstStyle>
          <a:p>
            <a:pPr>
              <a:defRPr/>
            </a:pPr>
            <a:fld id="{A48744A3-3D0F-FC45-9B34-ACC0CE7E310D}" type="slidenum">
              <a:rPr lang="en-GB"/>
              <a:pPr>
                <a:defRPr/>
              </a:pPr>
              <a:t>‹nr.›</a:t>
            </a:fld>
            <a:endParaRPr lang="en-GB" dirty="0"/>
          </a:p>
        </p:txBody>
      </p:sp>
    </p:spTree>
    <p:extLst>
      <p:ext uri="{BB962C8B-B14F-4D97-AF65-F5344CB8AC3E}">
        <p14:creationId xmlns:p14="http://schemas.microsoft.com/office/powerpoint/2010/main" val="3606657699"/>
      </p:ext>
    </p:extLst>
  </p:cSld>
  <p:clrMapOvr>
    <a:masterClrMapping/>
  </p:clrMapOvr>
  <p:transition xmlns:p14="http://schemas.microsoft.com/office/powerpoint/2010/mai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DD03443E-752D-FD47-87D2-3FF6896E340F}" type="datetimeFigureOut">
              <a:rPr lang="en-US"/>
              <a:pPr>
                <a:defRPr/>
              </a:pPr>
              <a:t>11/06/13</a:t>
            </a:fld>
            <a:endParaRPr lang="en-GB" dirty="0"/>
          </a:p>
        </p:txBody>
      </p:sp>
      <p:sp>
        <p:nvSpPr>
          <p:cNvPr id="8" name="Footer Placeholder 4"/>
          <p:cNvSpPr>
            <a:spLocks noGrp="1"/>
          </p:cNvSpPr>
          <p:nvPr>
            <p:ph type="ftr" sz="quarter" idx="11"/>
          </p:nvPr>
        </p:nvSpPr>
        <p:spPr/>
        <p:txBody>
          <a:bodyPr/>
          <a:lstStyle>
            <a:lvl1pPr>
              <a:defRPr/>
            </a:lvl1pPr>
          </a:lstStyle>
          <a:p>
            <a:pPr>
              <a:defRPr/>
            </a:pPr>
            <a:endParaRPr lang="en-GB" dirty="0"/>
          </a:p>
        </p:txBody>
      </p:sp>
      <p:sp>
        <p:nvSpPr>
          <p:cNvPr id="9" name="Slide Number Placeholder 5"/>
          <p:cNvSpPr>
            <a:spLocks noGrp="1"/>
          </p:cNvSpPr>
          <p:nvPr>
            <p:ph type="sldNum" sz="quarter" idx="12"/>
          </p:nvPr>
        </p:nvSpPr>
        <p:spPr/>
        <p:txBody>
          <a:bodyPr/>
          <a:lstStyle>
            <a:lvl1pPr>
              <a:defRPr/>
            </a:lvl1pPr>
          </a:lstStyle>
          <a:p>
            <a:pPr>
              <a:defRPr/>
            </a:pPr>
            <a:fld id="{9FCE8FC4-8A18-A643-B2A6-32F03B1E0586}" type="slidenum">
              <a:rPr lang="en-GB"/>
              <a:pPr>
                <a:defRPr/>
              </a:pPr>
              <a:t>‹nr.›</a:t>
            </a:fld>
            <a:endParaRPr lang="en-GB" dirty="0"/>
          </a:p>
        </p:txBody>
      </p:sp>
    </p:spTree>
    <p:extLst>
      <p:ext uri="{BB962C8B-B14F-4D97-AF65-F5344CB8AC3E}">
        <p14:creationId xmlns:p14="http://schemas.microsoft.com/office/powerpoint/2010/main" val="1148286609"/>
      </p:ext>
    </p:extLst>
  </p:cSld>
  <p:clrMapOvr>
    <a:masterClrMapping/>
  </p:clrMapOvr>
  <p:transition xmlns:p14="http://schemas.microsoft.com/office/powerpoint/2010/mai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31EF62A4-F42F-F34A-BE3D-9514DBE19893}" type="datetimeFigureOut">
              <a:rPr lang="en-US"/>
              <a:pPr>
                <a:defRPr/>
              </a:pPr>
              <a:t>11/06/13</a:t>
            </a:fld>
            <a:endParaRPr lang="en-GB" dirty="0"/>
          </a:p>
        </p:txBody>
      </p:sp>
      <p:sp>
        <p:nvSpPr>
          <p:cNvPr id="4" name="Footer Placeholder 4"/>
          <p:cNvSpPr>
            <a:spLocks noGrp="1"/>
          </p:cNvSpPr>
          <p:nvPr>
            <p:ph type="ftr" sz="quarter" idx="11"/>
          </p:nvPr>
        </p:nvSpPr>
        <p:spPr/>
        <p:txBody>
          <a:bodyPr/>
          <a:lstStyle>
            <a:lvl1pPr>
              <a:defRPr/>
            </a:lvl1pPr>
          </a:lstStyle>
          <a:p>
            <a:pPr>
              <a:defRPr/>
            </a:pPr>
            <a:endParaRPr lang="en-GB" dirty="0"/>
          </a:p>
        </p:txBody>
      </p:sp>
      <p:sp>
        <p:nvSpPr>
          <p:cNvPr id="5" name="Slide Number Placeholder 5"/>
          <p:cNvSpPr>
            <a:spLocks noGrp="1"/>
          </p:cNvSpPr>
          <p:nvPr>
            <p:ph type="sldNum" sz="quarter" idx="12"/>
          </p:nvPr>
        </p:nvSpPr>
        <p:spPr/>
        <p:txBody>
          <a:bodyPr/>
          <a:lstStyle>
            <a:lvl1pPr>
              <a:defRPr/>
            </a:lvl1pPr>
          </a:lstStyle>
          <a:p>
            <a:pPr>
              <a:defRPr/>
            </a:pPr>
            <a:fld id="{4F985589-114E-C547-92B9-D9F25F263E48}" type="slidenum">
              <a:rPr lang="en-GB"/>
              <a:pPr>
                <a:defRPr/>
              </a:pPr>
              <a:t>‹nr.›</a:t>
            </a:fld>
            <a:endParaRPr lang="en-GB" dirty="0"/>
          </a:p>
        </p:txBody>
      </p:sp>
    </p:spTree>
    <p:extLst>
      <p:ext uri="{BB962C8B-B14F-4D97-AF65-F5344CB8AC3E}">
        <p14:creationId xmlns:p14="http://schemas.microsoft.com/office/powerpoint/2010/main" val="2068485785"/>
      </p:ext>
    </p:extLst>
  </p:cSld>
  <p:clrMapOvr>
    <a:masterClrMapping/>
  </p:clrMapOvr>
  <p:transition xmlns:p14="http://schemas.microsoft.com/office/powerpoint/2010/mai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165E57E-D247-B843-B989-BF2DE92E4254}" type="datetimeFigureOut">
              <a:rPr lang="en-US"/>
              <a:pPr>
                <a:defRPr/>
              </a:pPr>
              <a:t>11/06/13</a:t>
            </a:fld>
            <a:endParaRPr lang="en-GB" dirty="0"/>
          </a:p>
        </p:txBody>
      </p:sp>
      <p:sp>
        <p:nvSpPr>
          <p:cNvPr id="3" name="Footer Placeholder 4"/>
          <p:cNvSpPr>
            <a:spLocks noGrp="1"/>
          </p:cNvSpPr>
          <p:nvPr>
            <p:ph type="ftr" sz="quarter" idx="11"/>
          </p:nvPr>
        </p:nvSpPr>
        <p:spPr/>
        <p:txBody>
          <a:bodyPr/>
          <a:lstStyle>
            <a:lvl1pPr>
              <a:defRPr/>
            </a:lvl1pPr>
          </a:lstStyle>
          <a:p>
            <a:pPr>
              <a:defRPr/>
            </a:pPr>
            <a:endParaRPr lang="en-GB" dirty="0"/>
          </a:p>
        </p:txBody>
      </p:sp>
      <p:sp>
        <p:nvSpPr>
          <p:cNvPr id="4" name="Slide Number Placeholder 5"/>
          <p:cNvSpPr>
            <a:spLocks noGrp="1"/>
          </p:cNvSpPr>
          <p:nvPr>
            <p:ph type="sldNum" sz="quarter" idx="12"/>
          </p:nvPr>
        </p:nvSpPr>
        <p:spPr/>
        <p:txBody>
          <a:bodyPr/>
          <a:lstStyle>
            <a:lvl1pPr>
              <a:defRPr/>
            </a:lvl1pPr>
          </a:lstStyle>
          <a:p>
            <a:pPr>
              <a:defRPr/>
            </a:pPr>
            <a:fld id="{76F4C12C-FA97-8B41-BD9E-50C075DB84E1}" type="slidenum">
              <a:rPr lang="en-GB"/>
              <a:pPr>
                <a:defRPr/>
              </a:pPr>
              <a:t>‹nr.›</a:t>
            </a:fld>
            <a:endParaRPr lang="en-GB" dirty="0"/>
          </a:p>
        </p:txBody>
      </p:sp>
    </p:spTree>
    <p:extLst>
      <p:ext uri="{BB962C8B-B14F-4D97-AF65-F5344CB8AC3E}">
        <p14:creationId xmlns:p14="http://schemas.microsoft.com/office/powerpoint/2010/main" val="2820292401"/>
      </p:ext>
    </p:extLst>
  </p:cSld>
  <p:clrMapOvr>
    <a:masterClrMapping/>
  </p:clrMapOvr>
  <p:transition xmlns:p14="http://schemas.microsoft.com/office/powerpoint/2010/mai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0E10C7D-5ACE-E542-A416-772C15BC523E}" type="datetimeFigureOut">
              <a:rPr lang="en-US"/>
              <a:pPr>
                <a:defRPr/>
              </a:pPr>
              <a:t>11/06/13</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dirty="0"/>
          </a:p>
        </p:txBody>
      </p:sp>
      <p:sp>
        <p:nvSpPr>
          <p:cNvPr id="7" name="Slide Number Placeholder 5"/>
          <p:cNvSpPr>
            <a:spLocks noGrp="1"/>
          </p:cNvSpPr>
          <p:nvPr>
            <p:ph type="sldNum" sz="quarter" idx="12"/>
          </p:nvPr>
        </p:nvSpPr>
        <p:spPr/>
        <p:txBody>
          <a:bodyPr/>
          <a:lstStyle>
            <a:lvl1pPr>
              <a:defRPr/>
            </a:lvl1pPr>
          </a:lstStyle>
          <a:p>
            <a:pPr>
              <a:defRPr/>
            </a:pPr>
            <a:fld id="{77088C7D-486A-7545-8CEB-3A3929E398B5}" type="slidenum">
              <a:rPr lang="en-GB"/>
              <a:pPr>
                <a:defRPr/>
              </a:pPr>
              <a:t>‹nr.›</a:t>
            </a:fld>
            <a:endParaRPr lang="en-GB" dirty="0"/>
          </a:p>
        </p:txBody>
      </p:sp>
    </p:spTree>
    <p:extLst>
      <p:ext uri="{BB962C8B-B14F-4D97-AF65-F5344CB8AC3E}">
        <p14:creationId xmlns:p14="http://schemas.microsoft.com/office/powerpoint/2010/main" val="2459098727"/>
      </p:ext>
    </p:extLst>
  </p:cSld>
  <p:clrMapOvr>
    <a:masterClrMapping/>
  </p:clrMapOvr>
  <p:transition xmlns:p14="http://schemas.microsoft.com/office/powerpoint/2010/mai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743465C-89C6-9B42-BBD5-17EB5550AB53}" type="datetimeFigureOut">
              <a:rPr lang="en-US"/>
              <a:pPr>
                <a:defRPr/>
              </a:pPr>
              <a:t>11/06/13</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dirty="0"/>
          </a:p>
        </p:txBody>
      </p:sp>
      <p:sp>
        <p:nvSpPr>
          <p:cNvPr id="7" name="Slide Number Placeholder 5"/>
          <p:cNvSpPr>
            <a:spLocks noGrp="1"/>
          </p:cNvSpPr>
          <p:nvPr>
            <p:ph type="sldNum" sz="quarter" idx="12"/>
          </p:nvPr>
        </p:nvSpPr>
        <p:spPr/>
        <p:txBody>
          <a:bodyPr/>
          <a:lstStyle>
            <a:lvl1pPr>
              <a:defRPr/>
            </a:lvl1pPr>
          </a:lstStyle>
          <a:p>
            <a:pPr>
              <a:defRPr/>
            </a:pPr>
            <a:fld id="{11AAA187-620E-C74E-AC04-215EDDE42EB7}" type="slidenum">
              <a:rPr lang="en-GB"/>
              <a:pPr>
                <a:defRPr/>
              </a:pPr>
              <a:t>‹nr.›</a:t>
            </a:fld>
            <a:endParaRPr lang="en-GB" dirty="0"/>
          </a:p>
        </p:txBody>
      </p:sp>
    </p:spTree>
    <p:extLst>
      <p:ext uri="{BB962C8B-B14F-4D97-AF65-F5344CB8AC3E}">
        <p14:creationId xmlns:p14="http://schemas.microsoft.com/office/powerpoint/2010/main" val="591360962"/>
      </p:ext>
    </p:extLst>
  </p:cSld>
  <p:clrMapOvr>
    <a:masterClrMapping/>
  </p:clrMapOvr>
  <p:transition xmlns:p14="http://schemas.microsoft.com/office/powerpoint/2010/main">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smtClean="0">
                <a:solidFill>
                  <a:srgbClr val="898989"/>
                </a:solidFill>
                <a:cs typeface="+mn-cs"/>
              </a:defRPr>
            </a:lvl1pPr>
          </a:lstStyle>
          <a:p>
            <a:pPr>
              <a:defRPr/>
            </a:pPr>
            <a:fld id="{53186DCA-07D0-994A-A665-D6A2579DAD04}" type="datetimeFigureOut">
              <a:rPr lang="en-US"/>
              <a:pPr>
                <a:defRPr/>
              </a:pPr>
              <a:t>11/06/13</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cs typeface="+mn-cs"/>
              </a:defRPr>
            </a:lvl1pPr>
          </a:lstStyle>
          <a:p>
            <a:pPr>
              <a:defRPr/>
            </a:pPr>
            <a:fld id="{98C167E6-E9D3-8046-9A18-CE49BA6AE7E4}" type="slidenum">
              <a:rPr lang="en-GB"/>
              <a:pPr>
                <a:defRPr/>
              </a:pPr>
              <a:t>‹nr.›</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xmlns:p14="http://schemas.microsoft.com/office/powerpoint/2010/main">
    <p:fade/>
  </p:transition>
  <p:txStyles>
    <p:titleStyle>
      <a:lvl1pPr algn="ctr"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cs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 Id="rId3" Type="http://schemas.openxmlformats.org/officeDocument/2006/relationships/image" Target="../media/image1.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 Id="rId3" Type="http://schemas.openxmlformats.org/officeDocument/2006/relationships/image" Target="../media/image1.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 Id="rId3" Type="http://schemas.openxmlformats.org/officeDocument/2006/relationships/image" Target="../media/image1.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 Id="rId3" Type="http://schemas.openxmlformats.org/officeDocument/2006/relationships/image" Target="../media/image1.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 Id="rId3" Type="http://schemas.openxmlformats.org/officeDocument/2006/relationships/image" Target="../media/image1.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 Id="rId3" Type="http://schemas.openxmlformats.org/officeDocument/2006/relationships/image" Target="../media/image1.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 Id="rId3" Type="http://schemas.openxmlformats.org/officeDocument/2006/relationships/image" Target="../media/image1.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 Id="rId3" Type="http://schemas.openxmlformats.org/officeDocument/2006/relationships/image" Target="../media/image2.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 Id="rId3"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 Id="rId3"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 Id="rId3"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4" Type="http://schemas.openxmlformats.org/officeDocument/2006/relationships/comments" Target="../comments/comment1.xml"/><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1" Type="http://schemas.openxmlformats.org/officeDocument/2006/relationships/diagramQuickStyle" Target="../diagrams/quickStyle2.xml"/><Relationship Id="rId12" Type="http://schemas.openxmlformats.org/officeDocument/2006/relationships/diagramColors" Target="../diagrams/colors2.xml"/><Relationship Id="rId13" Type="http://schemas.microsoft.com/office/2007/relationships/diagramDrawing" Target="../diagrams/drawing2.xml"/><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8" Type="http://schemas.openxmlformats.org/officeDocument/2006/relationships/image" Target="../media/image1.jpeg"/><Relationship Id="rId9" Type="http://schemas.openxmlformats.org/officeDocument/2006/relationships/diagramData" Target="../diagrams/data2.xml"/><Relationship Id="rId10"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 Id="rId3" Type="http://schemas.openxmlformats.org/officeDocument/2006/relationships/image" Target="../media/image1.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 Id="rId3"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 Diagonal Corner Rectangle 4"/>
          <p:cNvSpPr/>
          <p:nvPr/>
        </p:nvSpPr>
        <p:spPr>
          <a:xfrm>
            <a:off x="395288" y="1844675"/>
            <a:ext cx="8280400" cy="4643438"/>
          </a:xfrm>
          <a:prstGeom prst="round2DiagRect">
            <a:avLst>
              <a:gd name="adj1" fmla="val 0"/>
              <a:gd name="adj2" fmla="val 3492"/>
            </a:avLst>
          </a:prstGeom>
          <a:solidFill>
            <a:srgbClr val="0092B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sz="1800" dirty="0"/>
          </a:p>
        </p:txBody>
      </p:sp>
      <p:sp>
        <p:nvSpPr>
          <p:cNvPr id="15362" name="Title 1"/>
          <p:cNvSpPr>
            <a:spLocks noGrp="1"/>
          </p:cNvSpPr>
          <p:nvPr>
            <p:ph type="ctrTitle"/>
          </p:nvPr>
        </p:nvSpPr>
        <p:spPr>
          <a:xfrm>
            <a:off x="395288" y="1869786"/>
            <a:ext cx="8208962" cy="4537075"/>
          </a:xfrm>
        </p:spPr>
        <p:txBody>
          <a:bodyPr/>
          <a:lstStyle/>
          <a:p>
            <a:pPr eaLnBrk="1" hangingPunct="1"/>
            <a:r>
              <a:rPr lang="en-GB" sz="4000" b="1" i="1" dirty="0" smtClean="0">
                <a:solidFill>
                  <a:srgbClr val="FFFFCC"/>
                </a:solidFill>
                <a:latin typeface="Calibri" charset="0"/>
              </a:rPr>
              <a:t>Creating Demand driven VET systems</a:t>
            </a:r>
            <a:r>
              <a:rPr lang="en-GB" sz="4000" b="1" i="1" dirty="0">
                <a:solidFill>
                  <a:srgbClr val="FFFFCC"/>
                </a:solidFill>
                <a:latin typeface="Calibri" charset="0"/>
              </a:rPr>
              <a:t/>
            </a:r>
            <a:br>
              <a:rPr lang="en-GB" sz="4000" b="1" i="1" dirty="0">
                <a:solidFill>
                  <a:srgbClr val="FFFFCC"/>
                </a:solidFill>
                <a:latin typeface="Calibri" charset="0"/>
              </a:rPr>
            </a:br>
            <a:r>
              <a:rPr lang="en-GB" sz="2800" b="1" i="1" dirty="0">
                <a:solidFill>
                  <a:srgbClr val="FFFFCC"/>
                </a:solidFill>
                <a:latin typeface="Calibri" charset="0"/>
              </a:rPr>
              <a:t/>
            </a:r>
            <a:br>
              <a:rPr lang="en-GB" sz="2800" b="1" i="1" dirty="0">
                <a:solidFill>
                  <a:srgbClr val="FFFFCC"/>
                </a:solidFill>
                <a:latin typeface="Calibri" charset="0"/>
              </a:rPr>
            </a:br>
            <a:r>
              <a:rPr lang="en-GB" sz="2800" b="1" i="1" dirty="0">
                <a:solidFill>
                  <a:srgbClr val="FFFFCC"/>
                </a:solidFill>
                <a:latin typeface="Calibri" charset="0"/>
              </a:rPr>
              <a:t/>
            </a:r>
            <a:br>
              <a:rPr lang="en-GB" sz="2800" b="1" i="1" dirty="0">
                <a:solidFill>
                  <a:srgbClr val="FFFFCC"/>
                </a:solidFill>
                <a:latin typeface="Calibri" charset="0"/>
              </a:rPr>
            </a:br>
            <a:r>
              <a:rPr lang="en-GB" sz="2800" b="1" i="1" dirty="0" smtClean="0">
                <a:solidFill>
                  <a:srgbClr val="FFFFCC"/>
                </a:solidFill>
                <a:latin typeface="Calibri" charset="0"/>
              </a:rPr>
              <a:t>DEVCO – Brussels, 27 June</a:t>
            </a:r>
            <a:r>
              <a:rPr lang="en-GB" sz="2800" b="1" dirty="0">
                <a:solidFill>
                  <a:srgbClr val="FFFFCC"/>
                </a:solidFill>
                <a:latin typeface="Calibri" charset="0"/>
              </a:rPr>
              <a:t/>
            </a:r>
            <a:br>
              <a:rPr lang="en-GB" sz="2800" b="1" dirty="0">
                <a:solidFill>
                  <a:srgbClr val="FFFFCC"/>
                </a:solidFill>
                <a:latin typeface="Calibri" charset="0"/>
              </a:rPr>
            </a:br>
            <a:r>
              <a:rPr lang="en-GB" sz="2800" b="1" dirty="0" smtClean="0">
                <a:solidFill>
                  <a:srgbClr val="FFFFCC"/>
                </a:solidFill>
                <a:latin typeface="Calibri" charset="0"/>
              </a:rPr>
              <a:t>2013, </a:t>
            </a:r>
            <a:r>
              <a:rPr lang="en-GB" sz="2800" b="1" dirty="0" err="1" smtClean="0">
                <a:solidFill>
                  <a:srgbClr val="FFFFCC"/>
                </a:solidFill>
                <a:latin typeface="Calibri" charset="0"/>
              </a:rPr>
              <a:t>Pasqualino</a:t>
            </a:r>
            <a:r>
              <a:rPr lang="en-GB" sz="2800" b="1" dirty="0" smtClean="0">
                <a:solidFill>
                  <a:srgbClr val="FFFFCC"/>
                </a:solidFill>
                <a:latin typeface="Calibri" charset="0"/>
              </a:rPr>
              <a:t> </a:t>
            </a:r>
            <a:r>
              <a:rPr lang="en-GB" sz="2800" b="1" dirty="0" smtClean="0">
                <a:solidFill>
                  <a:srgbClr val="FFFFCC"/>
                </a:solidFill>
                <a:latin typeface="Calibri" charset="0"/>
              </a:rPr>
              <a:t>Mare</a:t>
            </a:r>
            <a:endParaRPr lang="nl-NL" sz="1800" b="1" dirty="0">
              <a:solidFill>
                <a:srgbClr val="E6F9FE"/>
              </a:solidFill>
              <a:latin typeface="Arial" charset="0"/>
              <a:cs typeface="Arial" charset="0"/>
            </a:endParaRPr>
          </a:p>
        </p:txBody>
      </p:sp>
      <p:pic>
        <p:nvPicPr>
          <p:cNvPr id="15363" name="Picture 3" descr="ETF MASTER LOGO.jp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642938" y="428625"/>
            <a:ext cx="27146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idx="4294967295"/>
          </p:nvPr>
        </p:nvSpPr>
        <p:spPr>
          <a:xfrm>
            <a:off x="3276600" y="260350"/>
            <a:ext cx="5867400" cy="1700213"/>
          </a:xfrm>
        </p:spPr>
        <p:txBody>
          <a:bodyPr/>
          <a:lstStyle/>
          <a:p>
            <a:r>
              <a:rPr lang="en-GB" sz="3600" b="1" dirty="0" smtClean="0">
                <a:solidFill>
                  <a:srgbClr val="4F81BD"/>
                </a:solidFill>
                <a:latin typeface="Calibri" charset="0"/>
              </a:rPr>
              <a:t>How to create quality VET systems</a:t>
            </a:r>
            <a:endParaRPr lang="it-IT" sz="3600" dirty="0">
              <a:solidFill>
                <a:srgbClr val="4F81BD"/>
              </a:solidFill>
              <a:latin typeface="Calibri" charset="0"/>
            </a:endParaRPr>
          </a:p>
        </p:txBody>
      </p:sp>
      <p:sp>
        <p:nvSpPr>
          <p:cNvPr id="6147" name="Rectangle 3"/>
          <p:cNvSpPr>
            <a:spLocks noGrp="1"/>
          </p:cNvSpPr>
          <p:nvPr>
            <p:ph type="body" idx="4294967295"/>
          </p:nvPr>
        </p:nvSpPr>
        <p:spPr>
          <a:xfrm>
            <a:off x="0" y="2636912"/>
            <a:ext cx="9144000" cy="4221088"/>
          </a:xfrm>
        </p:spPr>
        <p:txBody>
          <a:bodyPr/>
          <a:lstStyle/>
          <a:p>
            <a:pPr>
              <a:defRPr/>
            </a:pPr>
            <a:r>
              <a:rPr lang="en-GB" sz="2400" dirty="0" smtClean="0">
                <a:cs typeface="+mn-cs"/>
              </a:rPr>
              <a:t>Empowering VET providers</a:t>
            </a:r>
          </a:p>
          <a:p>
            <a:pPr>
              <a:defRPr/>
            </a:pPr>
            <a:r>
              <a:rPr lang="en-GB" sz="2400" dirty="0" smtClean="0">
                <a:cs typeface="+mn-cs"/>
              </a:rPr>
              <a:t>Building capacity of VET providers </a:t>
            </a:r>
          </a:p>
          <a:p>
            <a:pPr>
              <a:defRPr/>
            </a:pPr>
            <a:r>
              <a:rPr lang="en-GB" sz="2400" dirty="0" smtClean="0">
                <a:cs typeface="+mn-cs"/>
              </a:rPr>
              <a:t>Creating support structures for advice and guidance</a:t>
            </a:r>
          </a:p>
          <a:p>
            <a:pPr>
              <a:defRPr/>
            </a:pPr>
            <a:r>
              <a:rPr lang="en-GB" sz="2400" dirty="0" smtClean="0">
                <a:cs typeface="+mn-cs"/>
              </a:rPr>
              <a:t>Teacher training</a:t>
            </a:r>
            <a:endParaRPr lang="en-GB" sz="2000" dirty="0"/>
          </a:p>
          <a:p>
            <a:pPr>
              <a:defRPr/>
            </a:pPr>
            <a:endParaRPr lang="en-GB" sz="2000" i="1" dirty="0" smtClean="0">
              <a:cs typeface="+mn-cs"/>
            </a:endParaRPr>
          </a:p>
          <a:p>
            <a:pPr eaLnBrk="1" hangingPunct="1">
              <a:defRPr/>
            </a:pPr>
            <a:endParaRPr lang="en-GB" sz="2800" dirty="0">
              <a:latin typeface="Calibri" charset="0"/>
              <a:cs typeface="+mn-cs"/>
            </a:endParaRPr>
          </a:p>
        </p:txBody>
      </p:sp>
      <p:pic>
        <p:nvPicPr>
          <p:cNvPr id="28675" name="Picture 3" descr="ETF MASTER LOGO.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42938" y="428625"/>
            <a:ext cx="27146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04346621"/>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idx="4294967295"/>
          </p:nvPr>
        </p:nvSpPr>
        <p:spPr>
          <a:xfrm>
            <a:off x="3276600" y="260350"/>
            <a:ext cx="5867400" cy="1700213"/>
          </a:xfrm>
        </p:spPr>
        <p:txBody>
          <a:bodyPr/>
          <a:lstStyle/>
          <a:p>
            <a:r>
              <a:rPr lang="en-GB" sz="3600" b="1" dirty="0" smtClean="0">
                <a:solidFill>
                  <a:srgbClr val="4F81BD"/>
                </a:solidFill>
                <a:latin typeface="Calibri" charset="0"/>
              </a:rPr>
              <a:t>Experience with </a:t>
            </a:r>
            <a:r>
              <a:rPr lang="en-GB" sz="3600" b="1" dirty="0" err="1" smtClean="0">
                <a:solidFill>
                  <a:srgbClr val="4F81BD"/>
                </a:solidFill>
                <a:latin typeface="Calibri" charset="0"/>
              </a:rPr>
              <a:t>sectoral</a:t>
            </a:r>
            <a:r>
              <a:rPr lang="en-GB" sz="3600" b="1" dirty="0" smtClean="0">
                <a:solidFill>
                  <a:srgbClr val="4F81BD"/>
                </a:solidFill>
                <a:latin typeface="Calibri" charset="0"/>
              </a:rPr>
              <a:t> approaches</a:t>
            </a:r>
            <a:endParaRPr lang="it-IT" sz="3600" dirty="0">
              <a:solidFill>
                <a:srgbClr val="4F81BD"/>
              </a:solidFill>
              <a:latin typeface="Calibri" charset="0"/>
            </a:endParaRPr>
          </a:p>
        </p:txBody>
      </p:sp>
      <p:sp>
        <p:nvSpPr>
          <p:cNvPr id="6147" name="Rectangle 3"/>
          <p:cNvSpPr>
            <a:spLocks noGrp="1"/>
          </p:cNvSpPr>
          <p:nvPr>
            <p:ph type="body" idx="4294967295"/>
          </p:nvPr>
        </p:nvSpPr>
        <p:spPr>
          <a:xfrm>
            <a:off x="0" y="2204864"/>
            <a:ext cx="9144000" cy="4653136"/>
          </a:xfrm>
        </p:spPr>
        <p:txBody>
          <a:bodyPr/>
          <a:lstStyle/>
          <a:p>
            <a:pPr>
              <a:defRPr/>
            </a:pPr>
            <a:r>
              <a:rPr lang="en-GB" sz="2400" dirty="0" smtClean="0">
                <a:cs typeface="+mn-cs"/>
              </a:rPr>
              <a:t>They work in dynamic sectors</a:t>
            </a:r>
          </a:p>
          <a:p>
            <a:pPr eaLnBrk="1" hangingPunct="1">
              <a:defRPr/>
            </a:pPr>
            <a:r>
              <a:rPr lang="en-GB" sz="2400" dirty="0" smtClean="0">
                <a:latin typeface="Calibri" charset="0"/>
                <a:cs typeface="+mn-cs"/>
              </a:rPr>
              <a:t>They need to have well informed actors and structures dedicated to skills development</a:t>
            </a:r>
          </a:p>
          <a:p>
            <a:pPr lvl="1" eaLnBrk="1" hangingPunct="1">
              <a:defRPr/>
            </a:pPr>
            <a:r>
              <a:rPr lang="en-GB" sz="2000" dirty="0" smtClean="0">
                <a:latin typeface="Calibri" charset="0"/>
                <a:cs typeface="+mn-cs"/>
              </a:rPr>
              <a:t>Centres of Excellence </a:t>
            </a:r>
          </a:p>
          <a:p>
            <a:pPr lvl="1" eaLnBrk="1" hangingPunct="1">
              <a:defRPr/>
            </a:pPr>
            <a:r>
              <a:rPr lang="en-GB" sz="2000" dirty="0" err="1" smtClean="0">
                <a:latin typeface="Calibri" charset="0"/>
                <a:cs typeface="+mn-cs"/>
              </a:rPr>
              <a:t>Sectoral</a:t>
            </a:r>
            <a:r>
              <a:rPr lang="en-GB" sz="2000" dirty="0" smtClean="0">
                <a:latin typeface="Calibri" charset="0"/>
                <a:cs typeface="+mn-cs"/>
              </a:rPr>
              <a:t> Associations </a:t>
            </a:r>
          </a:p>
          <a:p>
            <a:pPr lvl="1" eaLnBrk="1" hangingPunct="1">
              <a:defRPr/>
            </a:pPr>
            <a:r>
              <a:rPr lang="en-GB" sz="2000" dirty="0" err="1" smtClean="0">
                <a:latin typeface="Calibri" charset="0"/>
                <a:cs typeface="+mn-cs"/>
              </a:rPr>
              <a:t>Sectoral</a:t>
            </a:r>
            <a:r>
              <a:rPr lang="en-GB" sz="2000" dirty="0" smtClean="0">
                <a:latin typeface="Calibri" charset="0"/>
                <a:cs typeface="+mn-cs"/>
              </a:rPr>
              <a:t> committees</a:t>
            </a:r>
          </a:p>
          <a:p>
            <a:pPr lvl="1" eaLnBrk="1" hangingPunct="1">
              <a:defRPr/>
            </a:pPr>
            <a:r>
              <a:rPr lang="en-GB" sz="2000" dirty="0" smtClean="0">
                <a:latin typeface="Calibri" charset="0"/>
                <a:cs typeface="+mn-cs"/>
              </a:rPr>
              <a:t>Sector Councils</a:t>
            </a:r>
          </a:p>
          <a:p>
            <a:pPr eaLnBrk="1" hangingPunct="1">
              <a:defRPr/>
            </a:pPr>
            <a:r>
              <a:rPr lang="en-GB" sz="2400" dirty="0" smtClean="0">
                <a:latin typeface="Calibri" charset="0"/>
                <a:cs typeface="+mn-cs"/>
              </a:rPr>
              <a:t>Existence of policy frameworks help their effectiveness</a:t>
            </a:r>
          </a:p>
          <a:p>
            <a:pPr eaLnBrk="1" hangingPunct="1">
              <a:defRPr/>
            </a:pPr>
            <a:endParaRPr lang="en-GB" sz="2400" dirty="0">
              <a:latin typeface="Calibri" charset="0"/>
              <a:cs typeface="+mn-cs"/>
            </a:endParaRPr>
          </a:p>
        </p:txBody>
      </p:sp>
      <p:pic>
        <p:nvPicPr>
          <p:cNvPr id="28675" name="Picture 3" descr="ETF MASTER LOGO.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42938" y="428625"/>
            <a:ext cx="27146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44795159"/>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idx="4294967295"/>
          </p:nvPr>
        </p:nvSpPr>
        <p:spPr>
          <a:xfrm>
            <a:off x="3276600" y="260350"/>
            <a:ext cx="5867400" cy="1700213"/>
          </a:xfrm>
        </p:spPr>
        <p:txBody>
          <a:bodyPr/>
          <a:lstStyle/>
          <a:p>
            <a:r>
              <a:rPr lang="en-GB" sz="3600" b="1" dirty="0" smtClean="0">
                <a:solidFill>
                  <a:srgbClr val="4F81BD"/>
                </a:solidFill>
                <a:latin typeface="Calibri" charset="0"/>
              </a:rPr>
              <a:t>Experience with training as part of labour market policies</a:t>
            </a:r>
            <a:endParaRPr lang="it-IT" sz="3600" dirty="0">
              <a:solidFill>
                <a:srgbClr val="4F81BD"/>
              </a:solidFill>
              <a:latin typeface="Calibri" charset="0"/>
            </a:endParaRPr>
          </a:p>
        </p:txBody>
      </p:sp>
      <p:sp>
        <p:nvSpPr>
          <p:cNvPr id="6147" name="Rectangle 3"/>
          <p:cNvSpPr>
            <a:spLocks noGrp="1"/>
          </p:cNvSpPr>
          <p:nvPr>
            <p:ph type="body" idx="4294967295"/>
          </p:nvPr>
        </p:nvSpPr>
        <p:spPr>
          <a:xfrm>
            <a:off x="0" y="2204864"/>
            <a:ext cx="9144000" cy="4653136"/>
          </a:xfrm>
        </p:spPr>
        <p:txBody>
          <a:bodyPr/>
          <a:lstStyle/>
          <a:p>
            <a:pPr marL="0" indent="0" eaLnBrk="1" hangingPunct="1">
              <a:buNone/>
              <a:defRPr/>
            </a:pPr>
            <a:endParaRPr lang="en-GB" sz="2400" dirty="0" smtClean="0">
              <a:latin typeface="Calibri" charset="0"/>
              <a:cs typeface="+mn-cs"/>
            </a:endParaRPr>
          </a:p>
          <a:p>
            <a:pPr eaLnBrk="1" hangingPunct="1">
              <a:defRPr/>
            </a:pPr>
            <a:r>
              <a:rPr lang="en-GB" sz="2400" dirty="0" smtClean="0">
                <a:latin typeface="Calibri" charset="0"/>
                <a:cs typeface="+mn-cs"/>
              </a:rPr>
              <a:t>Limited coverage – limited outreach</a:t>
            </a:r>
          </a:p>
          <a:p>
            <a:pPr eaLnBrk="1" hangingPunct="1">
              <a:defRPr/>
            </a:pPr>
            <a:r>
              <a:rPr lang="en-GB" sz="2400" dirty="0" smtClean="0">
                <a:latin typeface="Calibri" charset="0"/>
                <a:cs typeface="+mn-cs"/>
              </a:rPr>
              <a:t>Uncertainty about effectiveness</a:t>
            </a:r>
          </a:p>
          <a:p>
            <a:pPr eaLnBrk="1" hangingPunct="1">
              <a:defRPr/>
            </a:pPr>
            <a:r>
              <a:rPr lang="en-GB" sz="2400" dirty="0" smtClean="0">
                <a:latin typeface="Calibri" charset="0"/>
                <a:cs typeface="+mn-cs"/>
              </a:rPr>
              <a:t>They are more a transition measure rather than a skills development measure</a:t>
            </a:r>
          </a:p>
          <a:p>
            <a:pPr eaLnBrk="1" hangingPunct="1">
              <a:defRPr/>
            </a:pPr>
            <a:r>
              <a:rPr lang="en-GB" sz="2400" dirty="0" smtClean="0">
                <a:latin typeface="Calibri" charset="0"/>
                <a:cs typeface="+mn-cs"/>
              </a:rPr>
              <a:t>If training provision is not of quality, they are deadweight</a:t>
            </a:r>
          </a:p>
          <a:p>
            <a:pPr eaLnBrk="1" hangingPunct="1">
              <a:defRPr/>
            </a:pPr>
            <a:r>
              <a:rPr lang="en-GB" sz="2400" dirty="0" smtClean="0">
                <a:latin typeface="Calibri" charset="0"/>
                <a:cs typeface="+mn-cs"/>
              </a:rPr>
              <a:t>Training for wage employment and training for entrepreneurship</a:t>
            </a:r>
          </a:p>
          <a:p>
            <a:pPr eaLnBrk="1" hangingPunct="1">
              <a:defRPr/>
            </a:pPr>
            <a:endParaRPr lang="en-GB" sz="2400" dirty="0" smtClean="0">
              <a:latin typeface="Calibri" charset="0"/>
              <a:cs typeface="+mn-cs"/>
            </a:endParaRPr>
          </a:p>
          <a:p>
            <a:pPr eaLnBrk="1" hangingPunct="1">
              <a:defRPr/>
            </a:pPr>
            <a:endParaRPr lang="en-GB" sz="2400" dirty="0">
              <a:latin typeface="Calibri" charset="0"/>
              <a:cs typeface="+mn-cs"/>
            </a:endParaRPr>
          </a:p>
        </p:txBody>
      </p:sp>
      <p:pic>
        <p:nvPicPr>
          <p:cNvPr id="28675" name="Picture 3" descr="ETF MASTER LOGO.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42938" y="428625"/>
            <a:ext cx="27146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92464913"/>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idx="4294967295"/>
          </p:nvPr>
        </p:nvSpPr>
        <p:spPr>
          <a:xfrm>
            <a:off x="3276600" y="260350"/>
            <a:ext cx="5867400" cy="1700213"/>
          </a:xfrm>
        </p:spPr>
        <p:txBody>
          <a:bodyPr/>
          <a:lstStyle/>
          <a:p>
            <a:r>
              <a:rPr lang="en-GB" sz="3600" b="1" dirty="0" smtClean="0">
                <a:solidFill>
                  <a:srgbClr val="4F81BD"/>
                </a:solidFill>
                <a:latin typeface="Calibri" charset="0"/>
              </a:rPr>
              <a:t>The formal and informal TVET debate</a:t>
            </a:r>
            <a:endParaRPr lang="it-IT" sz="3600" dirty="0">
              <a:solidFill>
                <a:srgbClr val="4F81BD"/>
              </a:solidFill>
              <a:latin typeface="Calibri" charset="0"/>
            </a:endParaRPr>
          </a:p>
        </p:txBody>
      </p:sp>
      <p:sp>
        <p:nvSpPr>
          <p:cNvPr id="6147" name="Rectangle 3"/>
          <p:cNvSpPr>
            <a:spLocks noGrp="1"/>
          </p:cNvSpPr>
          <p:nvPr>
            <p:ph type="body" idx="4294967295"/>
          </p:nvPr>
        </p:nvSpPr>
        <p:spPr>
          <a:xfrm>
            <a:off x="0" y="2204864"/>
            <a:ext cx="9144000" cy="4653136"/>
          </a:xfrm>
        </p:spPr>
        <p:txBody>
          <a:bodyPr/>
          <a:lstStyle/>
          <a:p>
            <a:pPr marL="0" indent="0" eaLnBrk="1" hangingPunct="1">
              <a:buNone/>
              <a:defRPr/>
            </a:pPr>
            <a:endParaRPr lang="en-GB" sz="2400" dirty="0" smtClean="0">
              <a:latin typeface="Calibri" charset="0"/>
              <a:cs typeface="+mn-cs"/>
            </a:endParaRPr>
          </a:p>
          <a:p>
            <a:pPr eaLnBrk="1" hangingPunct="1">
              <a:defRPr/>
            </a:pPr>
            <a:r>
              <a:rPr lang="en-GB" sz="2400" dirty="0" smtClean="0">
                <a:latin typeface="Calibri" charset="0"/>
                <a:cs typeface="+mn-cs"/>
              </a:rPr>
              <a:t>Under a LLL perspective it does not matter where and how training takes place</a:t>
            </a:r>
          </a:p>
          <a:p>
            <a:pPr eaLnBrk="1" hangingPunct="1">
              <a:defRPr/>
            </a:pPr>
            <a:r>
              <a:rPr lang="en-GB" sz="2400" dirty="0" smtClean="0">
                <a:latin typeface="Calibri" charset="0"/>
                <a:cs typeface="+mn-cs"/>
              </a:rPr>
              <a:t>What matters is that</a:t>
            </a:r>
          </a:p>
          <a:p>
            <a:pPr lvl="1" eaLnBrk="1" hangingPunct="1">
              <a:defRPr/>
            </a:pPr>
            <a:r>
              <a:rPr lang="en-GB" sz="2000" dirty="0" smtClean="0">
                <a:latin typeface="Calibri" charset="0"/>
                <a:cs typeface="+mn-cs"/>
              </a:rPr>
              <a:t>People develop skills that enhance their employability and help their personal development</a:t>
            </a:r>
          </a:p>
          <a:p>
            <a:pPr lvl="1" eaLnBrk="1" hangingPunct="1">
              <a:defRPr/>
            </a:pPr>
            <a:r>
              <a:rPr lang="en-GB" sz="2000" dirty="0" smtClean="0">
                <a:latin typeface="Calibri" charset="0"/>
                <a:cs typeface="+mn-cs"/>
              </a:rPr>
              <a:t>Their skills are certified so that they can move from job to job </a:t>
            </a:r>
          </a:p>
          <a:p>
            <a:pPr eaLnBrk="1" hangingPunct="1">
              <a:defRPr/>
            </a:pPr>
            <a:endParaRPr lang="en-GB" sz="2400" dirty="0" smtClean="0">
              <a:latin typeface="Calibri" charset="0"/>
              <a:cs typeface="+mn-cs"/>
            </a:endParaRPr>
          </a:p>
          <a:p>
            <a:pPr eaLnBrk="1" hangingPunct="1">
              <a:defRPr/>
            </a:pPr>
            <a:endParaRPr lang="en-GB" sz="2400" dirty="0">
              <a:latin typeface="Calibri" charset="0"/>
              <a:cs typeface="+mn-cs"/>
            </a:endParaRPr>
          </a:p>
        </p:txBody>
      </p:sp>
      <p:pic>
        <p:nvPicPr>
          <p:cNvPr id="28675" name="Picture 3" descr="ETF MASTER LOGO.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42938" y="428625"/>
            <a:ext cx="27146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57776448"/>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p:cNvSpPr>
          <p:nvPr>
            <p:ph type="title" idx="4294967295"/>
          </p:nvPr>
        </p:nvSpPr>
        <p:spPr>
          <a:xfrm>
            <a:off x="3276600" y="260350"/>
            <a:ext cx="5867400" cy="1700213"/>
          </a:xfrm>
        </p:spPr>
        <p:txBody>
          <a:bodyPr/>
          <a:lstStyle/>
          <a:p>
            <a:r>
              <a:rPr lang="en-GB" sz="3600" b="1" dirty="0" smtClean="0">
                <a:solidFill>
                  <a:srgbClr val="4F81BD"/>
                </a:solidFill>
                <a:latin typeface="Calibri" charset="0"/>
              </a:rPr>
              <a:t>VET system reform</a:t>
            </a:r>
            <a:endParaRPr lang="it-IT" sz="3600" dirty="0">
              <a:solidFill>
                <a:srgbClr val="4F81BD"/>
              </a:solidFill>
              <a:latin typeface="Calibri" charset="0"/>
            </a:endParaRPr>
          </a:p>
        </p:txBody>
      </p:sp>
      <p:sp>
        <p:nvSpPr>
          <p:cNvPr id="34818" name="Rectangle 3"/>
          <p:cNvSpPr>
            <a:spLocks noGrp="1"/>
          </p:cNvSpPr>
          <p:nvPr>
            <p:ph type="body" idx="4294967295"/>
          </p:nvPr>
        </p:nvSpPr>
        <p:spPr>
          <a:xfrm>
            <a:off x="0" y="1628801"/>
            <a:ext cx="9144000" cy="5229200"/>
          </a:xfrm>
        </p:spPr>
        <p:txBody>
          <a:bodyPr/>
          <a:lstStyle/>
          <a:p>
            <a:r>
              <a:rPr lang="it-IT" sz="2400" dirty="0" err="1" smtClean="0">
                <a:latin typeface="Calibri" charset="0"/>
              </a:rPr>
              <a:t>Having</a:t>
            </a:r>
            <a:r>
              <a:rPr lang="it-IT" sz="2400" dirty="0" smtClean="0">
                <a:latin typeface="Calibri" charset="0"/>
              </a:rPr>
              <a:t> a </a:t>
            </a:r>
            <a:r>
              <a:rPr lang="it-IT" sz="2400" dirty="0" err="1" smtClean="0">
                <a:latin typeface="Calibri" charset="0"/>
              </a:rPr>
              <a:t>vision</a:t>
            </a:r>
            <a:r>
              <a:rPr lang="it-IT" sz="2400" dirty="0" smtClean="0">
                <a:latin typeface="Calibri" charset="0"/>
              </a:rPr>
              <a:t> for VET: the policy </a:t>
            </a:r>
            <a:r>
              <a:rPr lang="it-IT" sz="2400" dirty="0" err="1" smtClean="0">
                <a:latin typeface="Calibri" charset="0"/>
              </a:rPr>
              <a:t>objectives</a:t>
            </a:r>
            <a:r>
              <a:rPr lang="it-IT" sz="2400" dirty="0" smtClean="0">
                <a:latin typeface="Calibri" charset="0"/>
              </a:rPr>
              <a:t> </a:t>
            </a:r>
            <a:r>
              <a:rPr lang="it-IT" sz="2400" dirty="0" err="1" smtClean="0">
                <a:latin typeface="Calibri" charset="0"/>
              </a:rPr>
              <a:t>it</a:t>
            </a:r>
            <a:r>
              <a:rPr lang="it-IT" sz="2400" dirty="0" smtClean="0">
                <a:latin typeface="Calibri" charset="0"/>
              </a:rPr>
              <a:t> </a:t>
            </a:r>
            <a:r>
              <a:rPr lang="it-IT" sz="2400" dirty="0" err="1" smtClean="0">
                <a:latin typeface="Calibri" charset="0"/>
              </a:rPr>
              <a:t>needs</a:t>
            </a:r>
            <a:r>
              <a:rPr lang="it-IT" sz="2400" dirty="0" smtClean="0">
                <a:latin typeface="Calibri" charset="0"/>
              </a:rPr>
              <a:t> to </a:t>
            </a:r>
            <a:r>
              <a:rPr lang="it-IT" sz="2400" dirty="0" err="1" smtClean="0">
                <a:latin typeface="Calibri" charset="0"/>
              </a:rPr>
              <a:t>fulfil</a:t>
            </a:r>
            <a:r>
              <a:rPr lang="it-IT" sz="2400" dirty="0" smtClean="0">
                <a:latin typeface="Calibri" charset="0"/>
              </a:rPr>
              <a:t> (</a:t>
            </a:r>
            <a:r>
              <a:rPr lang="it-IT" sz="2400" dirty="0" err="1" smtClean="0">
                <a:latin typeface="Calibri" charset="0"/>
              </a:rPr>
              <a:t>employability</a:t>
            </a:r>
            <a:r>
              <a:rPr lang="it-IT" sz="2400" dirty="0" smtClean="0">
                <a:latin typeface="Calibri" charset="0"/>
              </a:rPr>
              <a:t>, </a:t>
            </a:r>
            <a:r>
              <a:rPr lang="it-IT" sz="2400" dirty="0" err="1" smtClean="0">
                <a:latin typeface="Calibri" charset="0"/>
              </a:rPr>
              <a:t>competitiveness</a:t>
            </a:r>
            <a:r>
              <a:rPr lang="it-IT" sz="2400" dirty="0" smtClean="0">
                <a:latin typeface="Calibri" charset="0"/>
              </a:rPr>
              <a:t>, social </a:t>
            </a:r>
            <a:r>
              <a:rPr lang="it-IT" sz="2400" dirty="0" err="1" smtClean="0">
                <a:latin typeface="Calibri" charset="0"/>
              </a:rPr>
              <a:t>inclusion</a:t>
            </a:r>
            <a:r>
              <a:rPr lang="it-IT" sz="2400" dirty="0" smtClean="0">
                <a:latin typeface="Calibri" charset="0"/>
              </a:rPr>
              <a:t>)</a:t>
            </a:r>
          </a:p>
          <a:p>
            <a:endParaRPr lang="it-IT" sz="2400" dirty="0" smtClean="0">
              <a:latin typeface="Calibri" charset="0"/>
            </a:endParaRPr>
          </a:p>
          <a:p>
            <a:r>
              <a:rPr lang="it-IT" sz="2400" dirty="0" err="1" smtClean="0">
                <a:latin typeface="Calibri" charset="0"/>
              </a:rPr>
              <a:t>Creation</a:t>
            </a:r>
            <a:r>
              <a:rPr lang="it-IT" sz="2400" dirty="0" smtClean="0">
                <a:latin typeface="Calibri" charset="0"/>
              </a:rPr>
              <a:t> of an </a:t>
            </a:r>
            <a:r>
              <a:rPr lang="it-IT" sz="2400" dirty="0" err="1" smtClean="0">
                <a:latin typeface="Calibri" charset="0"/>
              </a:rPr>
              <a:t>institutional</a:t>
            </a:r>
            <a:r>
              <a:rPr lang="it-IT" sz="2400" dirty="0" smtClean="0">
                <a:latin typeface="Calibri" charset="0"/>
              </a:rPr>
              <a:t> </a:t>
            </a:r>
            <a:r>
              <a:rPr lang="it-IT" sz="2400" dirty="0" err="1" smtClean="0">
                <a:latin typeface="Calibri" charset="0"/>
              </a:rPr>
              <a:t>infrastructure</a:t>
            </a:r>
            <a:r>
              <a:rPr lang="it-IT" sz="2400" dirty="0" smtClean="0">
                <a:latin typeface="Calibri" charset="0"/>
              </a:rPr>
              <a:t> </a:t>
            </a:r>
            <a:r>
              <a:rPr lang="it-IT" sz="2400" dirty="0" err="1" smtClean="0">
                <a:latin typeface="Calibri" charset="0"/>
              </a:rPr>
              <a:t>that</a:t>
            </a:r>
            <a:r>
              <a:rPr lang="it-IT" sz="2400" dirty="0" smtClean="0">
                <a:latin typeface="Calibri" charset="0"/>
              </a:rPr>
              <a:t> </a:t>
            </a:r>
            <a:r>
              <a:rPr lang="it-IT" sz="2400" dirty="0" err="1" smtClean="0">
                <a:latin typeface="Calibri" charset="0"/>
              </a:rPr>
              <a:t>brings</a:t>
            </a:r>
            <a:r>
              <a:rPr lang="it-IT" sz="2400" dirty="0" smtClean="0">
                <a:latin typeface="Calibri" charset="0"/>
              </a:rPr>
              <a:t> VET </a:t>
            </a:r>
            <a:r>
              <a:rPr lang="it-IT" sz="2400" dirty="0" err="1" smtClean="0">
                <a:latin typeface="Calibri" charset="0"/>
              </a:rPr>
              <a:t>closer</a:t>
            </a:r>
            <a:r>
              <a:rPr lang="it-IT" sz="2400" dirty="0" smtClean="0">
                <a:latin typeface="Calibri" charset="0"/>
              </a:rPr>
              <a:t> to the </a:t>
            </a:r>
            <a:r>
              <a:rPr lang="it-IT" sz="2400" dirty="0" err="1" smtClean="0">
                <a:latin typeface="Calibri" charset="0"/>
              </a:rPr>
              <a:t>socio-economic</a:t>
            </a:r>
            <a:r>
              <a:rPr lang="it-IT" sz="2400" dirty="0" smtClean="0">
                <a:latin typeface="Calibri" charset="0"/>
              </a:rPr>
              <a:t> </a:t>
            </a:r>
            <a:r>
              <a:rPr lang="it-IT" sz="2400" dirty="0" err="1" smtClean="0">
                <a:latin typeface="Calibri" charset="0"/>
              </a:rPr>
              <a:t>needs</a:t>
            </a:r>
            <a:r>
              <a:rPr lang="it-IT" sz="2400" dirty="0" smtClean="0">
                <a:latin typeface="Calibri" charset="0"/>
              </a:rPr>
              <a:t> </a:t>
            </a:r>
            <a:r>
              <a:rPr lang="it-IT" sz="2400" dirty="0" err="1" smtClean="0">
                <a:latin typeface="Calibri" charset="0"/>
              </a:rPr>
              <a:t>it</a:t>
            </a:r>
            <a:r>
              <a:rPr lang="it-IT" sz="2400" dirty="0" smtClean="0">
                <a:latin typeface="Calibri" charset="0"/>
              </a:rPr>
              <a:t> </a:t>
            </a:r>
            <a:r>
              <a:rPr lang="it-IT" sz="2400" dirty="0" err="1" smtClean="0">
                <a:latin typeface="Calibri" charset="0"/>
              </a:rPr>
              <a:t>has</a:t>
            </a:r>
            <a:r>
              <a:rPr lang="it-IT" sz="2400" dirty="0" smtClean="0">
                <a:latin typeface="Calibri" charset="0"/>
              </a:rPr>
              <a:t> to </a:t>
            </a:r>
            <a:r>
              <a:rPr lang="it-IT" sz="2400" dirty="0" err="1" smtClean="0">
                <a:latin typeface="Calibri" charset="0"/>
              </a:rPr>
              <a:t>address</a:t>
            </a:r>
            <a:r>
              <a:rPr lang="it-IT" sz="2400" dirty="0" smtClean="0">
                <a:latin typeface="Calibri" charset="0"/>
              </a:rPr>
              <a:t> (</a:t>
            </a:r>
            <a:r>
              <a:rPr lang="it-IT" sz="2400" dirty="0" err="1" smtClean="0">
                <a:latin typeface="Calibri" charset="0"/>
              </a:rPr>
              <a:t>partnerships</a:t>
            </a:r>
            <a:r>
              <a:rPr lang="it-IT" sz="2400" dirty="0" smtClean="0">
                <a:latin typeface="Calibri" charset="0"/>
              </a:rPr>
              <a:t> </a:t>
            </a:r>
            <a:r>
              <a:rPr lang="it-IT" sz="2400" dirty="0" err="1" smtClean="0">
                <a:latin typeface="Calibri" charset="0"/>
              </a:rPr>
              <a:t>at</a:t>
            </a:r>
            <a:r>
              <a:rPr lang="it-IT" sz="2400" dirty="0" smtClean="0">
                <a:latin typeface="Calibri" charset="0"/>
              </a:rPr>
              <a:t> </a:t>
            </a:r>
            <a:r>
              <a:rPr lang="it-IT" sz="2400" dirty="0" err="1" smtClean="0">
                <a:latin typeface="Calibri" charset="0"/>
              </a:rPr>
              <a:t>national</a:t>
            </a:r>
            <a:r>
              <a:rPr lang="it-IT" sz="2400" dirty="0" smtClean="0">
                <a:latin typeface="Calibri" charset="0"/>
              </a:rPr>
              <a:t>, </a:t>
            </a:r>
            <a:r>
              <a:rPr lang="it-IT" sz="2400" dirty="0" err="1" smtClean="0">
                <a:latin typeface="Calibri" charset="0"/>
              </a:rPr>
              <a:t>sectoral</a:t>
            </a:r>
            <a:r>
              <a:rPr lang="it-IT" sz="2400" dirty="0" smtClean="0">
                <a:latin typeface="Calibri" charset="0"/>
              </a:rPr>
              <a:t>, </a:t>
            </a:r>
            <a:r>
              <a:rPr lang="it-IT" sz="2400" dirty="0" err="1" smtClean="0">
                <a:latin typeface="Calibri" charset="0"/>
              </a:rPr>
              <a:t>regional</a:t>
            </a:r>
            <a:r>
              <a:rPr lang="it-IT" sz="2400" dirty="0" smtClean="0">
                <a:latin typeface="Calibri" charset="0"/>
              </a:rPr>
              <a:t>/</a:t>
            </a:r>
            <a:r>
              <a:rPr lang="it-IT" sz="2400" dirty="0" err="1" smtClean="0">
                <a:latin typeface="Calibri" charset="0"/>
              </a:rPr>
              <a:t>local</a:t>
            </a:r>
            <a:r>
              <a:rPr lang="it-IT" sz="2400" dirty="0" smtClean="0">
                <a:latin typeface="Calibri" charset="0"/>
              </a:rPr>
              <a:t> </a:t>
            </a:r>
            <a:r>
              <a:rPr lang="it-IT" sz="2400" dirty="0" err="1" smtClean="0">
                <a:latin typeface="Calibri" charset="0"/>
              </a:rPr>
              <a:t>level</a:t>
            </a:r>
            <a:r>
              <a:rPr lang="it-IT" sz="2400" dirty="0" smtClean="0">
                <a:latin typeface="Calibri" charset="0"/>
              </a:rPr>
              <a:t>, micro </a:t>
            </a:r>
            <a:r>
              <a:rPr lang="it-IT" sz="2400" dirty="0" err="1" smtClean="0">
                <a:latin typeface="Calibri" charset="0"/>
              </a:rPr>
              <a:t>level</a:t>
            </a:r>
            <a:r>
              <a:rPr lang="it-IT" sz="2400" dirty="0" smtClean="0">
                <a:latin typeface="Calibri" charset="0"/>
              </a:rPr>
              <a:t>/training providers)</a:t>
            </a:r>
          </a:p>
          <a:p>
            <a:endParaRPr lang="it-IT" sz="2400" dirty="0" smtClean="0">
              <a:latin typeface="Calibri" charset="0"/>
            </a:endParaRPr>
          </a:p>
          <a:p>
            <a:r>
              <a:rPr lang="it-IT" sz="2400" dirty="0" err="1" smtClean="0">
                <a:latin typeface="Calibri" charset="0"/>
              </a:rPr>
              <a:t>Capacity</a:t>
            </a:r>
            <a:r>
              <a:rPr lang="it-IT" sz="2400" dirty="0" smtClean="0">
                <a:latin typeface="Calibri" charset="0"/>
              </a:rPr>
              <a:t> to put </a:t>
            </a:r>
            <a:r>
              <a:rPr lang="it-IT" sz="2400" dirty="0" err="1" smtClean="0">
                <a:latin typeface="Calibri" charset="0"/>
              </a:rPr>
              <a:t>policies</a:t>
            </a:r>
            <a:r>
              <a:rPr lang="it-IT" sz="2400" dirty="0" smtClean="0">
                <a:latin typeface="Calibri" charset="0"/>
              </a:rPr>
              <a:t> and </a:t>
            </a:r>
            <a:r>
              <a:rPr lang="it-IT" sz="2400" dirty="0" err="1" smtClean="0">
                <a:latin typeface="Calibri" charset="0"/>
              </a:rPr>
              <a:t>concepts</a:t>
            </a:r>
            <a:r>
              <a:rPr lang="it-IT" sz="2400" dirty="0" smtClean="0">
                <a:latin typeface="Calibri" charset="0"/>
              </a:rPr>
              <a:t> in </a:t>
            </a:r>
            <a:r>
              <a:rPr lang="it-IT" sz="2400" dirty="0" err="1" smtClean="0">
                <a:latin typeface="Calibri" charset="0"/>
              </a:rPr>
              <a:t>action</a:t>
            </a:r>
            <a:r>
              <a:rPr lang="it-IT" sz="2400" dirty="0" smtClean="0">
                <a:latin typeface="Calibri" charset="0"/>
              </a:rPr>
              <a:t>: </a:t>
            </a:r>
            <a:r>
              <a:rPr lang="it-IT" sz="2400" dirty="0" err="1" smtClean="0">
                <a:latin typeface="Calibri" charset="0"/>
              </a:rPr>
              <a:t>Professionalisation</a:t>
            </a:r>
            <a:r>
              <a:rPr lang="it-IT" sz="2400" dirty="0" smtClean="0">
                <a:latin typeface="Calibri" charset="0"/>
              </a:rPr>
              <a:t> of </a:t>
            </a:r>
            <a:r>
              <a:rPr lang="it-IT" sz="2400" dirty="0" err="1" smtClean="0">
                <a:latin typeface="Calibri" charset="0"/>
              </a:rPr>
              <a:t>actors</a:t>
            </a:r>
            <a:r>
              <a:rPr lang="it-IT" sz="2400" dirty="0" smtClean="0">
                <a:latin typeface="Calibri" charset="0"/>
              </a:rPr>
              <a:t> </a:t>
            </a:r>
          </a:p>
          <a:p>
            <a:r>
              <a:rPr lang="it-IT" sz="2400" dirty="0" err="1" smtClean="0">
                <a:latin typeface="Calibri" charset="0"/>
              </a:rPr>
              <a:t>Teaching</a:t>
            </a:r>
            <a:r>
              <a:rPr lang="it-IT" sz="2400" dirty="0" smtClean="0">
                <a:latin typeface="Calibri" charset="0"/>
              </a:rPr>
              <a:t> and </a:t>
            </a:r>
            <a:r>
              <a:rPr lang="it-IT" sz="2400" dirty="0" err="1" smtClean="0">
                <a:latin typeface="Calibri" charset="0"/>
              </a:rPr>
              <a:t>learning</a:t>
            </a:r>
            <a:r>
              <a:rPr lang="it-IT" sz="2400" dirty="0" smtClean="0">
                <a:latin typeface="Calibri" charset="0"/>
              </a:rPr>
              <a:t> </a:t>
            </a:r>
            <a:r>
              <a:rPr lang="it-IT" sz="2400" dirty="0" err="1" smtClean="0">
                <a:latin typeface="Calibri" charset="0"/>
              </a:rPr>
              <a:t>methods</a:t>
            </a:r>
            <a:r>
              <a:rPr lang="it-IT" sz="2400" dirty="0" smtClean="0">
                <a:latin typeface="Calibri" charset="0"/>
              </a:rPr>
              <a:t> (</a:t>
            </a:r>
            <a:r>
              <a:rPr lang="it-IT" sz="2400" dirty="0" err="1" smtClean="0">
                <a:latin typeface="Calibri" charset="0"/>
              </a:rPr>
              <a:t>competence</a:t>
            </a:r>
            <a:r>
              <a:rPr lang="it-IT" sz="2400" dirty="0" smtClean="0">
                <a:latin typeface="Calibri" charset="0"/>
              </a:rPr>
              <a:t> </a:t>
            </a:r>
            <a:r>
              <a:rPr lang="it-IT" sz="2400" dirty="0" err="1" smtClean="0">
                <a:latin typeface="Calibri" charset="0"/>
              </a:rPr>
              <a:t>based</a:t>
            </a:r>
            <a:r>
              <a:rPr lang="it-IT" sz="2400" dirty="0" smtClean="0">
                <a:latin typeface="Calibri" charset="0"/>
              </a:rPr>
              <a:t> curricula)</a:t>
            </a:r>
          </a:p>
          <a:p>
            <a:r>
              <a:rPr lang="it-IT" sz="2400" dirty="0" err="1" smtClean="0">
                <a:latin typeface="Calibri" charset="0"/>
              </a:rPr>
              <a:t>Qualification</a:t>
            </a:r>
            <a:r>
              <a:rPr lang="it-IT" sz="2400" dirty="0" smtClean="0">
                <a:latin typeface="Calibri" charset="0"/>
              </a:rPr>
              <a:t> </a:t>
            </a:r>
            <a:r>
              <a:rPr lang="it-IT" sz="2400" dirty="0" err="1" smtClean="0">
                <a:latin typeface="Calibri" charset="0"/>
              </a:rPr>
              <a:t>frameworks</a:t>
            </a:r>
            <a:endParaRPr lang="it-IT" sz="2400" dirty="0">
              <a:latin typeface="Calibri" charset="0"/>
            </a:endParaRPr>
          </a:p>
          <a:p>
            <a:pPr eaLnBrk="1" hangingPunct="1"/>
            <a:endParaRPr lang="en-GB" sz="2800" dirty="0">
              <a:latin typeface="Calibri" charset="0"/>
            </a:endParaRPr>
          </a:p>
        </p:txBody>
      </p:sp>
      <p:pic>
        <p:nvPicPr>
          <p:cNvPr id="34819" name="Picture 3" descr="ETF MASTER LOGO.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42938" y="428625"/>
            <a:ext cx="27146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43196435"/>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p:cNvSpPr>
          <p:nvPr>
            <p:ph type="title" idx="4294967295"/>
          </p:nvPr>
        </p:nvSpPr>
        <p:spPr>
          <a:xfrm>
            <a:off x="3276600" y="0"/>
            <a:ext cx="5867400" cy="1700213"/>
          </a:xfrm>
        </p:spPr>
        <p:txBody>
          <a:bodyPr/>
          <a:lstStyle/>
          <a:p>
            <a:pPr eaLnBrk="1" hangingPunct="1"/>
            <a:r>
              <a:rPr lang="en-GB" sz="3600" b="1">
                <a:solidFill>
                  <a:srgbClr val="0092BB"/>
                </a:solidFill>
                <a:latin typeface="Calibri" charset="0"/>
              </a:rPr>
              <a:t>Why Qualifications?</a:t>
            </a:r>
            <a:r>
              <a:rPr lang="en-GB" sz="3600" b="1">
                <a:solidFill>
                  <a:schemeClr val="tx2"/>
                </a:solidFill>
                <a:latin typeface="Calibri" charset="0"/>
              </a:rPr>
              <a:t> </a:t>
            </a:r>
            <a:r>
              <a:rPr lang="en-GB" sz="3600">
                <a:latin typeface="Calibri" charset="0"/>
              </a:rPr>
              <a:t/>
            </a:r>
            <a:br>
              <a:rPr lang="en-GB" sz="3600">
                <a:latin typeface="Calibri" charset="0"/>
              </a:rPr>
            </a:br>
            <a:endParaRPr lang="en-GB" sz="3600">
              <a:latin typeface="Calibri" charset="0"/>
            </a:endParaRPr>
          </a:p>
        </p:txBody>
      </p:sp>
      <p:sp>
        <p:nvSpPr>
          <p:cNvPr id="6147" name="Rectangle 3"/>
          <p:cNvSpPr>
            <a:spLocks noGrp="1"/>
          </p:cNvSpPr>
          <p:nvPr>
            <p:ph type="body" idx="4294967295"/>
          </p:nvPr>
        </p:nvSpPr>
        <p:spPr>
          <a:xfrm>
            <a:off x="0" y="1628800"/>
            <a:ext cx="9144000" cy="4967287"/>
          </a:xfrm>
        </p:spPr>
        <p:txBody>
          <a:bodyPr/>
          <a:lstStyle/>
          <a:p>
            <a:pPr marL="0" indent="0">
              <a:buFont typeface="Arial" charset="0"/>
              <a:buNone/>
              <a:defRPr/>
            </a:pPr>
            <a:r>
              <a:rPr lang="en-GB" sz="2400" dirty="0" smtClean="0">
                <a:cs typeface="+mn-cs"/>
              </a:rPr>
              <a:t>The </a:t>
            </a:r>
            <a:r>
              <a:rPr lang="en-GB" sz="2400" dirty="0">
                <a:cs typeface="+mn-cs"/>
              </a:rPr>
              <a:t>changing understanding of Qualifications from a certificate declaring the </a:t>
            </a:r>
            <a:r>
              <a:rPr lang="en-GB" sz="2400" dirty="0" smtClean="0">
                <a:cs typeface="+mn-cs"/>
              </a:rPr>
              <a:t>successful completion of </a:t>
            </a:r>
            <a:r>
              <a:rPr lang="en-GB" sz="2400" dirty="0">
                <a:cs typeface="+mn-cs"/>
              </a:rPr>
              <a:t>a training programme to a </a:t>
            </a:r>
            <a:r>
              <a:rPr lang="en-GB" sz="2400" dirty="0" smtClean="0">
                <a:cs typeface="+mn-cs"/>
              </a:rPr>
              <a:t>“currency” declaring/confirming </a:t>
            </a:r>
            <a:r>
              <a:rPr lang="en-GB" sz="2400" dirty="0">
                <a:cs typeface="+mn-cs"/>
              </a:rPr>
              <a:t>what an individual </a:t>
            </a:r>
            <a:r>
              <a:rPr lang="en-GB" sz="2400" dirty="0" smtClean="0">
                <a:cs typeface="+mn-cs"/>
              </a:rPr>
              <a:t>can do. (skills, </a:t>
            </a:r>
            <a:r>
              <a:rPr lang="en-GB" sz="2400" dirty="0" err="1" smtClean="0">
                <a:cs typeface="+mn-cs"/>
              </a:rPr>
              <a:t>compentences</a:t>
            </a:r>
            <a:r>
              <a:rPr lang="en-GB" sz="2400" dirty="0" smtClean="0">
                <a:cs typeface="+mn-cs"/>
              </a:rPr>
              <a:t>, </a:t>
            </a:r>
            <a:r>
              <a:rPr lang="en-GB" sz="2400" dirty="0" err="1" smtClean="0">
                <a:cs typeface="+mn-cs"/>
              </a:rPr>
              <a:t>knowlegde</a:t>
            </a:r>
            <a:r>
              <a:rPr lang="en-GB" sz="2400" smtClean="0">
                <a:cs typeface="+mn-cs"/>
              </a:rPr>
              <a:t>)</a:t>
            </a:r>
            <a:endParaRPr lang="en-GB" sz="2400" dirty="0" smtClean="0">
              <a:cs typeface="+mn-cs"/>
            </a:endParaRPr>
          </a:p>
          <a:p>
            <a:pPr marL="0" indent="0">
              <a:buFont typeface="Arial" charset="0"/>
              <a:buNone/>
              <a:defRPr/>
            </a:pPr>
            <a:r>
              <a:rPr lang="en-GB" sz="2400" dirty="0" smtClean="0">
                <a:cs typeface="+mn-cs"/>
              </a:rPr>
              <a:t>Qualifications </a:t>
            </a:r>
            <a:r>
              <a:rPr lang="en-GB" sz="2400" dirty="0">
                <a:cs typeface="+mn-cs"/>
              </a:rPr>
              <a:t>need to </a:t>
            </a:r>
            <a:endParaRPr lang="it-IT" sz="2400" dirty="0">
              <a:cs typeface="+mn-cs"/>
            </a:endParaRPr>
          </a:p>
          <a:p>
            <a:pPr>
              <a:defRPr/>
            </a:pPr>
            <a:r>
              <a:rPr lang="en-GB" sz="2400" dirty="0">
                <a:cs typeface="+mn-cs"/>
              </a:rPr>
              <a:t>Be relevant to the skill set required by the jobs for which they are meant to qualify (quality</a:t>
            </a:r>
            <a:r>
              <a:rPr lang="en-GB" sz="2400" dirty="0" smtClean="0">
                <a:cs typeface="+mn-cs"/>
              </a:rPr>
              <a:t>)</a:t>
            </a:r>
          </a:p>
          <a:p>
            <a:pPr>
              <a:defRPr/>
            </a:pPr>
            <a:r>
              <a:rPr lang="en-GB" sz="2400" dirty="0" smtClean="0">
                <a:cs typeface="+mn-cs"/>
              </a:rPr>
              <a:t>Based on learning outcomes</a:t>
            </a:r>
            <a:endParaRPr lang="it-IT" sz="2400" dirty="0">
              <a:cs typeface="+mn-cs"/>
            </a:endParaRPr>
          </a:p>
          <a:p>
            <a:pPr>
              <a:defRPr/>
            </a:pPr>
            <a:r>
              <a:rPr lang="en-GB" sz="2400" dirty="0">
                <a:cs typeface="+mn-cs"/>
              </a:rPr>
              <a:t>Be trusted by the businesses</a:t>
            </a:r>
            <a:endParaRPr lang="it-IT" sz="2400" dirty="0">
              <a:cs typeface="+mn-cs"/>
            </a:endParaRPr>
          </a:p>
          <a:p>
            <a:pPr>
              <a:defRPr/>
            </a:pPr>
            <a:r>
              <a:rPr lang="en-GB" sz="2400" dirty="0">
                <a:cs typeface="+mn-cs"/>
              </a:rPr>
              <a:t>Open opportunities for further </a:t>
            </a:r>
            <a:r>
              <a:rPr lang="en-GB" sz="2400" dirty="0" smtClean="0">
                <a:cs typeface="+mn-cs"/>
              </a:rPr>
              <a:t>learning</a:t>
            </a:r>
          </a:p>
          <a:p>
            <a:pPr marL="0" indent="0">
              <a:buFont typeface="Arial" charset="0"/>
              <a:buNone/>
              <a:defRPr/>
            </a:pPr>
            <a:r>
              <a:rPr lang="en-GB" sz="2400" dirty="0" smtClean="0">
                <a:cs typeface="+mn-cs"/>
              </a:rPr>
              <a:t>This </a:t>
            </a:r>
            <a:r>
              <a:rPr lang="en-GB" sz="2400" dirty="0">
                <a:cs typeface="+mn-cs"/>
              </a:rPr>
              <a:t>shift implies the need for </a:t>
            </a:r>
            <a:r>
              <a:rPr lang="en-GB" sz="2400" dirty="0" smtClean="0">
                <a:cs typeface="+mn-cs"/>
              </a:rPr>
              <a:t>standards, assessment </a:t>
            </a:r>
            <a:r>
              <a:rPr lang="en-GB" sz="2400" dirty="0">
                <a:cs typeface="+mn-cs"/>
              </a:rPr>
              <a:t>and validation of skills developed </a:t>
            </a:r>
            <a:endParaRPr lang="it-IT" sz="2400" dirty="0">
              <a:cs typeface="+mn-cs"/>
            </a:endParaRPr>
          </a:p>
          <a:p>
            <a:pPr eaLnBrk="1" hangingPunct="1">
              <a:defRPr/>
            </a:pPr>
            <a:endParaRPr lang="en-GB" sz="2800" dirty="0">
              <a:latin typeface="Calibri" charset="0"/>
              <a:cs typeface="+mn-cs"/>
            </a:endParaRPr>
          </a:p>
        </p:txBody>
      </p:sp>
      <p:pic>
        <p:nvPicPr>
          <p:cNvPr id="36867" name="Picture 3" descr="ETF MASTER LOGO.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42938" y="428625"/>
            <a:ext cx="27146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913" name="Group 2"/>
          <p:cNvGrpSpPr>
            <a:grpSpLocks/>
          </p:cNvGrpSpPr>
          <p:nvPr/>
        </p:nvGrpSpPr>
        <p:grpSpPr bwMode="auto">
          <a:xfrm>
            <a:off x="971550" y="620713"/>
            <a:ext cx="6723063" cy="5759450"/>
            <a:chOff x="1296" y="1008"/>
            <a:chExt cx="2976" cy="2208"/>
          </a:xfrm>
        </p:grpSpPr>
        <p:sp>
          <p:nvSpPr>
            <p:cNvPr id="39010" name="Line 3"/>
            <p:cNvSpPr>
              <a:spLocks noChangeShapeType="1"/>
            </p:cNvSpPr>
            <p:nvPr/>
          </p:nvSpPr>
          <p:spPr bwMode="auto">
            <a:xfrm>
              <a:off x="1296" y="1008"/>
              <a:ext cx="1488" cy="864"/>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39011" name="Line 4"/>
            <p:cNvSpPr>
              <a:spLocks noChangeShapeType="1"/>
            </p:cNvSpPr>
            <p:nvPr/>
          </p:nvSpPr>
          <p:spPr bwMode="auto">
            <a:xfrm flipV="1">
              <a:off x="1296" y="2352"/>
              <a:ext cx="1488" cy="864"/>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39012" name="Line 5"/>
            <p:cNvSpPr>
              <a:spLocks noChangeShapeType="1"/>
            </p:cNvSpPr>
            <p:nvPr/>
          </p:nvSpPr>
          <p:spPr bwMode="auto">
            <a:xfrm flipH="1">
              <a:off x="2784" y="1008"/>
              <a:ext cx="1488" cy="864"/>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lstStyle/>
            <a:p>
              <a:endParaRPr lang="it-IT"/>
            </a:p>
          </p:txBody>
        </p:sp>
        <p:sp>
          <p:nvSpPr>
            <p:cNvPr id="39013" name="Line 6"/>
            <p:cNvSpPr>
              <a:spLocks noChangeShapeType="1"/>
            </p:cNvSpPr>
            <p:nvPr/>
          </p:nvSpPr>
          <p:spPr bwMode="auto">
            <a:xfrm flipH="1" flipV="1">
              <a:off x="2784" y="2352"/>
              <a:ext cx="1488" cy="864"/>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a:lstStyle/>
            <a:p>
              <a:endParaRPr lang="it-IT"/>
            </a:p>
          </p:txBody>
        </p:sp>
      </p:grpSp>
      <p:sp>
        <p:nvSpPr>
          <p:cNvPr id="38914" name="Text Box 8"/>
          <p:cNvSpPr txBox="1">
            <a:spLocks noChangeArrowheads="1"/>
          </p:cNvSpPr>
          <p:nvPr/>
        </p:nvSpPr>
        <p:spPr bwMode="auto">
          <a:xfrm>
            <a:off x="1892300" y="3424238"/>
            <a:ext cx="1471613" cy="581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000">
                <a:solidFill>
                  <a:schemeClr val="tx1"/>
                </a:solidFill>
                <a:latin typeface="Calibri" charset="0"/>
                <a:ea typeface="ＭＳ Ｐゴシック" charset="0"/>
                <a:cs typeface="ＭＳ Ｐゴシック" charset="0"/>
              </a:defRPr>
            </a:lvl1pPr>
            <a:lvl2pPr marL="742950" indent="-285750" eaLnBrk="0" hangingPunct="0">
              <a:defRPr sz="4000">
                <a:solidFill>
                  <a:schemeClr val="tx1"/>
                </a:solidFill>
                <a:latin typeface="Calibri" charset="0"/>
                <a:ea typeface="ＭＳ Ｐゴシック" charset="0"/>
              </a:defRPr>
            </a:lvl2pPr>
            <a:lvl3pPr marL="1143000" indent="-228600" eaLnBrk="0" hangingPunct="0">
              <a:defRPr sz="4000">
                <a:solidFill>
                  <a:schemeClr val="tx1"/>
                </a:solidFill>
                <a:latin typeface="Calibri" charset="0"/>
                <a:ea typeface="ＭＳ Ｐゴシック" charset="0"/>
              </a:defRPr>
            </a:lvl3pPr>
            <a:lvl4pPr marL="1600200" indent="-228600" eaLnBrk="0" hangingPunct="0">
              <a:defRPr sz="4000">
                <a:solidFill>
                  <a:schemeClr val="tx1"/>
                </a:solidFill>
                <a:latin typeface="Calibri" charset="0"/>
                <a:ea typeface="ＭＳ Ｐゴシック" charset="0"/>
              </a:defRPr>
            </a:lvl4pPr>
            <a:lvl5pPr marL="2057400" indent="-228600" eaLnBrk="0" hangingPunct="0">
              <a:defRPr sz="4000">
                <a:solidFill>
                  <a:schemeClr val="tx1"/>
                </a:solidFill>
                <a:latin typeface="Calibri" charset="0"/>
                <a:ea typeface="ＭＳ Ｐゴシック" charset="0"/>
              </a:defRPr>
            </a:lvl5pPr>
            <a:lvl6pPr marL="2514600" indent="-228600" eaLnBrk="0" fontAlgn="base" hangingPunct="0">
              <a:spcBef>
                <a:spcPct val="0"/>
              </a:spcBef>
              <a:spcAft>
                <a:spcPct val="0"/>
              </a:spcAft>
              <a:defRPr sz="4000">
                <a:solidFill>
                  <a:schemeClr val="tx1"/>
                </a:solidFill>
                <a:latin typeface="Calibri" charset="0"/>
                <a:ea typeface="ＭＳ Ｐゴシック" charset="0"/>
              </a:defRPr>
            </a:lvl6pPr>
            <a:lvl7pPr marL="2971800" indent="-228600" eaLnBrk="0" fontAlgn="base" hangingPunct="0">
              <a:spcBef>
                <a:spcPct val="0"/>
              </a:spcBef>
              <a:spcAft>
                <a:spcPct val="0"/>
              </a:spcAft>
              <a:defRPr sz="4000">
                <a:solidFill>
                  <a:schemeClr val="tx1"/>
                </a:solidFill>
                <a:latin typeface="Calibri" charset="0"/>
                <a:ea typeface="ＭＳ Ｐゴシック" charset="0"/>
              </a:defRPr>
            </a:lvl7pPr>
            <a:lvl8pPr marL="3429000" indent="-228600" eaLnBrk="0" fontAlgn="base" hangingPunct="0">
              <a:spcBef>
                <a:spcPct val="0"/>
              </a:spcBef>
              <a:spcAft>
                <a:spcPct val="0"/>
              </a:spcAft>
              <a:defRPr sz="4000">
                <a:solidFill>
                  <a:schemeClr val="tx1"/>
                </a:solidFill>
                <a:latin typeface="Calibri" charset="0"/>
                <a:ea typeface="ＭＳ Ｐゴシック" charset="0"/>
              </a:defRPr>
            </a:lvl8pPr>
            <a:lvl9pPr marL="3886200" indent="-228600" eaLnBrk="0" fontAlgn="base" hangingPunct="0">
              <a:spcBef>
                <a:spcPct val="0"/>
              </a:spcBef>
              <a:spcAft>
                <a:spcPct val="0"/>
              </a:spcAft>
              <a:defRPr sz="4000">
                <a:solidFill>
                  <a:schemeClr val="tx1"/>
                </a:solidFill>
                <a:latin typeface="Calibri" charset="0"/>
                <a:ea typeface="ＭＳ Ｐゴシック" charset="0"/>
              </a:defRPr>
            </a:lvl9pPr>
          </a:lstStyle>
          <a:p>
            <a:pPr eaLnBrk="1" hangingPunct="1"/>
            <a:r>
              <a:rPr lang="nl-NL" sz="1600" b="1">
                <a:latin typeface="Arial" charset="0"/>
              </a:rPr>
              <a:t>Occupational</a:t>
            </a:r>
          </a:p>
          <a:p>
            <a:pPr eaLnBrk="1" hangingPunct="1"/>
            <a:r>
              <a:rPr lang="nl-NL" sz="1600" b="1">
                <a:latin typeface="Arial" charset="0"/>
              </a:rPr>
              <a:t> standards</a:t>
            </a:r>
          </a:p>
        </p:txBody>
      </p:sp>
      <p:sp>
        <p:nvSpPr>
          <p:cNvPr id="38915" name="Text Box 9"/>
          <p:cNvSpPr txBox="1">
            <a:spLocks noChangeArrowheads="1"/>
          </p:cNvSpPr>
          <p:nvPr/>
        </p:nvSpPr>
        <p:spPr bwMode="auto">
          <a:xfrm>
            <a:off x="3635375" y="3213100"/>
            <a:ext cx="1417638" cy="5810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000">
                <a:solidFill>
                  <a:schemeClr val="tx1"/>
                </a:solidFill>
                <a:latin typeface="Calibri" charset="0"/>
                <a:ea typeface="ＭＳ Ｐゴシック" charset="0"/>
                <a:cs typeface="ＭＳ Ｐゴシック" charset="0"/>
              </a:defRPr>
            </a:lvl1pPr>
            <a:lvl2pPr marL="742950" indent="-285750" eaLnBrk="0" hangingPunct="0">
              <a:defRPr sz="4000">
                <a:solidFill>
                  <a:schemeClr val="tx1"/>
                </a:solidFill>
                <a:latin typeface="Calibri" charset="0"/>
                <a:ea typeface="ＭＳ Ｐゴシック" charset="0"/>
              </a:defRPr>
            </a:lvl2pPr>
            <a:lvl3pPr marL="1143000" indent="-228600" eaLnBrk="0" hangingPunct="0">
              <a:defRPr sz="4000">
                <a:solidFill>
                  <a:schemeClr val="tx1"/>
                </a:solidFill>
                <a:latin typeface="Calibri" charset="0"/>
                <a:ea typeface="ＭＳ Ｐゴシック" charset="0"/>
              </a:defRPr>
            </a:lvl3pPr>
            <a:lvl4pPr marL="1600200" indent="-228600" eaLnBrk="0" hangingPunct="0">
              <a:defRPr sz="4000">
                <a:solidFill>
                  <a:schemeClr val="tx1"/>
                </a:solidFill>
                <a:latin typeface="Calibri" charset="0"/>
                <a:ea typeface="ＭＳ Ｐゴシック" charset="0"/>
              </a:defRPr>
            </a:lvl4pPr>
            <a:lvl5pPr marL="2057400" indent="-228600" eaLnBrk="0" hangingPunct="0">
              <a:defRPr sz="4000">
                <a:solidFill>
                  <a:schemeClr val="tx1"/>
                </a:solidFill>
                <a:latin typeface="Calibri" charset="0"/>
                <a:ea typeface="ＭＳ Ｐゴシック" charset="0"/>
              </a:defRPr>
            </a:lvl5pPr>
            <a:lvl6pPr marL="2514600" indent="-228600" eaLnBrk="0" fontAlgn="base" hangingPunct="0">
              <a:spcBef>
                <a:spcPct val="0"/>
              </a:spcBef>
              <a:spcAft>
                <a:spcPct val="0"/>
              </a:spcAft>
              <a:defRPr sz="4000">
                <a:solidFill>
                  <a:schemeClr val="tx1"/>
                </a:solidFill>
                <a:latin typeface="Calibri" charset="0"/>
                <a:ea typeface="ＭＳ Ｐゴシック" charset="0"/>
              </a:defRPr>
            </a:lvl6pPr>
            <a:lvl7pPr marL="2971800" indent="-228600" eaLnBrk="0" fontAlgn="base" hangingPunct="0">
              <a:spcBef>
                <a:spcPct val="0"/>
              </a:spcBef>
              <a:spcAft>
                <a:spcPct val="0"/>
              </a:spcAft>
              <a:defRPr sz="4000">
                <a:solidFill>
                  <a:schemeClr val="tx1"/>
                </a:solidFill>
                <a:latin typeface="Calibri" charset="0"/>
                <a:ea typeface="ＭＳ Ｐゴシック" charset="0"/>
              </a:defRPr>
            </a:lvl7pPr>
            <a:lvl8pPr marL="3429000" indent="-228600" eaLnBrk="0" fontAlgn="base" hangingPunct="0">
              <a:spcBef>
                <a:spcPct val="0"/>
              </a:spcBef>
              <a:spcAft>
                <a:spcPct val="0"/>
              </a:spcAft>
              <a:defRPr sz="4000">
                <a:solidFill>
                  <a:schemeClr val="tx1"/>
                </a:solidFill>
                <a:latin typeface="Calibri" charset="0"/>
                <a:ea typeface="ＭＳ Ｐゴシック" charset="0"/>
              </a:defRPr>
            </a:lvl8pPr>
            <a:lvl9pPr marL="3886200" indent="-228600" eaLnBrk="0" fontAlgn="base" hangingPunct="0">
              <a:spcBef>
                <a:spcPct val="0"/>
              </a:spcBef>
              <a:spcAft>
                <a:spcPct val="0"/>
              </a:spcAft>
              <a:defRPr sz="4000">
                <a:solidFill>
                  <a:schemeClr val="tx1"/>
                </a:solidFill>
                <a:latin typeface="Calibri" charset="0"/>
                <a:ea typeface="ＭＳ Ｐゴシック" charset="0"/>
              </a:defRPr>
            </a:lvl9pPr>
          </a:lstStyle>
          <a:p>
            <a:pPr eaLnBrk="1" hangingPunct="1"/>
            <a:r>
              <a:rPr lang="nl-NL" sz="1600" b="1">
                <a:latin typeface="Arial" charset="0"/>
              </a:rPr>
              <a:t>Qualification</a:t>
            </a:r>
          </a:p>
          <a:p>
            <a:pPr eaLnBrk="1" hangingPunct="1"/>
            <a:r>
              <a:rPr lang="nl-NL" sz="1600" b="1">
                <a:latin typeface="Arial" charset="0"/>
              </a:rPr>
              <a:t>Profiles</a:t>
            </a:r>
          </a:p>
        </p:txBody>
      </p:sp>
      <p:sp>
        <p:nvSpPr>
          <p:cNvPr id="38916" name="Text Box 10"/>
          <p:cNvSpPr txBox="1">
            <a:spLocks noChangeArrowheads="1"/>
          </p:cNvSpPr>
          <p:nvPr/>
        </p:nvSpPr>
        <p:spPr bwMode="auto">
          <a:xfrm>
            <a:off x="5981700" y="3462338"/>
            <a:ext cx="1076325" cy="3365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000">
                <a:solidFill>
                  <a:schemeClr val="tx1"/>
                </a:solidFill>
                <a:latin typeface="Calibri" charset="0"/>
                <a:ea typeface="ＭＳ Ｐゴシック" charset="0"/>
                <a:cs typeface="ＭＳ Ｐゴシック" charset="0"/>
              </a:defRPr>
            </a:lvl1pPr>
            <a:lvl2pPr marL="742950" indent="-285750" eaLnBrk="0" hangingPunct="0">
              <a:defRPr sz="4000">
                <a:solidFill>
                  <a:schemeClr val="tx1"/>
                </a:solidFill>
                <a:latin typeface="Calibri" charset="0"/>
                <a:ea typeface="ＭＳ Ｐゴシック" charset="0"/>
              </a:defRPr>
            </a:lvl2pPr>
            <a:lvl3pPr marL="1143000" indent="-228600" eaLnBrk="0" hangingPunct="0">
              <a:defRPr sz="4000">
                <a:solidFill>
                  <a:schemeClr val="tx1"/>
                </a:solidFill>
                <a:latin typeface="Calibri" charset="0"/>
                <a:ea typeface="ＭＳ Ｐゴシック" charset="0"/>
              </a:defRPr>
            </a:lvl3pPr>
            <a:lvl4pPr marL="1600200" indent="-228600" eaLnBrk="0" hangingPunct="0">
              <a:defRPr sz="4000">
                <a:solidFill>
                  <a:schemeClr val="tx1"/>
                </a:solidFill>
                <a:latin typeface="Calibri" charset="0"/>
                <a:ea typeface="ＭＳ Ｐゴシック" charset="0"/>
              </a:defRPr>
            </a:lvl4pPr>
            <a:lvl5pPr marL="2057400" indent="-228600" eaLnBrk="0" hangingPunct="0">
              <a:defRPr sz="4000">
                <a:solidFill>
                  <a:schemeClr val="tx1"/>
                </a:solidFill>
                <a:latin typeface="Calibri" charset="0"/>
                <a:ea typeface="ＭＳ Ｐゴシック" charset="0"/>
              </a:defRPr>
            </a:lvl5pPr>
            <a:lvl6pPr marL="2514600" indent="-228600" eaLnBrk="0" fontAlgn="base" hangingPunct="0">
              <a:spcBef>
                <a:spcPct val="0"/>
              </a:spcBef>
              <a:spcAft>
                <a:spcPct val="0"/>
              </a:spcAft>
              <a:defRPr sz="4000">
                <a:solidFill>
                  <a:schemeClr val="tx1"/>
                </a:solidFill>
                <a:latin typeface="Calibri" charset="0"/>
                <a:ea typeface="ＭＳ Ｐゴシック" charset="0"/>
              </a:defRPr>
            </a:lvl6pPr>
            <a:lvl7pPr marL="2971800" indent="-228600" eaLnBrk="0" fontAlgn="base" hangingPunct="0">
              <a:spcBef>
                <a:spcPct val="0"/>
              </a:spcBef>
              <a:spcAft>
                <a:spcPct val="0"/>
              </a:spcAft>
              <a:defRPr sz="4000">
                <a:solidFill>
                  <a:schemeClr val="tx1"/>
                </a:solidFill>
                <a:latin typeface="Calibri" charset="0"/>
                <a:ea typeface="ＭＳ Ｐゴシック" charset="0"/>
              </a:defRPr>
            </a:lvl7pPr>
            <a:lvl8pPr marL="3429000" indent="-228600" eaLnBrk="0" fontAlgn="base" hangingPunct="0">
              <a:spcBef>
                <a:spcPct val="0"/>
              </a:spcBef>
              <a:spcAft>
                <a:spcPct val="0"/>
              </a:spcAft>
              <a:defRPr sz="4000">
                <a:solidFill>
                  <a:schemeClr val="tx1"/>
                </a:solidFill>
                <a:latin typeface="Calibri" charset="0"/>
                <a:ea typeface="ＭＳ Ｐゴシック" charset="0"/>
              </a:defRPr>
            </a:lvl8pPr>
            <a:lvl9pPr marL="3886200" indent="-228600" eaLnBrk="0" fontAlgn="base" hangingPunct="0">
              <a:spcBef>
                <a:spcPct val="0"/>
              </a:spcBef>
              <a:spcAft>
                <a:spcPct val="0"/>
              </a:spcAft>
              <a:defRPr sz="4000">
                <a:solidFill>
                  <a:schemeClr val="tx1"/>
                </a:solidFill>
                <a:latin typeface="Calibri" charset="0"/>
                <a:ea typeface="ＭＳ Ｐゴシック" charset="0"/>
              </a:defRPr>
            </a:lvl9pPr>
          </a:lstStyle>
          <a:p>
            <a:pPr eaLnBrk="1" hangingPunct="1"/>
            <a:r>
              <a:rPr lang="nl-NL" sz="1600" b="1">
                <a:latin typeface="Arial" charset="0"/>
              </a:rPr>
              <a:t>Curricula</a:t>
            </a:r>
          </a:p>
        </p:txBody>
      </p:sp>
      <p:sp>
        <p:nvSpPr>
          <p:cNvPr id="38917" name="Text Box 12"/>
          <p:cNvSpPr txBox="1">
            <a:spLocks noChangeArrowheads="1"/>
          </p:cNvSpPr>
          <p:nvPr/>
        </p:nvSpPr>
        <p:spPr bwMode="auto">
          <a:xfrm>
            <a:off x="7467600" y="3462338"/>
            <a:ext cx="1052513" cy="3365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000">
                <a:solidFill>
                  <a:schemeClr val="tx1"/>
                </a:solidFill>
                <a:latin typeface="Calibri" charset="0"/>
                <a:ea typeface="ＭＳ Ｐゴシック" charset="0"/>
                <a:cs typeface="ＭＳ Ｐゴシック" charset="0"/>
              </a:defRPr>
            </a:lvl1pPr>
            <a:lvl2pPr marL="742950" indent="-285750" eaLnBrk="0" hangingPunct="0">
              <a:defRPr sz="4000">
                <a:solidFill>
                  <a:schemeClr val="tx1"/>
                </a:solidFill>
                <a:latin typeface="Calibri" charset="0"/>
                <a:ea typeface="ＭＳ Ｐゴシック" charset="0"/>
              </a:defRPr>
            </a:lvl2pPr>
            <a:lvl3pPr marL="1143000" indent="-228600" eaLnBrk="0" hangingPunct="0">
              <a:defRPr sz="4000">
                <a:solidFill>
                  <a:schemeClr val="tx1"/>
                </a:solidFill>
                <a:latin typeface="Calibri" charset="0"/>
                <a:ea typeface="ＭＳ Ｐゴシック" charset="0"/>
              </a:defRPr>
            </a:lvl3pPr>
            <a:lvl4pPr marL="1600200" indent="-228600" eaLnBrk="0" hangingPunct="0">
              <a:defRPr sz="4000">
                <a:solidFill>
                  <a:schemeClr val="tx1"/>
                </a:solidFill>
                <a:latin typeface="Calibri" charset="0"/>
                <a:ea typeface="ＭＳ Ｐゴシック" charset="0"/>
              </a:defRPr>
            </a:lvl4pPr>
            <a:lvl5pPr marL="2057400" indent="-228600" eaLnBrk="0" hangingPunct="0">
              <a:defRPr sz="4000">
                <a:solidFill>
                  <a:schemeClr val="tx1"/>
                </a:solidFill>
                <a:latin typeface="Calibri" charset="0"/>
                <a:ea typeface="ＭＳ Ｐゴシック" charset="0"/>
              </a:defRPr>
            </a:lvl5pPr>
            <a:lvl6pPr marL="2514600" indent="-228600" eaLnBrk="0" fontAlgn="base" hangingPunct="0">
              <a:spcBef>
                <a:spcPct val="0"/>
              </a:spcBef>
              <a:spcAft>
                <a:spcPct val="0"/>
              </a:spcAft>
              <a:defRPr sz="4000">
                <a:solidFill>
                  <a:schemeClr val="tx1"/>
                </a:solidFill>
                <a:latin typeface="Calibri" charset="0"/>
                <a:ea typeface="ＭＳ Ｐゴシック" charset="0"/>
              </a:defRPr>
            </a:lvl6pPr>
            <a:lvl7pPr marL="2971800" indent="-228600" eaLnBrk="0" fontAlgn="base" hangingPunct="0">
              <a:spcBef>
                <a:spcPct val="0"/>
              </a:spcBef>
              <a:spcAft>
                <a:spcPct val="0"/>
              </a:spcAft>
              <a:defRPr sz="4000">
                <a:solidFill>
                  <a:schemeClr val="tx1"/>
                </a:solidFill>
                <a:latin typeface="Calibri" charset="0"/>
                <a:ea typeface="ＭＳ Ｐゴシック" charset="0"/>
              </a:defRPr>
            </a:lvl7pPr>
            <a:lvl8pPr marL="3429000" indent="-228600" eaLnBrk="0" fontAlgn="base" hangingPunct="0">
              <a:spcBef>
                <a:spcPct val="0"/>
              </a:spcBef>
              <a:spcAft>
                <a:spcPct val="0"/>
              </a:spcAft>
              <a:defRPr sz="4000">
                <a:solidFill>
                  <a:schemeClr val="tx1"/>
                </a:solidFill>
                <a:latin typeface="Calibri" charset="0"/>
                <a:ea typeface="ＭＳ Ｐゴシック" charset="0"/>
              </a:defRPr>
            </a:lvl8pPr>
            <a:lvl9pPr marL="3886200" indent="-228600" eaLnBrk="0" fontAlgn="base" hangingPunct="0">
              <a:spcBef>
                <a:spcPct val="0"/>
              </a:spcBef>
              <a:spcAft>
                <a:spcPct val="0"/>
              </a:spcAft>
              <a:defRPr sz="4000">
                <a:solidFill>
                  <a:schemeClr val="tx1"/>
                </a:solidFill>
                <a:latin typeface="Calibri" charset="0"/>
                <a:ea typeface="ＭＳ Ｐゴシック" charset="0"/>
              </a:defRPr>
            </a:lvl9pPr>
          </a:lstStyle>
          <a:p>
            <a:pPr eaLnBrk="1" hangingPunct="1"/>
            <a:r>
              <a:rPr lang="nl-NL" sz="1600" b="1">
                <a:latin typeface="Arial" charset="0"/>
              </a:rPr>
              <a:t>Students</a:t>
            </a:r>
          </a:p>
        </p:txBody>
      </p:sp>
      <p:sp>
        <p:nvSpPr>
          <p:cNvPr id="38918" name="Oval 13"/>
          <p:cNvSpPr>
            <a:spLocks noChangeArrowheads="1"/>
          </p:cNvSpPr>
          <p:nvPr/>
        </p:nvSpPr>
        <p:spPr bwMode="auto">
          <a:xfrm>
            <a:off x="381000" y="18018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19" name="Oval 14"/>
          <p:cNvSpPr>
            <a:spLocks noChangeArrowheads="1"/>
          </p:cNvSpPr>
          <p:nvPr/>
        </p:nvSpPr>
        <p:spPr bwMode="auto">
          <a:xfrm>
            <a:off x="609600" y="22590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20" name="Oval 15"/>
          <p:cNvSpPr>
            <a:spLocks noChangeArrowheads="1"/>
          </p:cNvSpPr>
          <p:nvPr/>
        </p:nvSpPr>
        <p:spPr bwMode="auto">
          <a:xfrm>
            <a:off x="762000" y="27162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21" name="Oval 16"/>
          <p:cNvSpPr>
            <a:spLocks noChangeArrowheads="1"/>
          </p:cNvSpPr>
          <p:nvPr/>
        </p:nvSpPr>
        <p:spPr bwMode="auto">
          <a:xfrm>
            <a:off x="1066800" y="20304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22" name="Oval 17"/>
          <p:cNvSpPr>
            <a:spLocks noChangeArrowheads="1"/>
          </p:cNvSpPr>
          <p:nvPr/>
        </p:nvSpPr>
        <p:spPr bwMode="auto">
          <a:xfrm>
            <a:off x="381000" y="28686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23" name="Oval 18"/>
          <p:cNvSpPr>
            <a:spLocks noChangeArrowheads="1"/>
          </p:cNvSpPr>
          <p:nvPr/>
        </p:nvSpPr>
        <p:spPr bwMode="auto">
          <a:xfrm>
            <a:off x="152400" y="32496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24" name="Oval 19"/>
          <p:cNvSpPr>
            <a:spLocks noChangeArrowheads="1"/>
          </p:cNvSpPr>
          <p:nvPr/>
        </p:nvSpPr>
        <p:spPr bwMode="auto">
          <a:xfrm>
            <a:off x="381000" y="43164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25" name="Oval 20"/>
          <p:cNvSpPr>
            <a:spLocks noChangeArrowheads="1"/>
          </p:cNvSpPr>
          <p:nvPr/>
        </p:nvSpPr>
        <p:spPr bwMode="auto">
          <a:xfrm>
            <a:off x="838200" y="43926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26" name="Oval 21"/>
          <p:cNvSpPr>
            <a:spLocks noChangeArrowheads="1"/>
          </p:cNvSpPr>
          <p:nvPr/>
        </p:nvSpPr>
        <p:spPr bwMode="auto">
          <a:xfrm>
            <a:off x="304800" y="47736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27" name="Oval 22"/>
          <p:cNvSpPr>
            <a:spLocks noChangeArrowheads="1"/>
          </p:cNvSpPr>
          <p:nvPr/>
        </p:nvSpPr>
        <p:spPr bwMode="auto">
          <a:xfrm>
            <a:off x="838200" y="51546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28" name="Oval 23"/>
          <p:cNvSpPr>
            <a:spLocks noChangeArrowheads="1"/>
          </p:cNvSpPr>
          <p:nvPr/>
        </p:nvSpPr>
        <p:spPr bwMode="auto">
          <a:xfrm>
            <a:off x="1143000" y="28686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29" name="Oval 24"/>
          <p:cNvSpPr>
            <a:spLocks noChangeArrowheads="1"/>
          </p:cNvSpPr>
          <p:nvPr/>
        </p:nvSpPr>
        <p:spPr bwMode="auto">
          <a:xfrm>
            <a:off x="1752600" y="30210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30" name="Oval 25"/>
          <p:cNvSpPr>
            <a:spLocks noChangeArrowheads="1"/>
          </p:cNvSpPr>
          <p:nvPr/>
        </p:nvSpPr>
        <p:spPr bwMode="auto">
          <a:xfrm>
            <a:off x="1905000" y="41640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31" name="Oval 26"/>
          <p:cNvSpPr>
            <a:spLocks noChangeArrowheads="1"/>
          </p:cNvSpPr>
          <p:nvPr/>
        </p:nvSpPr>
        <p:spPr bwMode="auto">
          <a:xfrm>
            <a:off x="2362200" y="30972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32" name="Oval 27"/>
          <p:cNvSpPr>
            <a:spLocks noChangeArrowheads="1"/>
          </p:cNvSpPr>
          <p:nvPr/>
        </p:nvSpPr>
        <p:spPr bwMode="auto">
          <a:xfrm>
            <a:off x="1981200" y="45450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33" name="Oval 28"/>
          <p:cNvSpPr>
            <a:spLocks noChangeArrowheads="1"/>
          </p:cNvSpPr>
          <p:nvPr/>
        </p:nvSpPr>
        <p:spPr bwMode="auto">
          <a:xfrm>
            <a:off x="2438400" y="41640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34" name="Oval 29"/>
          <p:cNvSpPr>
            <a:spLocks noChangeArrowheads="1"/>
          </p:cNvSpPr>
          <p:nvPr/>
        </p:nvSpPr>
        <p:spPr bwMode="auto">
          <a:xfrm>
            <a:off x="2133600" y="27162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35" name="Oval 30"/>
          <p:cNvSpPr>
            <a:spLocks noChangeArrowheads="1"/>
          </p:cNvSpPr>
          <p:nvPr/>
        </p:nvSpPr>
        <p:spPr bwMode="auto">
          <a:xfrm>
            <a:off x="6553200" y="32496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36" name="Oval 31"/>
          <p:cNvSpPr>
            <a:spLocks noChangeArrowheads="1"/>
          </p:cNvSpPr>
          <p:nvPr/>
        </p:nvSpPr>
        <p:spPr bwMode="auto">
          <a:xfrm>
            <a:off x="6705600" y="37830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37" name="Oval 32"/>
          <p:cNvSpPr>
            <a:spLocks noChangeArrowheads="1"/>
          </p:cNvSpPr>
          <p:nvPr/>
        </p:nvSpPr>
        <p:spPr bwMode="auto">
          <a:xfrm>
            <a:off x="4067175" y="3716338"/>
            <a:ext cx="228600" cy="228600"/>
          </a:xfrm>
          <a:prstGeom prst="ellipse">
            <a:avLst/>
          </a:prstGeom>
          <a:solidFill>
            <a:schemeClr val="accent1"/>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38" name="Oval 33"/>
          <p:cNvSpPr>
            <a:spLocks noChangeArrowheads="1"/>
          </p:cNvSpPr>
          <p:nvPr/>
        </p:nvSpPr>
        <p:spPr bwMode="auto">
          <a:xfrm>
            <a:off x="6172200" y="29448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39" name="Oval 34"/>
          <p:cNvSpPr>
            <a:spLocks noChangeArrowheads="1"/>
          </p:cNvSpPr>
          <p:nvPr/>
        </p:nvSpPr>
        <p:spPr bwMode="auto">
          <a:xfrm>
            <a:off x="6629400" y="25638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40" name="Oval 35"/>
          <p:cNvSpPr>
            <a:spLocks noChangeArrowheads="1"/>
          </p:cNvSpPr>
          <p:nvPr/>
        </p:nvSpPr>
        <p:spPr bwMode="auto">
          <a:xfrm>
            <a:off x="6553200" y="44688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41" name="Oval 36"/>
          <p:cNvSpPr>
            <a:spLocks noChangeArrowheads="1"/>
          </p:cNvSpPr>
          <p:nvPr/>
        </p:nvSpPr>
        <p:spPr bwMode="auto">
          <a:xfrm>
            <a:off x="6172200" y="44688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42" name="Oval 37"/>
          <p:cNvSpPr>
            <a:spLocks noChangeArrowheads="1"/>
          </p:cNvSpPr>
          <p:nvPr/>
        </p:nvSpPr>
        <p:spPr bwMode="auto">
          <a:xfrm>
            <a:off x="7467600" y="18780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43" name="Oval 38"/>
          <p:cNvSpPr>
            <a:spLocks noChangeArrowheads="1"/>
          </p:cNvSpPr>
          <p:nvPr/>
        </p:nvSpPr>
        <p:spPr bwMode="auto">
          <a:xfrm>
            <a:off x="7620000" y="21828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44" name="Oval 39"/>
          <p:cNvSpPr>
            <a:spLocks noChangeArrowheads="1"/>
          </p:cNvSpPr>
          <p:nvPr/>
        </p:nvSpPr>
        <p:spPr bwMode="auto">
          <a:xfrm>
            <a:off x="7848600" y="27924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45" name="Oval 40"/>
          <p:cNvSpPr>
            <a:spLocks noChangeArrowheads="1"/>
          </p:cNvSpPr>
          <p:nvPr/>
        </p:nvSpPr>
        <p:spPr bwMode="auto">
          <a:xfrm>
            <a:off x="8153400" y="21066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46" name="Oval 41"/>
          <p:cNvSpPr>
            <a:spLocks noChangeArrowheads="1"/>
          </p:cNvSpPr>
          <p:nvPr/>
        </p:nvSpPr>
        <p:spPr bwMode="auto">
          <a:xfrm>
            <a:off x="7467600" y="29448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47" name="Oval 42"/>
          <p:cNvSpPr>
            <a:spLocks noChangeArrowheads="1"/>
          </p:cNvSpPr>
          <p:nvPr/>
        </p:nvSpPr>
        <p:spPr bwMode="auto">
          <a:xfrm>
            <a:off x="8305800" y="27924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48" name="Oval 43"/>
          <p:cNvSpPr>
            <a:spLocks noChangeArrowheads="1"/>
          </p:cNvSpPr>
          <p:nvPr/>
        </p:nvSpPr>
        <p:spPr bwMode="auto">
          <a:xfrm>
            <a:off x="8458200" y="40116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49" name="Oval 44"/>
          <p:cNvSpPr>
            <a:spLocks noChangeArrowheads="1"/>
          </p:cNvSpPr>
          <p:nvPr/>
        </p:nvSpPr>
        <p:spPr bwMode="auto">
          <a:xfrm>
            <a:off x="7543800" y="41640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50" name="Oval 45"/>
          <p:cNvSpPr>
            <a:spLocks noChangeArrowheads="1"/>
          </p:cNvSpPr>
          <p:nvPr/>
        </p:nvSpPr>
        <p:spPr bwMode="auto">
          <a:xfrm>
            <a:off x="8001000" y="46974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51" name="Oval 46"/>
          <p:cNvSpPr>
            <a:spLocks noChangeArrowheads="1"/>
          </p:cNvSpPr>
          <p:nvPr/>
        </p:nvSpPr>
        <p:spPr bwMode="auto">
          <a:xfrm>
            <a:off x="7391400" y="48498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52" name="Oval 47"/>
          <p:cNvSpPr>
            <a:spLocks noChangeArrowheads="1"/>
          </p:cNvSpPr>
          <p:nvPr/>
        </p:nvSpPr>
        <p:spPr bwMode="auto">
          <a:xfrm>
            <a:off x="8001000" y="54594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53" name="Oval 48"/>
          <p:cNvSpPr>
            <a:spLocks noChangeArrowheads="1"/>
          </p:cNvSpPr>
          <p:nvPr/>
        </p:nvSpPr>
        <p:spPr bwMode="auto">
          <a:xfrm>
            <a:off x="8229600" y="30972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54" name="Oval 49"/>
          <p:cNvSpPr>
            <a:spLocks noChangeArrowheads="1"/>
          </p:cNvSpPr>
          <p:nvPr/>
        </p:nvSpPr>
        <p:spPr bwMode="auto">
          <a:xfrm>
            <a:off x="8077200" y="41640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55" name="Oval 54"/>
          <p:cNvSpPr>
            <a:spLocks noChangeArrowheads="1"/>
          </p:cNvSpPr>
          <p:nvPr/>
        </p:nvSpPr>
        <p:spPr bwMode="auto">
          <a:xfrm>
            <a:off x="1752600" y="22590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56" name="Oval 55"/>
          <p:cNvSpPr>
            <a:spLocks noChangeArrowheads="1"/>
          </p:cNvSpPr>
          <p:nvPr/>
        </p:nvSpPr>
        <p:spPr bwMode="auto">
          <a:xfrm>
            <a:off x="1828800" y="51546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57" name="Oval 56"/>
          <p:cNvSpPr>
            <a:spLocks noChangeArrowheads="1"/>
          </p:cNvSpPr>
          <p:nvPr/>
        </p:nvSpPr>
        <p:spPr bwMode="auto">
          <a:xfrm>
            <a:off x="6324600" y="49260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58" name="Oval 57"/>
          <p:cNvSpPr>
            <a:spLocks noChangeArrowheads="1"/>
          </p:cNvSpPr>
          <p:nvPr/>
        </p:nvSpPr>
        <p:spPr bwMode="auto">
          <a:xfrm>
            <a:off x="6248400" y="25638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59" name="Oval 58"/>
          <p:cNvSpPr>
            <a:spLocks noChangeArrowheads="1"/>
          </p:cNvSpPr>
          <p:nvPr/>
        </p:nvSpPr>
        <p:spPr bwMode="auto">
          <a:xfrm>
            <a:off x="228600" y="38592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60" name="Oval 59"/>
          <p:cNvSpPr>
            <a:spLocks noChangeArrowheads="1"/>
          </p:cNvSpPr>
          <p:nvPr/>
        </p:nvSpPr>
        <p:spPr bwMode="auto">
          <a:xfrm>
            <a:off x="609600" y="47736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61" name="Oval 60"/>
          <p:cNvSpPr>
            <a:spLocks noChangeArrowheads="1"/>
          </p:cNvSpPr>
          <p:nvPr/>
        </p:nvSpPr>
        <p:spPr bwMode="auto">
          <a:xfrm>
            <a:off x="228600" y="51546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62" name="Oval 61"/>
          <p:cNvSpPr>
            <a:spLocks noChangeArrowheads="1"/>
          </p:cNvSpPr>
          <p:nvPr/>
        </p:nvSpPr>
        <p:spPr bwMode="auto">
          <a:xfrm>
            <a:off x="609600" y="54594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63" name="Oval 62"/>
          <p:cNvSpPr>
            <a:spLocks noChangeArrowheads="1"/>
          </p:cNvSpPr>
          <p:nvPr/>
        </p:nvSpPr>
        <p:spPr bwMode="auto">
          <a:xfrm>
            <a:off x="990600" y="46212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64" name="Oval 63"/>
          <p:cNvSpPr>
            <a:spLocks noChangeArrowheads="1"/>
          </p:cNvSpPr>
          <p:nvPr/>
        </p:nvSpPr>
        <p:spPr bwMode="auto">
          <a:xfrm>
            <a:off x="990600" y="24876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65" name="Oval 64"/>
          <p:cNvSpPr>
            <a:spLocks noChangeArrowheads="1"/>
          </p:cNvSpPr>
          <p:nvPr/>
        </p:nvSpPr>
        <p:spPr bwMode="auto">
          <a:xfrm>
            <a:off x="7848600" y="18780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66" name="Oval 65"/>
          <p:cNvSpPr>
            <a:spLocks noChangeArrowheads="1"/>
          </p:cNvSpPr>
          <p:nvPr/>
        </p:nvSpPr>
        <p:spPr bwMode="auto">
          <a:xfrm>
            <a:off x="7924800" y="23352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67" name="Oval 66"/>
          <p:cNvSpPr>
            <a:spLocks noChangeArrowheads="1"/>
          </p:cNvSpPr>
          <p:nvPr/>
        </p:nvSpPr>
        <p:spPr bwMode="auto">
          <a:xfrm>
            <a:off x="8001000" y="31734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68" name="Oval 67"/>
          <p:cNvSpPr>
            <a:spLocks noChangeArrowheads="1"/>
          </p:cNvSpPr>
          <p:nvPr/>
        </p:nvSpPr>
        <p:spPr bwMode="auto">
          <a:xfrm>
            <a:off x="8305800" y="45450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69" name="Oval 68"/>
          <p:cNvSpPr>
            <a:spLocks noChangeArrowheads="1"/>
          </p:cNvSpPr>
          <p:nvPr/>
        </p:nvSpPr>
        <p:spPr bwMode="auto">
          <a:xfrm>
            <a:off x="7696200" y="45450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70" name="Oval 69"/>
          <p:cNvSpPr>
            <a:spLocks noChangeArrowheads="1"/>
          </p:cNvSpPr>
          <p:nvPr/>
        </p:nvSpPr>
        <p:spPr bwMode="auto">
          <a:xfrm>
            <a:off x="7772400" y="50784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71" name="Oval 70"/>
          <p:cNvSpPr>
            <a:spLocks noChangeArrowheads="1"/>
          </p:cNvSpPr>
          <p:nvPr/>
        </p:nvSpPr>
        <p:spPr bwMode="auto">
          <a:xfrm>
            <a:off x="7620000" y="53832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72" name="Oval 71"/>
          <p:cNvSpPr>
            <a:spLocks noChangeArrowheads="1"/>
          </p:cNvSpPr>
          <p:nvPr/>
        </p:nvSpPr>
        <p:spPr bwMode="auto">
          <a:xfrm>
            <a:off x="8077200" y="58404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73" name="Oval 72"/>
          <p:cNvSpPr>
            <a:spLocks noChangeArrowheads="1"/>
          </p:cNvSpPr>
          <p:nvPr/>
        </p:nvSpPr>
        <p:spPr bwMode="auto">
          <a:xfrm>
            <a:off x="7924800" y="15732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74" name="Oval 73"/>
          <p:cNvSpPr>
            <a:spLocks noChangeArrowheads="1"/>
          </p:cNvSpPr>
          <p:nvPr/>
        </p:nvSpPr>
        <p:spPr bwMode="auto">
          <a:xfrm>
            <a:off x="6553200" y="21828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75" name="Oval 74"/>
          <p:cNvSpPr>
            <a:spLocks noChangeArrowheads="1"/>
          </p:cNvSpPr>
          <p:nvPr/>
        </p:nvSpPr>
        <p:spPr bwMode="auto">
          <a:xfrm>
            <a:off x="2209800" y="23352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76" name="Oval 75"/>
          <p:cNvSpPr>
            <a:spLocks noChangeArrowheads="1"/>
          </p:cNvSpPr>
          <p:nvPr/>
        </p:nvSpPr>
        <p:spPr bwMode="auto">
          <a:xfrm>
            <a:off x="2286000" y="48498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77" name="Rectangle 76"/>
          <p:cNvSpPr>
            <a:spLocks noChangeArrowheads="1"/>
          </p:cNvSpPr>
          <p:nvPr/>
        </p:nvSpPr>
        <p:spPr bwMode="auto">
          <a:xfrm>
            <a:off x="444500" y="6384925"/>
            <a:ext cx="83756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nl-NL" sz="2000" b="1">
                <a:solidFill>
                  <a:srgbClr val="002850"/>
                </a:solidFill>
                <a:latin typeface="Arial" charset="0"/>
              </a:rPr>
              <a:t>Labour Market</a:t>
            </a:r>
            <a:r>
              <a:rPr lang="nl-NL" sz="2000" b="1">
                <a:solidFill>
                  <a:srgbClr val="002040"/>
                </a:solidFill>
                <a:latin typeface="Arial" charset="0"/>
              </a:rPr>
              <a:t> 	   		</a:t>
            </a:r>
            <a:r>
              <a:rPr lang="nl-NL" sz="2000" b="1">
                <a:solidFill>
                  <a:srgbClr val="002040"/>
                </a:solidFill>
                <a:latin typeface="Arial" charset="0"/>
                <a:sym typeface="Symbol" charset="0"/>
              </a:rPr>
              <a:t>			Education</a:t>
            </a:r>
            <a:endParaRPr lang="nl-NL" sz="2000" b="1">
              <a:solidFill>
                <a:srgbClr val="002040"/>
              </a:solidFill>
              <a:latin typeface="Arial" charset="0"/>
            </a:endParaRPr>
          </a:p>
        </p:txBody>
      </p:sp>
      <p:sp>
        <p:nvSpPr>
          <p:cNvPr id="38978" name="Oval 77"/>
          <p:cNvSpPr>
            <a:spLocks noChangeArrowheads="1"/>
          </p:cNvSpPr>
          <p:nvPr/>
        </p:nvSpPr>
        <p:spPr bwMode="auto">
          <a:xfrm>
            <a:off x="381000" y="35544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79" name="Line 82"/>
          <p:cNvSpPr>
            <a:spLocks noChangeShapeType="1"/>
          </p:cNvSpPr>
          <p:nvPr/>
        </p:nvSpPr>
        <p:spPr bwMode="auto">
          <a:xfrm flipV="1">
            <a:off x="4876800" y="2335213"/>
            <a:ext cx="3581400" cy="990600"/>
          </a:xfrm>
          <a:prstGeom prst="line">
            <a:avLst/>
          </a:prstGeom>
          <a:noFill/>
          <a:ln w="1270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it-IT"/>
          </a:p>
        </p:txBody>
      </p:sp>
      <p:sp>
        <p:nvSpPr>
          <p:cNvPr id="38980" name="Line 83"/>
          <p:cNvSpPr>
            <a:spLocks noChangeShapeType="1"/>
          </p:cNvSpPr>
          <p:nvPr/>
        </p:nvSpPr>
        <p:spPr bwMode="auto">
          <a:xfrm>
            <a:off x="4876800" y="4240213"/>
            <a:ext cx="3581400" cy="990600"/>
          </a:xfrm>
          <a:prstGeom prst="line">
            <a:avLst/>
          </a:prstGeom>
          <a:noFill/>
          <a:ln w="1270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it-IT"/>
          </a:p>
        </p:txBody>
      </p:sp>
      <p:sp>
        <p:nvSpPr>
          <p:cNvPr id="38981" name="Line 84"/>
          <p:cNvSpPr>
            <a:spLocks noChangeShapeType="1"/>
          </p:cNvSpPr>
          <p:nvPr/>
        </p:nvSpPr>
        <p:spPr bwMode="auto">
          <a:xfrm flipV="1">
            <a:off x="4876800" y="3783013"/>
            <a:ext cx="3505200" cy="0"/>
          </a:xfrm>
          <a:prstGeom prst="line">
            <a:avLst/>
          </a:prstGeom>
          <a:noFill/>
          <a:ln w="1270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it-IT"/>
          </a:p>
        </p:txBody>
      </p:sp>
      <p:sp>
        <p:nvSpPr>
          <p:cNvPr id="38982" name="Oval 85"/>
          <p:cNvSpPr>
            <a:spLocks noChangeArrowheads="1"/>
          </p:cNvSpPr>
          <p:nvPr/>
        </p:nvSpPr>
        <p:spPr bwMode="auto">
          <a:xfrm>
            <a:off x="7620000" y="26400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83" name="Oval 86"/>
          <p:cNvSpPr>
            <a:spLocks noChangeArrowheads="1"/>
          </p:cNvSpPr>
          <p:nvPr/>
        </p:nvSpPr>
        <p:spPr bwMode="auto">
          <a:xfrm>
            <a:off x="8229600" y="23352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84" name="Oval 87"/>
          <p:cNvSpPr>
            <a:spLocks noChangeArrowheads="1"/>
          </p:cNvSpPr>
          <p:nvPr/>
        </p:nvSpPr>
        <p:spPr bwMode="auto">
          <a:xfrm>
            <a:off x="7620000" y="32496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85" name="Oval 88"/>
          <p:cNvSpPr>
            <a:spLocks noChangeArrowheads="1"/>
          </p:cNvSpPr>
          <p:nvPr/>
        </p:nvSpPr>
        <p:spPr bwMode="auto">
          <a:xfrm>
            <a:off x="8229600" y="38592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86" name="Oval 89"/>
          <p:cNvSpPr>
            <a:spLocks noChangeArrowheads="1"/>
          </p:cNvSpPr>
          <p:nvPr/>
        </p:nvSpPr>
        <p:spPr bwMode="auto">
          <a:xfrm>
            <a:off x="7239000" y="53832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87" name="Oval 90"/>
          <p:cNvSpPr>
            <a:spLocks noChangeArrowheads="1"/>
          </p:cNvSpPr>
          <p:nvPr/>
        </p:nvSpPr>
        <p:spPr bwMode="auto">
          <a:xfrm>
            <a:off x="7620000" y="56880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88" name="Oval 91"/>
          <p:cNvSpPr>
            <a:spLocks noChangeArrowheads="1"/>
          </p:cNvSpPr>
          <p:nvPr/>
        </p:nvSpPr>
        <p:spPr bwMode="auto">
          <a:xfrm>
            <a:off x="4572000" y="2924175"/>
            <a:ext cx="228600" cy="228600"/>
          </a:xfrm>
          <a:prstGeom prst="ellipse">
            <a:avLst/>
          </a:prstGeom>
          <a:solidFill>
            <a:schemeClr val="accent1"/>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89" name="Oval 92"/>
          <p:cNvSpPr>
            <a:spLocks noChangeArrowheads="1"/>
          </p:cNvSpPr>
          <p:nvPr/>
        </p:nvSpPr>
        <p:spPr bwMode="auto">
          <a:xfrm>
            <a:off x="6705600" y="29448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90" name="Oval 93"/>
          <p:cNvSpPr>
            <a:spLocks noChangeArrowheads="1"/>
          </p:cNvSpPr>
          <p:nvPr/>
        </p:nvSpPr>
        <p:spPr bwMode="auto">
          <a:xfrm>
            <a:off x="6400800" y="30210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91" name="Oval 94"/>
          <p:cNvSpPr>
            <a:spLocks noChangeArrowheads="1"/>
          </p:cNvSpPr>
          <p:nvPr/>
        </p:nvSpPr>
        <p:spPr bwMode="auto">
          <a:xfrm>
            <a:off x="6477000" y="28686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92" name="Oval 95"/>
          <p:cNvSpPr>
            <a:spLocks noChangeArrowheads="1"/>
          </p:cNvSpPr>
          <p:nvPr/>
        </p:nvSpPr>
        <p:spPr bwMode="auto">
          <a:xfrm>
            <a:off x="6705600" y="42402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93" name="Oval 96"/>
          <p:cNvSpPr>
            <a:spLocks noChangeArrowheads="1"/>
          </p:cNvSpPr>
          <p:nvPr/>
        </p:nvSpPr>
        <p:spPr bwMode="auto">
          <a:xfrm>
            <a:off x="4427538" y="3860800"/>
            <a:ext cx="228600" cy="228600"/>
          </a:xfrm>
          <a:prstGeom prst="ellipse">
            <a:avLst/>
          </a:prstGeom>
          <a:solidFill>
            <a:schemeClr val="accent1"/>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94" name="Oval 97"/>
          <p:cNvSpPr>
            <a:spLocks noChangeArrowheads="1"/>
          </p:cNvSpPr>
          <p:nvPr/>
        </p:nvSpPr>
        <p:spPr bwMode="auto">
          <a:xfrm>
            <a:off x="6400800" y="42402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95" name="Oval 98"/>
          <p:cNvSpPr>
            <a:spLocks noChangeArrowheads="1"/>
          </p:cNvSpPr>
          <p:nvPr/>
        </p:nvSpPr>
        <p:spPr bwMode="auto">
          <a:xfrm>
            <a:off x="6019800" y="40878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96" name="Oval 101"/>
          <p:cNvSpPr>
            <a:spLocks noChangeArrowheads="1"/>
          </p:cNvSpPr>
          <p:nvPr/>
        </p:nvSpPr>
        <p:spPr bwMode="auto">
          <a:xfrm>
            <a:off x="2527300" y="26019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97" name="Oval 102"/>
          <p:cNvSpPr>
            <a:spLocks noChangeArrowheads="1"/>
          </p:cNvSpPr>
          <p:nvPr/>
        </p:nvSpPr>
        <p:spPr bwMode="auto">
          <a:xfrm>
            <a:off x="2527300" y="45069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98" name="Oval 103"/>
          <p:cNvSpPr>
            <a:spLocks noChangeArrowheads="1"/>
          </p:cNvSpPr>
          <p:nvPr/>
        </p:nvSpPr>
        <p:spPr bwMode="auto">
          <a:xfrm>
            <a:off x="1143000" y="34147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8999" name="Oval 104"/>
          <p:cNvSpPr>
            <a:spLocks noChangeArrowheads="1"/>
          </p:cNvSpPr>
          <p:nvPr/>
        </p:nvSpPr>
        <p:spPr bwMode="auto">
          <a:xfrm>
            <a:off x="698500" y="39100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9000" name="Oval 105"/>
          <p:cNvSpPr>
            <a:spLocks noChangeArrowheads="1"/>
          </p:cNvSpPr>
          <p:nvPr/>
        </p:nvSpPr>
        <p:spPr bwMode="auto">
          <a:xfrm>
            <a:off x="2006600" y="31353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9001" name="Oval 106"/>
          <p:cNvSpPr>
            <a:spLocks noChangeArrowheads="1"/>
          </p:cNvSpPr>
          <p:nvPr/>
        </p:nvSpPr>
        <p:spPr bwMode="auto">
          <a:xfrm>
            <a:off x="2209800" y="40243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9002" name="Oval 107"/>
          <p:cNvSpPr>
            <a:spLocks noChangeArrowheads="1"/>
          </p:cNvSpPr>
          <p:nvPr/>
        </p:nvSpPr>
        <p:spPr bwMode="auto">
          <a:xfrm>
            <a:off x="2743200" y="3109913"/>
            <a:ext cx="228600" cy="228600"/>
          </a:xfrm>
          <a:prstGeom prst="ellipse">
            <a:avLst/>
          </a:prstGeom>
          <a:solidFill>
            <a:srgbClr val="66FF99"/>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9003" name="Oval 108"/>
          <p:cNvSpPr>
            <a:spLocks noChangeArrowheads="1"/>
          </p:cNvSpPr>
          <p:nvPr/>
        </p:nvSpPr>
        <p:spPr bwMode="auto">
          <a:xfrm>
            <a:off x="1066800" y="3962400"/>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9004" name="Oval 109"/>
          <p:cNvSpPr>
            <a:spLocks noChangeArrowheads="1"/>
          </p:cNvSpPr>
          <p:nvPr/>
        </p:nvSpPr>
        <p:spPr bwMode="auto">
          <a:xfrm>
            <a:off x="1003300" y="5573713"/>
            <a:ext cx="228600" cy="228600"/>
          </a:xfrm>
          <a:prstGeom prst="ellipse">
            <a:avLst/>
          </a:prstGeom>
          <a:solidFill>
            <a:srgbClr val="009900"/>
          </a:solidFill>
          <a:ln w="9525">
            <a:solidFill>
              <a:schemeClr val="tx1"/>
            </a:solidFill>
            <a:round/>
            <a:headEnd/>
            <a:tailEnd/>
          </a:ln>
        </p:spPr>
        <p:txBody>
          <a:bodyPr wrap="none" anchor="ctr"/>
          <a:lstStyle/>
          <a:p>
            <a:endParaRPr lang="en-GB" sz="3000">
              <a:solidFill>
                <a:schemeClr val="bg1"/>
              </a:solidFill>
              <a:latin typeface="Arial" charset="0"/>
            </a:endParaRPr>
          </a:p>
        </p:txBody>
      </p:sp>
      <p:sp>
        <p:nvSpPr>
          <p:cNvPr id="39005" name="Text Box 111"/>
          <p:cNvSpPr txBox="1">
            <a:spLocks noChangeArrowheads="1"/>
          </p:cNvSpPr>
          <p:nvPr/>
        </p:nvSpPr>
        <p:spPr bwMode="auto">
          <a:xfrm>
            <a:off x="179388" y="188913"/>
            <a:ext cx="2284412" cy="406400"/>
          </a:xfrm>
          <a:prstGeom prst="rect">
            <a:avLst/>
          </a:prstGeom>
          <a:solidFill>
            <a:schemeClr val="bg1"/>
          </a:solidFill>
          <a:ln w="9525">
            <a:solidFill>
              <a:schemeClr val="accent2"/>
            </a:solidFill>
            <a:miter lim="800000"/>
            <a:headEnd/>
            <a:tailEnd/>
          </a:ln>
        </p:spPr>
        <p:txBody>
          <a:bodyPr wrap="none">
            <a:spAutoFit/>
          </a:bodyPr>
          <a:lstStyle>
            <a:lvl1pPr eaLnBrk="0" hangingPunct="0">
              <a:defRPr sz="4000">
                <a:solidFill>
                  <a:schemeClr val="tx1"/>
                </a:solidFill>
                <a:latin typeface="Calibri" charset="0"/>
                <a:ea typeface="ＭＳ Ｐゴシック" charset="0"/>
                <a:cs typeface="ＭＳ Ｐゴシック" charset="0"/>
              </a:defRPr>
            </a:lvl1pPr>
            <a:lvl2pPr marL="742950" indent="-285750" eaLnBrk="0" hangingPunct="0">
              <a:defRPr sz="4000">
                <a:solidFill>
                  <a:schemeClr val="tx1"/>
                </a:solidFill>
                <a:latin typeface="Calibri" charset="0"/>
                <a:ea typeface="ＭＳ Ｐゴシック" charset="0"/>
              </a:defRPr>
            </a:lvl2pPr>
            <a:lvl3pPr marL="1143000" indent="-228600" eaLnBrk="0" hangingPunct="0">
              <a:defRPr sz="4000">
                <a:solidFill>
                  <a:schemeClr val="tx1"/>
                </a:solidFill>
                <a:latin typeface="Calibri" charset="0"/>
                <a:ea typeface="ＭＳ Ｐゴシック" charset="0"/>
              </a:defRPr>
            </a:lvl3pPr>
            <a:lvl4pPr marL="1600200" indent="-228600" eaLnBrk="0" hangingPunct="0">
              <a:defRPr sz="4000">
                <a:solidFill>
                  <a:schemeClr val="tx1"/>
                </a:solidFill>
                <a:latin typeface="Calibri" charset="0"/>
                <a:ea typeface="ＭＳ Ｐゴシック" charset="0"/>
              </a:defRPr>
            </a:lvl4pPr>
            <a:lvl5pPr marL="2057400" indent="-228600" eaLnBrk="0" hangingPunct="0">
              <a:defRPr sz="4000">
                <a:solidFill>
                  <a:schemeClr val="tx1"/>
                </a:solidFill>
                <a:latin typeface="Calibri" charset="0"/>
                <a:ea typeface="ＭＳ Ｐゴシック" charset="0"/>
              </a:defRPr>
            </a:lvl5pPr>
            <a:lvl6pPr marL="2514600" indent="-228600" eaLnBrk="0" fontAlgn="base" hangingPunct="0">
              <a:spcBef>
                <a:spcPct val="0"/>
              </a:spcBef>
              <a:spcAft>
                <a:spcPct val="0"/>
              </a:spcAft>
              <a:defRPr sz="4000">
                <a:solidFill>
                  <a:schemeClr val="tx1"/>
                </a:solidFill>
                <a:latin typeface="Calibri" charset="0"/>
                <a:ea typeface="ＭＳ Ｐゴシック" charset="0"/>
              </a:defRPr>
            </a:lvl6pPr>
            <a:lvl7pPr marL="2971800" indent="-228600" eaLnBrk="0" fontAlgn="base" hangingPunct="0">
              <a:spcBef>
                <a:spcPct val="0"/>
              </a:spcBef>
              <a:spcAft>
                <a:spcPct val="0"/>
              </a:spcAft>
              <a:defRPr sz="4000">
                <a:solidFill>
                  <a:schemeClr val="tx1"/>
                </a:solidFill>
                <a:latin typeface="Calibri" charset="0"/>
                <a:ea typeface="ＭＳ Ｐゴシック" charset="0"/>
              </a:defRPr>
            </a:lvl7pPr>
            <a:lvl8pPr marL="3429000" indent="-228600" eaLnBrk="0" fontAlgn="base" hangingPunct="0">
              <a:spcBef>
                <a:spcPct val="0"/>
              </a:spcBef>
              <a:spcAft>
                <a:spcPct val="0"/>
              </a:spcAft>
              <a:defRPr sz="4000">
                <a:solidFill>
                  <a:schemeClr val="tx1"/>
                </a:solidFill>
                <a:latin typeface="Calibri" charset="0"/>
                <a:ea typeface="ＭＳ Ｐゴシック" charset="0"/>
              </a:defRPr>
            </a:lvl8pPr>
            <a:lvl9pPr marL="3886200" indent="-228600" eaLnBrk="0" fontAlgn="base" hangingPunct="0">
              <a:spcBef>
                <a:spcPct val="0"/>
              </a:spcBef>
              <a:spcAft>
                <a:spcPct val="0"/>
              </a:spcAft>
              <a:defRPr sz="4000">
                <a:solidFill>
                  <a:schemeClr val="tx1"/>
                </a:solidFill>
                <a:latin typeface="Calibri" charset="0"/>
                <a:ea typeface="ＭＳ Ｐゴシック" charset="0"/>
              </a:defRPr>
            </a:lvl9pPr>
          </a:lstStyle>
          <a:p>
            <a:pPr eaLnBrk="1" hangingPunct="1">
              <a:spcBef>
                <a:spcPct val="50000"/>
              </a:spcBef>
            </a:pPr>
            <a:r>
              <a:rPr lang="nl-NL" sz="2000" u="sng">
                <a:latin typeface="Arial" charset="0"/>
              </a:rPr>
              <a:t>WHAT</a:t>
            </a:r>
            <a:r>
              <a:rPr lang="nl-NL" sz="2000">
                <a:latin typeface="Arial" charset="0"/>
              </a:rPr>
              <a:t> TO LEARN</a:t>
            </a:r>
          </a:p>
        </p:txBody>
      </p:sp>
      <p:sp>
        <p:nvSpPr>
          <p:cNvPr id="39006" name="Text Box 112"/>
          <p:cNvSpPr txBox="1">
            <a:spLocks noChangeArrowheads="1"/>
          </p:cNvSpPr>
          <p:nvPr/>
        </p:nvSpPr>
        <p:spPr bwMode="auto">
          <a:xfrm>
            <a:off x="6732588" y="188913"/>
            <a:ext cx="2155825" cy="406400"/>
          </a:xfrm>
          <a:prstGeom prst="rect">
            <a:avLst/>
          </a:prstGeom>
          <a:solidFill>
            <a:schemeClr val="bg1"/>
          </a:solidFill>
          <a:ln w="9525">
            <a:solidFill>
              <a:schemeClr val="accent2"/>
            </a:solidFill>
            <a:miter lim="800000"/>
            <a:headEnd/>
            <a:tailEnd/>
          </a:ln>
        </p:spPr>
        <p:txBody>
          <a:bodyPr wrap="none">
            <a:spAutoFit/>
          </a:bodyPr>
          <a:lstStyle>
            <a:lvl1pPr eaLnBrk="0" hangingPunct="0">
              <a:defRPr sz="4000">
                <a:solidFill>
                  <a:schemeClr val="tx1"/>
                </a:solidFill>
                <a:latin typeface="Calibri" charset="0"/>
                <a:ea typeface="ＭＳ Ｐゴシック" charset="0"/>
                <a:cs typeface="ＭＳ Ｐゴシック" charset="0"/>
              </a:defRPr>
            </a:lvl1pPr>
            <a:lvl2pPr marL="742950" indent="-285750" eaLnBrk="0" hangingPunct="0">
              <a:defRPr sz="4000">
                <a:solidFill>
                  <a:schemeClr val="tx1"/>
                </a:solidFill>
                <a:latin typeface="Calibri" charset="0"/>
                <a:ea typeface="ＭＳ Ｐゴシック" charset="0"/>
              </a:defRPr>
            </a:lvl2pPr>
            <a:lvl3pPr marL="1143000" indent="-228600" eaLnBrk="0" hangingPunct="0">
              <a:defRPr sz="4000">
                <a:solidFill>
                  <a:schemeClr val="tx1"/>
                </a:solidFill>
                <a:latin typeface="Calibri" charset="0"/>
                <a:ea typeface="ＭＳ Ｐゴシック" charset="0"/>
              </a:defRPr>
            </a:lvl3pPr>
            <a:lvl4pPr marL="1600200" indent="-228600" eaLnBrk="0" hangingPunct="0">
              <a:defRPr sz="4000">
                <a:solidFill>
                  <a:schemeClr val="tx1"/>
                </a:solidFill>
                <a:latin typeface="Calibri" charset="0"/>
                <a:ea typeface="ＭＳ Ｐゴシック" charset="0"/>
              </a:defRPr>
            </a:lvl4pPr>
            <a:lvl5pPr marL="2057400" indent="-228600" eaLnBrk="0" hangingPunct="0">
              <a:defRPr sz="4000">
                <a:solidFill>
                  <a:schemeClr val="tx1"/>
                </a:solidFill>
                <a:latin typeface="Calibri" charset="0"/>
                <a:ea typeface="ＭＳ Ｐゴシック" charset="0"/>
              </a:defRPr>
            </a:lvl5pPr>
            <a:lvl6pPr marL="2514600" indent="-228600" eaLnBrk="0" fontAlgn="base" hangingPunct="0">
              <a:spcBef>
                <a:spcPct val="0"/>
              </a:spcBef>
              <a:spcAft>
                <a:spcPct val="0"/>
              </a:spcAft>
              <a:defRPr sz="4000">
                <a:solidFill>
                  <a:schemeClr val="tx1"/>
                </a:solidFill>
                <a:latin typeface="Calibri" charset="0"/>
                <a:ea typeface="ＭＳ Ｐゴシック" charset="0"/>
              </a:defRPr>
            </a:lvl6pPr>
            <a:lvl7pPr marL="2971800" indent="-228600" eaLnBrk="0" fontAlgn="base" hangingPunct="0">
              <a:spcBef>
                <a:spcPct val="0"/>
              </a:spcBef>
              <a:spcAft>
                <a:spcPct val="0"/>
              </a:spcAft>
              <a:defRPr sz="4000">
                <a:solidFill>
                  <a:schemeClr val="tx1"/>
                </a:solidFill>
                <a:latin typeface="Calibri" charset="0"/>
                <a:ea typeface="ＭＳ Ｐゴシック" charset="0"/>
              </a:defRPr>
            </a:lvl7pPr>
            <a:lvl8pPr marL="3429000" indent="-228600" eaLnBrk="0" fontAlgn="base" hangingPunct="0">
              <a:spcBef>
                <a:spcPct val="0"/>
              </a:spcBef>
              <a:spcAft>
                <a:spcPct val="0"/>
              </a:spcAft>
              <a:defRPr sz="4000">
                <a:solidFill>
                  <a:schemeClr val="tx1"/>
                </a:solidFill>
                <a:latin typeface="Calibri" charset="0"/>
                <a:ea typeface="ＭＳ Ｐゴシック" charset="0"/>
              </a:defRPr>
            </a:lvl8pPr>
            <a:lvl9pPr marL="3886200" indent="-228600" eaLnBrk="0" fontAlgn="base" hangingPunct="0">
              <a:spcBef>
                <a:spcPct val="0"/>
              </a:spcBef>
              <a:spcAft>
                <a:spcPct val="0"/>
              </a:spcAft>
              <a:defRPr sz="4000">
                <a:solidFill>
                  <a:schemeClr val="tx1"/>
                </a:solidFill>
                <a:latin typeface="Calibri" charset="0"/>
                <a:ea typeface="ＭＳ Ｐゴシック" charset="0"/>
              </a:defRPr>
            </a:lvl9pPr>
          </a:lstStyle>
          <a:p>
            <a:pPr eaLnBrk="1" hangingPunct="1">
              <a:spcBef>
                <a:spcPct val="50000"/>
              </a:spcBef>
            </a:pPr>
            <a:r>
              <a:rPr lang="nl-NL" sz="2000" u="sng">
                <a:latin typeface="Arial" charset="0"/>
              </a:rPr>
              <a:t>HOW</a:t>
            </a:r>
            <a:r>
              <a:rPr lang="nl-NL" sz="2000">
                <a:latin typeface="Arial" charset="0"/>
              </a:rPr>
              <a:t> TO LEARN</a:t>
            </a:r>
          </a:p>
        </p:txBody>
      </p:sp>
      <p:sp>
        <p:nvSpPr>
          <p:cNvPr id="39007" name="Text Box 113"/>
          <p:cNvSpPr txBox="1">
            <a:spLocks noChangeArrowheads="1"/>
          </p:cNvSpPr>
          <p:nvPr/>
        </p:nvSpPr>
        <p:spPr bwMode="auto">
          <a:xfrm>
            <a:off x="228600" y="3505200"/>
            <a:ext cx="990600" cy="581025"/>
          </a:xfrm>
          <a:prstGeom prst="rect">
            <a:avLst/>
          </a:prstGeom>
          <a:solidFill>
            <a:schemeClr val="bg1">
              <a:alpha val="1176"/>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000">
                <a:solidFill>
                  <a:schemeClr val="tx1"/>
                </a:solidFill>
                <a:latin typeface="Calibri" charset="0"/>
                <a:ea typeface="ＭＳ Ｐゴシック" charset="0"/>
                <a:cs typeface="ＭＳ Ｐゴシック" charset="0"/>
              </a:defRPr>
            </a:lvl1pPr>
            <a:lvl2pPr marL="742950" indent="-285750" eaLnBrk="0" hangingPunct="0">
              <a:defRPr sz="4000">
                <a:solidFill>
                  <a:schemeClr val="tx1"/>
                </a:solidFill>
                <a:latin typeface="Calibri" charset="0"/>
                <a:ea typeface="ＭＳ Ｐゴシック" charset="0"/>
              </a:defRPr>
            </a:lvl2pPr>
            <a:lvl3pPr marL="1143000" indent="-228600" eaLnBrk="0" hangingPunct="0">
              <a:defRPr sz="4000">
                <a:solidFill>
                  <a:schemeClr val="tx1"/>
                </a:solidFill>
                <a:latin typeface="Calibri" charset="0"/>
                <a:ea typeface="ＭＳ Ｐゴシック" charset="0"/>
              </a:defRPr>
            </a:lvl3pPr>
            <a:lvl4pPr marL="1600200" indent="-228600" eaLnBrk="0" hangingPunct="0">
              <a:defRPr sz="4000">
                <a:solidFill>
                  <a:schemeClr val="tx1"/>
                </a:solidFill>
                <a:latin typeface="Calibri" charset="0"/>
                <a:ea typeface="ＭＳ Ｐゴシック" charset="0"/>
              </a:defRPr>
            </a:lvl4pPr>
            <a:lvl5pPr marL="2057400" indent="-228600" eaLnBrk="0" hangingPunct="0">
              <a:defRPr sz="4000">
                <a:solidFill>
                  <a:schemeClr val="tx1"/>
                </a:solidFill>
                <a:latin typeface="Calibri" charset="0"/>
                <a:ea typeface="ＭＳ Ｐゴシック" charset="0"/>
              </a:defRPr>
            </a:lvl5pPr>
            <a:lvl6pPr marL="2514600" indent="-228600" eaLnBrk="0" fontAlgn="base" hangingPunct="0">
              <a:spcBef>
                <a:spcPct val="0"/>
              </a:spcBef>
              <a:spcAft>
                <a:spcPct val="0"/>
              </a:spcAft>
              <a:defRPr sz="4000">
                <a:solidFill>
                  <a:schemeClr val="tx1"/>
                </a:solidFill>
                <a:latin typeface="Calibri" charset="0"/>
                <a:ea typeface="ＭＳ Ｐゴシック" charset="0"/>
              </a:defRPr>
            </a:lvl6pPr>
            <a:lvl7pPr marL="2971800" indent="-228600" eaLnBrk="0" fontAlgn="base" hangingPunct="0">
              <a:spcBef>
                <a:spcPct val="0"/>
              </a:spcBef>
              <a:spcAft>
                <a:spcPct val="0"/>
              </a:spcAft>
              <a:defRPr sz="4000">
                <a:solidFill>
                  <a:schemeClr val="tx1"/>
                </a:solidFill>
                <a:latin typeface="Calibri" charset="0"/>
                <a:ea typeface="ＭＳ Ｐゴシック" charset="0"/>
              </a:defRPr>
            </a:lvl7pPr>
            <a:lvl8pPr marL="3429000" indent="-228600" eaLnBrk="0" fontAlgn="base" hangingPunct="0">
              <a:spcBef>
                <a:spcPct val="0"/>
              </a:spcBef>
              <a:spcAft>
                <a:spcPct val="0"/>
              </a:spcAft>
              <a:defRPr sz="4000">
                <a:solidFill>
                  <a:schemeClr val="tx1"/>
                </a:solidFill>
                <a:latin typeface="Calibri" charset="0"/>
                <a:ea typeface="ＭＳ Ｐゴシック" charset="0"/>
              </a:defRPr>
            </a:lvl8pPr>
            <a:lvl9pPr marL="3886200" indent="-228600" eaLnBrk="0" fontAlgn="base" hangingPunct="0">
              <a:spcBef>
                <a:spcPct val="0"/>
              </a:spcBef>
              <a:spcAft>
                <a:spcPct val="0"/>
              </a:spcAft>
              <a:defRPr sz="4000">
                <a:solidFill>
                  <a:schemeClr val="tx1"/>
                </a:solidFill>
                <a:latin typeface="Calibri" charset="0"/>
                <a:ea typeface="ＭＳ Ｐゴシック" charset="0"/>
              </a:defRPr>
            </a:lvl9pPr>
          </a:lstStyle>
          <a:p>
            <a:pPr algn="ctr" eaLnBrk="1" hangingPunct="1"/>
            <a:r>
              <a:rPr lang="nl-NL" sz="1600" b="1">
                <a:latin typeface="Arial" charset="0"/>
              </a:rPr>
              <a:t>Jobs </a:t>
            </a:r>
          </a:p>
          <a:p>
            <a:pPr eaLnBrk="1" hangingPunct="1"/>
            <a:endParaRPr lang="nl-NL" sz="1600" b="1">
              <a:latin typeface="Arial" charset="0"/>
            </a:endParaRPr>
          </a:p>
        </p:txBody>
      </p:sp>
      <p:sp>
        <p:nvSpPr>
          <p:cNvPr id="4193" name="Text Box 110"/>
          <p:cNvSpPr txBox="1">
            <a:spLocks noChangeArrowheads="1"/>
          </p:cNvSpPr>
          <p:nvPr/>
        </p:nvSpPr>
        <p:spPr bwMode="auto">
          <a:xfrm>
            <a:off x="2771775" y="0"/>
            <a:ext cx="3313113"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4000">
                <a:solidFill>
                  <a:schemeClr val="tx1"/>
                </a:solidFill>
                <a:latin typeface="Calibri" charset="0"/>
                <a:ea typeface="ＭＳ Ｐゴシック" charset="0"/>
              </a:defRPr>
            </a:lvl1pPr>
            <a:lvl2pPr marL="742950" indent="-285750" eaLnBrk="0" hangingPunct="0">
              <a:defRPr sz="4000">
                <a:solidFill>
                  <a:schemeClr val="tx1"/>
                </a:solidFill>
                <a:latin typeface="Calibri" charset="0"/>
                <a:ea typeface="ＭＳ Ｐゴシック" charset="0"/>
              </a:defRPr>
            </a:lvl2pPr>
            <a:lvl3pPr marL="1143000" indent="-228600" eaLnBrk="0" hangingPunct="0">
              <a:defRPr sz="4000">
                <a:solidFill>
                  <a:schemeClr val="tx1"/>
                </a:solidFill>
                <a:latin typeface="Calibri" charset="0"/>
                <a:ea typeface="ＭＳ Ｐゴシック" charset="0"/>
              </a:defRPr>
            </a:lvl3pPr>
            <a:lvl4pPr marL="1600200" indent="-228600" eaLnBrk="0" hangingPunct="0">
              <a:defRPr sz="4000">
                <a:solidFill>
                  <a:schemeClr val="tx1"/>
                </a:solidFill>
                <a:latin typeface="Calibri" charset="0"/>
                <a:ea typeface="ＭＳ Ｐゴシック" charset="0"/>
              </a:defRPr>
            </a:lvl4pPr>
            <a:lvl5pPr marL="2057400" indent="-228600" eaLnBrk="0" hangingPunct="0">
              <a:defRPr sz="4000">
                <a:solidFill>
                  <a:schemeClr val="tx1"/>
                </a:solidFill>
                <a:latin typeface="Calibri" charset="0"/>
                <a:ea typeface="ＭＳ Ｐゴシック" charset="0"/>
              </a:defRPr>
            </a:lvl5pPr>
            <a:lvl6pPr marL="2514600" indent="-228600" eaLnBrk="0" fontAlgn="base" hangingPunct="0">
              <a:spcBef>
                <a:spcPct val="0"/>
              </a:spcBef>
              <a:spcAft>
                <a:spcPct val="0"/>
              </a:spcAft>
              <a:defRPr sz="4000">
                <a:solidFill>
                  <a:schemeClr val="tx1"/>
                </a:solidFill>
                <a:latin typeface="Calibri" charset="0"/>
                <a:ea typeface="ＭＳ Ｐゴシック" charset="0"/>
              </a:defRPr>
            </a:lvl6pPr>
            <a:lvl7pPr marL="2971800" indent="-228600" eaLnBrk="0" fontAlgn="base" hangingPunct="0">
              <a:spcBef>
                <a:spcPct val="0"/>
              </a:spcBef>
              <a:spcAft>
                <a:spcPct val="0"/>
              </a:spcAft>
              <a:defRPr sz="4000">
                <a:solidFill>
                  <a:schemeClr val="tx1"/>
                </a:solidFill>
                <a:latin typeface="Calibri" charset="0"/>
                <a:ea typeface="ＭＳ Ｐゴシック" charset="0"/>
              </a:defRPr>
            </a:lvl7pPr>
            <a:lvl8pPr marL="3429000" indent="-228600" eaLnBrk="0" fontAlgn="base" hangingPunct="0">
              <a:spcBef>
                <a:spcPct val="0"/>
              </a:spcBef>
              <a:spcAft>
                <a:spcPct val="0"/>
              </a:spcAft>
              <a:defRPr sz="4000">
                <a:solidFill>
                  <a:schemeClr val="tx1"/>
                </a:solidFill>
                <a:latin typeface="Calibri" charset="0"/>
                <a:ea typeface="ＭＳ Ｐゴシック" charset="0"/>
              </a:defRPr>
            </a:lvl8pPr>
            <a:lvl9pPr marL="3886200" indent="-228600" eaLnBrk="0" fontAlgn="base" hangingPunct="0">
              <a:spcBef>
                <a:spcPct val="0"/>
              </a:spcBef>
              <a:spcAft>
                <a:spcPct val="0"/>
              </a:spcAft>
              <a:defRPr sz="4000">
                <a:solidFill>
                  <a:schemeClr val="tx1"/>
                </a:solidFill>
                <a:latin typeface="Calibri" charset="0"/>
                <a:ea typeface="ＭＳ Ｐゴシック" charset="0"/>
              </a:defRPr>
            </a:lvl9pPr>
          </a:lstStyle>
          <a:p>
            <a:pPr algn="ctr" eaLnBrk="1" hangingPunct="1">
              <a:defRPr/>
            </a:pPr>
            <a:r>
              <a:rPr lang="en-GB" sz="2800" smtClean="0">
                <a:cs typeface="+mn-cs"/>
              </a:rPr>
              <a:t>Demand driven VET systems</a:t>
            </a:r>
          </a:p>
        </p:txBody>
      </p:sp>
      <p:sp>
        <p:nvSpPr>
          <p:cNvPr id="39009" name="Oval 91"/>
          <p:cNvSpPr>
            <a:spLocks noChangeArrowheads="1"/>
          </p:cNvSpPr>
          <p:nvPr/>
        </p:nvSpPr>
        <p:spPr bwMode="auto">
          <a:xfrm>
            <a:off x="3779838" y="2997200"/>
            <a:ext cx="228600" cy="228600"/>
          </a:xfrm>
          <a:prstGeom prst="ellipse">
            <a:avLst/>
          </a:prstGeom>
          <a:solidFill>
            <a:schemeClr val="accent1"/>
          </a:solidFill>
          <a:ln w="9525">
            <a:solidFill>
              <a:schemeClr val="tx1"/>
            </a:solidFill>
            <a:round/>
            <a:headEnd/>
            <a:tailEnd/>
          </a:ln>
        </p:spPr>
        <p:txBody>
          <a:bodyPr wrap="none" anchor="ctr"/>
          <a:lstStyle/>
          <a:p>
            <a:endParaRPr lang="en-GB" sz="3000">
              <a:solidFill>
                <a:schemeClr val="bg1"/>
              </a:solidFill>
              <a:latin typeface="Arial" charset="0"/>
            </a:endParaRP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p:cNvSpPr>
          <p:nvPr>
            <p:ph type="title" idx="4294967295"/>
          </p:nvPr>
        </p:nvSpPr>
        <p:spPr>
          <a:xfrm>
            <a:off x="3276600" y="0"/>
            <a:ext cx="5867400" cy="1700213"/>
          </a:xfrm>
        </p:spPr>
        <p:txBody>
          <a:bodyPr/>
          <a:lstStyle/>
          <a:p>
            <a:pPr eaLnBrk="1" hangingPunct="1"/>
            <a:r>
              <a:rPr lang="en-GB" sz="3600" b="1">
                <a:solidFill>
                  <a:srgbClr val="0092BB"/>
                </a:solidFill>
                <a:latin typeface="Calibri" charset="0"/>
              </a:rPr>
              <a:t>Why </a:t>
            </a:r>
            <a:br>
              <a:rPr lang="en-GB" sz="3600" b="1">
                <a:solidFill>
                  <a:srgbClr val="0092BB"/>
                </a:solidFill>
                <a:latin typeface="Calibri" charset="0"/>
              </a:rPr>
            </a:br>
            <a:r>
              <a:rPr lang="en-GB" sz="3600" b="1">
                <a:solidFill>
                  <a:srgbClr val="0092BB"/>
                </a:solidFill>
                <a:latin typeface="Calibri" charset="0"/>
              </a:rPr>
              <a:t>Qualifications Frameworks?</a:t>
            </a:r>
          </a:p>
        </p:txBody>
      </p:sp>
      <p:sp>
        <p:nvSpPr>
          <p:cNvPr id="40962" name="Rectangle 3"/>
          <p:cNvSpPr>
            <a:spLocks noGrp="1"/>
          </p:cNvSpPr>
          <p:nvPr>
            <p:ph type="body" idx="4294967295"/>
          </p:nvPr>
        </p:nvSpPr>
        <p:spPr>
          <a:xfrm>
            <a:off x="0" y="1916113"/>
            <a:ext cx="9144000" cy="4941887"/>
          </a:xfrm>
        </p:spPr>
        <p:txBody>
          <a:bodyPr/>
          <a:lstStyle/>
          <a:p>
            <a:pPr eaLnBrk="1" hangingPunct="1">
              <a:lnSpc>
                <a:spcPct val="90000"/>
              </a:lnSpc>
            </a:pPr>
            <a:r>
              <a:rPr lang="en-GB" sz="2800" dirty="0">
                <a:latin typeface="Calibri" charset="0"/>
              </a:rPr>
              <a:t>Creating better linkages between qualifications systems making qualifications comparable and </a:t>
            </a:r>
            <a:r>
              <a:rPr lang="en-GB" sz="2800" dirty="0" smtClean="0">
                <a:latin typeface="Calibri" charset="0"/>
              </a:rPr>
              <a:t>linkable; creating pathways</a:t>
            </a:r>
            <a:endParaRPr lang="en-GB" sz="2800" dirty="0">
              <a:latin typeface="Calibri" charset="0"/>
            </a:endParaRPr>
          </a:p>
          <a:p>
            <a:pPr eaLnBrk="1" hangingPunct="1">
              <a:lnSpc>
                <a:spcPct val="90000"/>
              </a:lnSpc>
            </a:pPr>
            <a:r>
              <a:rPr lang="en-GB" sz="2800" dirty="0" smtClean="0">
                <a:latin typeface="Calibri" charset="0"/>
              </a:rPr>
              <a:t>Bringing </a:t>
            </a:r>
            <a:r>
              <a:rPr lang="en-GB" sz="2800" dirty="0">
                <a:latin typeface="Calibri" charset="0"/>
              </a:rPr>
              <a:t>together different stakeholders involved in the </a:t>
            </a:r>
            <a:r>
              <a:rPr lang="en-GB" sz="2800" dirty="0" smtClean="0">
                <a:latin typeface="Calibri" charset="0"/>
              </a:rPr>
              <a:t>design, </a:t>
            </a:r>
            <a:r>
              <a:rPr lang="en-GB" sz="2800" dirty="0">
                <a:latin typeface="Calibri" charset="0"/>
              </a:rPr>
              <a:t>delivery of </a:t>
            </a:r>
            <a:r>
              <a:rPr lang="en-GB" sz="2800" dirty="0" smtClean="0">
                <a:latin typeface="Calibri" charset="0"/>
              </a:rPr>
              <a:t>qualifications and assessment</a:t>
            </a:r>
            <a:endParaRPr lang="en-GB" sz="2800" dirty="0">
              <a:latin typeface="Calibri" charset="0"/>
            </a:endParaRPr>
          </a:p>
          <a:p>
            <a:pPr eaLnBrk="1" hangingPunct="1">
              <a:lnSpc>
                <a:spcPct val="90000"/>
              </a:lnSpc>
            </a:pPr>
            <a:r>
              <a:rPr lang="en-GB" sz="2800" dirty="0">
                <a:latin typeface="Calibri" charset="0"/>
              </a:rPr>
              <a:t>Strengthening the role of representatives from the world of work, social partners and particularly sectors</a:t>
            </a:r>
          </a:p>
          <a:p>
            <a:pPr eaLnBrk="1" hangingPunct="1">
              <a:lnSpc>
                <a:spcPct val="90000"/>
              </a:lnSpc>
            </a:pPr>
            <a:endParaRPr lang="en-GB" sz="2800" dirty="0">
              <a:latin typeface="Calibri" charset="0"/>
            </a:endParaRPr>
          </a:p>
          <a:p>
            <a:pPr eaLnBrk="1" hangingPunct="1">
              <a:lnSpc>
                <a:spcPct val="90000"/>
              </a:lnSpc>
            </a:pPr>
            <a:r>
              <a:rPr lang="en-GB" sz="2800" dirty="0">
                <a:latin typeface="Calibri" charset="0"/>
              </a:rPr>
              <a:t>Focus is on </a:t>
            </a:r>
            <a:r>
              <a:rPr lang="en-GB" sz="2800" b="1" dirty="0">
                <a:latin typeface="Calibri" charset="0"/>
              </a:rPr>
              <a:t>quality and relevance</a:t>
            </a:r>
          </a:p>
          <a:p>
            <a:pPr eaLnBrk="1" hangingPunct="1">
              <a:lnSpc>
                <a:spcPct val="90000"/>
              </a:lnSpc>
            </a:pPr>
            <a:r>
              <a:rPr lang="en-GB" sz="2800" dirty="0">
                <a:latin typeface="Calibri" charset="0"/>
              </a:rPr>
              <a:t>There is a </a:t>
            </a:r>
            <a:r>
              <a:rPr lang="en-GB" sz="2800" b="1" dirty="0">
                <a:latin typeface="Calibri" charset="0"/>
              </a:rPr>
              <a:t>direct link to the reform of VET systems</a:t>
            </a:r>
          </a:p>
        </p:txBody>
      </p:sp>
      <p:pic>
        <p:nvPicPr>
          <p:cNvPr id="40963" name="Picture 3" descr="ETF MASTER LOGO.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42938" y="428625"/>
            <a:ext cx="27146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009" name="Group 2"/>
          <p:cNvGrpSpPr>
            <a:grpSpLocks/>
          </p:cNvGrpSpPr>
          <p:nvPr/>
        </p:nvGrpSpPr>
        <p:grpSpPr bwMode="auto">
          <a:xfrm>
            <a:off x="395288" y="0"/>
            <a:ext cx="8459787" cy="6858000"/>
            <a:chOff x="1080" y="1083"/>
            <a:chExt cx="10080" cy="8640"/>
          </a:xfrm>
        </p:grpSpPr>
        <p:sp>
          <p:nvSpPr>
            <p:cNvPr id="47107" name="AutoShape 3"/>
            <p:cNvSpPr>
              <a:spLocks noChangeArrowheads="1"/>
            </p:cNvSpPr>
            <p:nvPr/>
          </p:nvSpPr>
          <p:spPr bwMode="auto">
            <a:xfrm>
              <a:off x="1080" y="1083"/>
              <a:ext cx="10080" cy="8640"/>
            </a:xfrm>
            <a:prstGeom prst="bevel">
              <a:avLst>
                <a:gd name="adj" fmla="val 40338"/>
              </a:avLst>
            </a:prstGeom>
            <a:solidFill>
              <a:srgbClr val="FFCC99">
                <a:alpha val="82001"/>
              </a:srgbClr>
            </a:solidFill>
            <a:ln w="9525">
              <a:solidFill>
                <a:srgbClr val="000000"/>
              </a:solidFill>
              <a:miter lim="800000"/>
              <a:headEnd/>
              <a:tailEnd/>
            </a:ln>
          </p:spPr>
          <p:txBody>
            <a:bodyPr/>
            <a:lstStyle/>
            <a:p>
              <a:pPr algn="ctr" eaLnBrk="0" hangingPunct="0">
                <a:defRPr/>
              </a:pPr>
              <a:endParaRPr lang="en-US" sz="1600" b="1">
                <a:effectLst>
                  <a:outerShdw blurRad="38100" dist="38100" dir="2700000" algn="tl">
                    <a:srgbClr val="FFFFFF"/>
                  </a:outerShdw>
                </a:effectLst>
                <a:latin typeface="Bookman Old Style" pitchFamily="18" charset="0"/>
                <a:ea typeface="+mn-ea"/>
                <a:cs typeface="Arial" charset="0"/>
              </a:endParaRPr>
            </a:p>
            <a:p>
              <a:pPr algn="ctr" eaLnBrk="0" hangingPunct="0">
                <a:defRPr/>
              </a:pPr>
              <a:r>
                <a:rPr lang="en-US" sz="1600" b="1">
                  <a:effectLst>
                    <a:outerShdw blurRad="38100" dist="38100" dir="2700000" algn="tl">
                      <a:srgbClr val="FFFFFF"/>
                    </a:outerShdw>
                  </a:effectLst>
                  <a:latin typeface="Bookman Old Style" pitchFamily="18" charset="0"/>
                  <a:ea typeface="+mn-ea"/>
                  <a:cs typeface="Arial" charset="0"/>
                </a:rPr>
                <a:t>QUALIFICATIONS FRAMEWORK</a:t>
              </a:r>
              <a:endParaRPr lang="en-US" sz="1800">
                <a:latin typeface="Arial" charset="0"/>
                <a:ea typeface="+mn-ea"/>
                <a:cs typeface="Arial" charset="0"/>
              </a:endParaRPr>
            </a:p>
          </p:txBody>
        </p:sp>
        <p:sp>
          <p:nvSpPr>
            <p:cNvPr id="43011" name="Rectangle 4"/>
            <p:cNvSpPr>
              <a:spLocks noChangeArrowheads="1"/>
            </p:cNvSpPr>
            <p:nvPr/>
          </p:nvSpPr>
          <p:spPr bwMode="auto">
            <a:xfrm>
              <a:off x="1080" y="3240"/>
              <a:ext cx="2340" cy="1080"/>
            </a:xfrm>
            <a:prstGeom prst="rect">
              <a:avLst/>
            </a:prstGeom>
            <a:solidFill>
              <a:srgbClr val="FFCC66">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algn="ctr" eaLnBrk="0" hangingPunct="0"/>
              <a:r>
                <a:rPr lang="en-US" sz="1500" b="1">
                  <a:solidFill>
                    <a:srgbClr val="CC0099"/>
                  </a:solidFill>
                  <a:latin typeface="Bookman Old Style" charset="0"/>
                  <a:cs typeface="Arial" charset="0"/>
                </a:rPr>
                <a:t>ASSESSMENT / RECOGNITION OF QUALIFICATIONS</a:t>
              </a:r>
              <a:endParaRPr lang="lt-LT" sz="1500" b="1">
                <a:solidFill>
                  <a:srgbClr val="CC0099"/>
                </a:solidFill>
                <a:latin typeface="Bookman Old Style" charset="0"/>
                <a:cs typeface="Arial" charset="0"/>
              </a:endParaRPr>
            </a:p>
            <a:p>
              <a:pPr eaLnBrk="0" hangingPunct="0"/>
              <a:endParaRPr lang="en-US" sz="1500">
                <a:solidFill>
                  <a:srgbClr val="CC0099"/>
                </a:solidFill>
                <a:latin typeface="Arial" charset="0"/>
                <a:cs typeface="Arial" charset="0"/>
              </a:endParaRPr>
            </a:p>
          </p:txBody>
        </p:sp>
        <p:sp>
          <p:nvSpPr>
            <p:cNvPr id="43012" name="Rectangle 5"/>
            <p:cNvSpPr>
              <a:spLocks noChangeArrowheads="1"/>
            </p:cNvSpPr>
            <p:nvPr/>
          </p:nvSpPr>
          <p:spPr bwMode="auto">
            <a:xfrm>
              <a:off x="4500" y="3600"/>
              <a:ext cx="3240" cy="720"/>
            </a:xfrm>
            <a:prstGeom prst="rect">
              <a:avLst/>
            </a:prstGeom>
            <a:solidFill>
              <a:srgbClr val="FFCC66">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hangingPunct="0"/>
              <a:r>
                <a:rPr lang="en-US" sz="1600" b="1">
                  <a:solidFill>
                    <a:srgbClr val="FF3399"/>
                  </a:solidFill>
                  <a:latin typeface="Bookman Old Style" charset="0"/>
                  <a:cs typeface="Arial" charset="0"/>
                </a:rPr>
                <a:t>MANAGEMENT</a:t>
              </a:r>
              <a:endParaRPr lang="en-US" sz="1600">
                <a:solidFill>
                  <a:srgbClr val="FF3399"/>
                </a:solidFill>
                <a:latin typeface="Arial" charset="0"/>
                <a:cs typeface="Arial" charset="0"/>
              </a:endParaRPr>
            </a:p>
          </p:txBody>
        </p:sp>
        <p:sp>
          <p:nvSpPr>
            <p:cNvPr id="43013" name="Rectangle 6"/>
            <p:cNvSpPr>
              <a:spLocks noChangeArrowheads="1"/>
            </p:cNvSpPr>
            <p:nvPr/>
          </p:nvSpPr>
          <p:spPr bwMode="auto">
            <a:xfrm>
              <a:off x="8640" y="3420"/>
              <a:ext cx="2520" cy="720"/>
            </a:xfrm>
            <a:prstGeom prst="rect">
              <a:avLst/>
            </a:prstGeom>
            <a:solidFill>
              <a:srgbClr val="FFCC66">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hangingPunct="0"/>
              <a:r>
                <a:rPr lang="en-US" sz="1500" b="1">
                  <a:solidFill>
                    <a:srgbClr val="FF99FF"/>
                  </a:solidFill>
                  <a:latin typeface="Bookman Old Style" charset="0"/>
                  <a:cs typeface="Arial" charset="0"/>
                </a:rPr>
                <a:t>DESIGNING OF QUALIFICATIONS</a:t>
              </a:r>
              <a:endParaRPr lang="en-US" sz="1500">
                <a:solidFill>
                  <a:srgbClr val="FF99FF"/>
                </a:solidFill>
                <a:latin typeface="Arial" charset="0"/>
                <a:cs typeface="Arial" charset="0"/>
              </a:endParaRPr>
            </a:p>
          </p:txBody>
        </p:sp>
        <p:sp>
          <p:nvSpPr>
            <p:cNvPr id="43014" name="Rectangle 7"/>
            <p:cNvSpPr>
              <a:spLocks noChangeArrowheads="1"/>
            </p:cNvSpPr>
            <p:nvPr/>
          </p:nvSpPr>
          <p:spPr bwMode="auto">
            <a:xfrm>
              <a:off x="4680" y="6480"/>
              <a:ext cx="2880" cy="720"/>
            </a:xfrm>
            <a:prstGeom prst="rect">
              <a:avLst/>
            </a:prstGeom>
            <a:solidFill>
              <a:srgbClr val="FFCC66">
                <a:alpha val="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hangingPunct="0"/>
              <a:r>
                <a:rPr lang="en-US" sz="1600" b="1">
                  <a:solidFill>
                    <a:srgbClr val="FF3399"/>
                  </a:solidFill>
                  <a:latin typeface="Bookman Old Style" charset="0"/>
                  <a:cs typeface="Arial" charset="0"/>
                </a:rPr>
                <a:t>ACQUISITION OF QUALIFICATIONS</a:t>
              </a:r>
              <a:endParaRPr lang="lt-LT" sz="1600" b="1">
                <a:solidFill>
                  <a:srgbClr val="FF3399"/>
                </a:solidFill>
                <a:latin typeface="Bookman Old Style" charset="0"/>
                <a:cs typeface="Arial" charset="0"/>
              </a:endParaRPr>
            </a:p>
            <a:p>
              <a:pPr eaLnBrk="0" hangingPunct="0"/>
              <a:endParaRPr lang="en-US" sz="1800">
                <a:latin typeface="Arial" charset="0"/>
                <a:cs typeface="Arial" charset="0"/>
              </a:endParaRPr>
            </a:p>
          </p:txBody>
        </p:sp>
        <p:sp>
          <p:nvSpPr>
            <p:cNvPr id="43015" name="Rectangle 8"/>
            <p:cNvSpPr>
              <a:spLocks noChangeArrowheads="1"/>
            </p:cNvSpPr>
            <p:nvPr/>
          </p:nvSpPr>
          <p:spPr bwMode="auto">
            <a:xfrm>
              <a:off x="3780" y="2880"/>
              <a:ext cx="4680" cy="720"/>
            </a:xfrm>
            <a:prstGeom prst="rect">
              <a:avLst/>
            </a:prstGeom>
            <a:solidFill>
              <a:srgbClr val="FFCC66">
                <a:alpha val="0"/>
              </a:srgbClr>
            </a:solidFill>
            <a:ln w="38100" cmpd="dbl">
              <a:solidFill>
                <a:srgbClr val="000000"/>
              </a:solidFill>
              <a:miter lim="800000"/>
              <a:headEnd/>
              <a:tailEnd/>
            </a:ln>
          </p:spPr>
          <p:txBody>
            <a:bodyPr/>
            <a:lstStyle/>
            <a:p>
              <a:pPr algn="ctr" eaLnBrk="0" hangingPunct="0"/>
              <a:r>
                <a:rPr lang="en-US" sz="1000" b="1">
                  <a:latin typeface="Arial" charset="0"/>
                  <a:cs typeface="Arial" charset="0"/>
                </a:rPr>
                <a:t>ESTABLISHMENT AND MAINTENANCE OF THE LEGAL BASIS</a:t>
              </a:r>
              <a:endParaRPr lang="lt-LT" sz="1000" b="1">
                <a:latin typeface="Arial" charset="0"/>
                <a:cs typeface="Arial" charset="0"/>
              </a:endParaRPr>
            </a:p>
            <a:p>
              <a:pPr eaLnBrk="0" hangingPunct="0"/>
              <a:endParaRPr lang="en-US" sz="1800">
                <a:latin typeface="Arial" charset="0"/>
                <a:cs typeface="Arial" charset="0"/>
              </a:endParaRPr>
            </a:p>
          </p:txBody>
        </p:sp>
        <p:sp>
          <p:nvSpPr>
            <p:cNvPr id="43016" name="Rectangle 9"/>
            <p:cNvSpPr>
              <a:spLocks noChangeArrowheads="1"/>
            </p:cNvSpPr>
            <p:nvPr/>
          </p:nvSpPr>
          <p:spPr bwMode="auto">
            <a:xfrm>
              <a:off x="3060" y="2160"/>
              <a:ext cx="5940" cy="540"/>
            </a:xfrm>
            <a:prstGeom prst="rect">
              <a:avLst/>
            </a:prstGeom>
            <a:solidFill>
              <a:srgbClr val="FFCC66">
                <a:alpha val="0"/>
              </a:srgbClr>
            </a:solidFill>
            <a:ln w="38100" cmpd="dbl">
              <a:solidFill>
                <a:srgbClr val="000000"/>
              </a:solidFill>
              <a:miter lim="800000"/>
              <a:headEnd/>
              <a:tailEnd/>
            </a:ln>
          </p:spPr>
          <p:txBody>
            <a:bodyPr/>
            <a:lstStyle/>
            <a:p>
              <a:pPr algn="ctr" eaLnBrk="0" hangingPunct="0"/>
              <a:r>
                <a:rPr lang="en-US" sz="1000" b="1">
                  <a:latin typeface="Arial" charset="0"/>
                  <a:cs typeface="Arial" charset="0"/>
                </a:rPr>
                <a:t>QUALIFICATIONS SERVICE</a:t>
              </a:r>
              <a:endParaRPr lang="en-US" sz="1800">
                <a:latin typeface="Arial" charset="0"/>
                <a:cs typeface="Arial" charset="0"/>
              </a:endParaRPr>
            </a:p>
          </p:txBody>
        </p:sp>
        <p:sp>
          <p:nvSpPr>
            <p:cNvPr id="43017" name="Rectangle 10"/>
            <p:cNvSpPr>
              <a:spLocks noChangeArrowheads="1"/>
            </p:cNvSpPr>
            <p:nvPr/>
          </p:nvSpPr>
          <p:spPr bwMode="auto">
            <a:xfrm>
              <a:off x="2520" y="1440"/>
              <a:ext cx="7020" cy="541"/>
            </a:xfrm>
            <a:prstGeom prst="rect">
              <a:avLst/>
            </a:prstGeom>
            <a:solidFill>
              <a:srgbClr val="FFCC66">
                <a:alpha val="0"/>
              </a:srgbClr>
            </a:solidFill>
            <a:ln w="38100" cmpd="dbl">
              <a:solidFill>
                <a:srgbClr val="000000"/>
              </a:solidFill>
              <a:miter lim="800000"/>
              <a:headEnd/>
              <a:tailEnd/>
            </a:ln>
          </p:spPr>
          <p:txBody>
            <a:bodyPr/>
            <a:lstStyle/>
            <a:p>
              <a:pPr algn="ctr" eaLnBrk="0" hangingPunct="0"/>
              <a:r>
                <a:rPr lang="en-US" sz="1000" b="1">
                  <a:latin typeface="Arial" charset="0"/>
                  <a:cs typeface="Arial" charset="0"/>
                </a:rPr>
                <a:t>BOARD OF QUALIFICATIONS</a:t>
              </a:r>
              <a:endParaRPr lang="en-US" sz="1800">
                <a:latin typeface="Arial" charset="0"/>
                <a:cs typeface="Arial" charset="0"/>
              </a:endParaRPr>
            </a:p>
          </p:txBody>
        </p:sp>
        <p:sp>
          <p:nvSpPr>
            <p:cNvPr id="43018" name="Rectangle 11"/>
            <p:cNvSpPr>
              <a:spLocks noChangeArrowheads="1"/>
            </p:cNvSpPr>
            <p:nvPr/>
          </p:nvSpPr>
          <p:spPr bwMode="auto">
            <a:xfrm>
              <a:off x="8820" y="4140"/>
              <a:ext cx="2160" cy="720"/>
            </a:xfrm>
            <a:prstGeom prst="rect">
              <a:avLst/>
            </a:prstGeom>
            <a:solidFill>
              <a:srgbClr val="FFCC66">
                <a:alpha val="0"/>
              </a:srgbClr>
            </a:solidFill>
            <a:ln w="38100" cmpd="dbl">
              <a:solidFill>
                <a:srgbClr val="000000"/>
              </a:solidFill>
              <a:miter lim="800000"/>
              <a:headEnd/>
              <a:tailEnd/>
            </a:ln>
          </p:spPr>
          <p:txBody>
            <a:bodyPr/>
            <a:lstStyle/>
            <a:p>
              <a:pPr algn="ctr" eaLnBrk="0" hangingPunct="0"/>
              <a:r>
                <a:rPr lang="en-US" sz="1000" b="1">
                  <a:latin typeface="Arial" charset="0"/>
                  <a:cs typeface="Arial" charset="0"/>
                </a:rPr>
                <a:t>RESEARCH OF ACTIVITIES</a:t>
              </a:r>
              <a:endParaRPr lang="en-US" sz="1800">
                <a:latin typeface="Arial" charset="0"/>
                <a:cs typeface="Arial" charset="0"/>
              </a:endParaRPr>
            </a:p>
          </p:txBody>
        </p:sp>
        <p:sp>
          <p:nvSpPr>
            <p:cNvPr id="43019" name="Rectangle 12"/>
            <p:cNvSpPr>
              <a:spLocks noChangeArrowheads="1"/>
            </p:cNvSpPr>
            <p:nvPr/>
          </p:nvSpPr>
          <p:spPr bwMode="auto">
            <a:xfrm>
              <a:off x="8820" y="5040"/>
              <a:ext cx="2160" cy="900"/>
            </a:xfrm>
            <a:prstGeom prst="rect">
              <a:avLst/>
            </a:prstGeom>
            <a:solidFill>
              <a:srgbClr val="FFCC66">
                <a:alpha val="0"/>
              </a:srgbClr>
            </a:solidFill>
            <a:ln w="38100" cmpd="dbl">
              <a:solidFill>
                <a:srgbClr val="000000"/>
              </a:solidFill>
              <a:miter lim="800000"/>
              <a:headEnd/>
              <a:tailEnd/>
            </a:ln>
          </p:spPr>
          <p:txBody>
            <a:bodyPr/>
            <a:lstStyle/>
            <a:p>
              <a:pPr algn="ctr" eaLnBrk="0" hangingPunct="0"/>
              <a:r>
                <a:rPr lang="en-US" sz="1000" b="1">
                  <a:latin typeface="Arial" charset="0"/>
                  <a:cs typeface="Arial" charset="0"/>
                </a:rPr>
                <a:t>STANDARD SETTING INSTITUTIONS</a:t>
              </a:r>
              <a:endParaRPr lang="lt-LT" sz="1000" b="1">
                <a:latin typeface="Arial" charset="0"/>
                <a:cs typeface="Arial" charset="0"/>
              </a:endParaRPr>
            </a:p>
            <a:p>
              <a:pPr eaLnBrk="0" hangingPunct="0"/>
              <a:endParaRPr lang="en-US" sz="1800">
                <a:latin typeface="Arial" charset="0"/>
                <a:cs typeface="Arial" charset="0"/>
              </a:endParaRPr>
            </a:p>
          </p:txBody>
        </p:sp>
        <p:sp>
          <p:nvSpPr>
            <p:cNvPr id="43020" name="Rectangle 13"/>
            <p:cNvSpPr>
              <a:spLocks noChangeArrowheads="1"/>
            </p:cNvSpPr>
            <p:nvPr/>
          </p:nvSpPr>
          <p:spPr bwMode="auto">
            <a:xfrm>
              <a:off x="8820" y="6120"/>
              <a:ext cx="2160" cy="1080"/>
            </a:xfrm>
            <a:prstGeom prst="rect">
              <a:avLst/>
            </a:prstGeom>
            <a:solidFill>
              <a:srgbClr val="FFCC66">
                <a:alpha val="0"/>
              </a:srgbClr>
            </a:solidFill>
            <a:ln w="38100" cmpd="dbl">
              <a:solidFill>
                <a:srgbClr val="000000"/>
              </a:solidFill>
              <a:miter lim="800000"/>
              <a:headEnd/>
              <a:tailEnd/>
            </a:ln>
          </p:spPr>
          <p:txBody>
            <a:bodyPr/>
            <a:lstStyle/>
            <a:p>
              <a:pPr algn="ctr" eaLnBrk="0" hangingPunct="0"/>
              <a:r>
                <a:rPr lang="en-US" sz="1000" b="1">
                  <a:latin typeface="Arial" charset="0"/>
                  <a:cs typeface="Arial" charset="0"/>
                </a:rPr>
                <a:t>NATIONAL OCCUPATIONAL STANDARDS AND QUALIFICATIONS</a:t>
              </a:r>
              <a:endParaRPr lang="en-US" sz="1800">
                <a:latin typeface="Arial" charset="0"/>
                <a:cs typeface="Arial" charset="0"/>
              </a:endParaRPr>
            </a:p>
          </p:txBody>
        </p:sp>
        <p:sp>
          <p:nvSpPr>
            <p:cNvPr id="43021" name="Rectangle 14"/>
            <p:cNvSpPr>
              <a:spLocks noChangeArrowheads="1"/>
            </p:cNvSpPr>
            <p:nvPr/>
          </p:nvSpPr>
          <p:spPr bwMode="auto">
            <a:xfrm>
              <a:off x="1260" y="4320"/>
              <a:ext cx="2160" cy="720"/>
            </a:xfrm>
            <a:prstGeom prst="rect">
              <a:avLst/>
            </a:prstGeom>
            <a:solidFill>
              <a:srgbClr val="FFCC66">
                <a:alpha val="0"/>
              </a:srgbClr>
            </a:solidFill>
            <a:ln w="38100" cmpd="dbl">
              <a:solidFill>
                <a:srgbClr val="000000"/>
              </a:solidFill>
              <a:miter lim="800000"/>
              <a:headEnd/>
              <a:tailEnd/>
            </a:ln>
          </p:spPr>
          <p:txBody>
            <a:bodyPr/>
            <a:lstStyle/>
            <a:p>
              <a:pPr algn="ctr" eaLnBrk="0" hangingPunct="0"/>
              <a:r>
                <a:rPr lang="en-US" sz="1000" b="1">
                  <a:latin typeface="Arial" charset="0"/>
                  <a:cs typeface="Arial" charset="0"/>
                </a:rPr>
                <a:t>ASSESSMENT REGULATIONS</a:t>
              </a:r>
              <a:endParaRPr lang="lt-LT" sz="1000" b="1">
                <a:latin typeface="Arial" charset="0"/>
                <a:cs typeface="Arial" charset="0"/>
              </a:endParaRPr>
            </a:p>
            <a:p>
              <a:pPr eaLnBrk="0" hangingPunct="0"/>
              <a:endParaRPr lang="en-US" sz="1800">
                <a:latin typeface="Arial" charset="0"/>
                <a:cs typeface="Arial" charset="0"/>
              </a:endParaRPr>
            </a:p>
          </p:txBody>
        </p:sp>
        <p:sp>
          <p:nvSpPr>
            <p:cNvPr id="43022" name="Rectangle 15"/>
            <p:cNvSpPr>
              <a:spLocks noChangeArrowheads="1"/>
            </p:cNvSpPr>
            <p:nvPr/>
          </p:nvSpPr>
          <p:spPr bwMode="auto">
            <a:xfrm>
              <a:off x="1260" y="5220"/>
              <a:ext cx="2126" cy="720"/>
            </a:xfrm>
            <a:prstGeom prst="rect">
              <a:avLst/>
            </a:prstGeom>
            <a:solidFill>
              <a:srgbClr val="FFCC66">
                <a:alpha val="0"/>
              </a:srgbClr>
            </a:solidFill>
            <a:ln w="38100" cmpd="dbl">
              <a:solidFill>
                <a:srgbClr val="000000"/>
              </a:solidFill>
              <a:miter lim="800000"/>
              <a:headEnd/>
              <a:tailEnd/>
            </a:ln>
          </p:spPr>
          <p:txBody>
            <a:bodyPr/>
            <a:lstStyle/>
            <a:p>
              <a:pPr algn="ctr" eaLnBrk="0" hangingPunct="0"/>
              <a:r>
                <a:rPr lang="en-US" sz="1000" b="1">
                  <a:latin typeface="Arial" charset="0"/>
                  <a:cs typeface="Arial" charset="0"/>
                </a:rPr>
                <a:t>ASSESSMENT METHODS</a:t>
              </a:r>
              <a:endParaRPr lang="lt-LT" sz="1000" b="1">
                <a:latin typeface="Arial" charset="0"/>
                <a:cs typeface="Arial" charset="0"/>
              </a:endParaRPr>
            </a:p>
            <a:p>
              <a:pPr eaLnBrk="0" hangingPunct="0"/>
              <a:endParaRPr lang="en-US" sz="1800">
                <a:latin typeface="Arial" charset="0"/>
                <a:cs typeface="Arial" charset="0"/>
              </a:endParaRPr>
            </a:p>
          </p:txBody>
        </p:sp>
        <p:sp>
          <p:nvSpPr>
            <p:cNvPr id="43023" name="Rectangle 16"/>
            <p:cNvSpPr>
              <a:spLocks noChangeArrowheads="1"/>
            </p:cNvSpPr>
            <p:nvPr/>
          </p:nvSpPr>
          <p:spPr bwMode="auto">
            <a:xfrm>
              <a:off x="1260" y="6120"/>
              <a:ext cx="2160" cy="1080"/>
            </a:xfrm>
            <a:prstGeom prst="rect">
              <a:avLst/>
            </a:prstGeom>
            <a:solidFill>
              <a:srgbClr val="FFCC66">
                <a:alpha val="0"/>
              </a:srgbClr>
            </a:solidFill>
            <a:ln w="38100" cmpd="dbl">
              <a:solidFill>
                <a:srgbClr val="000000"/>
              </a:solidFill>
              <a:miter lim="800000"/>
              <a:headEnd/>
              <a:tailEnd/>
            </a:ln>
          </p:spPr>
          <p:txBody>
            <a:bodyPr/>
            <a:lstStyle/>
            <a:p>
              <a:pPr algn="ctr" eaLnBrk="0" hangingPunct="0"/>
              <a:r>
                <a:rPr lang="en-US" sz="1000" b="1">
                  <a:latin typeface="Arial" charset="0"/>
                  <a:cs typeface="Arial" charset="0"/>
                </a:rPr>
                <a:t>ASSESSMENT AND RECOGNITION INSTITUTIONS</a:t>
              </a:r>
              <a:endParaRPr lang="en-US" sz="1800">
                <a:latin typeface="Arial" charset="0"/>
                <a:cs typeface="Arial" charset="0"/>
              </a:endParaRPr>
            </a:p>
          </p:txBody>
        </p:sp>
        <p:sp>
          <p:nvSpPr>
            <p:cNvPr id="43024" name="Rectangle 17"/>
            <p:cNvSpPr>
              <a:spLocks noChangeArrowheads="1"/>
            </p:cNvSpPr>
            <p:nvPr/>
          </p:nvSpPr>
          <p:spPr bwMode="auto">
            <a:xfrm>
              <a:off x="3780" y="7200"/>
              <a:ext cx="4680" cy="721"/>
            </a:xfrm>
            <a:prstGeom prst="rect">
              <a:avLst/>
            </a:prstGeom>
            <a:solidFill>
              <a:srgbClr val="FFCC66">
                <a:alpha val="0"/>
              </a:srgbClr>
            </a:solidFill>
            <a:ln w="38100" cmpd="dbl">
              <a:solidFill>
                <a:srgbClr val="000000"/>
              </a:solidFill>
              <a:miter lim="800000"/>
              <a:headEnd/>
              <a:tailEnd/>
            </a:ln>
          </p:spPr>
          <p:txBody>
            <a:bodyPr/>
            <a:lstStyle/>
            <a:p>
              <a:pPr algn="ctr" eaLnBrk="0" hangingPunct="0"/>
              <a:r>
                <a:rPr lang="en-US" sz="1000" b="1">
                  <a:latin typeface="Arial" charset="0"/>
                  <a:cs typeface="Arial" charset="0"/>
                </a:rPr>
                <a:t>CURRICULA OF FORMAL EDUCATION AND TRAINING (VET, HIGHER EDUCATION</a:t>
              </a:r>
              <a:r>
                <a:rPr lang="lt-LT" sz="1000" b="1">
                  <a:latin typeface="Arial" charset="0"/>
                  <a:cs typeface="Arial" charset="0"/>
                </a:rPr>
                <a:t>)</a:t>
              </a:r>
              <a:endParaRPr lang="en-US" sz="1800">
                <a:latin typeface="Arial" charset="0"/>
                <a:cs typeface="Arial" charset="0"/>
              </a:endParaRPr>
            </a:p>
          </p:txBody>
        </p:sp>
        <p:sp>
          <p:nvSpPr>
            <p:cNvPr id="43025" name="Rectangle 18"/>
            <p:cNvSpPr>
              <a:spLocks noChangeArrowheads="1"/>
            </p:cNvSpPr>
            <p:nvPr/>
          </p:nvSpPr>
          <p:spPr bwMode="auto">
            <a:xfrm>
              <a:off x="2880" y="8100"/>
              <a:ext cx="6480" cy="540"/>
            </a:xfrm>
            <a:prstGeom prst="rect">
              <a:avLst/>
            </a:prstGeom>
            <a:solidFill>
              <a:srgbClr val="FFCC66">
                <a:alpha val="0"/>
              </a:srgbClr>
            </a:solidFill>
            <a:ln w="38100" cmpd="dbl">
              <a:solidFill>
                <a:srgbClr val="000000"/>
              </a:solidFill>
              <a:miter lim="800000"/>
              <a:headEnd/>
              <a:tailEnd/>
            </a:ln>
          </p:spPr>
          <p:txBody>
            <a:bodyPr/>
            <a:lstStyle/>
            <a:p>
              <a:pPr algn="ctr" eaLnBrk="0" hangingPunct="0"/>
              <a:r>
                <a:rPr lang="en-US" sz="1000" b="1">
                  <a:latin typeface="Arial" charset="0"/>
                  <a:cs typeface="Arial" charset="0"/>
                </a:rPr>
                <a:t>INFORMAL AND EXPERIENTAL LEARNING</a:t>
              </a:r>
              <a:endParaRPr lang="lt-LT" sz="1000" b="1">
                <a:latin typeface="Arial" charset="0"/>
                <a:cs typeface="Arial" charset="0"/>
              </a:endParaRPr>
            </a:p>
            <a:p>
              <a:pPr eaLnBrk="0" hangingPunct="0"/>
              <a:endParaRPr lang="en-US" sz="1800">
                <a:latin typeface="Arial" charset="0"/>
                <a:cs typeface="Arial" charset="0"/>
              </a:endParaRPr>
            </a:p>
          </p:txBody>
        </p:sp>
        <p:sp>
          <p:nvSpPr>
            <p:cNvPr id="43026" name="Rectangle 19"/>
            <p:cNvSpPr>
              <a:spLocks noChangeArrowheads="1"/>
            </p:cNvSpPr>
            <p:nvPr/>
          </p:nvSpPr>
          <p:spPr bwMode="auto">
            <a:xfrm>
              <a:off x="2160" y="8820"/>
              <a:ext cx="7920" cy="540"/>
            </a:xfrm>
            <a:prstGeom prst="rect">
              <a:avLst/>
            </a:prstGeom>
            <a:solidFill>
              <a:srgbClr val="FFCC66">
                <a:alpha val="0"/>
              </a:srgbClr>
            </a:solidFill>
            <a:ln w="38100" cmpd="dbl">
              <a:solidFill>
                <a:srgbClr val="000000"/>
              </a:solidFill>
              <a:miter lim="800000"/>
              <a:headEnd/>
              <a:tailEnd/>
            </a:ln>
          </p:spPr>
          <p:txBody>
            <a:bodyPr/>
            <a:lstStyle/>
            <a:p>
              <a:pPr algn="ctr" eaLnBrk="0" hangingPunct="0"/>
              <a:r>
                <a:rPr lang="en-US" sz="1000" b="1">
                  <a:latin typeface="Arial" charset="0"/>
                  <a:cs typeface="Arial" charset="0"/>
                </a:rPr>
                <a:t>QUALIFICATIONS PROVISION INSTITUTIONS</a:t>
              </a:r>
              <a:endParaRPr lang="lt-LT" sz="1000" b="1">
                <a:latin typeface="Arial" charset="0"/>
                <a:cs typeface="Arial" charset="0"/>
              </a:endParaRPr>
            </a:p>
            <a:p>
              <a:pPr eaLnBrk="0" hangingPunct="0"/>
              <a:endParaRPr lang="en-US" sz="1800">
                <a:latin typeface="Arial" charset="0"/>
                <a:cs typeface="Arial" charset="0"/>
              </a:endParaRPr>
            </a:p>
          </p:txBody>
        </p:sp>
        <p:sp>
          <p:nvSpPr>
            <p:cNvPr id="43027" name="AutoShape 20"/>
            <p:cNvSpPr>
              <a:spLocks noChangeArrowheads="1"/>
            </p:cNvSpPr>
            <p:nvPr/>
          </p:nvSpPr>
          <p:spPr bwMode="auto">
            <a:xfrm>
              <a:off x="5760" y="6120"/>
              <a:ext cx="720" cy="360"/>
            </a:xfrm>
            <a:prstGeom prst="downArrow">
              <a:avLst>
                <a:gd name="adj1" fmla="val 50000"/>
                <a:gd name="adj2" fmla="val 25000"/>
              </a:avLst>
            </a:prstGeom>
            <a:solidFill>
              <a:srgbClr val="969696"/>
            </a:solidFill>
            <a:ln w="9525">
              <a:solidFill>
                <a:srgbClr val="000000"/>
              </a:solidFill>
              <a:miter lim="800000"/>
              <a:headEnd/>
              <a:tailEnd/>
            </a:ln>
          </p:spPr>
          <p:txBody>
            <a:bodyPr/>
            <a:lstStyle/>
            <a:p>
              <a:endParaRPr lang="en-GB" sz="1800">
                <a:latin typeface="Arial" charset="0"/>
                <a:cs typeface="Arial" charset="0"/>
              </a:endParaRPr>
            </a:p>
          </p:txBody>
        </p:sp>
        <p:sp>
          <p:nvSpPr>
            <p:cNvPr id="43028" name="AutoShape 21"/>
            <p:cNvSpPr>
              <a:spLocks noChangeArrowheads="1"/>
            </p:cNvSpPr>
            <p:nvPr/>
          </p:nvSpPr>
          <p:spPr bwMode="auto">
            <a:xfrm rot="5400000">
              <a:off x="4140" y="5220"/>
              <a:ext cx="720" cy="360"/>
            </a:xfrm>
            <a:prstGeom prst="downArrow">
              <a:avLst>
                <a:gd name="adj1" fmla="val 50000"/>
                <a:gd name="adj2" fmla="val 25000"/>
              </a:avLst>
            </a:prstGeom>
            <a:solidFill>
              <a:srgbClr val="969696"/>
            </a:solidFill>
            <a:ln w="9525">
              <a:solidFill>
                <a:srgbClr val="000000"/>
              </a:solidFill>
              <a:miter lim="800000"/>
              <a:headEnd/>
              <a:tailEnd/>
            </a:ln>
          </p:spPr>
          <p:txBody>
            <a:bodyPr rot="10800000" vert="eaVert"/>
            <a:lstStyle/>
            <a:p>
              <a:endParaRPr lang="en-GB" sz="1800">
                <a:latin typeface="Arial" charset="0"/>
                <a:cs typeface="Arial" charset="0"/>
              </a:endParaRPr>
            </a:p>
          </p:txBody>
        </p:sp>
        <p:sp>
          <p:nvSpPr>
            <p:cNvPr id="43029" name="AutoShape 22"/>
            <p:cNvSpPr>
              <a:spLocks noChangeArrowheads="1"/>
            </p:cNvSpPr>
            <p:nvPr/>
          </p:nvSpPr>
          <p:spPr bwMode="auto">
            <a:xfrm rot="-5400000">
              <a:off x="7380" y="5220"/>
              <a:ext cx="720" cy="360"/>
            </a:xfrm>
            <a:prstGeom prst="downArrow">
              <a:avLst>
                <a:gd name="adj1" fmla="val 50000"/>
                <a:gd name="adj2" fmla="val 25000"/>
              </a:avLst>
            </a:prstGeom>
            <a:solidFill>
              <a:srgbClr val="969696"/>
            </a:solidFill>
            <a:ln w="9525">
              <a:solidFill>
                <a:srgbClr val="000000"/>
              </a:solidFill>
              <a:miter lim="800000"/>
              <a:headEnd/>
              <a:tailEnd/>
            </a:ln>
          </p:spPr>
          <p:txBody>
            <a:bodyPr vert="eaVert"/>
            <a:lstStyle/>
            <a:p>
              <a:endParaRPr lang="en-GB" sz="1800">
                <a:latin typeface="Arial" charset="0"/>
                <a:cs typeface="Arial" charset="0"/>
              </a:endParaRPr>
            </a:p>
          </p:txBody>
        </p:sp>
        <p:sp>
          <p:nvSpPr>
            <p:cNvPr id="43030" name="AutoShape 23"/>
            <p:cNvSpPr>
              <a:spLocks noChangeArrowheads="1"/>
            </p:cNvSpPr>
            <p:nvPr/>
          </p:nvSpPr>
          <p:spPr bwMode="auto">
            <a:xfrm rot="10800000">
              <a:off x="5760" y="4320"/>
              <a:ext cx="720" cy="360"/>
            </a:xfrm>
            <a:prstGeom prst="downArrow">
              <a:avLst>
                <a:gd name="adj1" fmla="val 50000"/>
                <a:gd name="adj2" fmla="val 25000"/>
              </a:avLst>
            </a:prstGeom>
            <a:solidFill>
              <a:srgbClr val="969696"/>
            </a:solidFill>
            <a:ln w="9525">
              <a:solidFill>
                <a:srgbClr val="000000"/>
              </a:solidFill>
              <a:miter lim="800000"/>
              <a:headEnd/>
              <a:tailEnd/>
            </a:ln>
          </p:spPr>
          <p:txBody>
            <a:bodyPr rot="10800000"/>
            <a:lstStyle/>
            <a:p>
              <a:endParaRPr lang="en-GB" sz="1800">
                <a:latin typeface="Arial" charset="0"/>
                <a:cs typeface="Arial" charset="0"/>
              </a:endParaRPr>
            </a:p>
          </p:txBody>
        </p:sp>
        <p:sp>
          <p:nvSpPr>
            <p:cNvPr id="43031" name="AutoShape 24"/>
            <p:cNvSpPr>
              <a:spLocks noChangeArrowheads="1"/>
            </p:cNvSpPr>
            <p:nvPr/>
          </p:nvSpPr>
          <p:spPr bwMode="auto">
            <a:xfrm rot="2039052">
              <a:off x="2880" y="7380"/>
              <a:ext cx="720" cy="540"/>
            </a:xfrm>
            <a:prstGeom prst="leftRightArrow">
              <a:avLst>
                <a:gd name="adj1" fmla="val 50000"/>
                <a:gd name="adj2" fmla="val 26667"/>
              </a:avLst>
            </a:prstGeom>
            <a:solidFill>
              <a:srgbClr val="969696"/>
            </a:solidFill>
            <a:ln w="9525">
              <a:solidFill>
                <a:srgbClr val="000000"/>
              </a:solidFill>
              <a:miter lim="800000"/>
              <a:headEnd/>
              <a:tailEnd/>
            </a:ln>
          </p:spPr>
          <p:txBody>
            <a:bodyPr/>
            <a:lstStyle/>
            <a:p>
              <a:endParaRPr lang="en-GB" sz="1800">
                <a:latin typeface="Arial" charset="0"/>
                <a:cs typeface="Arial" charset="0"/>
              </a:endParaRPr>
            </a:p>
          </p:txBody>
        </p:sp>
        <p:sp>
          <p:nvSpPr>
            <p:cNvPr id="43032" name="AutoShape 25"/>
            <p:cNvSpPr>
              <a:spLocks noChangeArrowheads="1"/>
            </p:cNvSpPr>
            <p:nvPr/>
          </p:nvSpPr>
          <p:spPr bwMode="auto">
            <a:xfrm rot="8998693">
              <a:off x="8640" y="7380"/>
              <a:ext cx="720" cy="540"/>
            </a:xfrm>
            <a:prstGeom prst="leftRightArrow">
              <a:avLst>
                <a:gd name="adj1" fmla="val 50000"/>
                <a:gd name="adj2" fmla="val 26667"/>
              </a:avLst>
            </a:prstGeom>
            <a:solidFill>
              <a:srgbClr val="969696"/>
            </a:solidFill>
            <a:ln w="9525">
              <a:solidFill>
                <a:srgbClr val="000000"/>
              </a:solidFill>
              <a:miter lim="800000"/>
              <a:headEnd/>
              <a:tailEnd/>
            </a:ln>
          </p:spPr>
          <p:txBody>
            <a:bodyPr rot="10800000"/>
            <a:lstStyle/>
            <a:p>
              <a:endParaRPr lang="en-GB" sz="1800">
                <a:latin typeface="Arial" charset="0"/>
                <a:cs typeface="Arial" charset="0"/>
              </a:endParaRPr>
            </a:p>
          </p:txBody>
        </p:sp>
      </p:gr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p:cNvSpPr>
          <p:nvPr>
            <p:ph type="title"/>
          </p:nvPr>
        </p:nvSpPr>
        <p:spPr>
          <a:xfrm>
            <a:off x="3203575" y="274638"/>
            <a:ext cx="5483225" cy="1714500"/>
          </a:xfrm>
        </p:spPr>
        <p:txBody>
          <a:bodyPr/>
          <a:lstStyle/>
          <a:p>
            <a:pPr algn="r" eaLnBrk="1" hangingPunct="1"/>
            <a:r>
              <a:rPr lang="en-GB" sz="3600" b="1" dirty="0" smtClean="0">
                <a:solidFill>
                  <a:srgbClr val="0092BB"/>
                </a:solidFill>
                <a:latin typeface="Calibri" charset="0"/>
              </a:rPr>
              <a:t>NQFs as part of the VET reform process</a:t>
            </a:r>
            <a:r>
              <a:rPr lang="en-GB" sz="3200" b="1" dirty="0">
                <a:solidFill>
                  <a:schemeClr val="folHlink"/>
                </a:solidFill>
                <a:latin typeface="Calibri" charset="0"/>
              </a:rPr>
              <a:t/>
            </a:r>
            <a:br>
              <a:rPr lang="en-GB" sz="3200" b="1" dirty="0">
                <a:solidFill>
                  <a:schemeClr val="folHlink"/>
                </a:solidFill>
                <a:latin typeface="Calibri" charset="0"/>
              </a:rPr>
            </a:br>
            <a:endParaRPr lang="en-GB" sz="3200" b="1" dirty="0">
              <a:latin typeface="Calibri" charset="0"/>
            </a:endParaRPr>
          </a:p>
        </p:txBody>
      </p:sp>
      <p:sp>
        <p:nvSpPr>
          <p:cNvPr id="44034" name="Rectangle 3"/>
          <p:cNvSpPr>
            <a:spLocks noGrp="1"/>
          </p:cNvSpPr>
          <p:nvPr>
            <p:ph type="body" idx="1"/>
          </p:nvPr>
        </p:nvSpPr>
        <p:spPr>
          <a:xfrm>
            <a:off x="0" y="1557338"/>
            <a:ext cx="9144000" cy="5013325"/>
          </a:xfrm>
        </p:spPr>
        <p:txBody>
          <a:bodyPr/>
          <a:lstStyle/>
          <a:p>
            <a:pPr marL="990600" lvl="1" indent="-533400" eaLnBrk="1" hangingPunct="1">
              <a:lnSpc>
                <a:spcPct val="90000"/>
              </a:lnSpc>
              <a:buFont typeface="Wingdings" charset="0"/>
              <a:buChar char="q"/>
            </a:pPr>
            <a:r>
              <a:rPr lang="en-GB" dirty="0">
                <a:latin typeface="Calibri" charset="0"/>
              </a:rPr>
              <a:t>The “comprehensive NQF” is not the solution</a:t>
            </a:r>
          </a:p>
          <a:p>
            <a:pPr marL="990600" lvl="1" indent="-533400" eaLnBrk="1" hangingPunct="1">
              <a:lnSpc>
                <a:spcPct val="90000"/>
              </a:lnSpc>
              <a:buFont typeface="Wingdings" charset="0"/>
              <a:buChar char="q"/>
            </a:pPr>
            <a:r>
              <a:rPr lang="en-GB" dirty="0" smtClean="0">
                <a:latin typeface="Calibri" charset="0"/>
              </a:rPr>
              <a:t>It is a strong driver for communication among actors working on a common objective</a:t>
            </a:r>
          </a:p>
          <a:p>
            <a:pPr marL="990600" lvl="1" indent="-533400" eaLnBrk="1" hangingPunct="1">
              <a:lnSpc>
                <a:spcPct val="90000"/>
              </a:lnSpc>
              <a:buFont typeface="Wingdings" charset="0"/>
              <a:buChar char="q"/>
            </a:pPr>
            <a:r>
              <a:rPr lang="en-GB" dirty="0" smtClean="0">
                <a:latin typeface="Calibri" charset="0"/>
              </a:rPr>
              <a:t>QF </a:t>
            </a:r>
            <a:r>
              <a:rPr lang="en-GB" dirty="0">
                <a:latin typeface="Calibri" charset="0"/>
              </a:rPr>
              <a:t>as a tool has to be linked and integrated with wider </a:t>
            </a:r>
            <a:r>
              <a:rPr lang="en-GB" dirty="0" smtClean="0">
                <a:latin typeface="Calibri" charset="0"/>
              </a:rPr>
              <a:t>reforms</a:t>
            </a:r>
            <a:endParaRPr lang="en-GB" dirty="0">
              <a:cs typeface="Arial" charset="0"/>
            </a:endParaRPr>
          </a:p>
          <a:p>
            <a:pPr marL="990600" lvl="1" indent="-533400" eaLnBrk="1" hangingPunct="1">
              <a:lnSpc>
                <a:spcPct val="90000"/>
              </a:lnSpc>
              <a:buFont typeface="Wingdings" charset="0"/>
              <a:buChar char="q"/>
            </a:pPr>
            <a:r>
              <a:rPr lang="en-GB" dirty="0" smtClean="0">
                <a:cs typeface="Arial" charset="0"/>
              </a:rPr>
              <a:t>Requires the involvement and capacity building of teachers/assessors</a:t>
            </a:r>
          </a:p>
          <a:p>
            <a:pPr marL="990600" lvl="1" indent="-533400" eaLnBrk="1" hangingPunct="1">
              <a:lnSpc>
                <a:spcPct val="90000"/>
              </a:lnSpc>
              <a:buFont typeface="Wingdings" charset="0"/>
              <a:buChar char="q"/>
            </a:pPr>
            <a:r>
              <a:rPr lang="en-GB" dirty="0" smtClean="0">
                <a:cs typeface="Arial" charset="0"/>
              </a:rPr>
              <a:t>Requires resources at operational level rather than for coordination</a:t>
            </a:r>
          </a:p>
          <a:p>
            <a:pPr marL="990600" lvl="1" indent="-533400" eaLnBrk="1" hangingPunct="1">
              <a:lnSpc>
                <a:spcPct val="90000"/>
              </a:lnSpc>
              <a:buFont typeface="Wingdings" charset="0"/>
              <a:buChar char="q"/>
            </a:pPr>
            <a:r>
              <a:rPr lang="en-GB" dirty="0" smtClean="0">
                <a:cs typeface="Arial" charset="0"/>
              </a:rPr>
              <a:t>Requires analysis of needs for information on qualifications</a:t>
            </a:r>
            <a:endParaRPr lang="en-GB" dirty="0">
              <a:latin typeface="Calibri" charset="0"/>
            </a:endParaRPr>
          </a:p>
        </p:txBody>
      </p:sp>
      <p:pic>
        <p:nvPicPr>
          <p:cNvPr id="44035" name="Picture 3" descr="ETF MASTER LOGO.jpg"/>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23850" y="188913"/>
            <a:ext cx="27146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idx="4294967295"/>
          </p:nvPr>
        </p:nvSpPr>
        <p:spPr>
          <a:xfrm>
            <a:off x="3276600" y="0"/>
            <a:ext cx="5867400" cy="1700213"/>
          </a:xfrm>
          <a:extLst/>
        </p:spPr>
        <p:txBody>
          <a:bodyPr/>
          <a:lstStyle/>
          <a:p>
            <a:pPr>
              <a:defRPr/>
            </a:pPr>
            <a:r>
              <a:rPr lang="en-GB" sz="3600" b="1" dirty="0" smtClean="0">
                <a:ln w="10541" cmpd="sng">
                  <a:solidFill>
                    <a:schemeClr val="accent1">
                      <a:shade val="88000"/>
                      <a:satMod val="110000"/>
                    </a:schemeClr>
                  </a:solidFill>
                  <a:prstDash val="solid"/>
                </a:ln>
                <a:solidFill>
                  <a:schemeClr val="accent1"/>
                </a:solidFill>
                <a:cs typeface="+mj-cs"/>
              </a:rPr>
              <a:t>What is VET? (1)</a:t>
            </a:r>
            <a:endParaRPr lang="it-IT" sz="3600" b="1" dirty="0">
              <a:ln w="10541" cmpd="sng">
                <a:solidFill>
                  <a:schemeClr val="accent1">
                    <a:shade val="88000"/>
                    <a:satMod val="110000"/>
                  </a:schemeClr>
                </a:solidFill>
                <a:prstDash val="solid"/>
              </a:ln>
              <a:solidFill>
                <a:schemeClr val="accent1"/>
              </a:solidFill>
              <a:cs typeface="+mj-cs"/>
            </a:endParaRPr>
          </a:p>
        </p:txBody>
      </p:sp>
      <p:sp>
        <p:nvSpPr>
          <p:cNvPr id="18434" name="Rectangle 3"/>
          <p:cNvSpPr>
            <a:spLocks noGrp="1"/>
          </p:cNvSpPr>
          <p:nvPr>
            <p:ph type="body" idx="4294967295"/>
          </p:nvPr>
        </p:nvSpPr>
        <p:spPr>
          <a:xfrm>
            <a:off x="0" y="1890713"/>
            <a:ext cx="9144000" cy="4967287"/>
          </a:xfrm>
        </p:spPr>
        <p:txBody>
          <a:bodyPr/>
          <a:lstStyle/>
          <a:p>
            <a:endParaRPr lang="en-GB" sz="2000" b="1" dirty="0">
              <a:latin typeface="Calibri" charset="0"/>
            </a:endParaRPr>
          </a:p>
          <a:p>
            <a:r>
              <a:rPr lang="en-GB" sz="2000" b="1" dirty="0">
                <a:latin typeface="Calibri" charset="0"/>
              </a:rPr>
              <a:t>ILO</a:t>
            </a:r>
            <a:r>
              <a:rPr lang="en-GB" sz="2000" dirty="0">
                <a:latin typeface="Calibri" charset="0"/>
              </a:rPr>
              <a:t> : E&amp;T beyond compulsory education providing individuals with occupational or work related knowledge and skills</a:t>
            </a:r>
            <a:endParaRPr lang="it-IT" sz="2000" dirty="0">
              <a:latin typeface="Calibri" charset="0"/>
            </a:endParaRPr>
          </a:p>
          <a:p>
            <a:r>
              <a:rPr lang="en-GB" sz="2000" b="1" dirty="0">
                <a:latin typeface="Calibri" charset="0"/>
              </a:rPr>
              <a:t>UNESCO</a:t>
            </a:r>
            <a:r>
              <a:rPr lang="en-GB" sz="2000" dirty="0">
                <a:latin typeface="Calibri" charset="0"/>
              </a:rPr>
              <a:t>: those aspects of the educational process involving the study of technologies and related sciences and the acquisition of practical skills, attitudes understanding and knowledge relating to occupations in various sectors in economic and social life </a:t>
            </a:r>
            <a:endParaRPr lang="it-IT" sz="2000" dirty="0">
              <a:latin typeface="Calibri" charset="0"/>
            </a:endParaRPr>
          </a:p>
          <a:p>
            <a:r>
              <a:rPr lang="en-GB" sz="2000" b="1" dirty="0">
                <a:latin typeface="Calibri" charset="0"/>
              </a:rPr>
              <a:t>OECD </a:t>
            </a:r>
            <a:r>
              <a:rPr lang="en-GB" sz="2000" dirty="0">
                <a:latin typeface="Calibri" charset="0"/>
              </a:rPr>
              <a:t>: E&amp;T programmes containing both knowledge (theoretical understanding) and practical skills, designed for and typically leading to a particular job or type of job.</a:t>
            </a:r>
            <a:endParaRPr lang="it-IT" sz="2000" dirty="0">
              <a:latin typeface="Calibri" charset="0"/>
            </a:endParaRPr>
          </a:p>
          <a:p>
            <a:r>
              <a:rPr lang="en-GB" sz="2000" b="1" dirty="0">
                <a:latin typeface="Calibri" charset="0"/>
              </a:rPr>
              <a:t>EU</a:t>
            </a:r>
            <a:r>
              <a:rPr lang="en-GB" sz="2000" dirty="0">
                <a:latin typeface="Calibri" charset="0"/>
              </a:rPr>
              <a:t>: E&amp;T aiming to equip people with knowledge, know-how, skills an competences required in particular occupations or more broadly in the labour market; at the same time, VET should ensure active citizenship and </a:t>
            </a:r>
            <a:r>
              <a:rPr lang="en-GB" sz="2000" dirty="0" smtClean="0">
                <a:latin typeface="Calibri" charset="0"/>
              </a:rPr>
              <a:t>personal </a:t>
            </a:r>
            <a:r>
              <a:rPr lang="en-GB" sz="2000" dirty="0">
                <a:latin typeface="Calibri" charset="0"/>
              </a:rPr>
              <a:t>development</a:t>
            </a:r>
            <a:endParaRPr lang="it-IT" sz="2000" dirty="0">
              <a:latin typeface="Calibri" charset="0"/>
            </a:endParaRPr>
          </a:p>
          <a:p>
            <a:pPr eaLnBrk="1" hangingPunct="1"/>
            <a:endParaRPr lang="en-GB" sz="2800" dirty="0">
              <a:latin typeface="Calibri" charset="0"/>
            </a:endParaRPr>
          </a:p>
        </p:txBody>
      </p:sp>
      <p:pic>
        <p:nvPicPr>
          <p:cNvPr id="18435" name="Picture 3" descr="ETF MASTER LOGO.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42938" y="428625"/>
            <a:ext cx="27146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p:cNvSpPr>
          <p:nvPr>
            <p:ph type="title" idx="4294967295"/>
          </p:nvPr>
        </p:nvSpPr>
        <p:spPr>
          <a:xfrm>
            <a:off x="3276600" y="0"/>
            <a:ext cx="5867400" cy="1700213"/>
          </a:xfrm>
        </p:spPr>
        <p:txBody>
          <a:bodyPr/>
          <a:lstStyle/>
          <a:p>
            <a:pPr eaLnBrk="1" hangingPunct="1"/>
            <a:r>
              <a:rPr lang="en-GB" sz="3600">
                <a:latin typeface="Calibri" charset="0"/>
              </a:rPr>
              <a:t/>
            </a:r>
            <a:br>
              <a:rPr lang="en-GB" sz="3600">
                <a:latin typeface="Calibri" charset="0"/>
              </a:rPr>
            </a:br>
            <a:endParaRPr lang="en-GB" sz="3600">
              <a:latin typeface="Calibri" charset="0"/>
            </a:endParaRPr>
          </a:p>
        </p:txBody>
      </p:sp>
      <p:pic>
        <p:nvPicPr>
          <p:cNvPr id="49154" name="Picture 3" descr="ETF MASTER LOGO.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156325" y="260350"/>
            <a:ext cx="27146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55" name="Rechthoek 4"/>
          <p:cNvSpPr>
            <a:spLocks noChangeArrowheads="1"/>
          </p:cNvSpPr>
          <p:nvPr/>
        </p:nvSpPr>
        <p:spPr bwMode="auto">
          <a:xfrm>
            <a:off x="0" y="0"/>
            <a:ext cx="4751388"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sz="4200" b="1">
                <a:solidFill>
                  <a:srgbClr val="0092BB"/>
                </a:solidFill>
                <a:cs typeface="Arial" charset="0"/>
              </a:rPr>
              <a:t>QFs from Concepts to Implementation</a:t>
            </a:r>
          </a:p>
        </p:txBody>
      </p:sp>
      <p:sp>
        <p:nvSpPr>
          <p:cNvPr id="49156" name="Text Box 6"/>
          <p:cNvSpPr txBox="1">
            <a:spLocks noChangeArrowheads="1"/>
          </p:cNvSpPr>
          <p:nvPr/>
        </p:nvSpPr>
        <p:spPr bwMode="auto">
          <a:xfrm>
            <a:off x="179388" y="1485900"/>
            <a:ext cx="6146800" cy="173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000">
                <a:solidFill>
                  <a:schemeClr val="tx1"/>
                </a:solidFill>
                <a:latin typeface="Calibri" charset="0"/>
                <a:ea typeface="ＭＳ Ｐゴシック" charset="0"/>
                <a:cs typeface="ＭＳ Ｐゴシック" charset="0"/>
              </a:defRPr>
            </a:lvl1pPr>
            <a:lvl2pPr marL="742950" indent="-285750" eaLnBrk="0" hangingPunct="0">
              <a:defRPr sz="4000">
                <a:solidFill>
                  <a:schemeClr val="tx1"/>
                </a:solidFill>
                <a:latin typeface="Calibri" charset="0"/>
                <a:ea typeface="ＭＳ Ｐゴシック" charset="0"/>
              </a:defRPr>
            </a:lvl2pPr>
            <a:lvl3pPr marL="1143000" indent="-228600" eaLnBrk="0" hangingPunct="0">
              <a:defRPr sz="4000">
                <a:solidFill>
                  <a:schemeClr val="tx1"/>
                </a:solidFill>
                <a:latin typeface="Calibri" charset="0"/>
                <a:ea typeface="ＭＳ Ｐゴシック" charset="0"/>
              </a:defRPr>
            </a:lvl3pPr>
            <a:lvl4pPr marL="1600200" indent="-228600" eaLnBrk="0" hangingPunct="0">
              <a:defRPr sz="4000">
                <a:solidFill>
                  <a:schemeClr val="tx1"/>
                </a:solidFill>
                <a:latin typeface="Calibri" charset="0"/>
                <a:ea typeface="ＭＳ Ｐゴシック" charset="0"/>
              </a:defRPr>
            </a:lvl4pPr>
            <a:lvl5pPr marL="2057400" indent="-228600" eaLnBrk="0" hangingPunct="0">
              <a:defRPr sz="4000">
                <a:solidFill>
                  <a:schemeClr val="tx1"/>
                </a:solidFill>
                <a:latin typeface="Calibri" charset="0"/>
                <a:ea typeface="ＭＳ Ｐゴシック" charset="0"/>
              </a:defRPr>
            </a:lvl5pPr>
            <a:lvl6pPr marL="2514600" indent="-228600" eaLnBrk="0" fontAlgn="base" hangingPunct="0">
              <a:spcBef>
                <a:spcPct val="0"/>
              </a:spcBef>
              <a:spcAft>
                <a:spcPct val="0"/>
              </a:spcAft>
              <a:defRPr sz="4000">
                <a:solidFill>
                  <a:schemeClr val="tx1"/>
                </a:solidFill>
                <a:latin typeface="Calibri" charset="0"/>
                <a:ea typeface="ＭＳ Ｐゴシック" charset="0"/>
              </a:defRPr>
            </a:lvl6pPr>
            <a:lvl7pPr marL="2971800" indent="-228600" eaLnBrk="0" fontAlgn="base" hangingPunct="0">
              <a:spcBef>
                <a:spcPct val="0"/>
              </a:spcBef>
              <a:spcAft>
                <a:spcPct val="0"/>
              </a:spcAft>
              <a:defRPr sz="4000">
                <a:solidFill>
                  <a:schemeClr val="tx1"/>
                </a:solidFill>
                <a:latin typeface="Calibri" charset="0"/>
                <a:ea typeface="ＭＳ Ｐゴシック" charset="0"/>
              </a:defRPr>
            </a:lvl7pPr>
            <a:lvl8pPr marL="3429000" indent="-228600" eaLnBrk="0" fontAlgn="base" hangingPunct="0">
              <a:spcBef>
                <a:spcPct val="0"/>
              </a:spcBef>
              <a:spcAft>
                <a:spcPct val="0"/>
              </a:spcAft>
              <a:defRPr sz="4000">
                <a:solidFill>
                  <a:schemeClr val="tx1"/>
                </a:solidFill>
                <a:latin typeface="Calibri" charset="0"/>
                <a:ea typeface="ＭＳ Ｐゴシック" charset="0"/>
              </a:defRPr>
            </a:lvl8pPr>
            <a:lvl9pPr marL="3886200" indent="-228600" eaLnBrk="0" fontAlgn="base" hangingPunct="0">
              <a:spcBef>
                <a:spcPct val="0"/>
              </a:spcBef>
              <a:spcAft>
                <a:spcPct val="0"/>
              </a:spcAft>
              <a:defRPr sz="4000">
                <a:solidFill>
                  <a:schemeClr val="tx1"/>
                </a:solidFill>
                <a:latin typeface="Calibri" charset="0"/>
                <a:ea typeface="ＭＳ Ｐゴシック" charset="0"/>
              </a:defRPr>
            </a:lvl9pPr>
          </a:lstStyle>
          <a:p>
            <a:pPr eaLnBrk="1" hangingPunct="1">
              <a:lnSpc>
                <a:spcPct val="150000"/>
              </a:lnSpc>
            </a:pPr>
            <a:r>
              <a:rPr lang="en-GB" sz="2400">
                <a:cs typeface="Arial" charset="0"/>
              </a:rPr>
              <a:t>Large diversity in implementation arrangements</a:t>
            </a:r>
          </a:p>
          <a:p>
            <a:pPr eaLnBrk="1" hangingPunct="1">
              <a:lnSpc>
                <a:spcPct val="150000"/>
              </a:lnSpc>
            </a:pPr>
            <a:r>
              <a:rPr lang="en-GB" sz="2400">
                <a:cs typeface="Arial" charset="0"/>
              </a:rPr>
              <a:t>NQF rooted in existing qualifications system</a:t>
            </a:r>
          </a:p>
          <a:p>
            <a:pPr eaLnBrk="1" hangingPunct="1">
              <a:lnSpc>
                <a:spcPct val="150000"/>
              </a:lnSpc>
            </a:pPr>
            <a:r>
              <a:rPr lang="en-GB" sz="2400">
                <a:cs typeface="Arial" charset="0"/>
              </a:rPr>
              <a:t>NQF development takes time and never finishes</a:t>
            </a:r>
          </a:p>
        </p:txBody>
      </p:sp>
      <p:sp>
        <p:nvSpPr>
          <p:cNvPr id="49157" name="Text Box 11"/>
          <p:cNvSpPr txBox="1">
            <a:spLocks noChangeArrowheads="1"/>
          </p:cNvSpPr>
          <p:nvPr/>
        </p:nvSpPr>
        <p:spPr bwMode="auto">
          <a:xfrm>
            <a:off x="3203575" y="3860800"/>
            <a:ext cx="5761038"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4000">
                <a:solidFill>
                  <a:schemeClr val="tx1"/>
                </a:solidFill>
                <a:latin typeface="Calibri" charset="0"/>
                <a:ea typeface="ＭＳ Ｐゴシック" charset="0"/>
                <a:cs typeface="ＭＳ Ｐゴシック" charset="0"/>
              </a:defRPr>
            </a:lvl1pPr>
            <a:lvl2pPr marL="742950" indent="-285750" eaLnBrk="0" hangingPunct="0">
              <a:defRPr sz="4000">
                <a:solidFill>
                  <a:schemeClr val="tx1"/>
                </a:solidFill>
                <a:latin typeface="Calibri" charset="0"/>
                <a:ea typeface="ＭＳ Ｐゴシック" charset="0"/>
              </a:defRPr>
            </a:lvl2pPr>
            <a:lvl3pPr marL="1143000" indent="-228600" eaLnBrk="0" hangingPunct="0">
              <a:defRPr sz="4000">
                <a:solidFill>
                  <a:schemeClr val="tx1"/>
                </a:solidFill>
                <a:latin typeface="Calibri" charset="0"/>
                <a:ea typeface="ＭＳ Ｐゴシック" charset="0"/>
              </a:defRPr>
            </a:lvl3pPr>
            <a:lvl4pPr marL="1600200" indent="-228600" eaLnBrk="0" hangingPunct="0">
              <a:defRPr sz="4000">
                <a:solidFill>
                  <a:schemeClr val="tx1"/>
                </a:solidFill>
                <a:latin typeface="Calibri" charset="0"/>
                <a:ea typeface="ＭＳ Ｐゴシック" charset="0"/>
              </a:defRPr>
            </a:lvl4pPr>
            <a:lvl5pPr marL="2057400" indent="-228600" eaLnBrk="0" hangingPunct="0">
              <a:defRPr sz="4000">
                <a:solidFill>
                  <a:schemeClr val="tx1"/>
                </a:solidFill>
                <a:latin typeface="Calibri" charset="0"/>
                <a:ea typeface="ＭＳ Ｐゴシック" charset="0"/>
              </a:defRPr>
            </a:lvl5pPr>
            <a:lvl6pPr marL="2514600" indent="-228600" eaLnBrk="0" fontAlgn="base" hangingPunct="0">
              <a:spcBef>
                <a:spcPct val="0"/>
              </a:spcBef>
              <a:spcAft>
                <a:spcPct val="0"/>
              </a:spcAft>
              <a:defRPr sz="4000">
                <a:solidFill>
                  <a:schemeClr val="tx1"/>
                </a:solidFill>
                <a:latin typeface="Calibri" charset="0"/>
                <a:ea typeface="ＭＳ Ｐゴシック" charset="0"/>
              </a:defRPr>
            </a:lvl6pPr>
            <a:lvl7pPr marL="2971800" indent="-228600" eaLnBrk="0" fontAlgn="base" hangingPunct="0">
              <a:spcBef>
                <a:spcPct val="0"/>
              </a:spcBef>
              <a:spcAft>
                <a:spcPct val="0"/>
              </a:spcAft>
              <a:defRPr sz="4000">
                <a:solidFill>
                  <a:schemeClr val="tx1"/>
                </a:solidFill>
                <a:latin typeface="Calibri" charset="0"/>
                <a:ea typeface="ＭＳ Ｐゴシック" charset="0"/>
              </a:defRPr>
            </a:lvl7pPr>
            <a:lvl8pPr marL="3429000" indent="-228600" eaLnBrk="0" fontAlgn="base" hangingPunct="0">
              <a:spcBef>
                <a:spcPct val="0"/>
              </a:spcBef>
              <a:spcAft>
                <a:spcPct val="0"/>
              </a:spcAft>
              <a:defRPr sz="4000">
                <a:solidFill>
                  <a:schemeClr val="tx1"/>
                </a:solidFill>
                <a:latin typeface="Calibri" charset="0"/>
                <a:ea typeface="ＭＳ Ｐゴシック" charset="0"/>
              </a:defRPr>
            </a:lvl8pPr>
            <a:lvl9pPr marL="3886200" indent="-228600" eaLnBrk="0" fontAlgn="base" hangingPunct="0">
              <a:spcBef>
                <a:spcPct val="0"/>
              </a:spcBef>
              <a:spcAft>
                <a:spcPct val="0"/>
              </a:spcAft>
              <a:defRPr sz="4000">
                <a:solidFill>
                  <a:schemeClr val="tx1"/>
                </a:solidFill>
                <a:latin typeface="Calibri" charset="0"/>
                <a:ea typeface="ＭＳ Ｐゴシック" charset="0"/>
              </a:defRPr>
            </a:lvl9pPr>
          </a:lstStyle>
          <a:p>
            <a:pPr eaLnBrk="1" hangingPunct="1">
              <a:lnSpc>
                <a:spcPct val="150000"/>
              </a:lnSpc>
            </a:pPr>
            <a:r>
              <a:rPr lang="en-GB" sz="2400">
                <a:cs typeface="Arial" charset="0"/>
              </a:rPr>
              <a:t>Coordinating agencies vary in size</a:t>
            </a:r>
          </a:p>
          <a:p>
            <a:pPr eaLnBrk="1" hangingPunct="1">
              <a:lnSpc>
                <a:spcPct val="150000"/>
              </a:lnSpc>
            </a:pPr>
            <a:r>
              <a:rPr lang="en-GB" sz="2400">
                <a:cs typeface="Arial" charset="0"/>
              </a:rPr>
              <a:t>They stand in between other institutions</a:t>
            </a:r>
          </a:p>
          <a:p>
            <a:pPr eaLnBrk="1" hangingPunct="1">
              <a:lnSpc>
                <a:spcPct val="150000"/>
              </a:lnSpc>
            </a:pPr>
            <a:r>
              <a:rPr lang="en-GB" sz="2400">
                <a:cs typeface="Arial" charset="0"/>
              </a:rPr>
              <a:t>Have procedures to accredit qualifications </a:t>
            </a:r>
          </a:p>
          <a:p>
            <a:pPr eaLnBrk="1" hangingPunct="1">
              <a:lnSpc>
                <a:spcPct val="150000"/>
              </a:lnSpc>
            </a:pPr>
            <a:endParaRPr lang="en-GB" sz="2400">
              <a:cs typeface="Arial" charset="0"/>
            </a:endParaRPr>
          </a:p>
        </p:txBody>
      </p:sp>
      <p:pic>
        <p:nvPicPr>
          <p:cNvPr id="49158" name="Picture 10" descr="definition of diversity"/>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50825" y="3721100"/>
            <a:ext cx="2808288" cy="274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p:cNvSpPr>
          <p:nvPr>
            <p:ph type="title" idx="4294967295"/>
          </p:nvPr>
        </p:nvSpPr>
        <p:spPr>
          <a:xfrm>
            <a:off x="3276600" y="0"/>
            <a:ext cx="5867400" cy="1700213"/>
          </a:xfrm>
        </p:spPr>
        <p:txBody>
          <a:bodyPr/>
          <a:lstStyle/>
          <a:p>
            <a:pPr eaLnBrk="1" hangingPunct="1"/>
            <a:r>
              <a:rPr lang="en-GB" sz="3600">
                <a:latin typeface="Calibri" charset="0"/>
              </a:rPr>
              <a:t/>
            </a:r>
            <a:br>
              <a:rPr lang="en-GB" sz="3600">
                <a:latin typeface="Calibri" charset="0"/>
              </a:rPr>
            </a:br>
            <a:endParaRPr lang="en-GB" sz="3600">
              <a:latin typeface="Calibri" charset="0"/>
            </a:endParaRPr>
          </a:p>
        </p:txBody>
      </p:sp>
      <p:pic>
        <p:nvPicPr>
          <p:cNvPr id="53250" name="Picture 3" descr="ETF MASTER LOGO.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156325" y="260350"/>
            <a:ext cx="27146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1" name="Rechthoek 4"/>
          <p:cNvSpPr>
            <a:spLocks noChangeArrowheads="1"/>
          </p:cNvSpPr>
          <p:nvPr/>
        </p:nvSpPr>
        <p:spPr bwMode="auto">
          <a:xfrm>
            <a:off x="1835150" y="549275"/>
            <a:ext cx="467995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b="1" dirty="0" smtClean="0">
                <a:solidFill>
                  <a:srgbClr val="0092BB"/>
                </a:solidFill>
                <a:cs typeface="Arial" charset="0"/>
              </a:rPr>
              <a:t>The ways forward</a:t>
            </a:r>
            <a:endParaRPr lang="en-GB" b="1" dirty="0">
              <a:solidFill>
                <a:srgbClr val="0092BB"/>
              </a:solidFill>
              <a:cs typeface="Arial" charset="0"/>
            </a:endParaRPr>
          </a:p>
        </p:txBody>
      </p:sp>
      <p:sp>
        <p:nvSpPr>
          <p:cNvPr id="53252" name="Text Box 5"/>
          <p:cNvSpPr txBox="1">
            <a:spLocks noChangeArrowheads="1"/>
          </p:cNvSpPr>
          <p:nvPr/>
        </p:nvSpPr>
        <p:spPr bwMode="auto">
          <a:xfrm>
            <a:off x="179388" y="1556792"/>
            <a:ext cx="8964612" cy="5047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4000">
                <a:solidFill>
                  <a:schemeClr val="tx1"/>
                </a:solidFill>
                <a:latin typeface="Calibri" charset="0"/>
                <a:ea typeface="ＭＳ Ｐゴシック" charset="0"/>
                <a:cs typeface="ＭＳ Ｐゴシック" charset="0"/>
              </a:defRPr>
            </a:lvl1pPr>
            <a:lvl2pPr marL="742950" indent="-285750" eaLnBrk="0" hangingPunct="0">
              <a:defRPr sz="4000">
                <a:solidFill>
                  <a:schemeClr val="tx1"/>
                </a:solidFill>
                <a:latin typeface="Calibri" charset="0"/>
                <a:ea typeface="ＭＳ Ｐゴシック" charset="0"/>
              </a:defRPr>
            </a:lvl2pPr>
            <a:lvl3pPr marL="1143000" indent="-228600" eaLnBrk="0" hangingPunct="0">
              <a:defRPr sz="4000">
                <a:solidFill>
                  <a:schemeClr val="tx1"/>
                </a:solidFill>
                <a:latin typeface="Calibri" charset="0"/>
                <a:ea typeface="ＭＳ Ｐゴシック" charset="0"/>
              </a:defRPr>
            </a:lvl3pPr>
            <a:lvl4pPr marL="1600200" indent="-228600" eaLnBrk="0" hangingPunct="0">
              <a:defRPr sz="4000">
                <a:solidFill>
                  <a:schemeClr val="tx1"/>
                </a:solidFill>
                <a:latin typeface="Calibri" charset="0"/>
                <a:ea typeface="ＭＳ Ｐゴシック" charset="0"/>
              </a:defRPr>
            </a:lvl4pPr>
            <a:lvl5pPr marL="2057400" indent="-228600" eaLnBrk="0" hangingPunct="0">
              <a:defRPr sz="4000">
                <a:solidFill>
                  <a:schemeClr val="tx1"/>
                </a:solidFill>
                <a:latin typeface="Calibri" charset="0"/>
                <a:ea typeface="ＭＳ Ｐゴシック" charset="0"/>
              </a:defRPr>
            </a:lvl5pPr>
            <a:lvl6pPr marL="2514600" indent="-228600" eaLnBrk="0" fontAlgn="base" hangingPunct="0">
              <a:spcBef>
                <a:spcPct val="0"/>
              </a:spcBef>
              <a:spcAft>
                <a:spcPct val="0"/>
              </a:spcAft>
              <a:defRPr sz="4000">
                <a:solidFill>
                  <a:schemeClr val="tx1"/>
                </a:solidFill>
                <a:latin typeface="Calibri" charset="0"/>
                <a:ea typeface="ＭＳ Ｐゴシック" charset="0"/>
              </a:defRPr>
            </a:lvl6pPr>
            <a:lvl7pPr marL="2971800" indent="-228600" eaLnBrk="0" fontAlgn="base" hangingPunct="0">
              <a:spcBef>
                <a:spcPct val="0"/>
              </a:spcBef>
              <a:spcAft>
                <a:spcPct val="0"/>
              </a:spcAft>
              <a:defRPr sz="4000">
                <a:solidFill>
                  <a:schemeClr val="tx1"/>
                </a:solidFill>
                <a:latin typeface="Calibri" charset="0"/>
                <a:ea typeface="ＭＳ Ｐゴシック" charset="0"/>
              </a:defRPr>
            </a:lvl7pPr>
            <a:lvl8pPr marL="3429000" indent="-228600" eaLnBrk="0" fontAlgn="base" hangingPunct="0">
              <a:spcBef>
                <a:spcPct val="0"/>
              </a:spcBef>
              <a:spcAft>
                <a:spcPct val="0"/>
              </a:spcAft>
              <a:defRPr sz="4000">
                <a:solidFill>
                  <a:schemeClr val="tx1"/>
                </a:solidFill>
                <a:latin typeface="Calibri" charset="0"/>
                <a:ea typeface="ＭＳ Ｐゴシック" charset="0"/>
              </a:defRPr>
            </a:lvl8pPr>
            <a:lvl9pPr marL="3886200" indent="-228600" eaLnBrk="0" fontAlgn="base" hangingPunct="0">
              <a:spcBef>
                <a:spcPct val="0"/>
              </a:spcBef>
              <a:spcAft>
                <a:spcPct val="0"/>
              </a:spcAft>
              <a:defRPr sz="4000">
                <a:solidFill>
                  <a:schemeClr val="tx1"/>
                </a:solidFill>
                <a:latin typeface="Calibri" charset="0"/>
                <a:ea typeface="ＭＳ Ｐゴシック" charset="0"/>
              </a:defRPr>
            </a:lvl9pPr>
          </a:lstStyle>
          <a:p>
            <a:pPr eaLnBrk="1" hangingPunct="1">
              <a:lnSpc>
                <a:spcPct val="150000"/>
              </a:lnSpc>
            </a:pPr>
            <a:r>
              <a:rPr lang="en-GB" sz="2400" dirty="0" smtClean="0">
                <a:cs typeface="Arial" charset="0"/>
              </a:rPr>
              <a:t>Short terms responses – long term solutions</a:t>
            </a:r>
          </a:p>
          <a:p>
            <a:pPr eaLnBrk="1" hangingPunct="1">
              <a:lnSpc>
                <a:spcPct val="150000"/>
              </a:lnSpc>
            </a:pPr>
            <a:endParaRPr lang="en-GB" sz="2400" dirty="0" smtClean="0">
              <a:cs typeface="Arial" charset="0"/>
            </a:endParaRPr>
          </a:p>
          <a:p>
            <a:pPr eaLnBrk="1" hangingPunct="1">
              <a:lnSpc>
                <a:spcPct val="150000"/>
              </a:lnSpc>
            </a:pPr>
            <a:r>
              <a:rPr lang="en-GB" sz="2400" dirty="0" smtClean="0">
                <a:cs typeface="Arial" charset="0"/>
              </a:rPr>
              <a:t>1. System </a:t>
            </a:r>
            <a:r>
              <a:rPr lang="en-GB" sz="2400" dirty="0">
                <a:cs typeface="Arial" charset="0"/>
              </a:rPr>
              <a:t>building actions : governance; evidence based policy </a:t>
            </a:r>
            <a:r>
              <a:rPr lang="en-GB" sz="2400" dirty="0" smtClean="0">
                <a:cs typeface="Arial" charset="0"/>
              </a:rPr>
              <a:t>development/ decision taking; </a:t>
            </a:r>
            <a:r>
              <a:rPr lang="en-GB" sz="2400" dirty="0">
                <a:cs typeface="Arial" charset="0"/>
              </a:rPr>
              <a:t>teacher </a:t>
            </a:r>
            <a:r>
              <a:rPr lang="en-GB" sz="2400" dirty="0" smtClean="0">
                <a:cs typeface="Arial" charset="0"/>
              </a:rPr>
              <a:t>training (systems)</a:t>
            </a:r>
          </a:p>
          <a:p>
            <a:pPr eaLnBrk="1" hangingPunct="1">
              <a:lnSpc>
                <a:spcPct val="150000"/>
              </a:lnSpc>
            </a:pPr>
            <a:endParaRPr lang="en-GB" sz="2400" dirty="0" smtClean="0">
              <a:cs typeface="Arial" charset="0"/>
            </a:endParaRPr>
          </a:p>
          <a:p>
            <a:pPr eaLnBrk="1" hangingPunct="1">
              <a:lnSpc>
                <a:spcPct val="150000"/>
              </a:lnSpc>
            </a:pPr>
            <a:r>
              <a:rPr lang="en-GB" sz="2400" dirty="0" smtClean="0">
                <a:cs typeface="Arial" charset="0"/>
              </a:rPr>
              <a:t>2. Bottom up initiatives: training; strengthening training providers; school mobilisation</a:t>
            </a:r>
          </a:p>
          <a:p>
            <a:pPr eaLnBrk="1" hangingPunct="1">
              <a:lnSpc>
                <a:spcPct val="150000"/>
              </a:lnSpc>
            </a:pPr>
            <a:endParaRPr lang="en-GB" sz="2400" dirty="0" smtClean="0">
              <a:cs typeface="Arial" charset="0"/>
            </a:endParaRPr>
          </a:p>
          <a:p>
            <a:pPr eaLnBrk="1" hangingPunct="1">
              <a:lnSpc>
                <a:spcPct val="150000"/>
              </a:lnSpc>
            </a:pPr>
            <a:r>
              <a:rPr lang="en-GB" sz="2400" dirty="0" smtClean="0">
                <a:cs typeface="Arial" charset="0"/>
              </a:rPr>
              <a:t>Entry points: the sectors and the regions/local level</a:t>
            </a:r>
          </a:p>
        </p:txBody>
      </p:sp>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p:cNvSpPr>
          <p:nvPr>
            <p:ph type="title" idx="4294967295"/>
          </p:nvPr>
        </p:nvSpPr>
        <p:spPr>
          <a:xfrm>
            <a:off x="3276600" y="0"/>
            <a:ext cx="5867400" cy="1700213"/>
          </a:xfrm>
        </p:spPr>
        <p:txBody>
          <a:bodyPr/>
          <a:lstStyle/>
          <a:p>
            <a:pPr eaLnBrk="1" hangingPunct="1"/>
            <a:r>
              <a:rPr lang="en-GB" sz="3600" dirty="0">
                <a:latin typeface="Calibri" charset="0"/>
              </a:rPr>
              <a:t/>
            </a:r>
            <a:br>
              <a:rPr lang="en-GB" sz="3600" dirty="0">
                <a:latin typeface="Calibri" charset="0"/>
              </a:rPr>
            </a:br>
            <a:endParaRPr lang="en-GB" sz="3600" dirty="0">
              <a:latin typeface="Calibri" charset="0"/>
            </a:endParaRPr>
          </a:p>
        </p:txBody>
      </p:sp>
      <p:pic>
        <p:nvPicPr>
          <p:cNvPr id="53250" name="Picture 3" descr="ETF MASTER LOGO.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156325" y="260350"/>
            <a:ext cx="27146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251" name="Rechthoek 4"/>
          <p:cNvSpPr>
            <a:spLocks noChangeArrowheads="1"/>
          </p:cNvSpPr>
          <p:nvPr/>
        </p:nvSpPr>
        <p:spPr bwMode="auto">
          <a:xfrm>
            <a:off x="1835150" y="549275"/>
            <a:ext cx="467995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n-GB" b="1" dirty="0" smtClean="0">
              <a:solidFill>
                <a:srgbClr val="0092BB"/>
              </a:solidFill>
              <a:cs typeface="Arial" charset="0"/>
            </a:endParaRPr>
          </a:p>
          <a:p>
            <a:r>
              <a:rPr lang="en-GB" b="1" dirty="0" smtClean="0">
                <a:solidFill>
                  <a:srgbClr val="0092BB"/>
                </a:solidFill>
                <a:cs typeface="Arial" charset="0"/>
              </a:rPr>
              <a:t>Examples</a:t>
            </a:r>
            <a:endParaRPr lang="en-GB" b="1" dirty="0">
              <a:solidFill>
                <a:srgbClr val="0092BB"/>
              </a:solidFill>
              <a:cs typeface="Arial" charset="0"/>
            </a:endParaRPr>
          </a:p>
        </p:txBody>
      </p:sp>
      <p:sp>
        <p:nvSpPr>
          <p:cNvPr id="53252" name="Text Box 5"/>
          <p:cNvSpPr txBox="1">
            <a:spLocks noChangeArrowheads="1"/>
          </p:cNvSpPr>
          <p:nvPr/>
        </p:nvSpPr>
        <p:spPr bwMode="auto">
          <a:xfrm>
            <a:off x="179388" y="1556792"/>
            <a:ext cx="8964612" cy="3385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4000">
                <a:solidFill>
                  <a:schemeClr val="tx1"/>
                </a:solidFill>
                <a:latin typeface="Calibri" charset="0"/>
                <a:ea typeface="ＭＳ Ｐゴシック" charset="0"/>
                <a:cs typeface="ＭＳ Ｐゴシック" charset="0"/>
              </a:defRPr>
            </a:lvl1pPr>
            <a:lvl2pPr marL="742950" indent="-285750" eaLnBrk="0" hangingPunct="0">
              <a:defRPr sz="4000">
                <a:solidFill>
                  <a:schemeClr val="tx1"/>
                </a:solidFill>
                <a:latin typeface="Calibri" charset="0"/>
                <a:ea typeface="ＭＳ Ｐゴシック" charset="0"/>
              </a:defRPr>
            </a:lvl2pPr>
            <a:lvl3pPr marL="1143000" indent="-228600" eaLnBrk="0" hangingPunct="0">
              <a:defRPr sz="4000">
                <a:solidFill>
                  <a:schemeClr val="tx1"/>
                </a:solidFill>
                <a:latin typeface="Calibri" charset="0"/>
                <a:ea typeface="ＭＳ Ｐゴシック" charset="0"/>
              </a:defRPr>
            </a:lvl3pPr>
            <a:lvl4pPr marL="1600200" indent="-228600" eaLnBrk="0" hangingPunct="0">
              <a:defRPr sz="4000">
                <a:solidFill>
                  <a:schemeClr val="tx1"/>
                </a:solidFill>
                <a:latin typeface="Calibri" charset="0"/>
                <a:ea typeface="ＭＳ Ｐゴシック" charset="0"/>
              </a:defRPr>
            </a:lvl4pPr>
            <a:lvl5pPr marL="2057400" indent="-228600" eaLnBrk="0" hangingPunct="0">
              <a:defRPr sz="4000">
                <a:solidFill>
                  <a:schemeClr val="tx1"/>
                </a:solidFill>
                <a:latin typeface="Calibri" charset="0"/>
                <a:ea typeface="ＭＳ Ｐゴシック" charset="0"/>
              </a:defRPr>
            </a:lvl5pPr>
            <a:lvl6pPr marL="2514600" indent="-228600" eaLnBrk="0" fontAlgn="base" hangingPunct="0">
              <a:spcBef>
                <a:spcPct val="0"/>
              </a:spcBef>
              <a:spcAft>
                <a:spcPct val="0"/>
              </a:spcAft>
              <a:defRPr sz="4000">
                <a:solidFill>
                  <a:schemeClr val="tx1"/>
                </a:solidFill>
                <a:latin typeface="Calibri" charset="0"/>
                <a:ea typeface="ＭＳ Ｐゴシック" charset="0"/>
              </a:defRPr>
            </a:lvl6pPr>
            <a:lvl7pPr marL="2971800" indent="-228600" eaLnBrk="0" fontAlgn="base" hangingPunct="0">
              <a:spcBef>
                <a:spcPct val="0"/>
              </a:spcBef>
              <a:spcAft>
                <a:spcPct val="0"/>
              </a:spcAft>
              <a:defRPr sz="4000">
                <a:solidFill>
                  <a:schemeClr val="tx1"/>
                </a:solidFill>
                <a:latin typeface="Calibri" charset="0"/>
                <a:ea typeface="ＭＳ Ｐゴシック" charset="0"/>
              </a:defRPr>
            </a:lvl7pPr>
            <a:lvl8pPr marL="3429000" indent="-228600" eaLnBrk="0" fontAlgn="base" hangingPunct="0">
              <a:spcBef>
                <a:spcPct val="0"/>
              </a:spcBef>
              <a:spcAft>
                <a:spcPct val="0"/>
              </a:spcAft>
              <a:defRPr sz="4000">
                <a:solidFill>
                  <a:schemeClr val="tx1"/>
                </a:solidFill>
                <a:latin typeface="Calibri" charset="0"/>
                <a:ea typeface="ＭＳ Ｐゴシック" charset="0"/>
              </a:defRPr>
            </a:lvl8pPr>
            <a:lvl9pPr marL="3886200" indent="-228600" eaLnBrk="0" fontAlgn="base" hangingPunct="0">
              <a:spcBef>
                <a:spcPct val="0"/>
              </a:spcBef>
              <a:spcAft>
                <a:spcPct val="0"/>
              </a:spcAft>
              <a:defRPr sz="4000">
                <a:solidFill>
                  <a:schemeClr val="tx1"/>
                </a:solidFill>
                <a:latin typeface="Calibri" charset="0"/>
                <a:ea typeface="ＭＳ Ｐゴシック" charset="0"/>
              </a:defRPr>
            </a:lvl9pPr>
          </a:lstStyle>
          <a:p>
            <a:pPr eaLnBrk="1" hangingPunct="1">
              <a:lnSpc>
                <a:spcPct val="150000"/>
              </a:lnSpc>
            </a:pPr>
            <a:endParaRPr lang="en-GB" sz="2400" dirty="0" smtClean="0">
              <a:cs typeface="Arial" charset="0"/>
            </a:endParaRPr>
          </a:p>
          <a:p>
            <a:pPr eaLnBrk="1" hangingPunct="1">
              <a:lnSpc>
                <a:spcPct val="150000"/>
              </a:lnSpc>
            </a:pPr>
            <a:endParaRPr lang="en-GB" sz="2400" dirty="0">
              <a:cs typeface="Arial" charset="0"/>
            </a:endParaRPr>
          </a:p>
          <a:p>
            <a:pPr eaLnBrk="1" hangingPunct="1">
              <a:lnSpc>
                <a:spcPct val="150000"/>
              </a:lnSpc>
            </a:pPr>
            <a:r>
              <a:rPr lang="en-GB" sz="2400" dirty="0" smtClean="0">
                <a:cs typeface="Arial" charset="0"/>
              </a:rPr>
              <a:t>EU countries</a:t>
            </a:r>
          </a:p>
          <a:p>
            <a:pPr eaLnBrk="1" hangingPunct="1">
              <a:lnSpc>
                <a:spcPct val="150000"/>
              </a:lnSpc>
            </a:pPr>
            <a:r>
              <a:rPr lang="en-GB" sz="2400" dirty="0" smtClean="0">
                <a:cs typeface="Arial" charset="0"/>
              </a:rPr>
              <a:t>Partner Countries ETF</a:t>
            </a:r>
          </a:p>
          <a:p>
            <a:pPr eaLnBrk="1" hangingPunct="1">
              <a:lnSpc>
                <a:spcPct val="150000"/>
              </a:lnSpc>
            </a:pPr>
            <a:r>
              <a:rPr lang="en-GB" sz="2400" dirty="0" smtClean="0">
                <a:cs typeface="Arial" charset="0"/>
              </a:rPr>
              <a:t>Regional Project ETF about </a:t>
            </a:r>
            <a:r>
              <a:rPr lang="en-GB" sz="2400" dirty="0" err="1" smtClean="0">
                <a:cs typeface="Arial" charset="0"/>
              </a:rPr>
              <a:t>sectoral</a:t>
            </a:r>
            <a:r>
              <a:rPr lang="en-GB" sz="2400" dirty="0" smtClean="0">
                <a:cs typeface="Arial" charset="0"/>
              </a:rPr>
              <a:t> qualifications, Jordan, Egypt, Morocco, </a:t>
            </a:r>
            <a:r>
              <a:rPr lang="en-GB" sz="2400" dirty="0" err="1" smtClean="0">
                <a:cs typeface="Arial" charset="0"/>
              </a:rPr>
              <a:t>Tunesia</a:t>
            </a:r>
            <a:r>
              <a:rPr lang="en-GB" sz="2400" dirty="0" smtClean="0">
                <a:cs typeface="Arial" charset="0"/>
              </a:rPr>
              <a:t>, France, Italy, Spain</a:t>
            </a:r>
            <a:endParaRPr lang="en-GB" sz="2400" dirty="0" smtClean="0">
              <a:cs typeface="Arial" charset="0"/>
            </a:endParaRPr>
          </a:p>
        </p:txBody>
      </p:sp>
    </p:spTree>
    <p:extLst>
      <p:ext uri="{BB962C8B-B14F-4D97-AF65-F5344CB8AC3E}">
        <p14:creationId xmlns:p14="http://schemas.microsoft.com/office/powerpoint/2010/main" val="707986438"/>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idx="4294967295"/>
          </p:nvPr>
        </p:nvSpPr>
        <p:spPr>
          <a:xfrm>
            <a:off x="3276600" y="0"/>
            <a:ext cx="5867400" cy="1700213"/>
          </a:xfrm>
          <a:extLst/>
        </p:spPr>
        <p:txBody>
          <a:bodyPr/>
          <a:lstStyle/>
          <a:p>
            <a:pPr>
              <a:defRPr/>
            </a:pPr>
            <a:r>
              <a:rPr lang="en-GB" sz="3600" b="1" dirty="0" smtClean="0">
                <a:ln w="10541" cmpd="sng">
                  <a:solidFill>
                    <a:schemeClr val="accent1">
                      <a:shade val="88000"/>
                      <a:satMod val="110000"/>
                    </a:schemeClr>
                  </a:solidFill>
                  <a:prstDash val="solid"/>
                </a:ln>
                <a:solidFill>
                  <a:schemeClr val="accent1"/>
                </a:solidFill>
                <a:cs typeface="+mj-cs"/>
              </a:rPr>
              <a:t>What is VET? (2)</a:t>
            </a:r>
            <a:endParaRPr lang="it-IT" sz="3600" b="1" dirty="0">
              <a:ln w="10541" cmpd="sng">
                <a:solidFill>
                  <a:schemeClr val="accent1">
                    <a:shade val="88000"/>
                    <a:satMod val="110000"/>
                  </a:schemeClr>
                </a:solidFill>
                <a:prstDash val="solid"/>
              </a:ln>
              <a:solidFill>
                <a:schemeClr val="accent1"/>
              </a:solidFill>
              <a:cs typeface="+mj-cs"/>
            </a:endParaRPr>
          </a:p>
        </p:txBody>
      </p:sp>
      <p:sp>
        <p:nvSpPr>
          <p:cNvPr id="6147" name="Rectangle 3"/>
          <p:cNvSpPr>
            <a:spLocks noGrp="1"/>
          </p:cNvSpPr>
          <p:nvPr>
            <p:ph type="body" idx="4294967295"/>
          </p:nvPr>
        </p:nvSpPr>
        <p:spPr>
          <a:xfrm>
            <a:off x="0" y="1890713"/>
            <a:ext cx="9144000" cy="4967287"/>
          </a:xfrm>
        </p:spPr>
        <p:txBody>
          <a:bodyPr/>
          <a:lstStyle/>
          <a:p>
            <a:pPr>
              <a:defRPr/>
            </a:pPr>
            <a:endParaRPr lang="en-GB" sz="2400" dirty="0" smtClean="0">
              <a:cs typeface="+mn-cs"/>
            </a:endParaRPr>
          </a:p>
          <a:p>
            <a:pPr>
              <a:defRPr/>
            </a:pPr>
            <a:r>
              <a:rPr lang="en-GB" sz="2400" dirty="0" smtClean="0">
                <a:cs typeface="+mn-cs"/>
              </a:rPr>
              <a:t>VET </a:t>
            </a:r>
            <a:r>
              <a:rPr lang="en-GB" sz="2400" dirty="0">
                <a:cs typeface="+mn-cs"/>
              </a:rPr>
              <a:t>in a LLL perspective: youth and adults (employed, unemployed, inactive</a:t>
            </a:r>
            <a:r>
              <a:rPr lang="en-GB" sz="2400" dirty="0" smtClean="0">
                <a:cs typeface="+mn-cs"/>
              </a:rPr>
              <a:t>)</a:t>
            </a:r>
            <a:r>
              <a:rPr lang="en-GB" sz="2400" dirty="0">
                <a:cs typeface="+mn-cs"/>
              </a:rPr>
              <a:t> </a:t>
            </a:r>
            <a:endParaRPr lang="it-IT" sz="2400" dirty="0">
              <a:cs typeface="+mn-cs"/>
            </a:endParaRPr>
          </a:p>
          <a:p>
            <a:pPr>
              <a:defRPr/>
            </a:pPr>
            <a:r>
              <a:rPr lang="en-GB" sz="2400" dirty="0">
                <a:cs typeface="+mn-cs"/>
              </a:rPr>
              <a:t>Develops : From low, to medium/intermediary, to high level </a:t>
            </a:r>
            <a:r>
              <a:rPr lang="en-GB" sz="2400" dirty="0" smtClean="0">
                <a:cs typeface="+mn-cs"/>
              </a:rPr>
              <a:t>skills</a:t>
            </a:r>
            <a:endParaRPr lang="it-IT" sz="2400" dirty="0">
              <a:cs typeface="+mn-cs"/>
            </a:endParaRPr>
          </a:p>
          <a:p>
            <a:pPr>
              <a:defRPr/>
            </a:pPr>
            <a:r>
              <a:rPr lang="en-GB" sz="2400" dirty="0" smtClean="0">
                <a:cs typeface="+mn-cs"/>
              </a:rPr>
              <a:t>Encompasses</a:t>
            </a:r>
            <a:r>
              <a:rPr lang="en-GB" sz="2400" dirty="0">
                <a:cs typeface="+mn-cs"/>
              </a:rPr>
              <a:t>: formal, non formal, informal  </a:t>
            </a:r>
            <a:r>
              <a:rPr lang="en-GB" sz="2400" dirty="0" smtClean="0">
                <a:cs typeface="+mn-cs"/>
              </a:rPr>
              <a:t>learning</a:t>
            </a:r>
            <a:endParaRPr lang="it-IT" sz="2400" dirty="0">
              <a:cs typeface="+mn-cs"/>
            </a:endParaRPr>
          </a:p>
          <a:p>
            <a:pPr>
              <a:defRPr/>
            </a:pPr>
            <a:r>
              <a:rPr lang="en-GB" sz="2400" dirty="0"/>
              <a:t>Delivered : From primary , to secondary, to post secondary level</a:t>
            </a:r>
            <a:endParaRPr lang="it-IT" sz="2400" dirty="0"/>
          </a:p>
          <a:p>
            <a:pPr>
              <a:defRPr/>
            </a:pPr>
            <a:r>
              <a:rPr lang="en-GB" sz="2400" dirty="0" smtClean="0">
                <a:cs typeface="+mn-cs"/>
              </a:rPr>
              <a:t>Managed </a:t>
            </a:r>
            <a:r>
              <a:rPr lang="en-GB" sz="2400" dirty="0">
                <a:cs typeface="+mn-cs"/>
              </a:rPr>
              <a:t>by different actors: Ministries of Education, Ministries of Labour, sectorial </a:t>
            </a:r>
            <a:r>
              <a:rPr lang="en-GB" sz="2400" dirty="0" smtClean="0">
                <a:cs typeface="+mn-cs"/>
              </a:rPr>
              <a:t>ministries, executive institutions</a:t>
            </a:r>
            <a:endParaRPr lang="it-IT" sz="2400" dirty="0">
              <a:cs typeface="+mn-cs"/>
            </a:endParaRPr>
          </a:p>
          <a:p>
            <a:pPr marL="0" indent="0">
              <a:buFont typeface="Arial" charset="0"/>
              <a:buNone/>
              <a:defRPr/>
            </a:pPr>
            <a:r>
              <a:rPr lang="en-GB" sz="2400" dirty="0">
                <a:cs typeface="+mn-cs"/>
              </a:rPr>
              <a:t>Complex policy area at the intersection of education, labour market, economic and social </a:t>
            </a:r>
            <a:r>
              <a:rPr lang="en-GB" sz="2400" dirty="0" smtClean="0">
                <a:cs typeface="+mn-cs"/>
              </a:rPr>
              <a:t>policies; </a:t>
            </a:r>
            <a:r>
              <a:rPr lang="en-GB" sz="2400" dirty="0">
                <a:cs typeface="+mn-cs"/>
              </a:rPr>
              <a:t>caring for different types of clients, having multiple stakeholders</a:t>
            </a:r>
            <a:endParaRPr lang="it-IT" sz="2400" dirty="0">
              <a:cs typeface="+mn-cs"/>
            </a:endParaRPr>
          </a:p>
          <a:p>
            <a:pPr eaLnBrk="1" hangingPunct="1">
              <a:defRPr/>
            </a:pPr>
            <a:endParaRPr lang="en-GB" sz="2800" dirty="0">
              <a:latin typeface="Calibri" charset="0"/>
              <a:cs typeface="+mn-cs"/>
            </a:endParaRPr>
          </a:p>
        </p:txBody>
      </p:sp>
      <p:pic>
        <p:nvPicPr>
          <p:cNvPr id="20483" name="Picture 3" descr="ETF MASTER LOGO.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42938" y="428625"/>
            <a:ext cx="27146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idx="4294967295"/>
          </p:nvPr>
        </p:nvSpPr>
        <p:spPr>
          <a:xfrm>
            <a:off x="3276600" y="260350"/>
            <a:ext cx="5867400" cy="1700213"/>
          </a:xfrm>
        </p:spPr>
        <p:txBody>
          <a:bodyPr/>
          <a:lstStyle/>
          <a:p>
            <a:r>
              <a:rPr lang="en-GB" sz="3600" b="1" dirty="0" smtClean="0">
                <a:solidFill>
                  <a:srgbClr val="4F81BD"/>
                </a:solidFill>
                <a:latin typeface="Calibri" charset="0"/>
              </a:rPr>
              <a:t>The “separate” worlds of VET</a:t>
            </a:r>
            <a:endParaRPr lang="it-IT" sz="3600" dirty="0">
              <a:solidFill>
                <a:srgbClr val="4F81BD"/>
              </a:solidFill>
              <a:latin typeface="Calibri" charset="0"/>
            </a:endParaRPr>
          </a:p>
        </p:txBody>
      </p:sp>
      <p:sp>
        <p:nvSpPr>
          <p:cNvPr id="22530" name="Rectangle 3"/>
          <p:cNvSpPr>
            <a:spLocks noGrp="1"/>
          </p:cNvSpPr>
          <p:nvPr>
            <p:ph type="body" idx="4294967295"/>
          </p:nvPr>
        </p:nvSpPr>
        <p:spPr>
          <a:xfrm>
            <a:off x="0" y="1890713"/>
            <a:ext cx="9144000" cy="4967287"/>
          </a:xfrm>
        </p:spPr>
        <p:txBody>
          <a:bodyPr/>
          <a:lstStyle/>
          <a:p>
            <a:pPr marL="0" indent="0">
              <a:buFont typeface="Arial" charset="0"/>
              <a:buNone/>
            </a:pPr>
            <a:endParaRPr lang="en-GB" sz="2400" dirty="0">
              <a:latin typeface="Calibri" charset="0"/>
            </a:endParaRPr>
          </a:p>
          <a:p>
            <a:pPr marL="0" indent="0">
              <a:buFont typeface="Arial" charset="0"/>
              <a:buNone/>
            </a:pPr>
            <a:endParaRPr lang="en-GB" sz="2400" dirty="0">
              <a:latin typeface="Calibri" charset="0"/>
            </a:endParaRPr>
          </a:p>
        </p:txBody>
      </p:sp>
      <p:pic>
        <p:nvPicPr>
          <p:cNvPr id="22531" name="Picture 3" descr="ETF MASTER LOGO.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42938" y="428625"/>
            <a:ext cx="27146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ounded Rectangle 2"/>
          <p:cNvSpPr/>
          <p:nvPr/>
        </p:nvSpPr>
        <p:spPr>
          <a:xfrm>
            <a:off x="5292080" y="2348880"/>
            <a:ext cx="3312368" cy="40324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itchFamily="34" charset="0"/>
              <a:buChar char="•"/>
            </a:pPr>
            <a:r>
              <a:rPr lang="en-GB" sz="1800" dirty="0" smtClean="0"/>
              <a:t>Part of several systems employment, </a:t>
            </a:r>
            <a:r>
              <a:rPr lang="en-GB" sz="1800" dirty="0" err="1" smtClean="0"/>
              <a:t>sectoral</a:t>
            </a:r>
            <a:r>
              <a:rPr lang="en-GB" sz="1800" dirty="0" smtClean="0"/>
              <a:t>)</a:t>
            </a:r>
          </a:p>
          <a:p>
            <a:pPr marL="285750" indent="-285750">
              <a:buFont typeface="Arial" pitchFamily="34" charset="0"/>
              <a:buChar char="•"/>
            </a:pPr>
            <a:r>
              <a:rPr lang="en-GB" sz="1800" dirty="0" smtClean="0"/>
              <a:t>Several ministries involved</a:t>
            </a:r>
          </a:p>
          <a:p>
            <a:pPr marL="285750" indent="-285750">
              <a:buFont typeface="Arial" pitchFamily="34" charset="0"/>
              <a:buChar char="•"/>
            </a:pPr>
            <a:r>
              <a:rPr lang="en-GB" sz="1800" dirty="0" smtClean="0"/>
              <a:t>For adults</a:t>
            </a:r>
          </a:p>
          <a:p>
            <a:pPr marL="285750" indent="-285750">
              <a:buFont typeface="Arial" pitchFamily="34" charset="0"/>
              <a:buChar char="•"/>
            </a:pPr>
            <a:r>
              <a:rPr lang="en-GB" sz="1800" dirty="0" smtClean="0"/>
              <a:t>The “training” </a:t>
            </a:r>
            <a:r>
              <a:rPr lang="en-GB" sz="1800" dirty="0"/>
              <a:t> </a:t>
            </a:r>
            <a:r>
              <a:rPr lang="en-GB" sz="1800" dirty="0" smtClean="0"/>
              <a:t>prevails</a:t>
            </a:r>
          </a:p>
          <a:p>
            <a:pPr marL="285750" indent="-285750">
              <a:buFont typeface="Arial" pitchFamily="34" charset="0"/>
              <a:buChar char="•"/>
            </a:pPr>
            <a:r>
              <a:rPr lang="en-GB" sz="1800" dirty="0"/>
              <a:t>Working (primarily) on </a:t>
            </a:r>
            <a:r>
              <a:rPr lang="en-GB" sz="1800" dirty="0" smtClean="0"/>
              <a:t>short </a:t>
            </a:r>
            <a:r>
              <a:rPr lang="en-GB" sz="1800" dirty="0"/>
              <a:t>term employability</a:t>
            </a:r>
          </a:p>
          <a:p>
            <a:pPr marL="285750" indent="-285750">
              <a:buFont typeface="Arial" pitchFamily="34" charset="0"/>
              <a:buChar char="•"/>
            </a:pPr>
            <a:r>
              <a:rPr lang="en-GB" sz="1800" dirty="0" smtClean="0"/>
              <a:t>Not organised system</a:t>
            </a:r>
          </a:p>
          <a:p>
            <a:pPr marL="285750" indent="-285750">
              <a:buFont typeface="Arial" pitchFamily="34" charset="0"/>
              <a:buChar char="•"/>
            </a:pPr>
            <a:r>
              <a:rPr lang="en-GB" sz="1800" dirty="0" smtClean="0"/>
              <a:t>Short to medium term responsiveness</a:t>
            </a:r>
          </a:p>
          <a:p>
            <a:pPr marL="285750" indent="-285750">
              <a:buFont typeface="Arial" pitchFamily="34" charset="0"/>
              <a:buChar char="•"/>
            </a:pPr>
            <a:r>
              <a:rPr lang="en-GB" sz="1800" dirty="0" smtClean="0"/>
              <a:t>Rather neglected by public actors</a:t>
            </a:r>
          </a:p>
          <a:p>
            <a:pPr marL="285750" indent="-285750">
              <a:buFont typeface="Arial" pitchFamily="34" charset="0"/>
              <a:buChar char="•"/>
            </a:pPr>
            <a:endParaRPr lang="en-GB" sz="1800" dirty="0" smtClean="0"/>
          </a:p>
          <a:p>
            <a:pPr algn="ctr"/>
            <a:endParaRPr lang="en-GB" sz="1800" dirty="0"/>
          </a:p>
        </p:txBody>
      </p:sp>
      <p:sp>
        <p:nvSpPr>
          <p:cNvPr id="4" name="Rounded Rectangle 3"/>
          <p:cNvSpPr/>
          <p:nvPr/>
        </p:nvSpPr>
        <p:spPr>
          <a:xfrm>
            <a:off x="899592" y="2348880"/>
            <a:ext cx="3240360" cy="40324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itchFamily="34" charset="0"/>
              <a:buChar char="•"/>
            </a:pPr>
            <a:r>
              <a:rPr lang="en-GB" sz="1800" dirty="0" smtClean="0"/>
              <a:t>(often) part of the education system</a:t>
            </a:r>
          </a:p>
          <a:p>
            <a:pPr marL="285750" indent="-285750">
              <a:buFont typeface="Arial" pitchFamily="34" charset="0"/>
              <a:buChar char="•"/>
            </a:pPr>
            <a:r>
              <a:rPr lang="en-GB" sz="1800" dirty="0"/>
              <a:t>Ministry of </a:t>
            </a:r>
            <a:r>
              <a:rPr lang="en-GB" sz="1800" dirty="0" smtClean="0"/>
              <a:t>Education has a strong role (normally)</a:t>
            </a:r>
            <a:endParaRPr lang="en-GB" sz="1800" dirty="0"/>
          </a:p>
          <a:p>
            <a:pPr marL="285750" indent="-285750">
              <a:buFont typeface="Arial" pitchFamily="34" charset="0"/>
              <a:buChar char="•"/>
            </a:pPr>
            <a:r>
              <a:rPr lang="en-GB" sz="1800" dirty="0" smtClean="0"/>
              <a:t>for young people (not only age)</a:t>
            </a:r>
          </a:p>
          <a:p>
            <a:pPr marL="285750" indent="-285750">
              <a:buFont typeface="Arial" pitchFamily="34" charset="0"/>
              <a:buChar char="•"/>
            </a:pPr>
            <a:r>
              <a:rPr lang="en-GB" sz="1800" dirty="0" smtClean="0"/>
              <a:t>The “education” logic prevails</a:t>
            </a:r>
          </a:p>
          <a:p>
            <a:pPr marL="285750" indent="-285750">
              <a:buFont typeface="Arial" pitchFamily="34" charset="0"/>
              <a:buChar char="•"/>
            </a:pPr>
            <a:r>
              <a:rPr lang="en-GB" sz="1800" dirty="0" smtClean="0"/>
              <a:t>Working (primarily) on long term employability</a:t>
            </a:r>
          </a:p>
          <a:p>
            <a:pPr marL="285750" indent="-285750">
              <a:buFont typeface="Arial" pitchFamily="34" charset="0"/>
              <a:buChar char="•"/>
            </a:pPr>
            <a:r>
              <a:rPr lang="en-GB" sz="1800" dirty="0" smtClean="0"/>
              <a:t>Organised system</a:t>
            </a:r>
            <a:endParaRPr lang="en-GB" sz="1800" dirty="0"/>
          </a:p>
          <a:p>
            <a:pPr marL="285750" indent="-285750">
              <a:buFont typeface="Arial" pitchFamily="34" charset="0"/>
              <a:buChar char="•"/>
            </a:pPr>
            <a:r>
              <a:rPr lang="en-GB" sz="1800" dirty="0" smtClean="0"/>
              <a:t>Longer time for response</a:t>
            </a:r>
          </a:p>
          <a:p>
            <a:pPr marL="285750" indent="-285750">
              <a:buFont typeface="Arial" pitchFamily="34" charset="0"/>
              <a:buChar char="•"/>
            </a:pPr>
            <a:r>
              <a:rPr lang="en-GB" sz="1800" dirty="0" smtClean="0"/>
              <a:t>Taken care by public actors</a:t>
            </a:r>
          </a:p>
        </p:txBody>
      </p:sp>
      <p:sp>
        <p:nvSpPr>
          <p:cNvPr id="5" name="Rectangle 4"/>
          <p:cNvSpPr/>
          <p:nvPr/>
        </p:nvSpPr>
        <p:spPr>
          <a:xfrm>
            <a:off x="1347416" y="1916832"/>
            <a:ext cx="2160240"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smtClean="0"/>
              <a:t>Initial VET</a:t>
            </a:r>
            <a:endParaRPr lang="en-GB" sz="1800" dirty="0"/>
          </a:p>
        </p:txBody>
      </p:sp>
      <p:sp>
        <p:nvSpPr>
          <p:cNvPr id="6" name="Rectangle 5"/>
          <p:cNvSpPr/>
          <p:nvPr/>
        </p:nvSpPr>
        <p:spPr>
          <a:xfrm>
            <a:off x="6012160" y="1916832"/>
            <a:ext cx="1944216" cy="2880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800" dirty="0" smtClean="0"/>
              <a:t>Continuing VET</a:t>
            </a:r>
            <a:endParaRPr lang="en-GB" sz="1800" dirty="0"/>
          </a:p>
        </p:txBody>
      </p:sp>
      <p:sp>
        <p:nvSpPr>
          <p:cNvPr id="9" name="Block Arc 8"/>
          <p:cNvSpPr/>
          <p:nvPr/>
        </p:nvSpPr>
        <p:spPr>
          <a:xfrm>
            <a:off x="1475656" y="1484784"/>
            <a:ext cx="6552728" cy="3384376"/>
          </a:xfrm>
          <a:prstGeom prst="blockArc">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2800" dirty="0" smtClean="0">
                <a:solidFill>
                  <a:schemeClr val="tx1"/>
                </a:solidFill>
              </a:rPr>
              <a:t>Life long Learning</a:t>
            </a:r>
            <a:endParaRPr lang="en-GB" sz="2800" dirty="0">
              <a:solidFill>
                <a:schemeClr val="tx1"/>
              </a:solidFill>
            </a:endParaRPr>
          </a:p>
        </p:txBody>
      </p:sp>
    </p:spTree>
    <p:extLst>
      <p:ext uri="{BB962C8B-B14F-4D97-AF65-F5344CB8AC3E}">
        <p14:creationId xmlns:p14="http://schemas.microsoft.com/office/powerpoint/2010/main" val="985068126"/>
      </p:ext>
    </p:extLst>
  </p:cSld>
  <p:clrMapOvr>
    <a:masterClrMapping/>
  </p:clrMapOvr>
  <p:transition xmlns:p14="http://schemas.microsoft.com/office/powerpoint/2010/main">
    <p:fad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p:cNvSpPr>
          <p:nvPr>
            <p:ph type="title" idx="4294967295"/>
          </p:nvPr>
        </p:nvSpPr>
        <p:spPr>
          <a:xfrm>
            <a:off x="3276600" y="260350"/>
            <a:ext cx="5867400" cy="1700213"/>
          </a:xfrm>
        </p:spPr>
        <p:txBody>
          <a:bodyPr/>
          <a:lstStyle/>
          <a:p>
            <a:r>
              <a:rPr lang="en-GB" sz="3600" b="1" dirty="0" smtClean="0">
                <a:solidFill>
                  <a:srgbClr val="4F81BD"/>
                </a:solidFill>
                <a:latin typeface="Calibri" charset="0"/>
              </a:rPr>
              <a:t>Entry points to VET modernisation</a:t>
            </a:r>
            <a:endParaRPr lang="it-IT" sz="3600" dirty="0">
              <a:solidFill>
                <a:srgbClr val="4F81BD"/>
              </a:solidFill>
              <a:latin typeface="Calibri" charset="0"/>
            </a:endParaRPr>
          </a:p>
        </p:txBody>
      </p:sp>
      <p:sp>
        <p:nvSpPr>
          <p:cNvPr id="34818" name="Rectangle 3"/>
          <p:cNvSpPr>
            <a:spLocks noGrp="1"/>
          </p:cNvSpPr>
          <p:nvPr>
            <p:ph type="body" idx="4294967295"/>
          </p:nvPr>
        </p:nvSpPr>
        <p:spPr>
          <a:xfrm>
            <a:off x="0" y="1890713"/>
            <a:ext cx="9144000" cy="4967287"/>
          </a:xfrm>
        </p:spPr>
        <p:txBody>
          <a:bodyPr/>
          <a:lstStyle/>
          <a:p>
            <a:pPr marL="0" indent="0" eaLnBrk="1" hangingPunct="1">
              <a:buNone/>
            </a:pPr>
            <a:r>
              <a:rPr lang="en-GB" sz="2400" dirty="0" smtClean="0">
                <a:latin typeface="Calibri" charset="0"/>
              </a:rPr>
              <a:t>1</a:t>
            </a:r>
            <a:r>
              <a:rPr lang="en-GB" sz="2800" dirty="0" smtClean="0">
                <a:latin typeface="Calibri" charset="0"/>
              </a:rPr>
              <a:t>. VET as part of</a:t>
            </a:r>
            <a:endParaRPr lang="en-GB" sz="2800" i="1" dirty="0" smtClean="0">
              <a:latin typeface="Calibri" charset="0"/>
            </a:endParaRPr>
          </a:p>
          <a:p>
            <a:pPr lvl="1" eaLnBrk="1" hangingPunct="1"/>
            <a:r>
              <a:rPr lang="en-GB" sz="2400" dirty="0" smtClean="0">
                <a:latin typeface="Calibri" charset="0"/>
              </a:rPr>
              <a:t>Labour market programmes (ALMPs)</a:t>
            </a:r>
          </a:p>
          <a:p>
            <a:pPr lvl="1" eaLnBrk="1" hangingPunct="1"/>
            <a:r>
              <a:rPr lang="en-GB" sz="2400" dirty="0" smtClean="0">
                <a:latin typeface="Calibri" charset="0"/>
              </a:rPr>
              <a:t>Poverty reduction programmes</a:t>
            </a:r>
          </a:p>
          <a:p>
            <a:pPr lvl="1" eaLnBrk="1" hangingPunct="1"/>
            <a:r>
              <a:rPr lang="en-GB" sz="2400" dirty="0" err="1" smtClean="0">
                <a:latin typeface="Calibri" charset="0"/>
              </a:rPr>
              <a:t>sectoral</a:t>
            </a:r>
            <a:r>
              <a:rPr lang="en-GB" sz="2400" dirty="0" smtClean="0">
                <a:latin typeface="Calibri" charset="0"/>
              </a:rPr>
              <a:t> programmes (</a:t>
            </a:r>
            <a:r>
              <a:rPr lang="en-GB" sz="2400" dirty="0" err="1" smtClean="0">
                <a:latin typeface="Calibri" charset="0"/>
              </a:rPr>
              <a:t>eg</a:t>
            </a:r>
            <a:r>
              <a:rPr lang="en-GB" sz="2400" dirty="0" smtClean="0">
                <a:latin typeface="Calibri" charset="0"/>
              </a:rPr>
              <a:t> agriculture)</a:t>
            </a:r>
          </a:p>
          <a:p>
            <a:pPr lvl="1" eaLnBrk="1" hangingPunct="1"/>
            <a:r>
              <a:rPr lang="en-GB" sz="2400" dirty="0" smtClean="0">
                <a:latin typeface="Calibri" charset="0"/>
              </a:rPr>
              <a:t>regional development programmes</a:t>
            </a:r>
          </a:p>
          <a:p>
            <a:pPr lvl="1" eaLnBrk="1" hangingPunct="1"/>
            <a:r>
              <a:rPr lang="en-GB" sz="2400" dirty="0" smtClean="0">
                <a:latin typeface="Calibri" charset="0"/>
              </a:rPr>
              <a:t>SME support programmes</a:t>
            </a:r>
          </a:p>
          <a:p>
            <a:pPr marL="0" indent="0" eaLnBrk="1" hangingPunct="1">
              <a:buNone/>
            </a:pPr>
            <a:endParaRPr lang="en-GB" sz="2800" dirty="0">
              <a:latin typeface="Calibri" charset="0"/>
            </a:endParaRPr>
          </a:p>
          <a:p>
            <a:pPr marL="0" indent="0" eaLnBrk="1" hangingPunct="1">
              <a:buNone/>
            </a:pPr>
            <a:r>
              <a:rPr lang="en-GB" sz="2800" dirty="0" smtClean="0">
                <a:latin typeface="Calibri" charset="0"/>
              </a:rPr>
              <a:t>2. VET as a sector or subsector of the education sector –creation of VET systems in a LLL perspective - ETF works on that</a:t>
            </a:r>
            <a:endParaRPr lang="en-GB" sz="2800" dirty="0">
              <a:latin typeface="Calibri" charset="0"/>
            </a:endParaRPr>
          </a:p>
        </p:txBody>
      </p:sp>
      <p:pic>
        <p:nvPicPr>
          <p:cNvPr id="34819" name="Picture 3" descr="ETF MASTER LOGO.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42938" y="428625"/>
            <a:ext cx="27146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p:cNvSpPr>
          <p:nvPr>
            <p:ph type="title" idx="4294967295"/>
          </p:nvPr>
        </p:nvSpPr>
        <p:spPr>
          <a:xfrm>
            <a:off x="3276600" y="188640"/>
            <a:ext cx="5867400" cy="1700213"/>
          </a:xfrm>
        </p:spPr>
        <p:txBody>
          <a:bodyPr/>
          <a:lstStyle/>
          <a:p>
            <a:r>
              <a:rPr lang="en-GB" sz="3600" b="1" dirty="0" smtClean="0">
                <a:solidFill>
                  <a:srgbClr val="4F81BD"/>
                </a:solidFill>
                <a:latin typeface="Calibri" charset="0"/>
              </a:rPr>
              <a:t>Guiding principles for ETF work</a:t>
            </a:r>
            <a:endParaRPr lang="it-IT" sz="3600" dirty="0">
              <a:solidFill>
                <a:srgbClr val="4F81BD"/>
              </a:solidFill>
              <a:latin typeface="Calibri" charset="0"/>
            </a:endParaRPr>
          </a:p>
        </p:txBody>
      </p:sp>
      <p:sp>
        <p:nvSpPr>
          <p:cNvPr id="34818" name="Rectangle 3"/>
          <p:cNvSpPr>
            <a:spLocks noGrp="1"/>
          </p:cNvSpPr>
          <p:nvPr>
            <p:ph type="body" idx="4294967295"/>
          </p:nvPr>
        </p:nvSpPr>
        <p:spPr>
          <a:xfrm>
            <a:off x="0" y="2564904"/>
            <a:ext cx="9144000" cy="3194471"/>
          </a:xfrm>
        </p:spPr>
        <p:txBody>
          <a:bodyPr/>
          <a:lstStyle/>
          <a:p>
            <a:r>
              <a:rPr lang="it-IT" sz="2400" dirty="0" smtClean="0">
                <a:latin typeface="Calibri" charset="0"/>
              </a:rPr>
              <a:t>VET in a LLL </a:t>
            </a:r>
            <a:r>
              <a:rPr lang="it-IT" sz="2400" dirty="0" err="1" smtClean="0">
                <a:latin typeface="Calibri" charset="0"/>
              </a:rPr>
              <a:t>perspective</a:t>
            </a:r>
            <a:r>
              <a:rPr lang="it-IT" sz="2400" dirty="0" smtClean="0">
                <a:latin typeface="Calibri" charset="0"/>
              </a:rPr>
              <a:t>: long and short </a:t>
            </a:r>
            <a:r>
              <a:rPr lang="it-IT" sz="2400" dirty="0" err="1" smtClean="0">
                <a:latin typeface="Calibri" charset="0"/>
              </a:rPr>
              <a:t>term</a:t>
            </a:r>
            <a:r>
              <a:rPr lang="it-IT" sz="2400" dirty="0" smtClean="0">
                <a:latin typeface="Calibri" charset="0"/>
              </a:rPr>
              <a:t> </a:t>
            </a:r>
            <a:r>
              <a:rPr lang="it-IT" sz="2400" dirty="0" err="1" smtClean="0">
                <a:latin typeface="Calibri" charset="0"/>
              </a:rPr>
              <a:t>employability</a:t>
            </a:r>
            <a:r>
              <a:rPr lang="it-IT" sz="2400" dirty="0" smtClean="0">
                <a:latin typeface="Calibri" charset="0"/>
              </a:rPr>
              <a:t>, </a:t>
            </a:r>
            <a:r>
              <a:rPr lang="it-IT" sz="2400" dirty="0" err="1" smtClean="0">
                <a:latin typeface="Calibri" charset="0"/>
              </a:rPr>
              <a:t>active</a:t>
            </a:r>
            <a:r>
              <a:rPr lang="it-IT" sz="2400" dirty="0" smtClean="0">
                <a:latin typeface="Calibri" charset="0"/>
              </a:rPr>
              <a:t> </a:t>
            </a:r>
            <a:r>
              <a:rPr lang="it-IT" sz="2400" dirty="0" err="1" smtClean="0">
                <a:latin typeface="Calibri" charset="0"/>
              </a:rPr>
              <a:t>citizenship</a:t>
            </a:r>
            <a:r>
              <a:rPr lang="it-IT" sz="2400" dirty="0" smtClean="0">
                <a:latin typeface="Calibri" charset="0"/>
              </a:rPr>
              <a:t>, </a:t>
            </a:r>
            <a:r>
              <a:rPr lang="it-IT" sz="2400" dirty="0" err="1" smtClean="0">
                <a:latin typeface="Calibri" charset="0"/>
              </a:rPr>
              <a:t>learning</a:t>
            </a:r>
            <a:r>
              <a:rPr lang="it-IT" sz="2400" dirty="0" smtClean="0">
                <a:latin typeface="Calibri" charset="0"/>
              </a:rPr>
              <a:t> to </a:t>
            </a:r>
            <a:r>
              <a:rPr lang="it-IT" sz="2400" dirty="0" err="1" smtClean="0">
                <a:latin typeface="Calibri" charset="0"/>
              </a:rPr>
              <a:t>learn</a:t>
            </a:r>
            <a:r>
              <a:rPr lang="it-IT" sz="2400" dirty="0" smtClean="0">
                <a:latin typeface="Calibri" charset="0"/>
              </a:rPr>
              <a:t>, </a:t>
            </a:r>
            <a:r>
              <a:rPr lang="it-IT" sz="2400" dirty="0" err="1" smtClean="0">
                <a:latin typeface="Calibri" charset="0"/>
              </a:rPr>
              <a:t>access</a:t>
            </a:r>
            <a:r>
              <a:rPr lang="it-IT" sz="2400" dirty="0" smtClean="0">
                <a:latin typeface="Calibri" charset="0"/>
              </a:rPr>
              <a:t> for </a:t>
            </a:r>
            <a:r>
              <a:rPr lang="it-IT" sz="2400" dirty="0" err="1" smtClean="0">
                <a:latin typeface="Calibri" charset="0"/>
              </a:rPr>
              <a:t>all</a:t>
            </a:r>
            <a:r>
              <a:rPr lang="it-IT" sz="2400" dirty="0" smtClean="0">
                <a:latin typeface="Calibri" charset="0"/>
              </a:rPr>
              <a:t>, IVET and CVT </a:t>
            </a:r>
          </a:p>
          <a:p>
            <a:r>
              <a:rPr lang="it-IT" sz="2400" dirty="0" smtClean="0">
                <a:latin typeface="Calibri" charset="0"/>
              </a:rPr>
              <a:t>System building:  policy </a:t>
            </a:r>
            <a:r>
              <a:rPr lang="it-IT" sz="2400" dirty="0" err="1" smtClean="0">
                <a:latin typeface="Calibri" charset="0"/>
              </a:rPr>
              <a:t>development</a:t>
            </a:r>
            <a:r>
              <a:rPr lang="it-IT" sz="2400" dirty="0" smtClean="0">
                <a:latin typeface="Calibri" charset="0"/>
              </a:rPr>
              <a:t>, </a:t>
            </a:r>
            <a:r>
              <a:rPr lang="it-IT" sz="2400" dirty="0" err="1" smtClean="0">
                <a:latin typeface="Calibri" charset="0"/>
              </a:rPr>
              <a:t>adaptation</a:t>
            </a:r>
            <a:r>
              <a:rPr lang="it-IT" sz="2400" dirty="0" smtClean="0">
                <a:latin typeface="Calibri" charset="0"/>
              </a:rPr>
              <a:t> of </a:t>
            </a:r>
            <a:r>
              <a:rPr lang="it-IT" sz="2400" dirty="0" err="1" smtClean="0">
                <a:latin typeface="Calibri" charset="0"/>
              </a:rPr>
              <a:t>institutional</a:t>
            </a:r>
            <a:r>
              <a:rPr lang="it-IT" sz="2400" dirty="0" smtClean="0">
                <a:latin typeface="Calibri" charset="0"/>
              </a:rPr>
              <a:t> </a:t>
            </a:r>
            <a:r>
              <a:rPr lang="it-IT" sz="2400" dirty="0" err="1" smtClean="0">
                <a:latin typeface="Calibri" charset="0"/>
              </a:rPr>
              <a:t>infrastructure</a:t>
            </a:r>
            <a:r>
              <a:rPr lang="it-IT" sz="2400" dirty="0" smtClean="0">
                <a:latin typeface="Calibri" charset="0"/>
              </a:rPr>
              <a:t> (</a:t>
            </a:r>
            <a:r>
              <a:rPr lang="it-IT" sz="2400" dirty="0" err="1" smtClean="0">
                <a:latin typeface="Calibri" charset="0"/>
              </a:rPr>
              <a:t>institutions</a:t>
            </a:r>
            <a:r>
              <a:rPr lang="it-IT" sz="2400" dirty="0" smtClean="0">
                <a:latin typeface="Calibri" charset="0"/>
              </a:rPr>
              <a:t> and </a:t>
            </a:r>
            <a:r>
              <a:rPr lang="it-IT" sz="2400" dirty="0" err="1" smtClean="0">
                <a:latin typeface="Calibri" charset="0"/>
              </a:rPr>
              <a:t>processes</a:t>
            </a:r>
            <a:r>
              <a:rPr lang="it-IT" sz="2400" dirty="0" smtClean="0">
                <a:latin typeface="Calibri" charset="0"/>
              </a:rPr>
              <a:t>), </a:t>
            </a:r>
            <a:r>
              <a:rPr lang="it-IT" sz="2400" dirty="0" err="1" smtClean="0">
                <a:latin typeface="Calibri" charset="0"/>
              </a:rPr>
              <a:t>partnerships</a:t>
            </a:r>
            <a:endParaRPr lang="it-IT" sz="2400" dirty="0" smtClean="0">
              <a:latin typeface="Calibri" charset="0"/>
            </a:endParaRPr>
          </a:p>
          <a:p>
            <a:r>
              <a:rPr lang="it-IT" sz="2400" dirty="0" err="1" smtClean="0">
                <a:latin typeface="Calibri" charset="0"/>
              </a:rPr>
              <a:t>Experimentation</a:t>
            </a:r>
            <a:r>
              <a:rPr lang="it-IT" sz="2400" dirty="0" smtClean="0">
                <a:latin typeface="Calibri" charset="0"/>
              </a:rPr>
              <a:t> and </a:t>
            </a:r>
            <a:r>
              <a:rPr lang="it-IT" sz="2400" dirty="0" err="1" smtClean="0">
                <a:latin typeface="Calibri" charset="0"/>
              </a:rPr>
              <a:t>piloting</a:t>
            </a:r>
            <a:r>
              <a:rPr lang="it-IT" sz="2400" dirty="0" smtClean="0">
                <a:latin typeface="Calibri" charset="0"/>
              </a:rPr>
              <a:t> for </a:t>
            </a:r>
            <a:r>
              <a:rPr lang="it-IT" sz="2400" dirty="0" err="1" smtClean="0">
                <a:latin typeface="Calibri" charset="0"/>
              </a:rPr>
              <a:t>informing</a:t>
            </a:r>
            <a:r>
              <a:rPr lang="it-IT" sz="2400" dirty="0" smtClean="0">
                <a:latin typeface="Calibri" charset="0"/>
              </a:rPr>
              <a:t> policy </a:t>
            </a:r>
            <a:r>
              <a:rPr lang="it-IT" sz="2400" dirty="0" err="1" smtClean="0">
                <a:latin typeface="Calibri" charset="0"/>
              </a:rPr>
              <a:t>development</a:t>
            </a:r>
            <a:r>
              <a:rPr lang="it-IT" sz="2400" dirty="0" smtClean="0">
                <a:latin typeface="Calibri" charset="0"/>
              </a:rPr>
              <a:t> and </a:t>
            </a:r>
            <a:r>
              <a:rPr lang="it-IT" sz="2400" dirty="0" err="1" smtClean="0">
                <a:latin typeface="Calibri" charset="0"/>
              </a:rPr>
              <a:t>implementation</a:t>
            </a:r>
            <a:endParaRPr lang="it-IT" sz="2400" dirty="0">
              <a:latin typeface="Calibri" charset="0"/>
            </a:endParaRPr>
          </a:p>
        </p:txBody>
      </p:sp>
      <p:pic>
        <p:nvPicPr>
          <p:cNvPr id="34819" name="Picture 3" descr="ETF MASTER LOGO.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42938" y="428625"/>
            <a:ext cx="27146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44028023"/>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idx="4294967295"/>
          </p:nvPr>
        </p:nvSpPr>
        <p:spPr>
          <a:xfrm>
            <a:off x="3276600" y="260350"/>
            <a:ext cx="5867400" cy="1700213"/>
          </a:xfrm>
        </p:spPr>
        <p:txBody>
          <a:bodyPr/>
          <a:lstStyle/>
          <a:p>
            <a:r>
              <a:rPr lang="en-GB" sz="3600" b="1" dirty="0" smtClean="0">
                <a:solidFill>
                  <a:srgbClr val="4F81BD"/>
                </a:solidFill>
                <a:latin typeface="Calibri" charset="0"/>
              </a:rPr>
              <a:t>VET long standing challenges</a:t>
            </a:r>
            <a:endParaRPr lang="it-IT" sz="3600" dirty="0">
              <a:solidFill>
                <a:srgbClr val="4F81BD"/>
              </a:solidFill>
              <a:latin typeface="Calibri" charset="0"/>
            </a:endParaRPr>
          </a:p>
        </p:txBody>
      </p:sp>
      <p:graphicFrame>
        <p:nvGraphicFramePr>
          <p:cNvPr id="3" name="Diagramma 2"/>
          <p:cNvGraphicFramePr/>
          <p:nvPr>
            <p:extLst>
              <p:ext uri="{D42A27DB-BD31-4B8C-83A1-F6EECF244321}">
                <p14:modId xmlns:p14="http://schemas.microsoft.com/office/powerpoint/2010/main" val="733057314"/>
              </p:ext>
            </p:extLst>
          </p:nvPr>
        </p:nvGraphicFramePr>
        <p:xfrm>
          <a:off x="0" y="1890713"/>
          <a:ext cx="3635896" cy="17543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8675" name="Picture 3" descr="ETF MASTER LOGO.jpg"/>
          <p:cNvPicPr>
            <a:picLocks noChangeAspect="1"/>
          </p:cNvPicPr>
          <p:nvPr/>
        </p:nvPicPr>
        <p:blipFill>
          <a:blip r:embed="rId8" cstate="email">
            <a:extLst>
              <a:ext uri="{28A0092B-C50C-407E-A947-70E740481C1C}">
                <a14:useLocalDpi xmlns:a14="http://schemas.microsoft.com/office/drawing/2010/main" val="0"/>
              </a:ext>
            </a:extLst>
          </a:blip>
          <a:srcRect/>
          <a:stretch>
            <a:fillRect/>
          </a:stretch>
        </p:blipFill>
        <p:spPr bwMode="auto">
          <a:xfrm>
            <a:off x="642938" y="428625"/>
            <a:ext cx="27146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Diagramma 3"/>
          <p:cNvGraphicFramePr/>
          <p:nvPr>
            <p:extLst>
              <p:ext uri="{D42A27DB-BD31-4B8C-83A1-F6EECF244321}">
                <p14:modId xmlns:p14="http://schemas.microsoft.com/office/powerpoint/2010/main" val="3396317435"/>
              </p:ext>
            </p:extLst>
          </p:nvPr>
        </p:nvGraphicFramePr>
        <p:xfrm>
          <a:off x="755576" y="1412776"/>
          <a:ext cx="7560840" cy="5128344"/>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Tree>
    <p:extLst>
      <p:ext uri="{BB962C8B-B14F-4D97-AF65-F5344CB8AC3E}">
        <p14:creationId xmlns:p14="http://schemas.microsoft.com/office/powerpoint/2010/main" val="1624396972"/>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idx="4294967295"/>
          </p:nvPr>
        </p:nvSpPr>
        <p:spPr>
          <a:xfrm>
            <a:off x="3276600" y="260350"/>
            <a:ext cx="5867400" cy="1700213"/>
          </a:xfrm>
        </p:spPr>
        <p:txBody>
          <a:bodyPr/>
          <a:lstStyle/>
          <a:p>
            <a:r>
              <a:rPr lang="en-GB" sz="3600" b="1" dirty="0" smtClean="0">
                <a:solidFill>
                  <a:srgbClr val="4F81BD"/>
                </a:solidFill>
                <a:latin typeface="Calibri" charset="0"/>
              </a:rPr>
              <a:t>How to create responsive VET systems</a:t>
            </a:r>
            <a:endParaRPr lang="it-IT" sz="3600" dirty="0">
              <a:solidFill>
                <a:srgbClr val="4F81BD"/>
              </a:solidFill>
              <a:latin typeface="Calibri" charset="0"/>
            </a:endParaRPr>
          </a:p>
        </p:txBody>
      </p:sp>
      <p:sp>
        <p:nvSpPr>
          <p:cNvPr id="6147" name="Rectangle 3"/>
          <p:cNvSpPr>
            <a:spLocks noGrp="1"/>
          </p:cNvSpPr>
          <p:nvPr>
            <p:ph type="body" idx="4294967295"/>
          </p:nvPr>
        </p:nvSpPr>
        <p:spPr>
          <a:xfrm>
            <a:off x="0" y="1700809"/>
            <a:ext cx="9144000" cy="5157192"/>
          </a:xfrm>
        </p:spPr>
        <p:txBody>
          <a:bodyPr/>
          <a:lstStyle/>
          <a:p>
            <a:pPr>
              <a:defRPr/>
            </a:pPr>
            <a:r>
              <a:rPr lang="en-GB" sz="2400" dirty="0" smtClean="0">
                <a:cs typeface="+mn-cs"/>
              </a:rPr>
              <a:t>Having a vision on skills development</a:t>
            </a:r>
          </a:p>
          <a:p>
            <a:pPr>
              <a:defRPr/>
            </a:pPr>
            <a:r>
              <a:rPr lang="en-GB" sz="2400" dirty="0" smtClean="0">
                <a:cs typeface="+mn-cs"/>
              </a:rPr>
              <a:t>Having better knowledge of the demand for skills</a:t>
            </a:r>
          </a:p>
          <a:p>
            <a:pPr lvl="1">
              <a:defRPr/>
            </a:pPr>
            <a:r>
              <a:rPr lang="en-GB" sz="2000" dirty="0" smtClean="0"/>
              <a:t>Macro forecasting (quantitative)</a:t>
            </a:r>
          </a:p>
          <a:p>
            <a:pPr lvl="1">
              <a:defRPr/>
            </a:pPr>
            <a:r>
              <a:rPr lang="en-GB" sz="2000" dirty="0" err="1" smtClean="0">
                <a:cs typeface="+mn-cs"/>
              </a:rPr>
              <a:t>Sectoral</a:t>
            </a:r>
            <a:r>
              <a:rPr lang="en-GB" sz="2000" dirty="0" smtClean="0">
                <a:cs typeface="+mn-cs"/>
              </a:rPr>
              <a:t> analyses </a:t>
            </a:r>
            <a:r>
              <a:rPr lang="en-GB" sz="2000" dirty="0"/>
              <a:t>(quantitative and </a:t>
            </a:r>
            <a:r>
              <a:rPr lang="en-GB" sz="2000" dirty="0" smtClean="0"/>
              <a:t>qualitative)</a:t>
            </a:r>
            <a:endParaRPr lang="en-GB" sz="2000" dirty="0" smtClean="0">
              <a:cs typeface="+mn-cs"/>
            </a:endParaRPr>
          </a:p>
          <a:p>
            <a:pPr lvl="1">
              <a:defRPr/>
            </a:pPr>
            <a:r>
              <a:rPr lang="en-GB" sz="2000" dirty="0" smtClean="0"/>
              <a:t>Regional analyses (quantitative)</a:t>
            </a:r>
          </a:p>
          <a:p>
            <a:pPr lvl="1">
              <a:defRPr/>
            </a:pPr>
            <a:r>
              <a:rPr lang="en-GB" sz="2000" dirty="0" err="1" smtClean="0">
                <a:cs typeface="+mn-cs"/>
              </a:rPr>
              <a:t>Nowcasting</a:t>
            </a:r>
            <a:r>
              <a:rPr lang="en-GB" sz="2000" dirty="0" smtClean="0">
                <a:cs typeface="+mn-cs"/>
              </a:rPr>
              <a:t> (surveys to enterprises)</a:t>
            </a:r>
          </a:p>
          <a:p>
            <a:pPr>
              <a:defRPr/>
            </a:pPr>
            <a:r>
              <a:rPr lang="en-GB" sz="2400" dirty="0" smtClean="0">
                <a:cs typeface="+mn-cs"/>
              </a:rPr>
              <a:t>Communicating this knowledge to the relevant actors in the E&amp;T system </a:t>
            </a:r>
          </a:p>
          <a:p>
            <a:pPr lvl="1">
              <a:defRPr/>
            </a:pPr>
            <a:r>
              <a:rPr lang="en-GB" sz="2000" dirty="0"/>
              <a:t>Creation of partnerships with the private sector at national, </a:t>
            </a:r>
            <a:r>
              <a:rPr lang="en-GB" sz="2000" dirty="0" err="1"/>
              <a:t>sectoral</a:t>
            </a:r>
            <a:r>
              <a:rPr lang="en-GB" sz="2000" dirty="0"/>
              <a:t> and local </a:t>
            </a:r>
            <a:r>
              <a:rPr lang="en-GB" sz="2000" dirty="0" smtClean="0"/>
              <a:t>level</a:t>
            </a:r>
            <a:endParaRPr lang="en-GB" sz="2000" dirty="0" smtClean="0">
              <a:cs typeface="+mn-cs"/>
            </a:endParaRPr>
          </a:p>
          <a:p>
            <a:pPr>
              <a:defRPr/>
            </a:pPr>
            <a:r>
              <a:rPr lang="en-GB" sz="2400" dirty="0" smtClean="0">
                <a:cs typeface="+mn-cs"/>
              </a:rPr>
              <a:t>Transforming the demand for skills into relevant training provision</a:t>
            </a:r>
          </a:p>
          <a:p>
            <a:pPr lvl="1">
              <a:defRPr/>
            </a:pPr>
            <a:r>
              <a:rPr lang="en-GB" sz="2000" dirty="0" smtClean="0"/>
              <a:t>Having competent actors in the E&amp;T system (the supply side)</a:t>
            </a:r>
          </a:p>
          <a:p>
            <a:pPr>
              <a:defRPr/>
            </a:pPr>
            <a:r>
              <a:rPr lang="en-GB" sz="2400" dirty="0" smtClean="0">
                <a:cs typeface="+mn-cs"/>
              </a:rPr>
              <a:t>WORK-BASED LEARNING</a:t>
            </a:r>
          </a:p>
          <a:p>
            <a:pPr>
              <a:defRPr/>
            </a:pPr>
            <a:endParaRPr lang="en-GB" sz="2000" dirty="0"/>
          </a:p>
          <a:p>
            <a:pPr>
              <a:defRPr/>
            </a:pPr>
            <a:endParaRPr lang="en-GB" sz="2000" i="1" dirty="0" smtClean="0">
              <a:cs typeface="+mn-cs"/>
            </a:endParaRPr>
          </a:p>
          <a:p>
            <a:pPr eaLnBrk="1" hangingPunct="1">
              <a:defRPr/>
            </a:pPr>
            <a:endParaRPr lang="en-GB" sz="2800" dirty="0">
              <a:latin typeface="Calibri" charset="0"/>
              <a:cs typeface="+mn-cs"/>
            </a:endParaRPr>
          </a:p>
        </p:txBody>
      </p:sp>
      <p:pic>
        <p:nvPicPr>
          <p:cNvPr id="28675" name="Picture 3" descr="ETF MASTER LOGO.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42938" y="428625"/>
            <a:ext cx="27146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2564664"/>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idx="4294967295"/>
          </p:nvPr>
        </p:nvSpPr>
        <p:spPr>
          <a:xfrm>
            <a:off x="3276600" y="260350"/>
            <a:ext cx="5867400" cy="1700213"/>
          </a:xfrm>
        </p:spPr>
        <p:txBody>
          <a:bodyPr/>
          <a:lstStyle/>
          <a:p>
            <a:r>
              <a:rPr lang="en-GB" sz="3600" b="1" dirty="0" smtClean="0">
                <a:solidFill>
                  <a:srgbClr val="4F81BD"/>
                </a:solidFill>
                <a:latin typeface="Calibri" charset="0"/>
              </a:rPr>
              <a:t>How to create attractive VET systems</a:t>
            </a:r>
            <a:endParaRPr lang="it-IT" sz="3600" dirty="0">
              <a:solidFill>
                <a:srgbClr val="4F81BD"/>
              </a:solidFill>
              <a:latin typeface="Calibri" charset="0"/>
            </a:endParaRPr>
          </a:p>
        </p:txBody>
      </p:sp>
      <p:sp>
        <p:nvSpPr>
          <p:cNvPr id="6147" name="Rectangle 3"/>
          <p:cNvSpPr>
            <a:spLocks noGrp="1"/>
          </p:cNvSpPr>
          <p:nvPr>
            <p:ph type="body" idx="4294967295"/>
          </p:nvPr>
        </p:nvSpPr>
        <p:spPr>
          <a:xfrm>
            <a:off x="0" y="2636912"/>
            <a:ext cx="9144000" cy="4221088"/>
          </a:xfrm>
        </p:spPr>
        <p:txBody>
          <a:bodyPr/>
          <a:lstStyle/>
          <a:p>
            <a:pPr>
              <a:defRPr/>
            </a:pPr>
            <a:r>
              <a:rPr lang="en-GB" sz="2400" dirty="0" smtClean="0">
                <a:cs typeface="+mn-cs"/>
              </a:rPr>
              <a:t>Knowing the intake – who are the learners</a:t>
            </a:r>
          </a:p>
          <a:p>
            <a:pPr>
              <a:defRPr/>
            </a:pPr>
            <a:r>
              <a:rPr lang="en-GB" sz="2400" dirty="0" smtClean="0">
                <a:cs typeface="+mn-cs"/>
              </a:rPr>
              <a:t>Adapting training programmes to their needs</a:t>
            </a:r>
          </a:p>
          <a:p>
            <a:pPr>
              <a:defRPr/>
            </a:pPr>
            <a:r>
              <a:rPr lang="en-GB" sz="2400" dirty="0" smtClean="0">
                <a:cs typeface="+mn-cs"/>
              </a:rPr>
              <a:t>Creating flexible provision (modularisation)</a:t>
            </a:r>
          </a:p>
          <a:p>
            <a:pPr>
              <a:defRPr/>
            </a:pPr>
            <a:r>
              <a:rPr lang="en-GB" sz="2400" dirty="0" smtClean="0">
                <a:cs typeface="+mn-cs"/>
              </a:rPr>
              <a:t>Accredit their previous learning –avoiding duplication</a:t>
            </a:r>
          </a:p>
          <a:p>
            <a:pPr>
              <a:defRPr/>
            </a:pPr>
            <a:r>
              <a:rPr lang="en-GB" sz="2400" dirty="0" smtClean="0">
                <a:cs typeface="+mn-cs"/>
              </a:rPr>
              <a:t>Giving the opportunity for further learning</a:t>
            </a:r>
          </a:p>
          <a:p>
            <a:pPr>
              <a:defRPr/>
            </a:pPr>
            <a:r>
              <a:rPr lang="en-GB" sz="2400" dirty="0" smtClean="0">
                <a:cs typeface="+mn-cs"/>
              </a:rPr>
              <a:t>Vocational guidance</a:t>
            </a:r>
            <a:endParaRPr lang="en-GB" sz="2000" dirty="0"/>
          </a:p>
          <a:p>
            <a:pPr>
              <a:defRPr/>
            </a:pPr>
            <a:endParaRPr lang="en-GB" sz="2000" i="1" dirty="0" smtClean="0">
              <a:cs typeface="+mn-cs"/>
            </a:endParaRPr>
          </a:p>
          <a:p>
            <a:pPr eaLnBrk="1" hangingPunct="1">
              <a:defRPr/>
            </a:pPr>
            <a:endParaRPr lang="en-GB" sz="2800" dirty="0">
              <a:latin typeface="Calibri" charset="0"/>
              <a:cs typeface="+mn-cs"/>
            </a:endParaRPr>
          </a:p>
        </p:txBody>
      </p:sp>
      <p:pic>
        <p:nvPicPr>
          <p:cNvPr id="28675" name="Picture 3" descr="ETF MASTER LOGO.jp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42938" y="428625"/>
            <a:ext cx="271462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88830760"/>
      </p:ext>
    </p:extLst>
  </p:cSld>
  <p:clrMapOvr>
    <a:masterClrMapping/>
  </p:clrMapOvr>
  <p:transition xmlns:p14="http://schemas.microsoft.com/office/powerpoint/2010/main">
    <p:fade/>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7967</TotalTime>
  <Words>1695</Words>
  <Application>Microsoft Macintosh PowerPoint</Application>
  <PresentationFormat>Diavoorstelling (4:3)</PresentationFormat>
  <Paragraphs>194</Paragraphs>
  <Slides>22</Slides>
  <Notes>19</Notes>
  <HiddenSlides>0</HiddenSlides>
  <MMClips>0</MMClips>
  <ScaleCrop>false</ScaleCrop>
  <HeadingPairs>
    <vt:vector size="4" baseType="variant">
      <vt:variant>
        <vt:lpstr>Thema</vt:lpstr>
      </vt:variant>
      <vt:variant>
        <vt:i4>1</vt:i4>
      </vt:variant>
      <vt:variant>
        <vt:lpstr>Diatitels</vt:lpstr>
      </vt:variant>
      <vt:variant>
        <vt:i4>22</vt:i4>
      </vt:variant>
    </vt:vector>
  </HeadingPairs>
  <TitlesOfParts>
    <vt:vector size="23" baseType="lpstr">
      <vt:lpstr>Office Theme</vt:lpstr>
      <vt:lpstr>Creating Demand driven VET systems   DEVCO – Brussels, 27 June 2013, Pasqualino Mare</vt:lpstr>
      <vt:lpstr>What is VET? (1)</vt:lpstr>
      <vt:lpstr>What is VET? (2)</vt:lpstr>
      <vt:lpstr>The “separate” worlds of VET</vt:lpstr>
      <vt:lpstr>Entry points to VET modernisation</vt:lpstr>
      <vt:lpstr>Guiding principles for ETF work</vt:lpstr>
      <vt:lpstr>VET long standing challenges</vt:lpstr>
      <vt:lpstr>How to create responsive VET systems</vt:lpstr>
      <vt:lpstr>How to create attractive VET systems</vt:lpstr>
      <vt:lpstr>How to create quality VET systems</vt:lpstr>
      <vt:lpstr>Experience with sectoral approaches</vt:lpstr>
      <vt:lpstr>Experience with training as part of labour market policies</vt:lpstr>
      <vt:lpstr>The formal and informal TVET debate</vt:lpstr>
      <vt:lpstr>VET system reform</vt:lpstr>
      <vt:lpstr>Why Qualifications?  </vt:lpstr>
      <vt:lpstr>PowerPoint-presentatie</vt:lpstr>
      <vt:lpstr>Why  Qualifications Frameworks?</vt:lpstr>
      <vt:lpstr>PowerPoint-presentatie</vt:lpstr>
      <vt:lpstr>NQFs as part of the VET reform process </vt:lpstr>
      <vt:lpstr> </vt:lpstr>
      <vt:lpstr> </vt:lpstr>
      <vt:lpstr> </vt:lpstr>
    </vt:vector>
  </TitlesOfParts>
  <Company>European Training Foundation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HEADING DATE</dc:title>
  <dc:creator>Joanna Anstey</dc:creator>
  <cp:lastModifiedBy>Pauline Van Den Bosch</cp:lastModifiedBy>
  <cp:revision>162</cp:revision>
  <cp:lastPrinted>2012-06-25T09:27:29Z</cp:lastPrinted>
  <dcterms:created xsi:type="dcterms:W3CDTF">2010-02-12T10:48:46Z</dcterms:created>
  <dcterms:modified xsi:type="dcterms:W3CDTF">2013-06-11T21:44:14Z</dcterms:modified>
</cp:coreProperties>
</file>