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401" r:id="rId2"/>
    <p:sldId id="491" r:id="rId3"/>
    <p:sldId id="492" r:id="rId4"/>
    <p:sldId id="493" r:id="rId5"/>
    <p:sldId id="494" r:id="rId6"/>
    <p:sldId id="495" r:id="rId7"/>
    <p:sldId id="496" r:id="rId8"/>
    <p:sldId id="497" r:id="rId9"/>
    <p:sldId id="498" r:id="rId10"/>
    <p:sldId id="499" r:id="rId11"/>
    <p:sldId id="502" r:id="rId12"/>
    <p:sldId id="500" r:id="rId13"/>
    <p:sldId id="501" r:id="rId14"/>
  </p:sldIdLst>
  <p:sldSz cx="9144000" cy="6858000" type="screen4x3"/>
  <p:notesSz cx="6797675" cy="99266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9471BB"/>
    <a:srgbClr val="B190CA"/>
    <a:srgbClr val="B66DFF"/>
    <a:srgbClr val="8D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85667" autoAdjust="0"/>
  </p:normalViewPr>
  <p:slideViewPr>
    <p:cSldViewPr snapToObjects="1">
      <p:cViewPr varScale="1">
        <p:scale>
          <a:sx n="86" d="100"/>
          <a:sy n="86" d="100"/>
        </p:scale>
        <p:origin x="-171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76" d="100"/>
          <a:sy n="76" d="100"/>
        </p:scale>
        <p:origin x="-3792" y="-12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167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031" y="0"/>
            <a:ext cx="2945167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664"/>
            <a:ext cx="2945167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031" y="9428664"/>
            <a:ext cx="2945167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6343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167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15" tIns="48257" rIns="96515" bIns="48257" numCol="1" anchor="t" anchorCtr="0" compatLnSpc="1">
            <a:prstTxWarp prst="textNoShape">
              <a:avLst/>
            </a:prstTxWarp>
          </a:bodyPr>
          <a:lstStyle>
            <a:lvl1pPr defTabSz="482600">
              <a:defRPr sz="1300" b="0">
                <a:latin typeface="Arial" charset="0"/>
                <a:ea typeface="ＭＳ Ｐゴシック" pitchFamily="-1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509" y="0"/>
            <a:ext cx="2945166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15" tIns="48257" rIns="96515" bIns="48257" numCol="1" anchor="t" anchorCtr="0" compatLnSpc="1">
            <a:prstTxWarp prst="textNoShape">
              <a:avLst/>
            </a:prstTxWarp>
          </a:bodyPr>
          <a:lstStyle>
            <a:lvl1pPr algn="r" defTabSz="482600">
              <a:defRPr sz="1300" b="0">
                <a:latin typeface="Arial" charset="0"/>
                <a:ea typeface="ＭＳ Ｐゴシック" pitchFamily="-128" charset="-128"/>
              </a:defRPr>
            </a:lvl1pPr>
          </a:lstStyle>
          <a:p>
            <a:pPr>
              <a:defRPr/>
            </a:pPr>
            <a:fld id="{03847772-4D07-431A-AD32-ED5CA00E04C3}" type="datetime1">
              <a:rPr lang="en-US"/>
              <a:pPr>
                <a:defRPr/>
              </a:pPr>
              <a:t>17/06/2013</a:t>
            </a:fld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865" y="4715154"/>
            <a:ext cx="4985947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15" tIns="48257" rIns="96515" bIns="482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7"/>
            <a:ext cx="2945167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15" tIns="48257" rIns="96515" bIns="48257" numCol="1" anchor="b" anchorCtr="0" compatLnSpc="1">
            <a:prstTxWarp prst="textNoShape">
              <a:avLst/>
            </a:prstTxWarp>
          </a:bodyPr>
          <a:lstStyle>
            <a:lvl1pPr defTabSz="482600">
              <a:defRPr sz="1300" b="0">
                <a:latin typeface="Arial" charset="0"/>
                <a:ea typeface="ＭＳ Ｐゴシック" pitchFamily="-1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509" y="9430307"/>
            <a:ext cx="2945166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15" tIns="48257" rIns="96515" bIns="48257" numCol="1" anchor="b" anchorCtr="0" compatLnSpc="1">
            <a:prstTxWarp prst="textNoShape">
              <a:avLst/>
            </a:prstTxWarp>
          </a:bodyPr>
          <a:lstStyle>
            <a:lvl1pPr algn="r" defTabSz="482600">
              <a:defRPr sz="1300" b="0">
                <a:latin typeface="Arial" charset="0"/>
                <a:ea typeface="ＭＳ Ｐゴシック" pitchFamily="-128" charset="-128"/>
              </a:defRPr>
            </a:lvl1pPr>
          </a:lstStyle>
          <a:p>
            <a:pPr>
              <a:defRPr/>
            </a:pPr>
            <a:fld id="{3B3BB829-E5DA-4288-B128-0604B25E74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575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pitchFamily="-128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pitchFamily="-128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pitchFamily="-128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pitchFamily="-128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pitchFamily="-1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B75B5B-1B5C-4BB2-8E81-5B350593D68A}" type="slidenum">
              <a:rPr lang="en-GB" smtClean="0">
                <a:ea typeface="ＭＳ Ｐゴシック" pitchFamily="34" charset="-128"/>
              </a:rPr>
              <a:pPr/>
              <a:t>2</a:t>
            </a:fld>
            <a:endParaRPr lang="en-GB" smtClean="0">
              <a:ea typeface="ＭＳ Ｐゴシック" pitchFamily="34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7AF8B-63C5-4F45-91AB-42AB96276B0D}" type="datetime1">
              <a:rPr lang="en-US"/>
              <a:pPr>
                <a:defRPr/>
              </a:pPr>
              <a:t>17/06/2013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160ED-DC61-4E60-A8B4-16C2F86726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CC02D-109D-4769-8423-F067755083AA}" type="datetime1">
              <a:rPr lang="en-US"/>
              <a:pPr>
                <a:defRPr/>
              </a:pPr>
              <a:t>17/06/2013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B574F-14C1-4C48-AEC0-ED2B1B9C0E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775C3-8BAF-4EEC-9834-E80FB1DF929B}" type="datetime1">
              <a:rPr lang="en-US"/>
              <a:pPr>
                <a:defRPr/>
              </a:pPr>
              <a:t>17/06/2013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CE665-0A99-466F-816A-10A15E2C00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B8DF3-2FAC-4800-908E-C928C8489D3F}" type="datetime1">
              <a:rPr lang="en-US"/>
              <a:pPr>
                <a:defRPr/>
              </a:pPr>
              <a:t>17/06/2013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AD3BF-C745-46FA-9FFC-2C7FB0814D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D3482-C5C8-4858-AF5D-7B80BA60325B}" type="datetime1">
              <a:rPr lang="en-US"/>
              <a:pPr>
                <a:defRPr/>
              </a:pPr>
              <a:t>17/06/2013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C21A5-76DF-4C83-8AA3-6DC170F887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93971-AC1D-4A30-AEC1-D8569D716844}" type="datetime1">
              <a:rPr lang="en-US"/>
              <a:pPr>
                <a:defRPr/>
              </a:pPr>
              <a:t>17/06/2013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23E93F-5DFF-472A-87A0-85E88AD76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93EA4-00A5-41B2-BEE2-538A425CC04D}" type="datetime1">
              <a:rPr lang="en-US"/>
              <a:pPr>
                <a:defRPr/>
              </a:pPr>
              <a:t>17/06/2013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C7AD0-3AFC-4E6F-B71F-A8E38DC76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D0E1B-4EFB-4784-A99C-68761BF5869D}" type="datetime1">
              <a:rPr lang="en-US"/>
              <a:pPr>
                <a:defRPr/>
              </a:pPr>
              <a:t>17/06/2013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85DB5-DA97-4E1F-A840-D7F998029C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B1F49-DC86-44FB-A740-61AF32692253}" type="datetime1">
              <a:rPr lang="en-US"/>
              <a:pPr>
                <a:defRPr/>
              </a:pPr>
              <a:t>17/06/2013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FA0EB-538A-4386-971E-A9C3E250D3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FC2E8-C9AC-4D49-B02A-A387E6EDC2A3}" type="datetime1">
              <a:rPr lang="en-US"/>
              <a:pPr>
                <a:defRPr/>
              </a:pPr>
              <a:t>17/06/2013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1CD5D-9117-467C-8232-452487B60E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78BB4-BB29-4D38-B6D5-886C16AA859D}" type="datetime1">
              <a:rPr lang="en-US"/>
              <a:pPr>
                <a:defRPr/>
              </a:pPr>
              <a:t>17/06/2013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518CC-BEA6-47E6-8D0A-0DB0DAA054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1DAA4-055F-4B16-87E5-88FF3777431D}" type="datetime1">
              <a:rPr lang="en-US"/>
              <a:pPr>
                <a:defRPr/>
              </a:pPr>
              <a:t>17/06/2013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B4A76-1F30-4F27-9C32-9E9E4B403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B91B6-C2A0-472E-9152-8695BBA3D32D}" type="datetime1">
              <a:rPr lang="en-US"/>
              <a:pPr>
                <a:defRPr/>
              </a:pPr>
              <a:t>17/06/2013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BE8DD-E81E-4AB3-8B01-76AE48BCE5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rgbClr val="898989"/>
                </a:solidFill>
                <a:ea typeface="ＭＳ Ｐゴシック" pitchFamily="-128" charset="-128"/>
              </a:defRPr>
            </a:lvl1pPr>
          </a:lstStyle>
          <a:p>
            <a:pPr>
              <a:defRPr/>
            </a:pPr>
            <a:fld id="{B235BB6E-C12D-4181-81EC-30D9C3F93341}" type="datetime1">
              <a:rPr lang="en-US"/>
              <a:pPr>
                <a:defRPr/>
              </a:pPr>
              <a:t>17/06/2013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b="0">
                <a:solidFill>
                  <a:srgbClr val="898989"/>
                </a:solidFill>
                <a:ea typeface="ＭＳ Ｐゴシック" pitchFamily="-1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rgbClr val="898989"/>
                </a:solidFill>
                <a:ea typeface="ＭＳ Ｐゴシック" pitchFamily="-128" charset="-128"/>
              </a:defRPr>
            </a:lvl1pPr>
          </a:lstStyle>
          <a:p>
            <a:pPr>
              <a:defRPr/>
            </a:pPr>
            <a:fld id="{370D0FF1-06BD-46B6-B7A0-66A2C21E18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7" descr="EGN2 (2)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7524750" y="6265863"/>
            <a:ext cx="1454151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31" charset="-128"/>
          <a:cs typeface="ＭＳ Ｐゴシック" pitchFamily="3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1" charset="0"/>
          <a:ea typeface="ＭＳ Ｐゴシック" pitchFamily="31" charset="-128"/>
          <a:cs typeface="ＭＳ Ｐゴシック" pitchFamily="3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1" charset="0"/>
          <a:ea typeface="ＭＳ Ｐゴシック" pitchFamily="31" charset="-128"/>
          <a:cs typeface="ＭＳ Ｐゴシック" pitchFamily="3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1" charset="0"/>
          <a:ea typeface="ＭＳ Ｐゴシック" pitchFamily="31" charset="-128"/>
          <a:cs typeface="ＭＳ Ｐゴシック" pitchFamily="3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1" charset="0"/>
          <a:ea typeface="ＭＳ Ｐゴシック" pitchFamily="31" charset="-128"/>
          <a:cs typeface="ＭＳ Ｐゴシック" pitchFamily="3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1" charset="0"/>
          <a:ea typeface="ＭＳ Ｐゴシック" pitchFamily="31" charset="-128"/>
          <a:cs typeface="ＭＳ Ｐゴシック" pitchFamily="3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1" charset="0"/>
          <a:ea typeface="ＭＳ Ｐゴシック" pitchFamily="31" charset="-128"/>
          <a:cs typeface="ＭＳ Ｐゴシック" pitchFamily="3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1" charset="0"/>
          <a:ea typeface="ＭＳ Ｐゴシック" pitchFamily="31" charset="-128"/>
          <a:cs typeface="ＭＳ Ｐゴシック" pitchFamily="3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1" charset="0"/>
          <a:ea typeface="ＭＳ Ｐゴシック" pitchFamily="31" charset="-128"/>
          <a:cs typeface="ＭＳ Ｐゴシック" pitchFamily="3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31" charset="-128"/>
          <a:cs typeface="ＭＳ Ｐゴシック" pitchFamily="3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3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3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3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3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/>
          </p:cNvSpPr>
          <p:nvPr/>
        </p:nvSpPr>
        <p:spPr bwMode="auto">
          <a:xfrm>
            <a:off x="0" y="228602"/>
            <a:ext cx="9144000" cy="190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spcBef>
                <a:spcPts val="0"/>
              </a:spcBef>
              <a:spcAft>
                <a:spcPts val="0"/>
              </a:spcAft>
            </a:pPr>
            <a:endParaRPr lang="en-US" sz="6000" b="0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</a:endParaRPr>
          </a:p>
          <a:p>
            <a:pPr algn="ctr" eaLnBrk="0" hangingPunct="0">
              <a:spcBef>
                <a:spcPts val="0"/>
              </a:spcBef>
              <a:spcAft>
                <a:spcPts val="0"/>
              </a:spcAft>
            </a:pPr>
            <a:endParaRPr lang="en-US" sz="6000" b="0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</a:endParaRPr>
          </a:p>
        </p:txBody>
      </p:sp>
      <p:sp>
        <p:nvSpPr>
          <p:cNvPr id="2051" name="Rectangle 5"/>
          <p:cNvSpPr>
            <a:spLocks/>
          </p:cNvSpPr>
          <p:nvPr/>
        </p:nvSpPr>
        <p:spPr bwMode="auto">
          <a:xfrm>
            <a:off x="1066801" y="4541838"/>
            <a:ext cx="6838951" cy="163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spcBef>
                <a:spcPct val="20000"/>
              </a:spcBef>
              <a:spcAft>
                <a:spcPct val="20000"/>
              </a:spcAft>
            </a:pPr>
            <a:endParaRPr lang="en-US" sz="2800" dirty="0" smtClean="0">
              <a:solidFill>
                <a:schemeClr val="tx2"/>
              </a:solidFill>
            </a:endParaRPr>
          </a:p>
        </p:txBody>
      </p:sp>
      <p:sp>
        <p:nvSpPr>
          <p:cNvPr id="2052" name="Text Box 5"/>
          <p:cNvSpPr txBox="1">
            <a:spLocks noChangeArrowheads="1"/>
          </p:cNvSpPr>
          <p:nvPr/>
        </p:nvSpPr>
        <p:spPr bwMode="auto">
          <a:xfrm>
            <a:off x="101601" y="6415088"/>
            <a:ext cx="258968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/>
            <a:r>
              <a:rPr lang="en-GB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www.ergonassociates.net</a:t>
            </a:r>
            <a:endParaRPr lang="en-US" b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710118" y="4084638"/>
            <a:ext cx="7519481" cy="208756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>
            <a:solidFill>
              <a:srgbClr val="9BBB59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ts val="0"/>
              </a:spcBef>
              <a:spcAft>
                <a:spcPts val="0"/>
              </a:spcAft>
            </a:pPr>
            <a:r>
              <a:rPr lang="en-US" sz="3600" b="0" dirty="0" smtClean="0">
                <a:latin typeface="Gill Sans MT" pitchFamily="34" charset="0"/>
              </a:rPr>
              <a:t>Employment Workshop </a:t>
            </a:r>
          </a:p>
          <a:p>
            <a:pPr algn="ctr" eaLnBrk="0" hangingPunct="0">
              <a:spcBef>
                <a:spcPts val="0"/>
              </a:spcBef>
              <a:spcAft>
                <a:spcPts val="0"/>
              </a:spcAft>
            </a:pPr>
            <a:r>
              <a:rPr lang="en-US" sz="3600" b="0" dirty="0" err="1" smtClean="0">
                <a:latin typeface="Gill Sans MT" pitchFamily="34" charset="0"/>
              </a:rPr>
              <a:t>Devco</a:t>
            </a:r>
            <a:r>
              <a:rPr lang="en-US" sz="3600" b="0" dirty="0" smtClean="0">
                <a:latin typeface="Gill Sans MT" pitchFamily="34" charset="0"/>
              </a:rPr>
              <a:t>, Brussels</a:t>
            </a:r>
          </a:p>
          <a:p>
            <a:pPr algn="ctr" eaLnBrk="0" hangingPunct="0">
              <a:spcBef>
                <a:spcPts val="0"/>
              </a:spcBef>
              <a:spcAft>
                <a:spcPts val="0"/>
              </a:spcAft>
            </a:pPr>
            <a:r>
              <a:rPr lang="en-US" sz="3600" b="0" dirty="0" smtClean="0">
                <a:latin typeface="Gill Sans MT" pitchFamily="34" charset="0"/>
              </a:rPr>
              <a:t>24-27 June 2013</a:t>
            </a:r>
            <a:endParaRPr lang="en-US" sz="4000" b="0" dirty="0">
              <a:latin typeface="Gill Sans MT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4146" y="2362200"/>
            <a:ext cx="77723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0" dirty="0" smtClean="0">
                <a:latin typeface="Gill Sans MT" pitchFamily="34" charset="0"/>
              </a:rPr>
              <a:t>Labour Rights Voice and Dialogue</a:t>
            </a:r>
            <a:endParaRPr lang="en-GB" sz="4000" b="0" dirty="0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Difficult areas for </a:t>
            </a:r>
            <a:r>
              <a:rPr lang="en-US" dirty="0" err="1" smtClean="0"/>
              <a:t>labour</a:t>
            </a:r>
            <a:r>
              <a:rPr lang="en-US" dirty="0" smtClean="0"/>
              <a:t> standards and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Wage levels</a:t>
            </a:r>
          </a:p>
          <a:p>
            <a:r>
              <a:rPr lang="en-US" dirty="0" smtClean="0"/>
              <a:t>Rigid </a:t>
            </a:r>
            <a:r>
              <a:rPr lang="en-US" dirty="0" err="1" smtClean="0"/>
              <a:t>labour</a:t>
            </a:r>
            <a:r>
              <a:rPr lang="en-US" dirty="0" smtClean="0"/>
              <a:t> regulation in less formal sectors</a:t>
            </a:r>
          </a:p>
          <a:p>
            <a:r>
              <a:rPr lang="en-US" dirty="0" smtClean="0"/>
              <a:t>Freedom of association in certain political environments</a:t>
            </a:r>
          </a:p>
          <a:p>
            <a:r>
              <a:rPr lang="en-US" dirty="0" smtClean="0"/>
              <a:t>Discrimination in certain social contexts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4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Capacity and </a:t>
            </a:r>
            <a:r>
              <a:rPr lang="en-US" dirty="0" err="1" smtClean="0"/>
              <a:t>labour</a:t>
            </a:r>
            <a:r>
              <a:rPr lang="en-US" dirty="0" smtClean="0"/>
              <a:t>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Capacity to develop </a:t>
            </a:r>
            <a:r>
              <a:rPr lang="en-US" dirty="0" err="1" smtClean="0"/>
              <a:t>labour</a:t>
            </a:r>
            <a:r>
              <a:rPr lang="en-US" dirty="0" smtClean="0"/>
              <a:t> standards appropriate to national circumstances</a:t>
            </a:r>
          </a:p>
          <a:p>
            <a:r>
              <a:rPr lang="en-US" dirty="0" err="1" smtClean="0"/>
              <a:t>Labour</a:t>
            </a:r>
            <a:r>
              <a:rPr lang="en-US" dirty="0" smtClean="0"/>
              <a:t> inspection and enforcement</a:t>
            </a:r>
          </a:p>
          <a:p>
            <a:r>
              <a:rPr lang="en-US" dirty="0" err="1" smtClean="0"/>
              <a:t>Labour</a:t>
            </a:r>
            <a:r>
              <a:rPr lang="en-US" dirty="0" smtClean="0"/>
              <a:t> justice and the courts</a:t>
            </a:r>
          </a:p>
          <a:p>
            <a:r>
              <a:rPr lang="en-US" dirty="0" smtClean="0"/>
              <a:t>Role for dialogue and social partners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1468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Bangladesh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watching the video, discuss the following:</a:t>
            </a:r>
          </a:p>
          <a:p>
            <a:r>
              <a:rPr lang="en-US" dirty="0" smtClean="0"/>
              <a:t>What are the root causes of the issues in Bangladesh?</a:t>
            </a:r>
          </a:p>
          <a:p>
            <a:r>
              <a:rPr lang="en-US" dirty="0" smtClean="0"/>
              <a:t>What are some systematic responses from donors and government? What about Brands?</a:t>
            </a:r>
          </a:p>
          <a:p>
            <a:r>
              <a:rPr lang="en-US" dirty="0" smtClean="0"/>
              <a:t>Is there a trade off to be had between </a:t>
            </a:r>
            <a:r>
              <a:rPr lang="en-US" dirty="0" err="1" smtClean="0"/>
              <a:t>labour</a:t>
            </a:r>
            <a:r>
              <a:rPr lang="en-US" dirty="0" smtClean="0"/>
              <a:t> standards and job creation?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121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dialogue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What is social dialogue?</a:t>
            </a:r>
          </a:p>
          <a:p>
            <a:r>
              <a:rPr lang="en-US" sz="2800" dirty="0" smtClean="0"/>
              <a:t>Examples of dialogue:</a:t>
            </a:r>
          </a:p>
          <a:p>
            <a:pPr lvl="1"/>
            <a:r>
              <a:rPr lang="en-US" sz="2400" dirty="0" smtClean="0"/>
              <a:t>National level</a:t>
            </a:r>
          </a:p>
          <a:p>
            <a:pPr lvl="1"/>
            <a:r>
              <a:rPr lang="en-US" sz="2400" dirty="0" err="1" smtClean="0"/>
              <a:t>Sectoral</a:t>
            </a:r>
            <a:r>
              <a:rPr lang="en-US" sz="2400" dirty="0" smtClean="0"/>
              <a:t> level</a:t>
            </a:r>
          </a:p>
          <a:p>
            <a:pPr lvl="1"/>
            <a:r>
              <a:rPr lang="en-US" sz="2400" dirty="0" smtClean="0"/>
              <a:t>Enterprise level</a:t>
            </a:r>
          </a:p>
          <a:p>
            <a:r>
              <a:rPr lang="en-US" sz="2800" dirty="0" smtClean="0"/>
              <a:t>Who participates in social dialogue</a:t>
            </a:r>
            <a:r>
              <a:rPr lang="en-US" sz="2800" dirty="0" smtClean="0"/>
              <a:t>? Who doesn’t?</a:t>
            </a:r>
          </a:p>
          <a:p>
            <a:r>
              <a:rPr lang="en-US" sz="2800" dirty="0" smtClean="0"/>
              <a:t>Informal dialogue</a:t>
            </a:r>
            <a:endParaRPr lang="en-US" sz="2800" dirty="0" smtClean="0"/>
          </a:p>
          <a:p>
            <a:r>
              <a:rPr lang="en-US" sz="2800" dirty="0" smtClean="0"/>
              <a:t>Building social partner capacity in country</a:t>
            </a:r>
          </a:p>
          <a:p>
            <a:r>
              <a:rPr lang="en-US" sz="2800" dirty="0" smtClean="0"/>
              <a:t>Role for EU Delegations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5684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710118" y="304800"/>
            <a:ext cx="7519481" cy="65546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">
            <a:solidFill>
              <a:srgbClr val="9BBB59"/>
            </a:solidFill>
            <a:round/>
            <a:headEnd/>
            <a:tailEnd/>
          </a:ln>
          <a:effectLst/>
        </p:spPr>
        <p:txBody>
          <a:bodyPr/>
          <a:lstStyle/>
          <a:p>
            <a:pPr algn="ctr" defTabSz="914400">
              <a:spcAft>
                <a:spcPts val="1000"/>
              </a:spcAft>
              <a:defRPr/>
            </a:pPr>
            <a:r>
              <a:rPr lang="en-GB" sz="3200" dirty="0" smtClean="0">
                <a:latin typeface="Gill Sans MT" pitchFamily="34" charset="0"/>
                <a:ea typeface="ＭＳ Ｐゴシック" pitchFamily="-128" charset="-128"/>
                <a:cs typeface="Arial" pitchFamily="34" charset="0"/>
              </a:rPr>
              <a:t>Initial questions</a:t>
            </a:r>
            <a:endParaRPr lang="en-US" sz="3200" dirty="0" smtClean="0">
              <a:latin typeface="Gill Sans MT" pitchFamily="34" charset="0"/>
              <a:ea typeface="ＭＳ Ｐゴシック" pitchFamily="-128" charset="-128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129540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/>
            <a:endParaRPr lang="en-GB" sz="2800" b="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419599"/>
          </a:xfrm>
        </p:spPr>
        <p:txBody>
          <a:bodyPr/>
          <a:lstStyle/>
          <a:p>
            <a:r>
              <a:rPr lang="en-GB" sz="2800" dirty="0" smtClean="0">
                <a:latin typeface="Gill Sans MT"/>
                <a:cs typeface="Gill Sans MT"/>
              </a:rPr>
              <a:t>What </a:t>
            </a:r>
            <a:r>
              <a:rPr lang="en-GB" sz="2800" dirty="0" smtClean="0">
                <a:latin typeface="Gill Sans MT"/>
                <a:cs typeface="Gill Sans MT"/>
              </a:rPr>
              <a:t>do we mean by labour </a:t>
            </a:r>
            <a:r>
              <a:rPr lang="en-GB" sz="2800" dirty="0" smtClean="0">
                <a:latin typeface="Gill Sans MT"/>
                <a:cs typeface="Gill Sans MT"/>
              </a:rPr>
              <a:t>standards?</a:t>
            </a:r>
          </a:p>
          <a:p>
            <a:r>
              <a:rPr lang="en-GB" sz="2800" dirty="0" smtClean="0">
                <a:latin typeface="Gill Sans MT"/>
                <a:cs typeface="Gill Sans MT"/>
              </a:rPr>
              <a:t>Where do international labour standards come from?</a:t>
            </a:r>
          </a:p>
          <a:p>
            <a:r>
              <a:rPr lang="en-GB" sz="2800" dirty="0" smtClean="0">
                <a:latin typeface="Gill Sans MT"/>
                <a:cs typeface="Gill Sans MT"/>
              </a:rPr>
              <a:t>How are they implemented in national law</a:t>
            </a:r>
            <a:endParaRPr lang="en-GB" sz="2800" dirty="0" smtClean="0">
              <a:latin typeface="Gill Sans MT"/>
              <a:cs typeface="Gill Sans MT"/>
            </a:endParaRPr>
          </a:p>
          <a:p>
            <a:r>
              <a:rPr lang="en-GB" sz="2800" dirty="0" smtClean="0">
                <a:latin typeface="Gill Sans MT"/>
                <a:cs typeface="Gill Sans MT"/>
              </a:rPr>
              <a:t>What particular aspects of labour standards are relevant and difficult for developing countries?</a:t>
            </a:r>
          </a:p>
          <a:p>
            <a:r>
              <a:rPr lang="en-GB" sz="2800" dirty="0" smtClean="0">
                <a:latin typeface="Gill Sans MT"/>
                <a:cs typeface="Gill Sans MT"/>
              </a:rPr>
              <a:t>What about the private sector and labour standards</a:t>
            </a:r>
            <a:r>
              <a:rPr lang="en-GB" sz="2800" dirty="0" smtClean="0">
                <a:latin typeface="Gill Sans MT"/>
                <a:cs typeface="Gill Sans MT"/>
              </a:rPr>
              <a:t>?</a:t>
            </a:r>
          </a:p>
          <a:p>
            <a:r>
              <a:rPr lang="en-GB" sz="2800" dirty="0" smtClean="0">
                <a:latin typeface="Gill Sans MT"/>
                <a:cs typeface="Gill Sans MT"/>
              </a:rPr>
              <a:t>When have you had to deal with specific labour rights / standards issues</a:t>
            </a:r>
            <a:endParaRPr lang="en-GB" sz="2800" dirty="0" smtClean="0">
              <a:latin typeface="Gill Sans MT"/>
              <a:cs typeface="Gill Sans MT"/>
            </a:endParaRPr>
          </a:p>
          <a:p>
            <a:pPr marL="0" lvl="0" indent="0">
              <a:buNone/>
            </a:pPr>
            <a:endParaRPr lang="en-GB" sz="1800" dirty="0" smtClean="0">
              <a:latin typeface="Gill Sans MT"/>
              <a:cs typeface="Gill Sans MT"/>
            </a:endParaRPr>
          </a:p>
          <a:p>
            <a:pPr marL="0" lvl="0" indent="0">
              <a:buNone/>
            </a:pPr>
            <a:endParaRPr lang="en-GB" sz="1800" dirty="0" smtClean="0">
              <a:latin typeface="Gill Sans MT"/>
              <a:cs typeface="Gill Sans M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 commitments to </a:t>
            </a:r>
            <a:r>
              <a:rPr lang="en-US" dirty="0" err="1" smtClean="0"/>
              <a:t>labour</a:t>
            </a:r>
            <a:r>
              <a:rPr lang="en-US" dirty="0" smtClean="0"/>
              <a:t> rights outside the EU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Agenda for change</a:t>
            </a:r>
          </a:p>
          <a:p>
            <a:r>
              <a:rPr lang="en-US" dirty="0" smtClean="0"/>
              <a:t>Generalized system of preferences</a:t>
            </a:r>
          </a:p>
          <a:p>
            <a:r>
              <a:rPr lang="en-US" dirty="0" smtClean="0"/>
              <a:t>Communication </a:t>
            </a:r>
            <a:r>
              <a:rPr lang="en-US" dirty="0"/>
              <a:t>on "Promoting decent </a:t>
            </a:r>
            <a:r>
              <a:rPr lang="en-US" dirty="0" smtClean="0"/>
              <a:t>work  </a:t>
            </a:r>
            <a:r>
              <a:rPr lang="en-US" dirty="0"/>
              <a:t>for </a:t>
            </a:r>
            <a:r>
              <a:rPr lang="en-US" dirty="0" smtClean="0"/>
              <a:t>all” (2006)</a:t>
            </a:r>
          </a:p>
          <a:p>
            <a:r>
              <a:rPr lang="en-US" dirty="0" smtClean="0"/>
              <a:t>Report on EU Contribution to the promotion of Decent Work in the World (2008)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12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1"/>
            <a:ext cx="8229600" cy="536416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“Promotion </a:t>
            </a:r>
            <a:r>
              <a:rPr lang="en-US" dirty="0"/>
              <a:t>of the Core </a:t>
            </a:r>
            <a:r>
              <a:rPr lang="en-US" dirty="0" err="1"/>
              <a:t>Labour</a:t>
            </a:r>
            <a:r>
              <a:rPr lang="en-US" dirty="0"/>
              <a:t> Standards (CLS</a:t>
            </a:r>
            <a:r>
              <a:rPr lang="en-US" dirty="0" smtClean="0"/>
              <a:t>) must </a:t>
            </a:r>
            <a:r>
              <a:rPr lang="en-US" dirty="0"/>
              <a:t>be a fundamental element of any employment strategy. To eliminate the worst aspects of exploitation and inhuman working conditions, and to ensure non-discrimination in respect of employment, the EU must continue its long-standing commitment to the promotion of CLS and support of the ILO</a:t>
            </a:r>
            <a:r>
              <a:rPr lang="en-US" dirty="0" smtClean="0"/>
              <a:t>.”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5802998"/>
            <a:ext cx="61969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COMMISSION STAFF WORKING DOCUMENT </a:t>
            </a:r>
          </a:p>
          <a:p>
            <a:r>
              <a:rPr lang="en-US" dirty="0"/>
              <a:t>Promoting Employment through EU Development Cooperation </a:t>
            </a:r>
          </a:p>
        </p:txBody>
      </p:sp>
    </p:spTree>
    <p:extLst>
      <p:ext uri="{BB962C8B-B14F-4D97-AF65-F5344CB8AC3E}">
        <p14:creationId xmlns:p14="http://schemas.microsoft.com/office/powerpoint/2010/main" val="2466888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you mean by </a:t>
            </a:r>
            <a:r>
              <a:rPr lang="en-US" dirty="0" err="1" smtClean="0"/>
              <a:t>labour</a:t>
            </a:r>
            <a:r>
              <a:rPr lang="en-US" dirty="0" smtClean="0"/>
              <a:t> standards?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groups set out what you think are:</a:t>
            </a:r>
          </a:p>
          <a:p>
            <a:r>
              <a:rPr lang="en-US" dirty="0" smtClean="0"/>
              <a:t>The four ‘most important’ </a:t>
            </a:r>
            <a:r>
              <a:rPr lang="en-US" dirty="0" err="1" smtClean="0"/>
              <a:t>labour</a:t>
            </a:r>
            <a:r>
              <a:rPr lang="en-US" dirty="0" smtClean="0"/>
              <a:t> rights, from your point of view</a:t>
            </a:r>
          </a:p>
          <a:p>
            <a:r>
              <a:rPr lang="en-US" dirty="0" smtClean="0"/>
              <a:t>Circumstances where introduction of rights are resisted by stakeholders</a:t>
            </a:r>
          </a:p>
          <a:p>
            <a:r>
              <a:rPr lang="en-US" dirty="0" smtClean="0"/>
              <a:t>Examples of rights-based or rights-effected </a:t>
            </a:r>
            <a:r>
              <a:rPr lang="en-US" dirty="0" err="1" smtClean="0"/>
              <a:t>programmes</a:t>
            </a:r>
            <a:r>
              <a:rPr lang="en-US" dirty="0" smtClean="0"/>
              <a:t> you have worked 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79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CBC970-A3F0-45C7-AE20-50749EDE19D4}" type="slidenum">
              <a:rPr lang="en-GB"/>
              <a:pPr>
                <a:defRPr/>
              </a:pPr>
              <a:t>6</a:t>
            </a:fld>
            <a:endParaRPr lang="en-GB" dirty="0"/>
          </a:p>
        </p:txBody>
      </p:sp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  <a:solidFill>
            <a:schemeClr val="bg1"/>
          </a:solidFill>
        </p:spPr>
        <p:txBody>
          <a:bodyPr/>
          <a:lstStyle/>
          <a:p>
            <a:r>
              <a:rPr lang="en-GB" smtClean="0"/>
              <a:t>Key sources of ILO Rules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468313" y="1988839"/>
            <a:ext cx="8229600" cy="5185073"/>
          </a:xfrm>
        </p:spPr>
        <p:txBody>
          <a:bodyPr/>
          <a:lstStyle/>
          <a:p>
            <a:r>
              <a:rPr lang="en-GB" sz="2000" dirty="0" smtClean="0"/>
              <a:t>General Introduction to the ILO: </a:t>
            </a:r>
          </a:p>
          <a:p>
            <a:pPr lvl="1"/>
            <a:r>
              <a:rPr lang="en-GB" sz="1600" dirty="0" smtClean="0"/>
              <a:t>Origin, mandate, tripartite organisation (governments, employers &amp; workers’ organisations) specialised UN Agency</a:t>
            </a:r>
          </a:p>
          <a:p>
            <a:r>
              <a:rPr lang="en-GB" sz="2000" dirty="0" smtClean="0"/>
              <a:t>Mandate of the ILO:</a:t>
            </a:r>
            <a:r>
              <a:rPr lang="en-GB" sz="2400" dirty="0" smtClean="0"/>
              <a:t> </a:t>
            </a:r>
          </a:p>
          <a:p>
            <a:pPr lvl="1"/>
            <a:r>
              <a:rPr lang="en-GB" sz="1600" dirty="0" smtClean="0"/>
              <a:t>Promote Social Justice through its Decent Work Agenda</a:t>
            </a:r>
          </a:p>
          <a:p>
            <a:pPr lvl="1"/>
            <a:r>
              <a:rPr lang="en-GB" sz="1600" dirty="0" smtClean="0"/>
              <a:t>Standards-setting organisation</a:t>
            </a:r>
          </a:p>
          <a:p>
            <a:r>
              <a:rPr lang="en-GB" sz="2000" dirty="0" smtClean="0"/>
              <a:t>International Labour Standards: </a:t>
            </a:r>
          </a:p>
          <a:p>
            <a:pPr lvl="1"/>
            <a:r>
              <a:rPr lang="en-GB" sz="1600" dirty="0" smtClean="0"/>
              <a:t>ILO Conventions and Recommendations</a:t>
            </a:r>
          </a:p>
          <a:p>
            <a:pPr lvl="1"/>
            <a:r>
              <a:rPr lang="en-GB" sz="1600" dirty="0" smtClean="0"/>
              <a:t>Eight Core Conventions (</a:t>
            </a:r>
            <a:r>
              <a:rPr lang="en-GB" sz="1200" dirty="0" smtClean="0"/>
              <a:t>incl. on Freedom of Association &amp; Collective Bargaining</a:t>
            </a:r>
            <a:r>
              <a:rPr lang="en-GB" sz="1600" dirty="0" smtClean="0"/>
              <a:t>)</a:t>
            </a:r>
          </a:p>
          <a:p>
            <a:pPr lvl="1"/>
            <a:r>
              <a:rPr lang="en-GB" sz="1600" dirty="0" smtClean="0"/>
              <a:t>Four Governance Conventions</a:t>
            </a:r>
          </a:p>
          <a:p>
            <a:pPr lvl="1"/>
            <a:r>
              <a:rPr lang="en-GB" sz="1600" dirty="0" smtClean="0"/>
              <a:t>Technical Conventions</a:t>
            </a:r>
          </a:p>
          <a:p>
            <a:r>
              <a:rPr lang="en-GB" sz="2000" dirty="0" smtClean="0"/>
              <a:t>ILO Supervisory Bodies</a:t>
            </a:r>
          </a:p>
          <a:p>
            <a:pPr lvl="1"/>
            <a:r>
              <a:rPr lang="en-GB" sz="1600" dirty="0" smtClean="0"/>
              <a:t>Committee of Experts</a:t>
            </a:r>
          </a:p>
          <a:p>
            <a:pPr lvl="1"/>
            <a:r>
              <a:rPr lang="en-GB" sz="1600" dirty="0" smtClean="0"/>
              <a:t>Committee on Freedom of Association</a:t>
            </a:r>
          </a:p>
        </p:txBody>
      </p:sp>
    </p:spTree>
    <p:extLst>
      <p:ext uri="{BB962C8B-B14F-4D97-AF65-F5344CB8AC3E}">
        <p14:creationId xmlns:p14="http://schemas.microsoft.com/office/powerpoint/2010/main" val="3952328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 areas for </a:t>
            </a:r>
            <a:r>
              <a:rPr lang="en-US" dirty="0" err="1" smtClean="0"/>
              <a:t>labour</a:t>
            </a:r>
            <a:r>
              <a:rPr lang="en-US" dirty="0" smtClean="0"/>
              <a:t>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Core </a:t>
            </a:r>
            <a:r>
              <a:rPr lang="en-US" dirty="0" err="1" smtClean="0"/>
              <a:t>labour</a:t>
            </a:r>
            <a:r>
              <a:rPr lang="en-US" dirty="0" smtClean="0"/>
              <a:t> standards – freedom of association, discrimination, forced </a:t>
            </a:r>
            <a:r>
              <a:rPr lang="en-US" dirty="0" err="1" smtClean="0"/>
              <a:t>labour</a:t>
            </a:r>
            <a:r>
              <a:rPr lang="en-US" dirty="0" smtClean="0"/>
              <a:t>, child </a:t>
            </a:r>
            <a:r>
              <a:rPr lang="en-US" dirty="0" err="1" smtClean="0"/>
              <a:t>labour</a:t>
            </a:r>
            <a:endParaRPr lang="en-US" dirty="0" smtClean="0"/>
          </a:p>
          <a:p>
            <a:r>
              <a:rPr lang="en-US" dirty="0" err="1" smtClean="0"/>
              <a:t>Labour</a:t>
            </a:r>
            <a:r>
              <a:rPr lang="en-US" dirty="0" smtClean="0"/>
              <a:t> conditions, hours, wages,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OHS regulation</a:t>
            </a:r>
          </a:p>
          <a:p>
            <a:r>
              <a:rPr lang="en-US" dirty="0" err="1" smtClean="0"/>
              <a:t>Sectoral</a:t>
            </a:r>
            <a:r>
              <a:rPr lang="en-US" dirty="0" smtClean="0"/>
              <a:t> standards</a:t>
            </a:r>
          </a:p>
          <a:p>
            <a:r>
              <a:rPr lang="en-US" dirty="0" smtClean="0"/>
              <a:t>Governance </a:t>
            </a:r>
            <a:r>
              <a:rPr lang="en-US" dirty="0" err="1" smtClean="0"/>
              <a:t>Coventions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922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core </a:t>
            </a:r>
            <a:r>
              <a:rPr lang="en-US" dirty="0" err="1" smtClean="0"/>
              <a:t>labour</a:t>
            </a:r>
            <a:r>
              <a:rPr lang="en-US" dirty="0" smtClean="0"/>
              <a:t>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Freedom of association and collective bargaining</a:t>
            </a:r>
          </a:p>
          <a:p>
            <a:r>
              <a:rPr lang="en-US" dirty="0" smtClean="0"/>
              <a:t>Discrimination</a:t>
            </a:r>
          </a:p>
          <a:p>
            <a:r>
              <a:rPr lang="en-US" dirty="0" smtClean="0"/>
              <a:t>Child </a:t>
            </a:r>
            <a:r>
              <a:rPr lang="en-US" dirty="0" err="1" smtClean="0"/>
              <a:t>labour</a:t>
            </a:r>
            <a:endParaRPr lang="en-US" dirty="0" smtClean="0"/>
          </a:p>
          <a:p>
            <a:r>
              <a:rPr lang="en-US" dirty="0" smtClean="0"/>
              <a:t>Forced </a:t>
            </a:r>
            <a:r>
              <a:rPr lang="en-US" dirty="0" err="1" smtClean="0"/>
              <a:t>labour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896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Broader standards – scope and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Minimum wage fixing</a:t>
            </a:r>
          </a:p>
          <a:p>
            <a:r>
              <a:rPr lang="en-US" dirty="0" smtClean="0"/>
              <a:t>Hours at work </a:t>
            </a:r>
          </a:p>
          <a:p>
            <a:r>
              <a:rPr lang="en-US" dirty="0" smtClean="0"/>
              <a:t>Safety</a:t>
            </a:r>
          </a:p>
          <a:p>
            <a:r>
              <a:rPr lang="en-US" dirty="0" err="1" smtClean="0"/>
              <a:t>Labour</a:t>
            </a:r>
            <a:r>
              <a:rPr lang="en-US" dirty="0" smtClean="0"/>
              <a:t> administration and statistics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479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6052</TotalTime>
  <Words>546</Words>
  <Application>Microsoft Macintosh PowerPoint</Application>
  <PresentationFormat>On-screen Show (4:3)</PresentationFormat>
  <Paragraphs>82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EU commitments to labour rights outside the EU</vt:lpstr>
      <vt:lpstr>PowerPoint Presentation</vt:lpstr>
      <vt:lpstr>What do you mean by labour standards?</vt:lpstr>
      <vt:lpstr>Key sources of ILO Rules</vt:lpstr>
      <vt:lpstr>Principle areas for labour standards</vt:lpstr>
      <vt:lpstr>The core labour standards</vt:lpstr>
      <vt:lpstr>Broader standards – scope and definition</vt:lpstr>
      <vt:lpstr>Difficult areas for labour standards and development</vt:lpstr>
      <vt:lpstr>Capacity and labour standards</vt:lpstr>
      <vt:lpstr>Case study Bangladesh</vt:lpstr>
      <vt:lpstr>Social dialogue</vt:lpstr>
    </vt:vector>
  </TitlesOfParts>
  <Company>USF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Alastair Usher</dc:creator>
  <cp:lastModifiedBy>Stephen Gibbons</cp:lastModifiedBy>
  <cp:revision>449</cp:revision>
  <dcterms:created xsi:type="dcterms:W3CDTF">2008-04-21T20:56:20Z</dcterms:created>
  <dcterms:modified xsi:type="dcterms:W3CDTF">2013-06-17T21:49:48Z</dcterms:modified>
</cp:coreProperties>
</file>