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0"/>
  </p:notesMasterIdLst>
  <p:handoutMasterIdLst>
    <p:handoutMasterId r:id="rId21"/>
  </p:handoutMasterIdLst>
  <p:sldIdLst>
    <p:sldId id="256" r:id="rId2"/>
    <p:sldId id="283" r:id="rId3"/>
    <p:sldId id="320" r:id="rId4"/>
    <p:sldId id="299" r:id="rId5"/>
    <p:sldId id="300" r:id="rId6"/>
    <p:sldId id="301" r:id="rId7"/>
    <p:sldId id="307" r:id="rId8"/>
    <p:sldId id="308" r:id="rId9"/>
    <p:sldId id="305" r:id="rId10"/>
    <p:sldId id="313" r:id="rId11"/>
    <p:sldId id="321" r:id="rId12"/>
    <p:sldId id="314" r:id="rId13"/>
    <p:sldId id="315" r:id="rId14"/>
    <p:sldId id="316" r:id="rId15"/>
    <p:sldId id="317" r:id="rId16"/>
    <p:sldId id="319" r:id="rId17"/>
    <p:sldId id="322" r:id="rId18"/>
    <p:sldId id="277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268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843" autoAdjust="0"/>
    <p:restoredTop sz="88084" autoAdjust="0"/>
  </p:normalViewPr>
  <p:slideViewPr>
    <p:cSldViewPr>
      <p:cViewPr>
        <p:scale>
          <a:sx n="75" d="100"/>
          <a:sy n="75" d="100"/>
        </p:scale>
        <p:origin x="-2664" y="-6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32B825-C650-4153-A413-15DBA20DC611}" type="datetimeFigureOut">
              <a:rPr lang="en-US" smtClean="0"/>
              <a:pPr/>
              <a:t>6/18/2013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9F443E-2AE2-403A-9874-FF12860864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1832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61C236-F630-4A7D-82C0-1A54C935093A}" type="datetimeFigureOut">
              <a:rPr lang="en-US" smtClean="0"/>
              <a:pPr/>
              <a:t>6/18/2013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97AB57-59F1-46E0-A2C0-2A017AFA3F2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29498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ree_markets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en.wikipedia.org/wiki/Employment" TargetMode="Externa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97AB57-59F1-46E0-A2C0-2A017AFA3F25}" type="slidenum">
              <a:rPr lang="en-CA" smtClean="0"/>
              <a:pPr/>
              <a:t>1</a:t>
            </a:fld>
            <a:endParaRPr lang="en-CA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27941A-9F77-485B-9498-DF2782E48016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8C971A7-3902-430F-90B6-004522902186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97AB57-59F1-46E0-A2C0-2A017AFA3F25}" type="slidenum">
              <a:rPr lang="en-CA" smtClean="0"/>
              <a:pPr/>
              <a:t>2</a:t>
            </a:fld>
            <a:endParaRPr lang="en-C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CB247D9-57E5-4C4B-9FC1-A0F44DA9D2CB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8AB51FA-64CF-4CF7-B7FC-2C30CE1E38B4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b="1" dirty="0" smtClean="0"/>
              <a:t>Classical Economists</a:t>
            </a:r>
            <a:endParaRPr lang="en-US" dirty="0" smtClean="0"/>
          </a:p>
          <a:p>
            <a:r>
              <a:rPr lang="en-US" dirty="0" smtClean="0"/>
              <a:t>Adam Smith – land, labor, and capital = three factors of production, division of </a:t>
            </a:r>
          </a:p>
          <a:p>
            <a:r>
              <a:rPr lang="en-US" dirty="0" smtClean="0"/>
              <a:t>	labor, invisible hand</a:t>
            </a:r>
          </a:p>
          <a:p>
            <a:r>
              <a:rPr lang="en-US" dirty="0" smtClean="0"/>
              <a:t>Thomas Malthus – diminishing returns with population growth</a:t>
            </a:r>
          </a:p>
          <a:p>
            <a:r>
              <a:rPr lang="en-US" dirty="0" smtClean="0"/>
              <a:t>David Ricardo – distribution of income</a:t>
            </a:r>
          </a:p>
          <a:p>
            <a:r>
              <a:rPr lang="en-US" dirty="0" smtClean="0"/>
              <a:t>John Stuart Mill – market good at allocation of resources, but not distribution of </a:t>
            </a:r>
          </a:p>
          <a:p>
            <a:r>
              <a:rPr lang="en-US" dirty="0" smtClean="0"/>
              <a:t>	income (need for society to intervene) – parted company with earlier thinkers</a:t>
            </a:r>
          </a:p>
          <a:p>
            <a:endParaRPr lang="en-US" dirty="0" smtClean="0"/>
          </a:p>
          <a:p>
            <a:r>
              <a:rPr lang="en-US" dirty="0" smtClean="0"/>
              <a:t>Neo-Classical Economists - believe that </a:t>
            </a:r>
            <a:r>
              <a:rPr lang="en-US" dirty="0" smtClean="0">
                <a:hlinkClick r:id="rId3" action="ppaction://hlinkfile" tooltip="Free markets"/>
              </a:rPr>
              <a:t>free markets</a:t>
            </a:r>
            <a:r>
              <a:rPr lang="en-US" dirty="0" smtClean="0"/>
              <a:t> will automatically provide full </a:t>
            </a:r>
            <a:r>
              <a:rPr lang="en-US" dirty="0" smtClean="0">
                <a:hlinkClick r:id="rId4" action="ppaction://hlinkfile" tooltip="Employment"/>
              </a:rPr>
              <a:t>employment</a:t>
            </a:r>
            <a:r>
              <a:rPr lang="en-US" dirty="0" smtClean="0"/>
              <a:t> as long as workers are flexible in their wage demands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19B33E-DC60-4243-967B-57AA6BC6FBA1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 eaLnBrk="1" hangingPunct="1">
              <a:buFont typeface="Wingdings" pitchFamily="2" charset="2"/>
              <a:buNone/>
            </a:pPr>
            <a:r>
              <a:rPr lang="en-US" dirty="0" smtClean="0">
                <a:latin typeface="Times New Roman" pitchFamily="18" charset="0"/>
              </a:rPr>
              <a:t>Gary Fields – labor economist at Cornell University, just published </a:t>
            </a:r>
            <a:r>
              <a:rPr lang="en-US" i="1" dirty="0" smtClean="0">
                <a:latin typeface="Times New Roman" pitchFamily="18" charset="0"/>
              </a:rPr>
              <a:t>Working Poor, Working Hard</a:t>
            </a:r>
            <a:endParaRPr lang="en-US" dirty="0" smtClean="0">
              <a:latin typeface="Times New Roman" pitchFamily="18" charset="0"/>
            </a:endParaRPr>
          </a:p>
          <a:p>
            <a:pPr lvl="1" eaLnBrk="1" hangingPunct="1">
              <a:buFont typeface="Wingdings" pitchFamily="2" charset="2"/>
              <a:buNone/>
            </a:pPr>
            <a:r>
              <a:rPr lang="en-US" i="1" dirty="0" smtClean="0">
                <a:latin typeface="Times New Roman" pitchFamily="18" charset="0"/>
              </a:rPr>
              <a:t>debate</a:t>
            </a:r>
            <a:r>
              <a:rPr lang="en-US" b="1" dirty="0" smtClean="0">
                <a:latin typeface="Times New Roman" pitchFamily="18" charset="0"/>
              </a:rPr>
              <a:t>: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i="1" dirty="0" smtClean="0">
                <a:latin typeface="Times New Roman" pitchFamily="18" charset="0"/>
              </a:rPr>
              <a:t>whether segmentation</a:t>
            </a:r>
            <a:r>
              <a:rPr lang="en-US" dirty="0" smtClean="0">
                <a:latin typeface="Times New Roman" pitchFamily="18" charset="0"/>
              </a:rPr>
              <a:t> (i.e. structural barriers to mobility) </a:t>
            </a:r>
            <a:r>
              <a:rPr lang="en-US" i="1" dirty="0" smtClean="0">
                <a:latin typeface="Times New Roman" pitchFamily="18" charset="0"/>
              </a:rPr>
              <a:t>exists</a:t>
            </a:r>
            <a:r>
              <a:rPr lang="en-US" dirty="0" smtClean="0">
                <a:latin typeface="Times New Roman" pitchFamily="18" charset="0"/>
              </a:rPr>
              <a:t> and </a:t>
            </a:r>
            <a:r>
              <a:rPr lang="en-US" i="1" dirty="0" smtClean="0">
                <a:latin typeface="Times New Roman" pitchFamily="18" charset="0"/>
              </a:rPr>
              <a:t>what segmentation is due to</a:t>
            </a:r>
            <a:r>
              <a:rPr lang="en-US" dirty="0" smtClean="0">
                <a:latin typeface="Times New Roman" pitchFamily="18" charset="0"/>
              </a:rPr>
              <a:t>:</a:t>
            </a:r>
            <a:endParaRPr lang="en-US" sz="1400" dirty="0" smtClean="0">
              <a:latin typeface="Times New Roman" pitchFamily="18" charset="0"/>
            </a:endParaRPr>
          </a:p>
          <a:p>
            <a:pPr lvl="2" eaLnBrk="1" hangingPunct="1"/>
            <a:r>
              <a:rPr lang="en-US" sz="1400" dirty="0" smtClean="0">
                <a:latin typeface="Times New Roman" pitchFamily="18" charset="0"/>
              </a:rPr>
              <a:t>cumulative disadvantage</a:t>
            </a:r>
          </a:p>
          <a:p>
            <a:pPr lvl="2" eaLnBrk="1" hangingPunct="1"/>
            <a:r>
              <a:rPr lang="en-US" sz="1400" dirty="0" smtClean="0">
                <a:latin typeface="Times New Roman" pitchFamily="18" charset="0"/>
              </a:rPr>
              <a:t>low-level traps</a:t>
            </a:r>
          </a:p>
          <a:p>
            <a:pPr lvl="2" eaLnBrk="1" hangingPunct="1"/>
            <a:r>
              <a:rPr lang="en-US" sz="1400" dirty="0" smtClean="0">
                <a:latin typeface="Times New Roman" pitchFamily="18" charset="0"/>
              </a:rPr>
              <a:t>employer practices</a:t>
            </a:r>
          </a:p>
          <a:p>
            <a:r>
              <a:rPr lang="en-US" dirty="0" smtClean="0"/>
              <a:t>World Development/LAC – </a:t>
            </a:r>
            <a:r>
              <a:rPr lang="en-US" i="1" dirty="0" smtClean="0"/>
              <a:t>Exit</a:t>
            </a:r>
            <a:r>
              <a:rPr lang="en-US" i="1" baseline="0" dirty="0" smtClean="0"/>
              <a:t> &amp; Exclusion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97AB57-59F1-46E0-A2C0-2A017AFA3F25}" type="slidenum">
              <a:rPr lang="en-CA" smtClean="0"/>
              <a:pPr/>
              <a:t>6</a:t>
            </a:fld>
            <a:endParaRPr lang="en-C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1993</a:t>
            </a:r>
            <a:r>
              <a:rPr lang="en-US" baseline="0" dirty="0" smtClean="0"/>
              <a:t> ICLS defined informal sector = unincorporated enterprises that may also be unregistered and/or small</a:t>
            </a:r>
          </a:p>
          <a:p>
            <a:r>
              <a:rPr lang="en-US" baseline="0" dirty="0" smtClean="0"/>
              <a:t>Informal employment = employment both inside and outside the informal sector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WIEGO</a:t>
            </a:r>
            <a:r>
              <a:rPr lang="en-US" baseline="0" dirty="0" smtClean="0"/>
              <a:t> &amp; ILO jointly developed this definition which was approved by the 2003 ICLS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97AB57-59F1-46E0-A2C0-2A017AFA3F25}" type="slidenum">
              <a:rPr lang="en-CA" smtClean="0"/>
              <a:pPr/>
              <a:t>8</a:t>
            </a:fld>
            <a:endParaRPr lang="en-C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55000" lnSpcReduction="20000"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Informal employment = more than half of non-</a:t>
            </a:r>
            <a:r>
              <a:rPr lang="en-US" dirty="0" err="1" smtClean="0"/>
              <a:t>ag</a:t>
            </a:r>
            <a:r>
              <a:rPr lang="en-US" dirty="0" smtClean="0"/>
              <a:t> employment in most developing regions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If agriculture</a:t>
            </a:r>
            <a:r>
              <a:rPr lang="en-US" baseline="0" dirty="0" smtClean="0"/>
              <a:t> is included, the share of informal employment is higher still – but no international agreement yet on how to measure informality in agriculture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Again, WIEGO worked with the ILO to generate these regional estimates and to create a joint data base on the ILO website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endParaRPr lang="en-CA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97AB57-59F1-46E0-A2C0-2A017AFA3F25}" type="slidenum">
              <a:rPr lang="en-CA" smtClean="0"/>
              <a:pPr/>
              <a:t>9</a:t>
            </a:fld>
            <a:endParaRPr lang="en-C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Four groups of workers represent one-quarter of the total urban workforce – but half of the female urban workforce: 3 times as that of men</a:t>
            </a:r>
          </a:p>
          <a:p>
            <a:endParaRPr lang="en-US" smtClean="0"/>
          </a:p>
          <a:p>
            <a:r>
              <a:rPr lang="en-US" smtClean="0"/>
              <a:t>Women are very over-represented in two of the least visible occupations: both of which take place in homes</a:t>
            </a: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9D368E-5623-4B30-9D69-08C180698773}" type="slidenum">
              <a:rPr lang="en-US" smtClean="0"/>
              <a:pPr/>
              <a:t>11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223224BB-BF42-49F7-BB48-0ACC74B3F008}" type="datetimeFigureOut">
              <a:rPr lang="en-US" smtClean="0"/>
              <a:pPr/>
              <a:t>6/18/2013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7E0ECE3-3A35-4957-AFE0-AB829C92302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24BB-BF42-49F7-BB48-0ACC74B3F008}" type="datetimeFigureOut">
              <a:rPr lang="en-US" smtClean="0"/>
              <a:pPr/>
              <a:t>6/18/2013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0ECE3-3A35-4957-AFE0-AB829C92302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23224BB-BF42-49F7-BB48-0ACC74B3F008}" type="datetimeFigureOut">
              <a:rPr lang="en-US" smtClean="0"/>
              <a:pPr/>
              <a:t>6/18/2013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CA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7E0ECE3-3A35-4957-AFE0-AB829C92302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24BB-BF42-49F7-BB48-0ACC74B3F008}" type="datetimeFigureOut">
              <a:rPr lang="en-US" smtClean="0"/>
              <a:pPr/>
              <a:t>6/18/2013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7E0ECE3-3A35-4957-AFE0-AB829C92302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24BB-BF42-49F7-BB48-0ACC74B3F008}" type="datetimeFigureOut">
              <a:rPr lang="en-US" smtClean="0"/>
              <a:pPr/>
              <a:t>6/18/2013</a:t>
            </a:fld>
            <a:endParaRPr lang="en-CA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7E0ECE3-3A35-4957-AFE0-AB829C92302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23224BB-BF42-49F7-BB48-0ACC74B3F008}" type="datetimeFigureOut">
              <a:rPr lang="en-US" smtClean="0"/>
              <a:pPr/>
              <a:t>6/18/2013</a:t>
            </a:fld>
            <a:endParaRPr lang="en-C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7E0ECE3-3A35-4957-AFE0-AB829C92302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23224BB-BF42-49F7-BB48-0ACC74B3F008}" type="datetimeFigureOut">
              <a:rPr lang="en-US" smtClean="0"/>
              <a:pPr/>
              <a:t>6/18/2013</a:t>
            </a:fld>
            <a:endParaRPr lang="en-CA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7E0ECE3-3A35-4957-AFE0-AB829C92302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CA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24BB-BF42-49F7-BB48-0ACC74B3F008}" type="datetimeFigureOut">
              <a:rPr lang="en-US" smtClean="0"/>
              <a:pPr/>
              <a:t>6/18/2013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7E0ECE3-3A35-4957-AFE0-AB829C92302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24BB-BF42-49F7-BB48-0ACC74B3F008}" type="datetimeFigureOut">
              <a:rPr lang="en-US" smtClean="0"/>
              <a:pPr/>
              <a:t>6/18/2013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7E0ECE3-3A35-4957-AFE0-AB829C92302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24BB-BF42-49F7-BB48-0ACC74B3F008}" type="datetimeFigureOut">
              <a:rPr lang="en-US" smtClean="0"/>
              <a:pPr/>
              <a:t>6/18/2013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7E0ECE3-3A35-4957-AFE0-AB829C92302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23224BB-BF42-49F7-BB48-0ACC74B3F008}" type="datetimeFigureOut">
              <a:rPr lang="en-US" smtClean="0"/>
              <a:pPr/>
              <a:t>6/18/2013</a:t>
            </a:fld>
            <a:endParaRPr lang="en-CA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7E0ECE3-3A35-4957-AFE0-AB829C92302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3224BB-BF42-49F7-BB48-0ACC74B3F008}" type="datetimeFigureOut">
              <a:rPr lang="en-US" smtClean="0"/>
              <a:pPr/>
              <a:t>6/18/2013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7E0ECE3-3A35-4957-AFE0-AB829C92302C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iego.org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2819400"/>
            <a:ext cx="6875718" cy="310993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 smtClean="0">
                <a:solidFill>
                  <a:schemeClr val="bg2"/>
                </a:solidFill>
              </a:rPr>
              <a:t/>
            </a:r>
            <a:br>
              <a:rPr lang="en-US" sz="3600" dirty="0" smtClean="0">
                <a:solidFill>
                  <a:schemeClr val="bg2"/>
                </a:solidFill>
              </a:rPr>
            </a:br>
            <a:r>
              <a:rPr lang="en-US" sz="3600" dirty="0" smtClean="0">
                <a:solidFill>
                  <a:schemeClr val="bg2"/>
                </a:solidFill>
              </a:rPr>
              <a:t/>
            </a:r>
            <a:br>
              <a:rPr lang="en-US" sz="3600" dirty="0" smtClean="0">
                <a:solidFill>
                  <a:schemeClr val="bg2"/>
                </a:solidFill>
              </a:rPr>
            </a:br>
            <a:r>
              <a:rPr lang="en-US" sz="3600" dirty="0" smtClean="0">
                <a:solidFill>
                  <a:schemeClr val="bg2"/>
                </a:solidFill>
              </a:rPr>
              <a:t/>
            </a:r>
            <a:br>
              <a:rPr lang="en-US" sz="3600" dirty="0" smtClean="0">
                <a:solidFill>
                  <a:schemeClr val="bg2"/>
                </a:solidFill>
              </a:rPr>
            </a:br>
            <a:r>
              <a:rPr lang="en-US" sz="3600" dirty="0" smtClean="0">
                <a:solidFill>
                  <a:schemeClr val="bg2"/>
                </a:solidFill>
              </a:rPr>
              <a:t/>
            </a:r>
            <a:br>
              <a:rPr lang="en-US" sz="3600" dirty="0" smtClean="0">
                <a:solidFill>
                  <a:schemeClr val="bg2"/>
                </a:solidFill>
              </a:rPr>
            </a:br>
            <a:r>
              <a:rPr lang="en-US" sz="3600" dirty="0" smtClean="0">
                <a:solidFill>
                  <a:schemeClr val="bg2"/>
                </a:solidFill>
              </a:rPr>
              <a:t/>
            </a:r>
            <a:br>
              <a:rPr lang="en-US" sz="3600" dirty="0" smtClean="0">
                <a:solidFill>
                  <a:schemeClr val="bg2"/>
                </a:solidFill>
              </a:rPr>
            </a:br>
            <a:r>
              <a:rPr lang="en-US" sz="3600" dirty="0" smtClean="0">
                <a:solidFill>
                  <a:schemeClr val="bg2"/>
                </a:solidFill>
              </a:rPr>
              <a:t/>
            </a:r>
            <a:br>
              <a:rPr lang="en-US" sz="3600" dirty="0" smtClean="0">
                <a:solidFill>
                  <a:schemeClr val="bg2"/>
                </a:solidFill>
              </a:rPr>
            </a:br>
            <a:r>
              <a:rPr lang="en-US" sz="3600" dirty="0" smtClean="0">
                <a:solidFill>
                  <a:schemeClr val="bg2"/>
                </a:solidFill>
              </a:rPr>
              <a:t/>
            </a:r>
            <a:br>
              <a:rPr lang="en-US" sz="3600" dirty="0" smtClean="0">
                <a:solidFill>
                  <a:schemeClr val="bg2"/>
                </a:solidFill>
              </a:rPr>
            </a:br>
            <a:r>
              <a:rPr lang="en-US" sz="3600" dirty="0" smtClean="0">
                <a:solidFill>
                  <a:schemeClr val="bg2"/>
                </a:solidFill>
              </a:rPr>
              <a:t/>
            </a:r>
            <a:br>
              <a:rPr lang="en-US" sz="3600" dirty="0" smtClean="0">
                <a:solidFill>
                  <a:schemeClr val="bg2"/>
                </a:solidFill>
              </a:rPr>
            </a:br>
            <a:r>
              <a:rPr lang="en-US" sz="3600" dirty="0" smtClean="0">
                <a:solidFill>
                  <a:schemeClr val="bg2"/>
                </a:solidFill>
              </a:rPr>
              <a:t/>
            </a:r>
            <a:br>
              <a:rPr lang="en-US" sz="3600" dirty="0" smtClean="0">
                <a:solidFill>
                  <a:schemeClr val="bg2"/>
                </a:solidFill>
              </a:rPr>
            </a:br>
            <a:r>
              <a:rPr lang="en-US" sz="3600" dirty="0" smtClean="0">
                <a:solidFill>
                  <a:schemeClr val="bg2"/>
                </a:solidFill>
              </a:rPr>
              <a:t/>
            </a:r>
            <a:br>
              <a:rPr lang="en-US" sz="3600" dirty="0" smtClean="0">
                <a:solidFill>
                  <a:schemeClr val="bg2"/>
                </a:solidFill>
              </a:rPr>
            </a:br>
            <a:r>
              <a:rPr lang="en-US" sz="3600" dirty="0" smtClean="0">
                <a:solidFill>
                  <a:schemeClr val="bg2"/>
                </a:solidFill>
              </a:rPr>
              <a:t/>
            </a:r>
            <a:br>
              <a:rPr lang="en-US" sz="3600" dirty="0" smtClean="0">
                <a:solidFill>
                  <a:schemeClr val="bg2"/>
                </a:solidFill>
              </a:rPr>
            </a:br>
            <a:r>
              <a:rPr lang="en-US" sz="3600" dirty="0" smtClean="0">
                <a:solidFill>
                  <a:schemeClr val="bg2"/>
                </a:solidFill>
              </a:rPr>
              <a:t/>
            </a:r>
            <a:br>
              <a:rPr lang="en-US" sz="3600" dirty="0" smtClean="0">
                <a:solidFill>
                  <a:schemeClr val="bg2"/>
                </a:solidFill>
              </a:rPr>
            </a:br>
            <a:r>
              <a:rPr lang="en-US" sz="3600" dirty="0" smtClean="0">
                <a:solidFill>
                  <a:schemeClr val="bg2"/>
                </a:solidFill>
              </a:rPr>
              <a:t/>
            </a:r>
            <a:br>
              <a:rPr lang="en-US" sz="3600" dirty="0" smtClean="0">
                <a:solidFill>
                  <a:schemeClr val="bg2"/>
                </a:solidFill>
              </a:rPr>
            </a:br>
            <a:r>
              <a:rPr lang="en-US" sz="3600" dirty="0" smtClean="0">
                <a:solidFill>
                  <a:schemeClr val="bg2"/>
                </a:solidFill>
              </a:rPr>
              <a:t/>
            </a:r>
            <a:br>
              <a:rPr lang="en-US" sz="3600" dirty="0" smtClean="0">
                <a:solidFill>
                  <a:schemeClr val="bg2"/>
                </a:solidFill>
              </a:rPr>
            </a:br>
            <a:r>
              <a:rPr lang="en-US" sz="3600" dirty="0" smtClean="0">
                <a:solidFill>
                  <a:schemeClr val="bg2"/>
                </a:solidFill>
              </a:rPr>
              <a:t/>
            </a:r>
            <a:br>
              <a:rPr lang="en-US" sz="3600" dirty="0" smtClean="0">
                <a:solidFill>
                  <a:schemeClr val="bg2"/>
                </a:solidFill>
              </a:rPr>
            </a:br>
            <a:r>
              <a:rPr lang="en-US" sz="2700" b="1" dirty="0" smtClean="0">
                <a:solidFill>
                  <a:schemeClr val="bg2"/>
                </a:solidFill>
              </a:rPr>
              <a:t>informal employment, </a:t>
            </a:r>
            <a:br>
              <a:rPr lang="en-US" sz="2700" b="1" dirty="0" smtClean="0">
                <a:solidFill>
                  <a:schemeClr val="bg2"/>
                </a:solidFill>
              </a:rPr>
            </a:br>
            <a:r>
              <a:rPr lang="en-US" sz="2700" b="1" dirty="0" smtClean="0">
                <a:solidFill>
                  <a:schemeClr val="bg2"/>
                </a:solidFill>
              </a:rPr>
              <a:t>labor markets &amp; labor policies</a:t>
            </a:r>
            <a:r>
              <a:rPr lang="en-US" sz="2800" dirty="0" smtClean="0">
                <a:solidFill>
                  <a:schemeClr val="bg2"/>
                </a:solidFill>
              </a:rPr>
              <a:t/>
            </a:r>
            <a:br>
              <a:rPr lang="en-US" sz="2800" dirty="0" smtClean="0">
                <a:solidFill>
                  <a:schemeClr val="bg2"/>
                </a:solidFill>
              </a:rPr>
            </a:br>
            <a:r>
              <a:rPr lang="en-CA" sz="3600" dirty="0" smtClean="0">
                <a:solidFill>
                  <a:srgbClr val="FF0000"/>
                </a:solidFill>
              </a:rPr>
              <a:t/>
            </a:r>
            <a:br>
              <a:rPr lang="en-CA" sz="3600" dirty="0" smtClean="0">
                <a:solidFill>
                  <a:srgbClr val="FF0000"/>
                </a:solidFill>
              </a:rPr>
            </a:br>
            <a:r>
              <a:rPr lang="en-US" sz="2200" dirty="0" smtClean="0">
                <a:solidFill>
                  <a:schemeClr val="bg2"/>
                </a:solidFill>
              </a:rPr>
              <a:t> Marty Chen</a:t>
            </a:r>
            <a:br>
              <a:rPr lang="en-US" sz="2200" dirty="0" smtClean="0">
                <a:solidFill>
                  <a:schemeClr val="bg2"/>
                </a:solidFill>
              </a:rPr>
            </a:br>
            <a:r>
              <a:rPr lang="en-US" sz="2200" dirty="0" smtClean="0">
                <a:solidFill>
                  <a:schemeClr val="bg2"/>
                </a:solidFill>
              </a:rPr>
              <a:t>Lecturer in Public Policy, Harvard Kennedy School</a:t>
            </a:r>
            <a:br>
              <a:rPr lang="en-US" sz="2200" dirty="0" smtClean="0">
                <a:solidFill>
                  <a:schemeClr val="bg2"/>
                </a:solidFill>
              </a:rPr>
            </a:br>
            <a:r>
              <a:rPr lang="en-US" sz="2200" dirty="0" smtClean="0">
                <a:solidFill>
                  <a:schemeClr val="bg2"/>
                </a:solidFill>
              </a:rPr>
              <a:t>International Coordinator, WIEGO Network</a:t>
            </a:r>
            <a:br>
              <a:rPr lang="en-US" sz="2200" dirty="0" smtClean="0">
                <a:solidFill>
                  <a:schemeClr val="bg2"/>
                </a:solidFill>
              </a:rPr>
            </a:br>
            <a:r>
              <a:rPr lang="en-US" sz="2400" dirty="0" smtClean="0">
                <a:solidFill>
                  <a:schemeClr val="bg2"/>
                </a:solidFill>
              </a:rPr>
              <a:t/>
            </a:r>
            <a:br>
              <a:rPr lang="en-US" sz="2400" dirty="0" smtClean="0">
                <a:solidFill>
                  <a:schemeClr val="bg2"/>
                </a:solidFill>
              </a:rPr>
            </a:br>
            <a:r>
              <a:rPr lang="en-US" sz="2400" dirty="0" smtClean="0">
                <a:solidFill>
                  <a:schemeClr val="bg2"/>
                </a:solidFill>
              </a:rPr>
              <a:t>      EU Training on employment    </a:t>
            </a:r>
            <a:r>
              <a:rPr lang="en-US" sz="2400" dirty="0" err="1" smtClean="0">
                <a:solidFill>
                  <a:schemeClr val="bg2"/>
                </a:solidFill>
              </a:rPr>
              <a:t>june</a:t>
            </a:r>
            <a:r>
              <a:rPr lang="en-US" sz="2400" smtClean="0">
                <a:solidFill>
                  <a:schemeClr val="bg2"/>
                </a:solidFill>
              </a:rPr>
              <a:t> </a:t>
            </a:r>
            <a:r>
              <a:rPr lang="en-US" sz="2400" smtClean="0">
                <a:solidFill>
                  <a:schemeClr val="bg2"/>
                </a:solidFill>
              </a:rPr>
              <a:t>26, </a:t>
            </a:r>
            <a:r>
              <a:rPr lang="en-US" sz="2400" dirty="0" smtClean="0">
                <a:solidFill>
                  <a:schemeClr val="bg2"/>
                </a:solidFill>
              </a:rPr>
              <a:t>2013</a:t>
            </a:r>
            <a:endParaRPr lang="en-CA" sz="3600" dirty="0">
              <a:solidFill>
                <a:schemeClr val="bg2"/>
              </a:solidFill>
            </a:endParaRPr>
          </a:p>
        </p:txBody>
      </p:sp>
      <p:pic>
        <p:nvPicPr>
          <p:cNvPr id="3" name="Picture 2" descr="new WIEGO logo (CMYK).eps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304800"/>
            <a:ext cx="4191868" cy="25171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81534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100" b="1" dirty="0" smtClean="0">
                <a:latin typeface="Times New Roman" pitchFamily="18" charset="0"/>
                <a:cs typeface="Times New Roman" pitchFamily="18" charset="0"/>
              </a:rPr>
              <a:t>URBAN INDIA:</a:t>
            </a:r>
            <a:br>
              <a:rPr lang="en-US" sz="31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100" b="1" dirty="0" smtClean="0">
                <a:latin typeface="Times New Roman" pitchFamily="18" charset="0"/>
                <a:cs typeface="Times New Roman" pitchFamily="18" charset="0"/>
              </a:rPr>
              <a:t>RECENT TRENDS &amp; FUTURE PROSPECTS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latin typeface="Times New Roman" pitchFamily="18" charset="0"/>
                <a:cs typeface="Times New Roman" pitchFamily="18" charset="0"/>
              </a:rPr>
            </a:br>
            <a:endParaRPr lang="en-US" sz="36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2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Urbanization in India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 share of India’s population living in urban areas</a:t>
            </a:r>
          </a:p>
          <a:p>
            <a:pPr lvl="3">
              <a:buFont typeface="Courier New" pitchFamily="49" charset="0"/>
              <a:buChar char="o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2000: 28 per cent (290 million)</a:t>
            </a:r>
          </a:p>
          <a:p>
            <a:pPr lvl="3">
              <a:buFont typeface="Courier New" pitchFamily="49" charset="0"/>
              <a:buChar char="o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2008: 30 per cent (340 million)</a:t>
            </a:r>
          </a:p>
          <a:p>
            <a:pPr lvl="3">
              <a:buFont typeface="Courier New" pitchFamily="49" charset="0"/>
              <a:buChar char="o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2030: 40 per cent (590 million) </a:t>
            </a:r>
          </a:p>
          <a:p>
            <a:pPr lvl="3">
              <a:buFontTx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Source: McKinsey Global Institute 2010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lvl="2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Urban Employment in India:</a:t>
            </a:r>
          </a:p>
          <a:p>
            <a:pPr lvl="3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increase in services: both high-end IT &amp; low-end personal services</a:t>
            </a:r>
          </a:p>
          <a:p>
            <a:pPr lvl="3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decrease in manufacturing: de-industrialization of some cities</a:t>
            </a:r>
          </a:p>
          <a:p>
            <a:pPr lvl="3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80% of urban employment = informal</a:t>
            </a:r>
          </a:p>
          <a:p>
            <a:pPr lvl="3">
              <a:buFontTx/>
              <a:buNone/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3">
              <a:buFont typeface="Courier New" pitchFamily="49" charset="0"/>
              <a:buChar char="o"/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FOUR GROUPS OF </a:t>
            </a:r>
            <a:br>
              <a:rPr lang="en-US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URBAN INFORMAL WORKERS</a:t>
            </a:r>
            <a:br>
              <a:rPr lang="en-US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(2004-5)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Tx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	          </a:t>
            </a:r>
          </a:p>
          <a:p>
            <a:pPr>
              <a:buFontTx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	            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% of Urban Employment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% of Urban Informal Employment</a:t>
            </a:r>
          </a:p>
          <a:p>
            <a:pPr>
              <a:buFontTx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	                 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Total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Male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Female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     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Total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Male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Female</a:t>
            </a:r>
          </a:p>
          <a:p>
            <a:pPr>
              <a:buFontTx/>
              <a:buNone/>
            </a:pPr>
            <a:endParaRPr lang="en-US" sz="2000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Domestic Workers      4	   1 	14	       5	         2            17</a:t>
            </a:r>
          </a:p>
          <a:p>
            <a:pPr>
              <a:buFontTx/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Home-Based 	    13          9          31                 16             11            38</a:t>
            </a:r>
          </a:p>
          <a:p>
            <a:pPr>
              <a:buFontTx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Workers</a:t>
            </a:r>
          </a:p>
          <a:p>
            <a:pPr>
              <a:buFontTx/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Street Vendors            7	   7	  7                  9               9              9</a:t>
            </a:r>
          </a:p>
          <a:p>
            <a:pPr>
              <a:buFontTx/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Waste Pickers            .05         .05        .05               .1               .1             .1 </a:t>
            </a:r>
          </a:p>
          <a:p>
            <a:pPr>
              <a:buFontTx/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ALL FOUR             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24          17         52	     30             22            64</a:t>
            </a:r>
          </a:p>
          <a:p>
            <a:pPr>
              <a:buFontTx/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EXCLUSIONARY URBAN POLICIES :</a:t>
            </a:r>
            <a:br>
              <a:rPr lang="en-US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THREATS TO URBAN LIVELIHOODS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2">
              <a:buNone/>
            </a:pPr>
            <a:endParaRPr lang="en-US" sz="1500" dirty="0" smtClean="0">
              <a:latin typeface="Times New Roman" pitchFamily="18" charset="0"/>
              <a:cs typeface="Times New Roman" pitchFamily="18" charset="0"/>
            </a:endParaRPr>
          </a:p>
          <a:p>
            <a:pPr lvl="2"/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Urban Planning in India: </a:t>
            </a:r>
          </a:p>
          <a:p>
            <a:pPr lvl="3">
              <a:buFont typeface="Courier New" pitchFamily="49" charset="0"/>
              <a:buChar char="o"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in the past:  general tolerance for informal livelihoods &amp; settlements</a:t>
            </a:r>
          </a:p>
          <a:p>
            <a:pPr lvl="3">
              <a:buFont typeface="Courier New" pitchFamily="49" charset="0"/>
              <a:buChar char="o"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today: large-scale urban renewal &amp; urban infrastructure schemes growing intolerance of informal livelihoods &amp; settlements</a:t>
            </a:r>
            <a:endParaRPr lang="en-US" sz="2600" b="1" dirty="0" smtClean="0">
              <a:latin typeface="Times New Roman" pitchFamily="18" charset="0"/>
              <a:cs typeface="Times New Roman" pitchFamily="18" charset="0"/>
            </a:endParaRPr>
          </a:p>
          <a:p>
            <a:pPr lvl="2" eaLnBrk="1" hangingPunct="1"/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Urban Livelihoods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lvl="3" eaLnBrk="1" hangingPunct="1">
              <a:buFont typeface="Courier New" pitchFamily="49" charset="0"/>
              <a:buChar char="o"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impacted by municipal policies + regulations + practices – more so than national policies</a:t>
            </a:r>
          </a:p>
          <a:p>
            <a:pPr lvl="3" eaLnBrk="1" hangingPunct="1">
              <a:buFont typeface="Courier New" pitchFamily="49" charset="0"/>
              <a:buChar char="o"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overlooked or undermined by municipal authorities + urban planners</a:t>
            </a:r>
          </a:p>
          <a:p>
            <a:pPr lvl="3" eaLnBrk="1" hangingPunct="1">
              <a:buFont typeface="Courier New" pitchFamily="49" charset="0"/>
              <a:buChar char="o"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excluded from or destroyed by urban renewal schemes</a:t>
            </a:r>
            <a:endParaRPr lang="en-US" sz="2600" b="1" dirty="0" smtClean="0">
              <a:latin typeface="Times New Roman" pitchFamily="18" charset="0"/>
              <a:cs typeface="Times New Roman" pitchFamily="18" charset="0"/>
            </a:endParaRPr>
          </a:p>
          <a:p>
            <a:pPr lvl="2" eaLnBrk="1" hangingPunct="1"/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Key Urban Informal Groups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– key threats to livelihoods</a:t>
            </a:r>
          </a:p>
          <a:p>
            <a:pPr lvl="3" eaLnBrk="1" hangingPunct="1">
              <a:buFont typeface="Courier New" pitchFamily="49" charset="0"/>
              <a:buChar char="o"/>
            </a:pP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home-based producers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: lack of basic infrastructure services</a:t>
            </a:r>
          </a:p>
          <a:p>
            <a:pPr lvl="3" eaLnBrk="1" hangingPunct="1">
              <a:buFontTx/>
              <a:buNone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   + single-use zoning regulations + slum relocations</a:t>
            </a:r>
          </a:p>
          <a:p>
            <a:pPr lvl="3" eaLnBrk="1" hangingPunct="1">
              <a:buFont typeface="Courier New" pitchFamily="49" charset="0"/>
              <a:buChar char="o"/>
            </a:pP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street vendors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: bribes + confiscation of goods +  evictions</a:t>
            </a:r>
          </a:p>
          <a:p>
            <a:pPr lvl="3" eaLnBrk="1" hangingPunct="1">
              <a:buFont typeface="Courier New" pitchFamily="49" charset="0"/>
              <a:buChar char="o"/>
            </a:pP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waste pickers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: lack of access to waste + exclusion from solid waste management contracts</a:t>
            </a:r>
          </a:p>
          <a:p>
            <a:pPr lvl="3" eaLnBrk="1" hangingPunct="1">
              <a:buFontTx/>
              <a:buNone/>
            </a:pPr>
            <a:endParaRPr lang="en-US" dirty="0" smtClean="0"/>
          </a:p>
          <a:p>
            <a:pPr lvl="2" eaLnBrk="1" hangingPunct="1">
              <a:buFontTx/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INCLUSIONARY URBAN POLICIES: PROMISING EXAMPLES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2"/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Home-Based Workers:</a:t>
            </a:r>
          </a:p>
          <a:p>
            <a:pPr lvl="3"/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SEWA &amp; Ahmedabad Municipality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: in situ upgrading of slums with provision of basic infrastructure services</a:t>
            </a:r>
          </a:p>
          <a:p>
            <a:pPr lvl="2"/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Street Vendors</a:t>
            </a:r>
          </a:p>
          <a:p>
            <a:pPr lvl="3">
              <a:buFont typeface="Courier New" pitchFamily="49" charset="0"/>
              <a:buChar char="o"/>
            </a:pP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Government of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India: Supreme Court judgments + national policy + recent Supreme Court ruling calling for national law</a:t>
            </a:r>
          </a:p>
          <a:p>
            <a:pPr lvl="3">
              <a:buFont typeface="Courier New" pitchFamily="49" charset="0"/>
              <a:buChar char="o"/>
            </a:pPr>
            <a:r>
              <a:rPr lang="en-US" sz="1800" i="1" dirty="0" err="1" smtClean="0">
                <a:latin typeface="Times New Roman" pitchFamily="18" charset="0"/>
                <a:cs typeface="Times New Roman" pitchFamily="18" charset="0"/>
              </a:rPr>
              <a:t>Bhubaneshwar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 Municipality,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India: designated vending zones + licensing in consultation with federation of street vendors</a:t>
            </a:r>
          </a:p>
          <a:p>
            <a:pPr lvl="2"/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Waste Pickers </a:t>
            </a:r>
          </a:p>
          <a:p>
            <a:pPr lvl="3">
              <a:buFont typeface="Courier New" pitchFamily="49" charset="0"/>
              <a:buChar char="o"/>
            </a:pP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Government of India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National Environmental Policy (2006) + National Action Plan for Climate Change (2000) recognize waste pickers’ contribution to environment/carbon reduction + right to collect and recycle waste</a:t>
            </a:r>
          </a:p>
          <a:p>
            <a:pPr lvl="3">
              <a:buFont typeface="Courier New" pitchFamily="49" charset="0"/>
              <a:buChar char="o"/>
            </a:pPr>
            <a:r>
              <a:rPr lang="en-US" sz="1800" i="1" dirty="0" err="1" smtClean="0">
                <a:latin typeface="Times New Roman" pitchFamily="18" charset="0"/>
                <a:cs typeface="Times New Roman" pitchFamily="18" charset="0"/>
              </a:rPr>
              <a:t>Pune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 Municipality, India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ID cards to waste pickers + contracts to waste picker cooperative for door-to-door collection of waste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eaLnBrk="1" hangingPunct="1"/>
            <a:r>
              <a:rPr lang="en-US" sz="3600" b="1" dirty="0" smtClean="0">
                <a:latin typeface="Times New Roman" pitchFamily="18" charset="0"/>
              </a:rPr>
              <a:t>INCLUSIVE CITIES:</a:t>
            </a:r>
            <a:br>
              <a:rPr lang="en-US" sz="3600" b="1" dirty="0" smtClean="0">
                <a:latin typeface="Times New Roman" pitchFamily="18" charset="0"/>
              </a:rPr>
            </a:br>
            <a:r>
              <a:rPr lang="en-US" sz="3600" b="1" dirty="0" smtClean="0">
                <a:latin typeface="Times New Roman" pitchFamily="18" charset="0"/>
              </a:rPr>
              <a:t>GUIDING PRINCIPLES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2" eaLnBrk="1" hangingPunct="1">
              <a:lnSpc>
                <a:spcPct val="80000"/>
              </a:lnSpc>
            </a:pPr>
            <a:endParaRPr lang="en-US" sz="2000" smtClean="0">
              <a:latin typeface="Times New Roman" pitchFamily="18" charset="0"/>
            </a:endParaRPr>
          </a:p>
          <a:p>
            <a:pPr lvl="2" eaLnBrk="1" hangingPunct="1">
              <a:lnSpc>
                <a:spcPct val="80000"/>
              </a:lnSpc>
            </a:pPr>
            <a:r>
              <a:rPr lang="en-US" sz="2000" smtClean="0">
                <a:latin typeface="Times New Roman" pitchFamily="18" charset="0"/>
              </a:rPr>
              <a:t>India is a </a:t>
            </a:r>
            <a:r>
              <a:rPr lang="en-US" sz="2000" b="1" smtClean="0">
                <a:latin typeface="Times New Roman" pitchFamily="18" charset="0"/>
              </a:rPr>
              <a:t>hybrid economy</a:t>
            </a:r>
            <a:r>
              <a:rPr lang="en-US" sz="2000" smtClean="0">
                <a:latin typeface="Times New Roman" pitchFamily="18" charset="0"/>
              </a:rPr>
              <a:t> – both modern-traditional and formal-informal – and should remain so. 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endParaRPr lang="en-US" sz="2000" smtClean="0">
              <a:latin typeface="Times New Roman" pitchFamily="18" charset="0"/>
            </a:endParaRPr>
          </a:p>
          <a:p>
            <a:pPr lvl="2" eaLnBrk="1" hangingPunct="1">
              <a:lnSpc>
                <a:spcPct val="80000"/>
              </a:lnSpc>
            </a:pPr>
            <a:r>
              <a:rPr lang="en-US" sz="2000" smtClean="0">
                <a:latin typeface="Times New Roman" pitchFamily="18" charset="0"/>
              </a:rPr>
              <a:t>The size, composition, and contribution of the informal economy needs to be </a:t>
            </a:r>
            <a:r>
              <a:rPr lang="en-US" sz="2000" b="1" smtClean="0">
                <a:latin typeface="Times New Roman" pitchFamily="18" charset="0"/>
              </a:rPr>
              <a:t>fully counted in official statistics</a:t>
            </a:r>
            <a:r>
              <a:rPr lang="en-US" sz="2000" smtClean="0">
                <a:latin typeface="Times New Roman" pitchFamily="18" charset="0"/>
              </a:rPr>
              <a:t> and </a:t>
            </a:r>
            <a:r>
              <a:rPr lang="en-US" sz="2000" b="1" smtClean="0">
                <a:latin typeface="Times New Roman" pitchFamily="18" charset="0"/>
              </a:rPr>
              <a:t>fully valued by policy makers.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endParaRPr lang="en-US" sz="2000" smtClean="0">
              <a:latin typeface="Times New Roman" pitchFamily="18" charset="0"/>
            </a:endParaRPr>
          </a:p>
          <a:p>
            <a:pPr lvl="2" eaLnBrk="1" hangingPunct="1">
              <a:lnSpc>
                <a:spcPct val="80000"/>
              </a:lnSpc>
            </a:pPr>
            <a:r>
              <a:rPr lang="en-US" sz="2000" smtClean="0">
                <a:latin typeface="Times New Roman" pitchFamily="18" charset="0"/>
              </a:rPr>
              <a:t>Informal workers, activities, and units should be </a:t>
            </a:r>
            <a:r>
              <a:rPr lang="en-US" sz="2000" b="1" smtClean="0">
                <a:latin typeface="Times New Roman" pitchFamily="18" charset="0"/>
              </a:rPr>
              <a:t>included in the modernization</a:t>
            </a:r>
            <a:r>
              <a:rPr lang="en-US" sz="2000" smtClean="0">
                <a:latin typeface="Times New Roman" pitchFamily="18" charset="0"/>
              </a:rPr>
              <a:t> of the economy.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endParaRPr lang="en-US" sz="2000" smtClean="0">
              <a:latin typeface="Times New Roman" pitchFamily="18" charset="0"/>
            </a:endParaRPr>
          </a:p>
          <a:p>
            <a:pPr lvl="2" eaLnBrk="1" hangingPunct="1">
              <a:lnSpc>
                <a:spcPct val="80000"/>
              </a:lnSpc>
            </a:pPr>
            <a:r>
              <a:rPr lang="en-US" sz="2000" smtClean="0">
                <a:latin typeface="Times New Roman" pitchFamily="18" charset="0"/>
              </a:rPr>
              <a:t>Informal workers need to have </a:t>
            </a:r>
            <a:r>
              <a:rPr lang="en-US" sz="2000" b="1" smtClean="0">
                <a:latin typeface="Times New Roman" pitchFamily="18" charset="0"/>
              </a:rPr>
              <a:t>representative voice</a:t>
            </a:r>
            <a:r>
              <a:rPr lang="en-US" sz="2000" smtClean="0">
                <a:latin typeface="Times New Roman" pitchFamily="18" charset="0"/>
              </a:rPr>
              <a:t> in rule-setting and policy-making bodies.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endParaRPr lang="en-US" sz="2000" smtClean="0">
              <a:latin typeface="Times New Roman" pitchFamily="18" charset="0"/>
            </a:endParaRPr>
          </a:p>
          <a:p>
            <a:pPr lvl="2" eaLnBrk="1" hangingPunct="1">
              <a:lnSpc>
                <a:spcPct val="80000"/>
              </a:lnSpc>
              <a:buFontTx/>
              <a:buNone/>
            </a:pPr>
            <a:endParaRPr lang="en-US" sz="2000" b="1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SELF-EMPLOYMENT, LABOR MARKETS &amp; LABOR POLICIES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1">
              <a:buFont typeface="Arial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Beyond jobs </a:t>
            </a:r>
            <a:r>
              <a:rPr lang="en-US" sz="2400" dirty="0" smtClean="0">
                <a:latin typeface="Times New Roman" pitchFamily="18" charset="0"/>
                <a:sym typeface="Wingdings" pitchFamily="2" charset="2"/>
              </a:rPr>
              <a:t>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livelihoods</a:t>
            </a:r>
          </a:p>
          <a:p>
            <a:pPr lvl="1">
              <a:buFont typeface="Arial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Beyond labour markets</a:t>
            </a:r>
            <a:r>
              <a:rPr lang="en-US" sz="2400" dirty="0" smtClean="0">
                <a:latin typeface="Times New Roman" pitchFamily="18" charset="0"/>
                <a:sym typeface="Wingdings" pitchFamily="2" charset="2"/>
              </a:rPr>
              <a:t> 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markets for goods &amp; services + financial markets</a:t>
            </a:r>
          </a:p>
          <a:p>
            <a:pPr lvl="1">
              <a:buFont typeface="Arial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Beyond demand for labor </a:t>
            </a:r>
            <a:r>
              <a:rPr lang="en-US" sz="2400" dirty="0" smtClean="0">
                <a:latin typeface="Times New Roman" pitchFamily="18" charset="0"/>
                <a:sym typeface="Wingdings" pitchFamily="2" charset="2"/>
              </a:rPr>
              <a:t>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demand for goods &amp; services</a:t>
            </a:r>
          </a:p>
          <a:p>
            <a:pPr lvl="1">
              <a:buFont typeface="Arial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Beyond supply of labor</a:t>
            </a:r>
            <a:r>
              <a:rPr lang="en-US" sz="2400" dirty="0" smtClean="0">
                <a:latin typeface="Times New Roman" pitchFamily="18" charset="0"/>
                <a:sym typeface="Wingdings" pitchFamily="2" charset="2"/>
              </a:rPr>
              <a:t> 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supply of productive assets + working capital + market knowledge &amp; power</a:t>
            </a:r>
          </a:p>
          <a:p>
            <a:pPr lvl="1">
              <a:buFont typeface="Arial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Beyond employer-employee relationship </a:t>
            </a:r>
            <a:r>
              <a:rPr lang="en-US" sz="2400" dirty="0" smtClean="0">
                <a:latin typeface="Times New Roman" pitchFamily="18" charset="0"/>
                <a:sym typeface="Wingdings" pitchFamily="2" charset="2"/>
              </a:rPr>
              <a:t>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commercial relationships</a:t>
            </a:r>
          </a:p>
          <a:p>
            <a:pPr lvl="1">
              <a:buFont typeface="Arial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Beyond labour policies/regulations </a:t>
            </a:r>
            <a:r>
              <a:rPr lang="en-US" sz="2400" dirty="0" smtClean="0">
                <a:latin typeface="Times New Roman" pitchFamily="18" charset="0"/>
                <a:sym typeface="Wingdings" pitchFamily="2" charset="2"/>
              </a:rPr>
              <a:t>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policies/regulations re goods &amp; services + government taxation &amp; expenditure/procurement + sector policies, including urban planning &amp; policies</a:t>
            </a:r>
          </a:p>
          <a:p>
            <a:pPr lvl="1">
              <a:buFontTx/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/>
            <a:r>
              <a:rPr lang="en-US" sz="3600" b="1" dirty="0" smtClean="0">
                <a:latin typeface="Times New Roman" pitchFamily="18" charset="0"/>
              </a:rPr>
              <a:t>\</a:t>
            </a:r>
            <a:br>
              <a:rPr lang="en-US" sz="3600" b="1" dirty="0" smtClean="0">
                <a:latin typeface="Times New Roman" pitchFamily="18" charset="0"/>
              </a:rPr>
            </a:br>
            <a:r>
              <a:rPr lang="en-US" sz="3600" b="1" dirty="0" smtClean="0">
                <a:latin typeface="Times New Roman" pitchFamily="18" charset="0"/>
              </a:rPr>
              <a:t/>
            </a:r>
            <a:br>
              <a:rPr lang="en-US" sz="3600" b="1" dirty="0" smtClean="0">
                <a:latin typeface="Times New Roman" pitchFamily="18" charset="0"/>
              </a:rPr>
            </a:br>
            <a:r>
              <a:rPr lang="en-US" sz="3600" b="1" dirty="0" smtClean="0">
                <a:latin typeface="Times New Roman" pitchFamily="18" charset="0"/>
              </a:rPr>
              <a:t/>
            </a:r>
            <a:br>
              <a:rPr lang="en-US" sz="3600" b="1" dirty="0" smtClean="0">
                <a:latin typeface="Times New Roman" pitchFamily="18" charset="0"/>
              </a:rPr>
            </a:br>
            <a:r>
              <a:rPr lang="en-US" sz="3600" b="1" dirty="0" smtClean="0">
                <a:latin typeface="Times New Roman" pitchFamily="18" charset="0"/>
              </a:rPr>
              <a:t/>
            </a:r>
            <a:br>
              <a:rPr lang="en-US" sz="3600" b="1" dirty="0" smtClean="0">
                <a:latin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</a:rPr>
              <a:t>POLICY RESPONSE:</a:t>
            </a:r>
            <a:br>
              <a:rPr lang="en-US" sz="2800" b="1" dirty="0" smtClean="0">
                <a:latin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</a:rPr>
              <a:t>“3 X 3” POLICY FRAMEWORK</a:t>
            </a:r>
            <a:r>
              <a:rPr lang="en-US" sz="3600" b="1" dirty="0" smtClean="0">
                <a:latin typeface="Times New Roman" pitchFamily="18" charset="0"/>
              </a:rPr>
              <a:t/>
            </a:r>
            <a:br>
              <a:rPr lang="en-US" sz="3600" b="1" dirty="0" smtClean="0">
                <a:latin typeface="Times New Roman" pitchFamily="18" charset="0"/>
              </a:rPr>
            </a:br>
            <a:r>
              <a:rPr lang="en-US" sz="3600" b="1" dirty="0" smtClean="0">
                <a:latin typeface="Times New Roman" pitchFamily="18" charset="0"/>
              </a:rPr>
              <a:t/>
            </a:r>
            <a:br>
              <a:rPr lang="en-US" sz="3600" b="1" dirty="0" smtClean="0">
                <a:latin typeface="Times New Roman" pitchFamily="18" charset="0"/>
              </a:rPr>
            </a:br>
            <a:r>
              <a:rPr lang="en-US" sz="3600" b="1" dirty="0" smtClean="0">
                <a:latin typeface="Times New Roman" pitchFamily="18" charset="0"/>
              </a:rPr>
              <a:t/>
            </a:r>
            <a:br>
              <a:rPr lang="en-US" sz="3600" b="1" dirty="0" smtClean="0">
                <a:latin typeface="Times New Roman" pitchFamily="18" charset="0"/>
              </a:rPr>
            </a:br>
            <a:r>
              <a:rPr lang="en-US" sz="3600" b="1" dirty="0" smtClean="0">
                <a:latin typeface="Times New Roman" pitchFamily="18" charset="0"/>
              </a:rPr>
              <a:t/>
            </a:r>
            <a:br>
              <a:rPr lang="en-US" sz="3600" b="1" dirty="0" smtClean="0">
                <a:latin typeface="Times New Roman" pitchFamily="18" charset="0"/>
              </a:rPr>
            </a:br>
            <a:endParaRPr lang="en-US" sz="3600" b="1" dirty="0" smtClean="0">
              <a:latin typeface="Times New Roman" pitchFamily="18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z="2400" smtClean="0">
                <a:latin typeface="Times New Roman" pitchFamily="18" charset="0"/>
              </a:rPr>
              <a:t>		</a:t>
            </a:r>
            <a:r>
              <a:rPr lang="en-US" sz="1200" smtClean="0">
                <a:latin typeface="Times New Roman" pitchFamily="18" charset="0"/>
              </a:rPr>
              <a:t>	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09600" y="17526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dirty="0">
              <a:latin typeface="Times New Roman" pitchFamily="18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US" dirty="0">
                <a:latin typeface="Times New Roman" pitchFamily="18" charset="0"/>
              </a:rPr>
              <a:t>	# 1 -  </a:t>
            </a:r>
            <a:r>
              <a:rPr lang="en-US" b="1" dirty="0">
                <a:latin typeface="Times New Roman" pitchFamily="18" charset="0"/>
              </a:rPr>
              <a:t>Expand formal employment opportunities</a:t>
            </a:r>
          </a:p>
          <a:p>
            <a:pPr>
              <a:lnSpc>
                <a:spcPct val="80000"/>
              </a:lnSpc>
              <a:defRPr/>
            </a:pPr>
            <a:endParaRPr lang="en-US" dirty="0">
              <a:latin typeface="Times New Roman" pitchFamily="18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US" dirty="0">
                <a:latin typeface="Times New Roman" pitchFamily="18" charset="0"/>
              </a:rPr>
              <a:t>	# 2 –  </a:t>
            </a:r>
            <a:r>
              <a:rPr lang="en-US" b="1" dirty="0">
                <a:latin typeface="Times New Roman" pitchFamily="18" charset="0"/>
              </a:rPr>
              <a:t>Formalize as many informal enterprises and informal jobs</a:t>
            </a:r>
            <a:r>
              <a:rPr lang="en-US" dirty="0">
                <a:latin typeface="Times New Roman" pitchFamily="18" charset="0"/>
              </a:rPr>
              <a:t> as </a:t>
            </a:r>
          </a:p>
          <a:p>
            <a:pPr>
              <a:lnSpc>
                <a:spcPct val="80000"/>
              </a:lnSpc>
              <a:defRPr/>
            </a:pPr>
            <a:r>
              <a:rPr lang="en-US" dirty="0">
                <a:latin typeface="Times New Roman" pitchFamily="18" charset="0"/>
              </a:rPr>
              <a:t>	          desirable and feasible:</a:t>
            </a:r>
          </a:p>
          <a:p>
            <a:pPr lvl="3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en-US" dirty="0">
                <a:latin typeface="Times New Roman" pitchFamily="18" charset="0"/>
              </a:rPr>
              <a:t>   create incentives for informal enterprises to formalize</a:t>
            </a:r>
          </a:p>
          <a:p>
            <a:pPr lvl="3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en-US" dirty="0">
                <a:latin typeface="Times New Roman" pitchFamily="18" charset="0"/>
              </a:rPr>
              <a:t>   create incentives for employers to hire workers on formal terms</a:t>
            </a:r>
          </a:p>
          <a:p>
            <a:pPr lvl="3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en-US" dirty="0">
                <a:latin typeface="Times New Roman" pitchFamily="18" charset="0"/>
              </a:rPr>
              <a:t>   regulate </a:t>
            </a:r>
            <a:r>
              <a:rPr lang="en-US" dirty="0" err="1">
                <a:latin typeface="Times New Roman" pitchFamily="18" charset="0"/>
              </a:rPr>
              <a:t>labour</a:t>
            </a:r>
            <a:r>
              <a:rPr lang="en-US" dirty="0">
                <a:latin typeface="Times New Roman" pitchFamily="18" charset="0"/>
              </a:rPr>
              <a:t> markets to secure basic worker benefits/rights to </a:t>
            </a:r>
          </a:p>
          <a:p>
            <a:pPr lvl="3">
              <a:lnSpc>
                <a:spcPct val="80000"/>
              </a:lnSpc>
              <a:defRPr/>
            </a:pPr>
            <a:r>
              <a:rPr lang="en-US" dirty="0">
                <a:latin typeface="Times New Roman" pitchFamily="18" charset="0"/>
              </a:rPr>
              <a:t>     informal wage workers</a:t>
            </a:r>
          </a:p>
          <a:p>
            <a:pPr>
              <a:lnSpc>
                <a:spcPct val="80000"/>
              </a:lnSpc>
              <a:defRPr/>
            </a:pPr>
            <a:endParaRPr lang="en-US" dirty="0">
              <a:latin typeface="Times New Roman" pitchFamily="18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US" dirty="0">
                <a:latin typeface="Times New Roman" pitchFamily="18" charset="0"/>
              </a:rPr>
              <a:t>	# 3 –  </a:t>
            </a:r>
            <a:r>
              <a:rPr lang="en-US" b="1" dirty="0">
                <a:latin typeface="Times New Roman" pitchFamily="18" charset="0"/>
              </a:rPr>
              <a:t>Increase returns to </a:t>
            </a:r>
            <a:r>
              <a:rPr lang="en-US" b="1" dirty="0" err="1">
                <a:latin typeface="Times New Roman" pitchFamily="18" charset="0"/>
              </a:rPr>
              <a:t>labour</a:t>
            </a:r>
            <a:r>
              <a:rPr lang="en-US" b="1" dirty="0">
                <a:latin typeface="Times New Roman" pitchFamily="18" charset="0"/>
              </a:rPr>
              <a:t> of the informal workforce through…</a:t>
            </a:r>
          </a:p>
          <a:p>
            <a:pPr lvl="3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en-US" b="1" dirty="0">
                <a:latin typeface="Times New Roman" pitchFamily="18" charset="0"/>
              </a:rPr>
              <a:t>  Protection </a:t>
            </a:r>
            <a:r>
              <a:rPr lang="en-US" dirty="0">
                <a:latin typeface="Times New Roman" pitchFamily="18" charset="0"/>
              </a:rPr>
              <a:t>of the informal workforce: legal and social protection</a:t>
            </a:r>
          </a:p>
          <a:p>
            <a:pPr lvl="3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en-US" b="1" dirty="0">
                <a:latin typeface="Times New Roman" pitchFamily="18" charset="0"/>
              </a:rPr>
              <a:t>  Promotion</a:t>
            </a:r>
            <a:r>
              <a:rPr lang="en-US" dirty="0">
                <a:latin typeface="Times New Roman" pitchFamily="18" charset="0"/>
              </a:rPr>
              <a:t> of the informal workforce: fair policy and regulatory </a:t>
            </a:r>
          </a:p>
          <a:p>
            <a:pPr lvl="3">
              <a:lnSpc>
                <a:spcPct val="80000"/>
              </a:lnSpc>
              <a:defRPr/>
            </a:pPr>
            <a:r>
              <a:rPr lang="en-US" dirty="0">
                <a:latin typeface="Times New Roman" pitchFamily="18" charset="0"/>
              </a:rPr>
              <a:t>   environment that is inclusive of informal enterprises and informal </a:t>
            </a:r>
          </a:p>
          <a:p>
            <a:pPr lvl="3">
              <a:lnSpc>
                <a:spcPct val="80000"/>
              </a:lnSpc>
              <a:defRPr/>
            </a:pPr>
            <a:r>
              <a:rPr lang="en-US" dirty="0">
                <a:latin typeface="Times New Roman" pitchFamily="18" charset="0"/>
              </a:rPr>
              <a:t>   workers + support services (financial and non-financial)</a:t>
            </a:r>
          </a:p>
          <a:p>
            <a:pPr lvl="3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en-US" b="1" dirty="0">
                <a:latin typeface="Times New Roman" pitchFamily="18" charset="0"/>
              </a:rPr>
              <a:t>  Participation</a:t>
            </a:r>
            <a:r>
              <a:rPr lang="en-US" dirty="0">
                <a:latin typeface="Times New Roman" pitchFamily="18" charset="0"/>
              </a:rPr>
              <a:t> of the informal workforce: participatory policy-making     </a:t>
            </a:r>
          </a:p>
          <a:p>
            <a:pPr lvl="3">
              <a:lnSpc>
                <a:spcPct val="80000"/>
              </a:lnSpc>
              <a:defRPr/>
            </a:pPr>
            <a:r>
              <a:rPr lang="en-US" dirty="0">
                <a:latin typeface="Times New Roman" pitchFamily="18" charset="0"/>
              </a:rPr>
              <a:t>   rule-setting, and collective bargaining institutions and processes that  </a:t>
            </a:r>
          </a:p>
          <a:p>
            <a:pPr lvl="3">
              <a:lnSpc>
                <a:spcPct val="80000"/>
              </a:lnSpc>
              <a:defRPr/>
            </a:pPr>
            <a:r>
              <a:rPr lang="en-US" dirty="0">
                <a:latin typeface="Times New Roman" pitchFamily="18" charset="0"/>
              </a:rPr>
              <a:t>   include representatives of informal workers</a:t>
            </a:r>
            <a:endParaRPr lang="en-US" kern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eaLnBrk="1" hangingPunct="1"/>
            <a:r>
              <a:rPr lang="en-US" sz="3600" b="1" dirty="0" smtClean="0">
                <a:latin typeface="Times New Roman" pitchFamily="18" charset="0"/>
              </a:rPr>
              <a:t>ALTERNATIVE VISION</a:t>
            </a:r>
            <a:br>
              <a:rPr lang="en-US" sz="3600" b="1" dirty="0" smtClean="0">
                <a:latin typeface="Times New Roman" pitchFamily="18" charset="0"/>
              </a:rPr>
            </a:br>
            <a:r>
              <a:rPr lang="en-US" sz="3600" b="1" dirty="0" smtClean="0">
                <a:latin typeface="Times New Roman" pitchFamily="18" charset="0"/>
              </a:rPr>
              <a:t>OF THE ECONOMY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mtClean="0"/>
              <a:t>	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“The challenge is to convince the policy makers to promote and encourage 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hybrid economies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in which micro-businesses can co-exist alongside small, medium, and large businesses: in which the street vendors can co-exist alongside the kiosks, retail shops, and large malls.   Just as the policy makers encourage bio diversity, they should encourage 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economic diversity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.  Also, they should try to promote a 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level playing field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in which all sizes of businesses and all categories of workers can compete on equal and fair terms.“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						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						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Ela Bhatt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						Founder, SEWA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						Founding Chair, WIEGO</a:t>
            </a:r>
          </a:p>
          <a:p>
            <a:pPr eaLnBrk="1" hangingPunct="1">
              <a:buFontTx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FOR MORE DETAILS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90000"/>
              </a:lnSpc>
              <a:spcBef>
                <a:spcPct val="20000"/>
              </a:spcBef>
              <a:buClrTx/>
              <a:buSzTx/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Tx/>
              <a:buSzTx/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342900" lvl="0" indent="-342900" algn="ctr">
              <a:lnSpc>
                <a:spcPct val="90000"/>
              </a:lnSpc>
              <a:spcBef>
                <a:spcPct val="20000"/>
              </a:spcBef>
              <a:buClrTx/>
              <a:buSzTx/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Please visit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hlinkClick r:id="rId2"/>
              </a:rPr>
              <a:t>www.wiego.org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Tx/>
              <a:buSzTx/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buClrTx/>
              <a:buSzTx/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en-US" dirty="0" smtClean="0">
              <a:latin typeface="+mj-lt"/>
            </a:endParaRPr>
          </a:p>
          <a:p>
            <a:pPr marL="342900" lvl="0" indent="-342900" algn="ctr">
              <a:lnSpc>
                <a:spcPct val="90000"/>
              </a:lnSpc>
              <a:spcBef>
                <a:spcPct val="20000"/>
              </a:spcBef>
              <a:buClrTx/>
              <a:buSzTx/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THANK YOU!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CA" sz="3600" b="1" dirty="0" smtClean="0">
                <a:latin typeface="Times New Roman" pitchFamily="18" charset="0"/>
                <a:cs typeface="Times New Roman" pitchFamily="18" charset="0"/>
              </a:rPr>
              <a:t>REMARKS</a:t>
            </a:r>
            <a:endParaRPr lang="en-CA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1560" y="1600200"/>
            <a:ext cx="8154488" cy="492514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	My remarks will be in 4 parts:</a:t>
            </a:r>
          </a:p>
          <a:p>
            <a:pPr lvl="1">
              <a:buFont typeface="Wingdings" pitchFamily="2" charset="2"/>
              <a:buChar char="q"/>
            </a:pPr>
            <a:r>
              <a:rPr lang="en-CA" sz="1800" b="1" dirty="0" smtClean="0">
                <a:latin typeface="Times New Roman" pitchFamily="18" charset="0"/>
                <a:cs typeface="Times New Roman" pitchFamily="18" charset="0"/>
              </a:rPr>
              <a:t>Economic Theory </a:t>
            </a:r>
          </a:p>
          <a:p>
            <a:pPr lvl="2">
              <a:buFont typeface="Wingdings" pitchFamily="2" charset="2"/>
              <a:buChar char="q"/>
            </a:pP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Economic Development &amp; Employment</a:t>
            </a:r>
          </a:p>
          <a:p>
            <a:pPr lvl="2">
              <a:buFont typeface="Wingdings" pitchFamily="2" charset="2"/>
              <a:buChar char="q"/>
            </a:pP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Labor Markets</a:t>
            </a:r>
          </a:p>
          <a:p>
            <a:pPr lvl="1">
              <a:buFont typeface="Wingdings" pitchFamily="2" charset="2"/>
              <a:buChar char="q"/>
            </a:pPr>
            <a:r>
              <a:rPr lang="en-CA" sz="1800" b="1" dirty="0" smtClean="0">
                <a:latin typeface="Times New Roman" pitchFamily="18" charset="0"/>
                <a:cs typeface="Times New Roman" pitchFamily="18" charset="0"/>
              </a:rPr>
              <a:t>Informal Sector, Informal Employment &amp; Informal Economy </a:t>
            </a:r>
          </a:p>
          <a:p>
            <a:pPr lvl="2">
              <a:buFont typeface="Wingdings" pitchFamily="2" charset="2"/>
              <a:buChar char="q"/>
            </a:pP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Definitions</a:t>
            </a:r>
          </a:p>
          <a:p>
            <a:pPr lvl="2">
              <a:buFont typeface="Wingdings" pitchFamily="2" charset="2"/>
              <a:buChar char="q"/>
            </a:pP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Data</a:t>
            </a:r>
          </a:p>
          <a:p>
            <a:pPr lvl="1">
              <a:buFont typeface="Wingdings" pitchFamily="2" charset="2"/>
              <a:buChar char="q"/>
            </a:pPr>
            <a:r>
              <a:rPr lang="en-CA" sz="1800" b="1" dirty="0" smtClean="0">
                <a:latin typeface="Times New Roman" pitchFamily="18" charset="0"/>
                <a:cs typeface="Times New Roman" pitchFamily="18" charset="0"/>
              </a:rPr>
              <a:t>Informal Employment Case Study: Urban India</a:t>
            </a:r>
          </a:p>
          <a:p>
            <a:pPr lvl="2">
              <a:buFont typeface="Wingdings" pitchFamily="2" charset="2"/>
              <a:buChar char="q"/>
            </a:pP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Size &amp; Composition</a:t>
            </a:r>
          </a:p>
          <a:p>
            <a:pPr lvl="2">
              <a:buFont typeface="Wingdings" pitchFamily="2" charset="2"/>
              <a:buChar char="q"/>
            </a:pP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Policy Responses</a:t>
            </a:r>
          </a:p>
          <a:p>
            <a:pPr lvl="1">
              <a:buFont typeface="Wingdings" pitchFamily="2" charset="2"/>
              <a:buChar char="q"/>
            </a:pPr>
            <a:r>
              <a:rPr lang="en-CA" sz="1800" b="1" dirty="0" smtClean="0">
                <a:latin typeface="Times New Roman" pitchFamily="18" charset="0"/>
                <a:cs typeface="Times New Roman" pitchFamily="18" charset="0"/>
              </a:rPr>
              <a:t>Beyond Labor Markets &amp; Labor Policies</a:t>
            </a:r>
            <a:endParaRPr lang="en-CA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q"/>
            </a:pP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Self-Employment, Labor Markets &amp; Labor Policies</a:t>
            </a:r>
          </a:p>
          <a:p>
            <a:pPr lvl="2">
              <a:buFont typeface="Wingdings" pitchFamily="2" charset="2"/>
              <a:buChar char="q"/>
            </a:pP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Informal Employment: An Integrated Policy Response</a:t>
            </a:r>
          </a:p>
          <a:p>
            <a:pPr lvl="2">
              <a:buFont typeface="Wingdings" pitchFamily="2" charset="2"/>
              <a:buChar char="q"/>
            </a:pPr>
            <a:endParaRPr lang="en-CA" sz="21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en-CA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buNone/>
            </a:pPr>
            <a:endParaRPr lang="en-CA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q"/>
            </a:pPr>
            <a:endParaRPr lang="en-CA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4">
              <a:buNone/>
            </a:pPr>
            <a:r>
              <a:rPr lang="en-CA" sz="24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>
              <a:buNone/>
            </a:pPr>
            <a:endParaRPr lang="en-CA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3600" b="1" dirty="0" smtClean="0">
                <a:latin typeface="Times New Roman" pitchFamily="18" charset="0"/>
              </a:rPr>
              <a:t>POINT OF DEPARTURE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24000"/>
            <a:ext cx="8686800" cy="4602163"/>
          </a:xfrm>
        </p:spPr>
        <p:txBody>
          <a:bodyPr>
            <a:normAutofit fontScale="92500" lnSpcReduction="10000"/>
          </a:bodyPr>
          <a:lstStyle/>
          <a:p>
            <a:pPr lvl="2" eaLnBrk="1" hangingPunct="1">
              <a:lnSpc>
                <a:spcPct val="90000"/>
              </a:lnSpc>
            </a:pPr>
            <a:r>
              <a:rPr lang="en-US" sz="2000" dirty="0" smtClean="0">
                <a:latin typeface="Times New Roman" pitchFamily="18" charset="0"/>
              </a:rPr>
              <a:t>long history of </a:t>
            </a:r>
            <a:r>
              <a:rPr lang="en-US" sz="2000" b="1" dirty="0" smtClean="0">
                <a:latin typeface="Times New Roman" pitchFamily="18" charset="0"/>
              </a:rPr>
              <a:t>theoretical debates within economics</a:t>
            </a:r>
            <a:r>
              <a:rPr lang="en-US" sz="2000" dirty="0" smtClean="0">
                <a:latin typeface="Times New Roman" pitchFamily="18" charset="0"/>
              </a:rPr>
              <a:t> re employment and labor market outcomes of economic growth</a:t>
            </a:r>
          </a:p>
          <a:p>
            <a:pPr eaLnBrk="1" hangingPunct="1">
              <a:lnSpc>
                <a:spcPct val="90000"/>
              </a:lnSpc>
            </a:pPr>
            <a:endParaRPr lang="en-US" sz="2000" b="1" dirty="0" smtClean="0">
              <a:latin typeface="Times New Roman" pitchFamily="18" charset="0"/>
            </a:endParaRPr>
          </a:p>
          <a:p>
            <a:pPr lvl="2" eaLnBrk="1" hangingPunct="1">
              <a:lnSpc>
                <a:spcPct val="90000"/>
              </a:lnSpc>
            </a:pPr>
            <a:r>
              <a:rPr lang="en-US" sz="2000" b="1" dirty="0" smtClean="0">
                <a:latin typeface="Times New Roman" pitchFamily="18" charset="0"/>
              </a:rPr>
              <a:t>theories do not always match economic reality</a:t>
            </a:r>
            <a:r>
              <a:rPr lang="en-US" sz="2000" dirty="0" smtClean="0">
                <a:latin typeface="Times New Roman" pitchFamily="18" charset="0"/>
              </a:rPr>
              <a:t>, especially in </a:t>
            </a:r>
            <a:r>
              <a:rPr lang="en-US" sz="2000" b="1" dirty="0" smtClean="0">
                <a:latin typeface="Times New Roman" pitchFamily="18" charset="0"/>
              </a:rPr>
              <a:t>developing countries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000" b="1" dirty="0" smtClean="0">
              <a:latin typeface="Times New Roman" pitchFamily="18" charset="0"/>
            </a:endParaRPr>
          </a:p>
          <a:p>
            <a:pPr lvl="2" eaLnBrk="1" hangingPunct="1">
              <a:lnSpc>
                <a:spcPct val="90000"/>
              </a:lnSpc>
            </a:pPr>
            <a:r>
              <a:rPr lang="en-US" sz="2000" b="1" dirty="0" smtClean="0">
                <a:latin typeface="Times New Roman" pitchFamily="18" charset="0"/>
              </a:rPr>
              <a:t>different patterns of economic development </a:t>
            </a:r>
            <a:r>
              <a:rPr lang="en-US" sz="2000" dirty="0" smtClean="0">
                <a:latin typeface="Times New Roman" pitchFamily="18" charset="0"/>
              </a:rPr>
              <a:t>have</a:t>
            </a:r>
            <a:r>
              <a:rPr lang="en-US" sz="2000" b="1" dirty="0" smtClean="0">
                <a:latin typeface="Times New Roman" pitchFamily="18" charset="0"/>
              </a:rPr>
              <a:t> different employment and labor market outcomes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endParaRPr lang="en-US" sz="2000" b="1" dirty="0" smtClean="0">
              <a:latin typeface="Times New Roman" pitchFamily="18" charset="0"/>
            </a:endParaRPr>
          </a:p>
          <a:p>
            <a:pPr lvl="2" eaLnBrk="1" hangingPunct="1">
              <a:lnSpc>
                <a:spcPct val="90000"/>
              </a:lnSpc>
            </a:pPr>
            <a:r>
              <a:rPr lang="en-US" sz="2000" dirty="0" smtClean="0">
                <a:latin typeface="Times New Roman" pitchFamily="18" charset="0"/>
              </a:rPr>
              <a:t>reality shaped by</a:t>
            </a:r>
            <a:r>
              <a:rPr lang="en-US" sz="2000" b="1" dirty="0" smtClean="0">
                <a:latin typeface="Times New Roman" pitchFamily="18" charset="0"/>
              </a:rPr>
              <a:t> global system + government policies + technology, not just market forces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endParaRPr lang="en-US" sz="2000" b="1" dirty="0" smtClean="0">
              <a:latin typeface="Times New Roman" pitchFamily="18" charset="0"/>
            </a:endParaRPr>
          </a:p>
          <a:p>
            <a:pPr lvl="2" eaLnBrk="1" hangingPunct="1">
              <a:lnSpc>
                <a:spcPct val="90000"/>
              </a:lnSpc>
            </a:pPr>
            <a:r>
              <a:rPr lang="en-US" sz="2000" dirty="0" smtClean="0">
                <a:latin typeface="Times New Roman" pitchFamily="18" charset="0"/>
              </a:rPr>
              <a:t>labor markets today</a:t>
            </a:r>
            <a:r>
              <a:rPr lang="en-US" sz="2000" b="1" dirty="0" smtClean="0">
                <a:latin typeface="Times New Roman" pitchFamily="18" charset="0"/>
              </a:rPr>
              <a:t> defy early predictions + existing models</a:t>
            </a:r>
          </a:p>
          <a:p>
            <a:pPr eaLnBrk="1" hangingPunct="1">
              <a:lnSpc>
                <a:spcPct val="90000"/>
              </a:lnSpc>
            </a:pPr>
            <a:endParaRPr lang="en-US" sz="2000" dirty="0" smtClean="0">
              <a:latin typeface="Times New Roman" pitchFamily="18" charset="0"/>
            </a:endParaRPr>
          </a:p>
          <a:p>
            <a:pPr lvl="2" eaLnBrk="1" hangingPunct="1">
              <a:lnSpc>
                <a:spcPct val="90000"/>
              </a:lnSpc>
            </a:pPr>
            <a:r>
              <a:rPr lang="en-US" sz="2000" dirty="0" smtClean="0">
                <a:latin typeface="Times New Roman" pitchFamily="18" charset="0"/>
              </a:rPr>
              <a:t>sound economic policies require </a:t>
            </a:r>
            <a:r>
              <a:rPr lang="en-US" sz="2000" b="1" dirty="0" smtClean="0">
                <a:latin typeface="Times New Roman" pitchFamily="18" charset="0"/>
              </a:rPr>
              <a:t>understanding of labor markets and, especially, informal labor markets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000" dirty="0" smtClean="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Autofit/>
          </a:bodyPr>
          <a:lstStyle/>
          <a:p>
            <a:pPr algn="ctr" eaLnBrk="1" hangingPunct="1"/>
            <a:r>
              <a:rPr lang="en-US" sz="3600" b="1" dirty="0" smtClean="0">
                <a:latin typeface="Times New Roman" pitchFamily="18" charset="0"/>
              </a:rPr>
              <a:t>ECONOMIC DEVELOPMENT </a:t>
            </a:r>
            <a:br>
              <a:rPr lang="en-US" sz="3600" b="1" dirty="0" smtClean="0">
                <a:latin typeface="Times New Roman" pitchFamily="18" charset="0"/>
              </a:rPr>
            </a:br>
            <a:r>
              <a:rPr lang="en-US" sz="3600" b="1" dirty="0" smtClean="0">
                <a:latin typeface="Times New Roman" pitchFamily="18" charset="0"/>
              </a:rPr>
              <a:t>&amp; EMPLOYMENT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00200"/>
            <a:ext cx="7924800" cy="4525963"/>
          </a:xfrm>
        </p:spPr>
        <p:txBody>
          <a:bodyPr>
            <a:normAutofit fontScale="250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en-US" sz="6400" b="1" dirty="0" smtClean="0">
                <a:latin typeface="Times New Roman" pitchFamily="18" charset="0"/>
              </a:rPr>
              <a:t>Neo-Classical Economists</a:t>
            </a:r>
          </a:p>
          <a:p>
            <a:pPr lvl="1"/>
            <a:r>
              <a:rPr lang="en-US" sz="6400" b="1" dirty="0" smtClean="0">
                <a:latin typeface="Times New Roman" pitchFamily="18" charset="0"/>
              </a:rPr>
              <a:t>economic development</a:t>
            </a:r>
            <a:r>
              <a:rPr lang="en-US" sz="6400" dirty="0" smtClean="0">
                <a:latin typeface="Times New Roman" pitchFamily="18" charset="0"/>
                <a:sym typeface="Wingdings" pitchFamily="2" charset="2"/>
              </a:rPr>
              <a:t> </a:t>
            </a:r>
            <a:r>
              <a:rPr lang="en-US" sz="6400" b="1" dirty="0" smtClean="0">
                <a:latin typeface="Times New Roman" pitchFamily="18" charset="0"/>
                <a:sym typeface="Wingdings" pitchFamily="2" charset="2"/>
              </a:rPr>
              <a:t>full employment</a:t>
            </a:r>
            <a:r>
              <a:rPr lang="en-US" sz="6400" dirty="0" smtClean="0">
                <a:latin typeface="Times New Roman" pitchFamily="18" charset="0"/>
                <a:sym typeface="Wingdings" pitchFamily="2" charset="2"/>
              </a:rPr>
              <a:t>: </a:t>
            </a:r>
            <a:r>
              <a:rPr lang="en-US" sz="6400" dirty="0" smtClean="0">
                <a:latin typeface="Times New Roman" pitchFamily="18" charset="0"/>
              </a:rPr>
              <a:t>shift to capital-intensive, high-skill &amp; high-productivity activities in manufacturing &amp; services  </a:t>
            </a:r>
            <a:r>
              <a:rPr lang="en-US" sz="6400" dirty="0" smtClean="0">
                <a:latin typeface="Times New Roman" pitchFamily="18" charset="0"/>
                <a:sym typeface="Wingdings" pitchFamily="2" charset="2"/>
              </a:rPr>
              <a:t> </a:t>
            </a:r>
            <a:r>
              <a:rPr lang="en-US" sz="6400" dirty="0" smtClean="0">
                <a:latin typeface="Times New Roman" pitchFamily="18" charset="0"/>
              </a:rPr>
              <a:t>increased output of goods  &amp; services </a:t>
            </a:r>
            <a:r>
              <a:rPr lang="en-US" sz="6400" dirty="0" smtClean="0">
                <a:latin typeface="Times New Roman" pitchFamily="18" charset="0"/>
                <a:sym typeface="Wingdings" pitchFamily="2" charset="2"/>
              </a:rPr>
              <a:t> </a:t>
            </a:r>
            <a:r>
              <a:rPr lang="en-US" sz="6400" dirty="0" smtClean="0">
                <a:latin typeface="Times New Roman" pitchFamily="18" charset="0"/>
              </a:rPr>
              <a:t>increased demand for goods  &amp; services </a:t>
            </a:r>
            <a:r>
              <a:rPr lang="en-US" sz="6400" dirty="0" smtClean="0">
                <a:latin typeface="Times New Roman" pitchFamily="18" charset="0"/>
                <a:sym typeface="Wingdings" pitchFamily="2" charset="2"/>
              </a:rPr>
              <a:t> </a:t>
            </a:r>
            <a:r>
              <a:rPr lang="en-US" sz="6400" dirty="0" smtClean="0">
                <a:latin typeface="Times New Roman" pitchFamily="18" charset="0"/>
              </a:rPr>
              <a:t>increased demand for labor</a:t>
            </a:r>
          </a:p>
          <a:p>
            <a:pPr lvl="1"/>
            <a:r>
              <a:rPr lang="en-US" sz="6400" b="1" dirty="0" smtClean="0">
                <a:latin typeface="Times New Roman" pitchFamily="18" charset="0"/>
              </a:rPr>
              <a:t>unemployment</a:t>
            </a:r>
            <a:r>
              <a:rPr lang="en-US" sz="6400" dirty="0" smtClean="0">
                <a:latin typeface="Times New Roman" pitchFamily="18" charset="0"/>
              </a:rPr>
              <a:t>=</a:t>
            </a:r>
            <a:r>
              <a:rPr lang="en-US" sz="6400" b="1" dirty="0" smtClean="0">
                <a:latin typeface="Times New Roman" pitchFamily="18" charset="0"/>
              </a:rPr>
              <a:t>temporary</a:t>
            </a:r>
            <a:r>
              <a:rPr lang="en-US" sz="6400" dirty="0" smtClean="0">
                <a:latin typeface="Times New Roman" pitchFamily="18" charset="0"/>
              </a:rPr>
              <a:t>: unemployment </a:t>
            </a:r>
            <a:r>
              <a:rPr lang="en-US" sz="6400" dirty="0" smtClean="0">
                <a:latin typeface="Times New Roman" pitchFamily="18" charset="0"/>
                <a:sym typeface="Wingdings" pitchFamily="2" charset="2"/>
              </a:rPr>
              <a:t> </a:t>
            </a:r>
            <a:r>
              <a:rPr lang="en-US" sz="6400" dirty="0" smtClean="0">
                <a:latin typeface="Times New Roman" pitchFamily="18" charset="0"/>
              </a:rPr>
              <a:t>fall in wages </a:t>
            </a:r>
            <a:r>
              <a:rPr lang="en-US" sz="6400" dirty="0" smtClean="0">
                <a:latin typeface="Times New Roman" pitchFamily="18" charset="0"/>
                <a:sym typeface="Wingdings" pitchFamily="2" charset="2"/>
              </a:rPr>
              <a:t></a:t>
            </a:r>
            <a:r>
              <a:rPr lang="en-US" sz="6400" dirty="0" smtClean="0">
                <a:latin typeface="Times New Roman" pitchFamily="18" charset="0"/>
              </a:rPr>
              <a:t> increased demand for labor </a:t>
            </a:r>
            <a:r>
              <a:rPr lang="en-US" sz="6400" dirty="0" smtClean="0">
                <a:latin typeface="Times New Roman" pitchFamily="18" charset="0"/>
                <a:sym typeface="Wingdings" pitchFamily="2" charset="2"/>
              </a:rPr>
              <a:t></a:t>
            </a:r>
            <a:r>
              <a:rPr lang="en-US" sz="6400" dirty="0" smtClean="0">
                <a:latin typeface="Times New Roman" pitchFamily="18" charset="0"/>
              </a:rPr>
              <a:t>equilibrium restored at full employment </a:t>
            </a:r>
            <a:endParaRPr lang="en-US" sz="6400" b="1" dirty="0" smtClean="0">
              <a:latin typeface="Times New Roman" pitchFamily="18" charset="0"/>
            </a:endParaRPr>
          </a:p>
          <a:p>
            <a:r>
              <a:rPr lang="en-US" sz="6400" b="1" dirty="0" smtClean="0">
                <a:latin typeface="Times New Roman" pitchFamily="18" charset="0"/>
              </a:rPr>
              <a:t>John Maynard Keynes (1930s)</a:t>
            </a:r>
          </a:p>
          <a:p>
            <a:pPr lvl="1"/>
            <a:r>
              <a:rPr lang="en-US" sz="6400" b="1" dirty="0" smtClean="0">
                <a:latin typeface="Times New Roman" pitchFamily="18" charset="0"/>
              </a:rPr>
              <a:t>economic development</a:t>
            </a:r>
            <a:r>
              <a:rPr lang="en-US" sz="6400" dirty="0" smtClean="0">
                <a:latin typeface="Times New Roman" pitchFamily="18" charset="0"/>
                <a:sym typeface="Wingdings" pitchFamily="2" charset="2"/>
              </a:rPr>
              <a:t>  </a:t>
            </a:r>
            <a:r>
              <a:rPr lang="en-US" sz="6400" b="1" i="1" dirty="0" smtClean="0">
                <a:latin typeface="Times New Roman" pitchFamily="18" charset="0"/>
              </a:rPr>
              <a:t>different </a:t>
            </a:r>
            <a:r>
              <a:rPr lang="en-US" sz="6400" b="1" i="1" dirty="0" err="1" smtClean="0">
                <a:latin typeface="Times New Roman" pitchFamily="18" charset="0"/>
              </a:rPr>
              <a:t>equilibria</a:t>
            </a:r>
            <a:r>
              <a:rPr lang="en-US" sz="6400" dirty="0" smtClean="0">
                <a:latin typeface="Times New Roman" pitchFamily="18" charset="0"/>
              </a:rPr>
              <a:t>: market will not automatically adjust to correct for unemployment</a:t>
            </a:r>
          </a:p>
          <a:p>
            <a:pPr lvl="1"/>
            <a:r>
              <a:rPr lang="en-US" sz="6400" b="1" dirty="0" smtClean="0">
                <a:latin typeface="Times New Roman" pitchFamily="18" charset="0"/>
              </a:rPr>
              <a:t>unemployment=cyclical</a:t>
            </a:r>
            <a:r>
              <a:rPr lang="en-US" sz="6400" dirty="0" smtClean="0">
                <a:latin typeface="Times New Roman" pitchFamily="18" charset="0"/>
              </a:rPr>
              <a:t>: workers resist wage cuts </a:t>
            </a:r>
            <a:r>
              <a:rPr lang="en-US" sz="6400" dirty="0" smtClean="0">
                <a:latin typeface="Times New Roman" pitchFamily="18" charset="0"/>
                <a:sym typeface="Wingdings" pitchFamily="2" charset="2"/>
              </a:rPr>
              <a:t> demand does not increase   </a:t>
            </a:r>
            <a:r>
              <a:rPr lang="en-US" sz="6400" dirty="0" smtClean="0">
                <a:latin typeface="Times New Roman" pitchFamily="18" charset="0"/>
              </a:rPr>
              <a:t>market does not clear  </a:t>
            </a:r>
            <a:r>
              <a:rPr lang="en-US" sz="6400" dirty="0" smtClean="0">
                <a:latin typeface="Times New Roman" pitchFamily="18" charset="0"/>
                <a:sym typeface="Wingdings" pitchFamily="2" charset="2"/>
              </a:rPr>
              <a:t> </a:t>
            </a:r>
            <a:r>
              <a:rPr lang="en-US" sz="6400" dirty="0" smtClean="0">
                <a:latin typeface="Times New Roman" pitchFamily="18" charset="0"/>
              </a:rPr>
              <a:t>unemployment lingers </a:t>
            </a:r>
            <a:r>
              <a:rPr lang="en-US" sz="6400" dirty="0" smtClean="0">
                <a:latin typeface="Times New Roman" pitchFamily="18" charset="0"/>
                <a:sym typeface="Wingdings" pitchFamily="2" charset="2"/>
              </a:rPr>
              <a:t> r</a:t>
            </a:r>
            <a:r>
              <a:rPr lang="en-US" sz="6400" dirty="0" smtClean="0">
                <a:latin typeface="Times New Roman" pitchFamily="18" charset="0"/>
              </a:rPr>
              <a:t>ole for government in promoting full employment </a:t>
            </a:r>
            <a:endParaRPr lang="en-US" sz="6400" b="1" dirty="0" smtClean="0">
              <a:latin typeface="Times New Roman" pitchFamily="18" charset="0"/>
            </a:endParaRPr>
          </a:p>
          <a:p>
            <a:r>
              <a:rPr lang="en-US" sz="6400" b="1" dirty="0" smtClean="0">
                <a:latin typeface="Times New Roman" pitchFamily="18" charset="0"/>
              </a:rPr>
              <a:t>W. Arthur Lewis (1954)</a:t>
            </a:r>
          </a:p>
          <a:p>
            <a:pPr lvl="1"/>
            <a:r>
              <a:rPr lang="en-US" sz="6400" b="1" dirty="0" smtClean="0">
                <a:latin typeface="Times New Roman" pitchFamily="18" charset="0"/>
              </a:rPr>
              <a:t>neo-classical models</a:t>
            </a:r>
            <a:r>
              <a:rPr lang="en-US" sz="6400" dirty="0" smtClean="0">
                <a:latin typeface="Times New Roman" pitchFamily="18" charset="0"/>
              </a:rPr>
              <a:t> assume </a:t>
            </a:r>
            <a:r>
              <a:rPr lang="en-US" sz="6400" b="1" dirty="0" smtClean="0">
                <a:latin typeface="Times New Roman" pitchFamily="18" charset="0"/>
              </a:rPr>
              <a:t>limited supply of labor</a:t>
            </a:r>
            <a:r>
              <a:rPr lang="en-US" sz="6400" dirty="0" smtClean="0">
                <a:latin typeface="Times New Roman" pitchFamily="18" charset="0"/>
              </a:rPr>
              <a:t>: when applied to developing economies</a:t>
            </a:r>
            <a:r>
              <a:rPr lang="en-US" sz="6400" dirty="0" smtClean="0">
                <a:latin typeface="Times New Roman" pitchFamily="18" charset="0"/>
                <a:sym typeface="Wingdings" pitchFamily="2" charset="2"/>
              </a:rPr>
              <a:t>  </a:t>
            </a:r>
            <a:r>
              <a:rPr lang="en-US" sz="6400" dirty="0" smtClean="0">
                <a:latin typeface="Times New Roman" pitchFamily="18" charset="0"/>
              </a:rPr>
              <a:t>  </a:t>
            </a:r>
            <a:r>
              <a:rPr lang="en-US" sz="6400" b="1" dirty="0" smtClean="0">
                <a:latin typeface="Times New Roman" pitchFamily="18" charset="0"/>
              </a:rPr>
              <a:t>“erroneous results”</a:t>
            </a:r>
          </a:p>
          <a:p>
            <a:pPr lvl="1"/>
            <a:r>
              <a:rPr lang="en-US" sz="6400" b="1" dirty="0" smtClean="0">
                <a:latin typeface="Times New Roman" pitchFamily="18" charset="0"/>
              </a:rPr>
              <a:t>developing economies</a:t>
            </a:r>
            <a:r>
              <a:rPr lang="en-US" sz="6400" dirty="0" smtClean="0">
                <a:latin typeface="Times New Roman" pitchFamily="18" charset="0"/>
              </a:rPr>
              <a:t> have </a:t>
            </a:r>
            <a:r>
              <a:rPr lang="en-US" sz="6400" b="1" dirty="0" smtClean="0">
                <a:latin typeface="Times New Roman" pitchFamily="18" charset="0"/>
              </a:rPr>
              <a:t>unlimited supply of labor: </a:t>
            </a:r>
            <a:r>
              <a:rPr lang="en-US" sz="6400" dirty="0" smtClean="0">
                <a:latin typeface="Times New Roman" pitchFamily="18" charset="0"/>
              </a:rPr>
              <a:t>large subsistence sector + women &amp; youth &amp; those displaced by technology</a:t>
            </a:r>
          </a:p>
          <a:p>
            <a:pPr lvl="1"/>
            <a:r>
              <a:rPr lang="en-US" sz="6400" b="1" dirty="0" smtClean="0">
                <a:latin typeface="Times New Roman" pitchFamily="18" charset="0"/>
              </a:rPr>
              <a:t>economic development: </a:t>
            </a:r>
            <a:r>
              <a:rPr lang="en-US" sz="6400" dirty="0" smtClean="0">
                <a:latin typeface="Times New Roman" pitchFamily="18" charset="0"/>
              </a:rPr>
              <a:t>surplus labor absorbed only in </a:t>
            </a:r>
            <a:r>
              <a:rPr lang="en-US" sz="6400" b="1" dirty="0" smtClean="0">
                <a:latin typeface="Times New Roman" pitchFamily="18" charset="0"/>
              </a:rPr>
              <a:t>long term (Lewis “Turning Point”)</a:t>
            </a:r>
          </a:p>
          <a:p>
            <a:r>
              <a:rPr lang="en-US" sz="6400" b="1" dirty="0" smtClean="0">
                <a:latin typeface="Times New Roman" pitchFamily="18" charset="0"/>
              </a:rPr>
              <a:t>Hans S. Singer &amp; Keith Hart &amp; ILO World Employment Mission to Kenya</a:t>
            </a:r>
            <a:r>
              <a:rPr lang="en-US" sz="6400" dirty="0" smtClean="0">
                <a:latin typeface="Times New Roman" pitchFamily="18" charset="0"/>
              </a:rPr>
              <a:t> </a:t>
            </a:r>
            <a:r>
              <a:rPr lang="en-US" sz="6400" b="1" dirty="0" smtClean="0">
                <a:latin typeface="Times New Roman" pitchFamily="18" charset="0"/>
              </a:rPr>
              <a:t>(1970s</a:t>
            </a:r>
            <a:r>
              <a:rPr lang="en-US" sz="6400" dirty="0" smtClean="0">
                <a:latin typeface="Times New Roman" pitchFamily="18" charset="0"/>
              </a:rPr>
              <a:t>): persistence of informal economy + linkages to modern capitalist economy </a:t>
            </a:r>
            <a:r>
              <a:rPr lang="en-US" sz="6400" dirty="0" smtClean="0">
                <a:latin typeface="Times New Roman" pitchFamily="18" charset="0"/>
                <a:sym typeface="Wingdings" pitchFamily="2" charset="2"/>
              </a:rPr>
              <a:t> debates re whether</a:t>
            </a:r>
            <a:r>
              <a:rPr lang="en-US" sz="6400" dirty="0" smtClean="0">
                <a:latin typeface="Times New Roman" pitchFamily="18" charset="0"/>
              </a:rPr>
              <a:t> and when Lewis “Turning Point” will be reached</a:t>
            </a:r>
            <a:endParaRPr lang="en-US" sz="6400" b="1" dirty="0" smtClean="0">
              <a:latin typeface="Times New Roman" pitchFamily="18" charset="0"/>
            </a:endParaRPr>
          </a:p>
          <a:p>
            <a:pPr lvl="1">
              <a:buNone/>
            </a:pPr>
            <a:endParaRPr lang="en-US" sz="2200" dirty="0" smtClean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endParaRPr lang="en-US" sz="2000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sz="4000" b="1" dirty="0" smtClean="0">
                <a:latin typeface="Times New Roman" pitchFamily="18" charset="0"/>
              </a:rPr>
              <a:t>LABOR MARKETS:</a:t>
            </a:r>
            <a:br>
              <a:rPr lang="en-US" sz="4000" b="1" dirty="0" smtClean="0">
                <a:latin typeface="Times New Roman" pitchFamily="18" charset="0"/>
              </a:rPr>
            </a:br>
            <a:r>
              <a:rPr lang="en-US" sz="4000" b="1" dirty="0" smtClean="0">
                <a:latin typeface="Times New Roman" pitchFamily="18" charset="0"/>
              </a:rPr>
              <a:t>DIFFERENT MODELS </a:t>
            </a:r>
            <a:endParaRPr lang="en-US" sz="3200" b="1" dirty="0" smtClean="0">
              <a:latin typeface="Times New Roman" pitchFamily="18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4602163"/>
          </a:xfrm>
        </p:spPr>
        <p:txBody>
          <a:bodyPr/>
          <a:lstStyle/>
          <a:p>
            <a:pPr eaLnBrk="1" hangingPunct="1"/>
            <a:endParaRPr lang="en-US" sz="1800" b="1" dirty="0" smtClean="0">
              <a:latin typeface="Times New Roman" pitchFamily="18" charset="0"/>
            </a:endParaRPr>
          </a:p>
          <a:p>
            <a:pPr lvl="2" eaLnBrk="1" hangingPunct="1"/>
            <a:r>
              <a:rPr lang="en-US" sz="2000" b="1" dirty="0" smtClean="0">
                <a:latin typeface="Times New Roman" pitchFamily="18" charset="0"/>
              </a:rPr>
              <a:t>Unitary Labor Market</a:t>
            </a:r>
            <a:r>
              <a:rPr lang="en-US" sz="2000" dirty="0" smtClean="0">
                <a:latin typeface="Times New Roman" pitchFamily="18" charset="0"/>
              </a:rPr>
              <a:t>: single sector (modern wage employment)</a:t>
            </a:r>
          </a:p>
          <a:p>
            <a:pPr lvl="2" eaLnBrk="1" hangingPunct="1">
              <a:buFontTx/>
              <a:buNone/>
            </a:pPr>
            <a:endParaRPr lang="en-US" sz="2000" dirty="0" smtClean="0">
              <a:latin typeface="Times New Roman" pitchFamily="18" charset="0"/>
            </a:endParaRPr>
          </a:p>
          <a:p>
            <a:pPr lvl="2" eaLnBrk="1" hangingPunct="1"/>
            <a:r>
              <a:rPr lang="en-US" sz="2000" b="1" dirty="0" smtClean="0">
                <a:latin typeface="Times New Roman" pitchFamily="18" charset="0"/>
              </a:rPr>
              <a:t>Dual Labor Market: </a:t>
            </a:r>
            <a:r>
              <a:rPr lang="en-US" sz="2000" dirty="0" smtClean="0">
                <a:latin typeface="Times New Roman" pitchFamily="18" charset="0"/>
              </a:rPr>
              <a:t>formal/modern sector +  informal/traditional sector that are </a:t>
            </a:r>
            <a:r>
              <a:rPr lang="en-US" sz="2000" i="1" dirty="0" smtClean="0">
                <a:latin typeface="Times New Roman" pitchFamily="18" charset="0"/>
              </a:rPr>
              <a:t>not linked</a:t>
            </a:r>
            <a:endParaRPr lang="en-US" sz="2000" b="1" i="1" dirty="0" smtClean="0">
              <a:latin typeface="Times New Roman" pitchFamily="18" charset="0"/>
            </a:endParaRPr>
          </a:p>
          <a:p>
            <a:pPr lvl="3" eaLnBrk="1" hangingPunct="1">
              <a:buFont typeface="Wingdings" pitchFamily="2" charset="2"/>
              <a:buChar char="§"/>
            </a:pPr>
            <a:r>
              <a:rPr lang="en-US" i="1" dirty="0" smtClean="0">
                <a:latin typeface="Times New Roman" pitchFamily="18" charset="0"/>
              </a:rPr>
              <a:t>essence of dualism</a:t>
            </a:r>
            <a:r>
              <a:rPr lang="en-US" dirty="0" smtClean="0">
                <a:latin typeface="Times New Roman" pitchFamily="18" charset="0"/>
              </a:rPr>
              <a:t>: that workers earn different wages depending on the sector of the economy in which they are able to find work </a:t>
            </a:r>
          </a:p>
          <a:p>
            <a:pPr lvl="3" eaLnBrk="1" hangingPunct="1">
              <a:buFontTx/>
              <a:buNone/>
            </a:pPr>
            <a:endParaRPr lang="en-US" b="1" dirty="0" smtClean="0">
              <a:latin typeface="Times New Roman" pitchFamily="18" charset="0"/>
            </a:endParaRPr>
          </a:p>
          <a:p>
            <a:pPr lvl="2" eaLnBrk="1" hangingPunct="1"/>
            <a:r>
              <a:rPr lang="en-US" sz="2000" b="1" dirty="0" smtClean="0">
                <a:latin typeface="Times New Roman" pitchFamily="18" charset="0"/>
              </a:rPr>
              <a:t>Multi-Sector Labor Markets</a:t>
            </a:r>
            <a:r>
              <a:rPr lang="en-US" sz="2000" dirty="0" smtClean="0">
                <a:latin typeface="Times New Roman" pitchFamily="18" charset="0"/>
              </a:rPr>
              <a:t>: two or more distinct sectors that are </a:t>
            </a:r>
            <a:r>
              <a:rPr lang="en-US" sz="2000" i="1" dirty="0" smtClean="0">
                <a:latin typeface="Times New Roman" pitchFamily="18" charset="0"/>
              </a:rPr>
              <a:t>linked</a:t>
            </a:r>
            <a:r>
              <a:rPr lang="en-US" sz="2000" dirty="0" smtClean="0">
                <a:latin typeface="Times New Roman" pitchFamily="18" charset="0"/>
              </a:rPr>
              <a:t> to each other </a:t>
            </a:r>
            <a:endParaRPr lang="en-US" sz="2000" b="1" dirty="0" smtClean="0">
              <a:latin typeface="Times New Roman" pitchFamily="18" charset="0"/>
            </a:endParaRPr>
          </a:p>
          <a:p>
            <a:pPr lvl="3" eaLnBrk="1" hangingPunct="1">
              <a:buFont typeface="Wingdings" pitchFamily="2" charset="2"/>
              <a:buChar char="§"/>
            </a:pPr>
            <a:r>
              <a:rPr lang="en-US" i="1" dirty="0" smtClean="0">
                <a:latin typeface="Times New Roman" pitchFamily="18" charset="0"/>
              </a:rPr>
              <a:t>assumption</a:t>
            </a:r>
            <a:r>
              <a:rPr lang="en-US" dirty="0" smtClean="0">
                <a:latin typeface="Times New Roman" pitchFamily="18" charset="0"/>
              </a:rPr>
              <a:t>: employment and wages in </a:t>
            </a:r>
            <a:r>
              <a:rPr lang="en-US" i="1" dirty="0" smtClean="0">
                <a:latin typeface="Times New Roman" pitchFamily="18" charset="0"/>
              </a:rPr>
              <a:t>each </a:t>
            </a:r>
            <a:r>
              <a:rPr lang="en-US" dirty="0" smtClean="0">
                <a:latin typeface="Times New Roman" pitchFamily="18" charset="0"/>
              </a:rPr>
              <a:t>sector are determined by labor conditions in </a:t>
            </a:r>
            <a:r>
              <a:rPr lang="en-US" i="1" dirty="0" smtClean="0">
                <a:latin typeface="Times New Roman" pitchFamily="18" charset="0"/>
              </a:rPr>
              <a:t>all </a:t>
            </a:r>
            <a:r>
              <a:rPr lang="en-US" dirty="0" smtClean="0">
                <a:latin typeface="Times New Roman" pitchFamily="18" charset="0"/>
              </a:rPr>
              <a:t>sectors</a:t>
            </a:r>
          </a:p>
          <a:p>
            <a:pPr lvl="3" eaLnBrk="1" hangingPunct="1">
              <a:buNone/>
            </a:pPr>
            <a:endParaRPr lang="en-US" b="1" dirty="0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/>
            <a:r>
              <a:rPr lang="en-US" sz="2800" b="1" dirty="0" smtClean="0">
                <a:latin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</a:rPr>
            </a:br>
            <a:r>
              <a:rPr lang="en-US" sz="4000" b="1" dirty="0" smtClean="0">
                <a:latin typeface="Times New Roman" pitchFamily="18" charset="0"/>
              </a:rPr>
              <a:t>MULTI-SECTOR </a:t>
            </a:r>
            <a:br>
              <a:rPr lang="en-US" sz="4000" b="1" dirty="0" smtClean="0">
                <a:latin typeface="Times New Roman" pitchFamily="18" charset="0"/>
              </a:rPr>
            </a:br>
            <a:r>
              <a:rPr lang="en-US" sz="4000" b="1" dirty="0" smtClean="0">
                <a:latin typeface="Times New Roman" pitchFamily="18" charset="0"/>
              </a:rPr>
              <a:t>INFORMAL LABOR MARKETS</a:t>
            </a:r>
            <a:r>
              <a:rPr lang="en-US" sz="2800" b="1" dirty="0" smtClean="0">
                <a:latin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</a:rPr>
            </a:br>
            <a:endParaRPr lang="en-US" sz="2800" b="1" dirty="0" smtClean="0">
              <a:latin typeface="Times New Roman" pitchFamily="18" charset="0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382000" cy="5181600"/>
          </a:xfrm>
        </p:spPr>
        <p:txBody>
          <a:bodyPr>
            <a:normAutofit fontScale="55000" lnSpcReduction="20000"/>
          </a:bodyPr>
          <a:lstStyle/>
          <a:p>
            <a:pPr lvl="3">
              <a:buFont typeface="Wingdings" pitchFamily="2" charset="2"/>
              <a:buChar char="q"/>
            </a:pPr>
            <a:r>
              <a:rPr lang="en-US" sz="2500" b="1" dirty="0" smtClean="0">
                <a:latin typeface="Times New Roman" pitchFamily="18" charset="0"/>
              </a:rPr>
              <a:t>Gary Fields (2004): </a:t>
            </a:r>
            <a:r>
              <a:rPr lang="en-US" sz="2500" i="1" dirty="0" smtClean="0">
                <a:latin typeface="Times New Roman" pitchFamily="18" charset="0"/>
              </a:rPr>
              <a:t>duality within </a:t>
            </a:r>
            <a:r>
              <a:rPr lang="en-US" sz="2500" dirty="0" smtClean="0">
                <a:latin typeface="Times New Roman" pitchFamily="18" charset="0"/>
              </a:rPr>
              <a:t>informal economy</a:t>
            </a:r>
          </a:p>
          <a:p>
            <a:pPr lvl="4">
              <a:buFont typeface="Wingdings" pitchFamily="2" charset="2"/>
              <a:buChar char="§"/>
            </a:pPr>
            <a:r>
              <a:rPr lang="en-US" sz="2500" b="1" dirty="0" smtClean="0">
                <a:latin typeface="Times New Roman" pitchFamily="18" charset="0"/>
              </a:rPr>
              <a:t>free-entry sector of last resort</a:t>
            </a:r>
            <a:r>
              <a:rPr lang="en-US" sz="2500" dirty="0" smtClean="0">
                <a:latin typeface="Times New Roman" pitchFamily="18" charset="0"/>
              </a:rPr>
              <a:t>: i.e. engaging in informal activities is a last resort for those who cannot get formal jobs</a:t>
            </a:r>
          </a:p>
          <a:p>
            <a:pPr lvl="4">
              <a:buFont typeface="Wingdings" pitchFamily="2" charset="2"/>
              <a:buChar char="§"/>
            </a:pPr>
            <a:r>
              <a:rPr lang="en-US" sz="2500" b="1" dirty="0" smtClean="0">
                <a:latin typeface="Times New Roman" pitchFamily="18" charset="0"/>
              </a:rPr>
              <a:t>desirable sector of choice</a:t>
            </a:r>
            <a:r>
              <a:rPr lang="en-US" sz="2500" dirty="0" smtClean="0">
                <a:latin typeface="Times New Roman" pitchFamily="18" charset="0"/>
              </a:rPr>
              <a:t>: i.e., those who operate informally chose to do so</a:t>
            </a:r>
            <a:endParaRPr lang="en-US" sz="2500" b="1" dirty="0" smtClean="0">
              <a:latin typeface="Times New Roman" pitchFamily="18" charset="0"/>
            </a:endParaRPr>
          </a:p>
          <a:p>
            <a:pPr lvl="3">
              <a:buFont typeface="Wingdings" pitchFamily="2" charset="2"/>
              <a:buChar char="q"/>
            </a:pPr>
            <a:r>
              <a:rPr lang="en-US" sz="2500" b="1" dirty="0" smtClean="0">
                <a:latin typeface="Times New Roman" pitchFamily="18" charset="0"/>
              </a:rPr>
              <a:t>WIEGO Network (2005): </a:t>
            </a:r>
            <a:r>
              <a:rPr lang="en-US" sz="2500" i="1" dirty="0" smtClean="0">
                <a:latin typeface="Times New Roman" pitchFamily="18" charset="0"/>
              </a:rPr>
              <a:t>segmentation within </a:t>
            </a:r>
            <a:r>
              <a:rPr lang="en-US" sz="2500" dirty="0" smtClean="0">
                <a:latin typeface="Times New Roman" pitchFamily="18" charset="0"/>
              </a:rPr>
              <a:t>informal employment by </a:t>
            </a:r>
            <a:r>
              <a:rPr lang="en-US" sz="2500" i="1" dirty="0" smtClean="0">
                <a:latin typeface="Times New Roman" pitchFamily="18" charset="0"/>
              </a:rPr>
              <a:t>status in employment</a:t>
            </a:r>
          </a:p>
          <a:p>
            <a:pPr lvl="4">
              <a:buFont typeface="Wingdings" pitchFamily="2" charset="2"/>
              <a:buChar char="§"/>
            </a:pPr>
            <a:r>
              <a:rPr lang="en-US" sz="2500" b="1" dirty="0" smtClean="0">
                <a:latin typeface="Times New Roman" pitchFamily="18" charset="0"/>
              </a:rPr>
              <a:t>self-employed </a:t>
            </a:r>
          </a:p>
          <a:p>
            <a:pPr lvl="5">
              <a:buFont typeface="Wingdings" pitchFamily="2" charset="2"/>
              <a:buChar char="§"/>
            </a:pPr>
            <a:r>
              <a:rPr lang="en-US" sz="2500" dirty="0" smtClean="0">
                <a:latin typeface="Times New Roman" pitchFamily="18" charset="0"/>
              </a:rPr>
              <a:t>employers	</a:t>
            </a:r>
          </a:p>
          <a:p>
            <a:pPr lvl="5">
              <a:buFont typeface="Wingdings" pitchFamily="2" charset="2"/>
              <a:buChar char="§"/>
            </a:pPr>
            <a:r>
              <a:rPr lang="en-US" sz="2500" dirty="0" smtClean="0">
                <a:latin typeface="Times New Roman" pitchFamily="18" charset="0"/>
              </a:rPr>
              <a:t>own account operators</a:t>
            </a:r>
          </a:p>
          <a:p>
            <a:pPr lvl="5">
              <a:buFont typeface="Wingdings" pitchFamily="2" charset="2"/>
              <a:buChar char="§"/>
            </a:pPr>
            <a:r>
              <a:rPr lang="en-US" sz="2500" dirty="0" smtClean="0">
                <a:latin typeface="Times New Roman" pitchFamily="18" charset="0"/>
              </a:rPr>
              <a:t>unpaid contributing family workers</a:t>
            </a:r>
          </a:p>
          <a:p>
            <a:pPr lvl="4">
              <a:buFont typeface="Wingdings" pitchFamily="2" charset="2"/>
              <a:buChar char="§"/>
            </a:pPr>
            <a:r>
              <a:rPr lang="en-US" sz="2500" b="1" dirty="0" smtClean="0">
                <a:latin typeface="Times New Roman" pitchFamily="18" charset="0"/>
              </a:rPr>
              <a:t>wage employed</a:t>
            </a:r>
          </a:p>
          <a:p>
            <a:pPr lvl="5">
              <a:buFont typeface="Wingdings" pitchFamily="2" charset="2"/>
              <a:buChar char="§"/>
            </a:pPr>
            <a:r>
              <a:rPr lang="en-US" sz="2500" dirty="0" smtClean="0">
                <a:latin typeface="Times New Roman" pitchFamily="18" charset="0"/>
              </a:rPr>
              <a:t>employees</a:t>
            </a:r>
          </a:p>
          <a:p>
            <a:pPr lvl="5">
              <a:buFont typeface="Wingdings" pitchFamily="2" charset="2"/>
              <a:buChar char="§"/>
            </a:pPr>
            <a:r>
              <a:rPr lang="en-US" sz="2500" dirty="0" smtClean="0">
                <a:latin typeface="Times New Roman" pitchFamily="18" charset="0"/>
              </a:rPr>
              <a:t>casual day laborers</a:t>
            </a:r>
            <a:endParaRPr lang="en-US" sz="2500" b="1" dirty="0" smtClean="0">
              <a:latin typeface="Times New Roman" pitchFamily="18" charset="0"/>
            </a:endParaRPr>
          </a:p>
          <a:p>
            <a:pPr lvl="4">
              <a:buFont typeface="Wingdings" pitchFamily="2" charset="2"/>
              <a:buChar char="§"/>
            </a:pPr>
            <a:r>
              <a:rPr lang="en-US" sz="2500" b="1" dirty="0" smtClean="0">
                <a:latin typeface="Times New Roman" pitchFamily="18" charset="0"/>
              </a:rPr>
              <a:t>intermediary category</a:t>
            </a:r>
            <a:r>
              <a:rPr lang="en-US" sz="2500" dirty="0" smtClean="0">
                <a:latin typeface="Times New Roman" pitchFamily="18" charset="0"/>
              </a:rPr>
              <a:t>: industrial outworkers </a:t>
            </a:r>
            <a:endParaRPr lang="en-US" sz="2500" b="1" dirty="0" smtClean="0">
              <a:latin typeface="Times New Roman" pitchFamily="18" charset="0"/>
            </a:endParaRPr>
          </a:p>
          <a:p>
            <a:pPr lvl="3" eaLnBrk="1" hangingPunct="1">
              <a:buFont typeface="Wingdings" pitchFamily="2" charset="2"/>
              <a:buChar char="q"/>
            </a:pPr>
            <a:r>
              <a:rPr lang="en-US" sz="2500" b="1" dirty="0" smtClean="0">
                <a:latin typeface="Times New Roman" pitchFamily="18" charset="0"/>
              </a:rPr>
              <a:t>World Bank/Latin America (2007): </a:t>
            </a:r>
            <a:r>
              <a:rPr lang="en-US" sz="2500" dirty="0" smtClean="0">
                <a:latin typeface="Times New Roman" pitchFamily="18" charset="0"/>
              </a:rPr>
              <a:t>3 pairs of </a:t>
            </a:r>
            <a:r>
              <a:rPr lang="en-US" sz="2500" i="1" dirty="0" smtClean="0">
                <a:latin typeface="Times New Roman" pitchFamily="18" charset="0"/>
              </a:rPr>
              <a:t>economic agents</a:t>
            </a:r>
          </a:p>
          <a:p>
            <a:pPr lvl="4">
              <a:buFont typeface="Wingdings" pitchFamily="2" charset="2"/>
              <a:buChar char="§"/>
            </a:pPr>
            <a:r>
              <a:rPr lang="en-US" sz="2500" b="1" dirty="0" smtClean="0">
                <a:latin typeface="Times New Roman" pitchFamily="18" charset="0"/>
              </a:rPr>
              <a:t>labor</a:t>
            </a:r>
            <a:r>
              <a:rPr lang="en-US" sz="2500" dirty="0" smtClean="0">
                <a:latin typeface="Times New Roman" pitchFamily="18" charset="0"/>
              </a:rPr>
              <a:t>: </a:t>
            </a:r>
          </a:p>
          <a:p>
            <a:pPr lvl="5">
              <a:buFont typeface="Wingdings" pitchFamily="2" charset="2"/>
              <a:buChar char="§"/>
            </a:pPr>
            <a:r>
              <a:rPr lang="en-US" sz="2500" dirty="0" smtClean="0">
                <a:latin typeface="Times New Roman" pitchFamily="18" charset="0"/>
              </a:rPr>
              <a:t>insufficient human capital to get formal job</a:t>
            </a:r>
          </a:p>
          <a:p>
            <a:pPr lvl="5">
              <a:buFont typeface="Wingdings" pitchFamily="2" charset="2"/>
              <a:buChar char="§"/>
            </a:pPr>
            <a:r>
              <a:rPr lang="en-US" sz="2500" dirty="0" smtClean="0">
                <a:latin typeface="Times New Roman" pitchFamily="18" charset="0"/>
              </a:rPr>
              <a:t>quit formal job in order to: be their own boss + make more money + avoid taxes + enjoy flexibility</a:t>
            </a:r>
          </a:p>
          <a:p>
            <a:pPr lvl="4">
              <a:buFont typeface="Wingdings" pitchFamily="2" charset="2"/>
              <a:buChar char="§"/>
            </a:pPr>
            <a:r>
              <a:rPr lang="en-US" sz="2500" b="1" dirty="0" smtClean="0">
                <a:latin typeface="Times New Roman" pitchFamily="18" charset="0"/>
              </a:rPr>
              <a:t>micro-firms</a:t>
            </a:r>
            <a:r>
              <a:rPr lang="en-US" sz="2500" dirty="0" smtClean="0">
                <a:latin typeface="Times New Roman" pitchFamily="18" charset="0"/>
              </a:rPr>
              <a:t>: </a:t>
            </a:r>
          </a:p>
          <a:p>
            <a:pPr lvl="5">
              <a:buFont typeface="Wingdings" pitchFamily="2" charset="2"/>
              <a:buChar char="§"/>
            </a:pPr>
            <a:r>
              <a:rPr lang="en-US" sz="2500" dirty="0" smtClean="0">
                <a:latin typeface="Times New Roman" pitchFamily="18" charset="0"/>
              </a:rPr>
              <a:t>no intention or potential for growth + no intention of engaging with state</a:t>
            </a:r>
          </a:p>
          <a:p>
            <a:pPr lvl="5">
              <a:buFont typeface="Wingdings" pitchFamily="2" charset="2"/>
              <a:buChar char="§"/>
            </a:pPr>
            <a:r>
              <a:rPr lang="en-US" sz="2500" dirty="0" smtClean="0">
                <a:latin typeface="Times New Roman" pitchFamily="18" charset="0"/>
              </a:rPr>
              <a:t>stymied by high barriers to entry (a la de Soto)</a:t>
            </a:r>
          </a:p>
          <a:p>
            <a:pPr lvl="4">
              <a:buFont typeface="Wingdings" pitchFamily="2" charset="2"/>
              <a:buChar char="§"/>
            </a:pPr>
            <a:r>
              <a:rPr lang="en-US" sz="2500" b="1" dirty="0" smtClean="0">
                <a:latin typeface="Times New Roman" pitchFamily="18" charset="0"/>
              </a:rPr>
              <a:t>firms</a:t>
            </a:r>
            <a:r>
              <a:rPr lang="en-US" sz="2500" dirty="0" smtClean="0">
                <a:latin typeface="Times New Roman" pitchFamily="18" charset="0"/>
              </a:rPr>
              <a:t>: </a:t>
            </a:r>
          </a:p>
          <a:p>
            <a:pPr lvl="5">
              <a:buFont typeface="Wingdings" pitchFamily="2" charset="2"/>
              <a:buChar char="§"/>
            </a:pPr>
            <a:r>
              <a:rPr lang="en-US" sz="2500" dirty="0" smtClean="0">
                <a:latin typeface="Times New Roman" pitchFamily="18" charset="0"/>
              </a:rPr>
              <a:t>avoiding taxation &amp; other regulations</a:t>
            </a:r>
          </a:p>
          <a:p>
            <a:pPr lvl="5">
              <a:buFont typeface="Wingdings" pitchFamily="2" charset="2"/>
              <a:buChar char="§"/>
            </a:pPr>
            <a:r>
              <a:rPr lang="en-US" sz="2500" dirty="0" smtClean="0">
                <a:latin typeface="Times New Roman" pitchFamily="18" charset="0"/>
              </a:rPr>
              <a:t>partially registering their workers and sales</a:t>
            </a:r>
            <a:endParaRPr lang="en-US" sz="2500" b="1" dirty="0" smtClean="0">
              <a:latin typeface="Times New Roman" pitchFamily="18" charset="0"/>
            </a:endParaRPr>
          </a:p>
          <a:p>
            <a:pPr lvl="4">
              <a:buNone/>
            </a:pPr>
            <a:endParaRPr lang="en-US" sz="2500" dirty="0" smtClean="0">
              <a:latin typeface="Times New Roman" pitchFamily="18" charset="0"/>
            </a:endParaRPr>
          </a:p>
          <a:p>
            <a:pPr lvl="5">
              <a:buNone/>
            </a:pPr>
            <a:endParaRPr lang="en-US" sz="2500" dirty="0" smtClean="0">
              <a:latin typeface="Times New Roman" pitchFamily="18" charset="0"/>
            </a:endParaRPr>
          </a:p>
          <a:p>
            <a:pPr lvl="4">
              <a:buNone/>
            </a:pPr>
            <a:endParaRPr lang="en-US" sz="2600" b="1" dirty="0" smtClean="0">
              <a:latin typeface="Times New Roman" pitchFamily="18" charset="0"/>
            </a:endParaRPr>
          </a:p>
          <a:p>
            <a:pPr lvl="3" eaLnBrk="1" hangingPunct="1">
              <a:buFont typeface="Wingdings" pitchFamily="2" charset="2"/>
              <a:buChar char="q"/>
            </a:pPr>
            <a:endParaRPr lang="en-US" sz="1800" dirty="0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INFORMAL SECTOR,  INFORMAL EMPLOYMENT, INFORMAL ECONOMY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Tx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There are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three related official statistical terms and definitions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which are often used imprecisely and interchangeably by analysts and observers: </a:t>
            </a:r>
          </a:p>
          <a:p>
            <a:pPr lvl="1">
              <a:buFont typeface="Arial" charset="0"/>
              <a:buChar char="•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informal sector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refers to the production and employment that takes place in unincorporated enterprises that might also be unregistered or small (1993 ICLS)</a:t>
            </a:r>
          </a:p>
          <a:p>
            <a:pPr lvl="1">
              <a:buFont typeface="Arial" charset="0"/>
              <a:buChar char="•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informal employment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refers to employment without social protection (i.e. without employer contributions) both inside and outside the informal sector: i.e., for informal enterprises, formal enterprises, or households (2003 ICLS)</a:t>
            </a:r>
          </a:p>
          <a:p>
            <a:pPr lvl="1">
              <a:buFont typeface="Arial" charset="0"/>
              <a:buChar char="•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informal economy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refers to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all units, activities, and workers so defined and the output from them (ILO 2002). </a:t>
            </a:r>
          </a:p>
          <a:p>
            <a:pPr lvl="1">
              <a:buFontTx/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Tx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 sum, the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informal economy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is the diversified set of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economic </a:t>
            </a:r>
          </a:p>
          <a:p>
            <a:pPr lvl="1">
              <a:buFontTx/>
              <a:buNone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activities, enterprises and workers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that are not regulated or protected by </a:t>
            </a:r>
          </a:p>
          <a:p>
            <a:pPr lvl="1">
              <a:buFontTx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state; and the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output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from them.</a:t>
            </a:r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INFORMAL EMPLOYMENT: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2003 International Conference of </a:t>
            </a:r>
            <a:r>
              <a:rPr lang="en-US" sz="2700" b="1" dirty="0" err="1" smtClean="0">
                <a:latin typeface="Times New Roman" pitchFamily="18" charset="0"/>
                <a:cs typeface="Times New Roman" pitchFamily="18" charset="0"/>
              </a:rPr>
              <a:t>Labour</a:t>
            </a: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 Statisticians</a:t>
            </a:r>
            <a:endParaRPr lang="en-US" sz="27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6800" y="1676400"/>
            <a:ext cx="7699248" cy="44196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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Self-Employed in Informal Enterprises (i.e. unincorporated enterprises that may also be unregistered and/or small)</a:t>
            </a:r>
          </a:p>
          <a:p>
            <a:pPr lvl="1">
              <a:buFont typeface="Wingdings 2" pitchFamily="18" charset="2"/>
              <a:buChar char=""/>
            </a:pP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employers</a:t>
            </a:r>
          </a:p>
          <a:p>
            <a:pPr lvl="1">
              <a:buFont typeface="Wingdings 2" pitchFamily="18" charset="2"/>
              <a:buChar char=""/>
            </a:pP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own account operators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unpaid  contributing family workers</a:t>
            </a:r>
          </a:p>
          <a:p>
            <a:pPr lvl="1"/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members of informal producer cooperatives</a:t>
            </a: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Wage Workers in Informal Jobs (i.e. jobs without employment-linked social protection)</a:t>
            </a:r>
          </a:p>
          <a:p>
            <a:pPr lvl="1"/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informal employees of informal enterprises</a:t>
            </a:r>
          </a:p>
          <a:p>
            <a:pPr lvl="1"/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informal employees of formal firms</a:t>
            </a:r>
          </a:p>
          <a:p>
            <a:pPr lvl="1"/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domestic workers hired by individuals/households without employer contributions </a:t>
            </a:r>
          </a:p>
          <a:p>
            <a:pPr lvl="1"/>
            <a:endParaRPr lang="en-US" sz="2000" dirty="0" smtClean="0"/>
          </a:p>
          <a:p>
            <a:pPr lvl="1">
              <a:buNone/>
            </a:pPr>
            <a:endParaRPr lang="en-US" sz="200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INFORMAL EMPLOYMENT: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Women &amp; Men in the Informal Economy: </a:t>
            </a:r>
            <a:b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A Statistical Picture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(ILO-WIEGO 2013)</a:t>
            </a:r>
            <a:endParaRPr lang="en-CA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24400"/>
          </a:xfrm>
        </p:spPr>
        <p:txBody>
          <a:bodyPr>
            <a:noAutofit/>
          </a:bodyPr>
          <a:lstStyle/>
          <a:p>
            <a:pPr algn="ctr">
              <a:spcBef>
                <a:spcPts val="200"/>
              </a:spcBef>
              <a:buNone/>
              <a:defRPr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	Share of Non-Agricultural Employment: </a:t>
            </a:r>
          </a:p>
          <a:p>
            <a:pPr algn="ctr">
              <a:spcBef>
                <a:spcPts val="200"/>
              </a:spcBef>
              <a:buNone/>
              <a:defRPr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	Average &amp; Range by Regions</a:t>
            </a:r>
          </a:p>
          <a:p>
            <a:pPr algn="ctr">
              <a:spcBef>
                <a:spcPts val="200"/>
              </a:spcBef>
              <a:buNone/>
              <a:defRPr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South Asia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82%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ts val="200"/>
              </a:spcBef>
              <a:buNone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62% in Sri Lanka to 84% in India </a:t>
            </a:r>
          </a:p>
          <a:p>
            <a:pPr algn="ctr">
              <a:spcBef>
                <a:spcPts val="200"/>
              </a:spcBef>
              <a:buNone/>
              <a:defRPr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Sub-Saharan Africa: 66% </a:t>
            </a:r>
          </a:p>
          <a:p>
            <a:pPr algn="ctr">
              <a:spcBef>
                <a:spcPts val="200"/>
              </a:spcBef>
              <a:buNone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33% in South Africa to 82% in Mali</a:t>
            </a:r>
          </a:p>
          <a:p>
            <a:pPr algn="ctr">
              <a:spcBef>
                <a:spcPts val="200"/>
              </a:spcBef>
              <a:buNone/>
              <a:defRPr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East and Southeast Asia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65%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ts val="200"/>
              </a:spcBef>
              <a:buNone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42% in Thailand to 73% in Indonesia</a:t>
            </a:r>
          </a:p>
          <a:p>
            <a:pPr algn="ctr">
              <a:spcBef>
                <a:spcPts val="200"/>
              </a:spcBef>
              <a:buNone/>
              <a:defRPr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Latin America: 51%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ts val="200"/>
              </a:spcBef>
              <a:buNone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40% in Uruguay to 75% in Bolivia</a:t>
            </a:r>
          </a:p>
          <a:p>
            <a:pPr algn="ctr">
              <a:spcBef>
                <a:spcPts val="200"/>
              </a:spcBef>
              <a:buNone/>
              <a:defRPr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Middle East and North Africa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45%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ts val="200"/>
              </a:spcBef>
              <a:buNone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31% in Turkey to 57% in West Bank &amp; Gaza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  <a:defRPr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Source: regional estimates by James Heintz for ILO-WIEGO 2013</a:t>
            </a:r>
          </a:p>
          <a:p>
            <a:pPr marL="514350" indent="-514350">
              <a:buNone/>
            </a:pPr>
            <a:endParaRPr lang="en-CA" sz="2800" b="1" dirty="0" smtClean="0"/>
          </a:p>
          <a:p>
            <a:pPr marL="514350" indent="-514350">
              <a:buNone/>
            </a:pP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IEGO PPT Template">
  <a:themeElements>
    <a:clrScheme name="WIEGO ppt 1">
      <a:dk1>
        <a:sysClr val="windowText" lastClr="000000"/>
      </a:dk1>
      <a:lt1>
        <a:srgbClr val="FFFFFF"/>
      </a:lt1>
      <a:dk2>
        <a:srgbClr val="787537"/>
      </a:dk2>
      <a:lt2>
        <a:srgbClr val="F0E6C4"/>
      </a:lt2>
      <a:accent1>
        <a:srgbClr val="C86322"/>
      </a:accent1>
      <a:accent2>
        <a:srgbClr val="787537"/>
      </a:accent2>
      <a:accent3>
        <a:srgbClr val="F0E6C4"/>
      </a:accent3>
      <a:accent4>
        <a:srgbClr val="F0E6C4"/>
      </a:accent4>
      <a:accent5>
        <a:srgbClr val="787537"/>
      </a:accent5>
      <a:accent6>
        <a:srgbClr val="CCCC99"/>
      </a:accent6>
      <a:hlink>
        <a:srgbClr val="C86322"/>
      </a:hlink>
      <a:folHlink>
        <a:srgbClr val="C0B679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WIEGO PPT Template</Template>
  <TotalTime>2143</TotalTime>
  <Words>1213</Words>
  <Application>Microsoft Office PowerPoint</Application>
  <PresentationFormat>On-screen Show (4:3)</PresentationFormat>
  <Paragraphs>244</Paragraphs>
  <Slides>18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WIEGO PPT Template</vt:lpstr>
      <vt:lpstr>               informal employment,  labor markets &amp; labor policies   Marty Chen Lecturer in Public Policy, Harvard Kennedy School International Coordinator, WIEGO Network        EU Training on employment    june 26, 2013</vt:lpstr>
      <vt:lpstr>REMARKS</vt:lpstr>
      <vt:lpstr>POINT OF DEPARTURE</vt:lpstr>
      <vt:lpstr>ECONOMIC DEVELOPMENT  &amp; EMPLOYMENT</vt:lpstr>
      <vt:lpstr>LABOR MARKETS: DIFFERENT MODELS </vt:lpstr>
      <vt:lpstr> MULTI-SECTOR  INFORMAL LABOR MARKETS </vt:lpstr>
      <vt:lpstr>INFORMAL SECTOR,  INFORMAL EMPLOYMENT, INFORMAL ECONOMY</vt:lpstr>
      <vt:lpstr>INFORMAL EMPLOYMENT: 2003 International Conference of Labour Statisticians</vt:lpstr>
      <vt:lpstr>INFORMAL EMPLOYMENT: Women &amp; Men in the Informal Economy:  A Statistical Picture (ILO-WIEGO 2013)</vt:lpstr>
      <vt:lpstr> URBAN INDIA: RECENT TRENDS &amp; FUTURE PROSPECTS </vt:lpstr>
      <vt:lpstr>FOUR GROUPS OF  URBAN INFORMAL WORKERS (2004-5)</vt:lpstr>
      <vt:lpstr>  EXCLUSIONARY URBAN POLICIES : THREATS TO URBAN LIVELIHOODS </vt:lpstr>
      <vt:lpstr>INCLUSIONARY URBAN POLICIES: PROMISING EXAMPLES</vt:lpstr>
      <vt:lpstr>INCLUSIVE CITIES: GUIDING PRINCIPLES</vt:lpstr>
      <vt:lpstr>SELF-EMPLOYMENT, LABOR MARKETS &amp; LABOR POLICIES</vt:lpstr>
      <vt:lpstr>\    POLICY RESPONSE: “3 X 3” POLICY FRAMEWORK    </vt:lpstr>
      <vt:lpstr>ALTERNATIVE VISION OF THE ECONOMY</vt:lpstr>
      <vt:lpstr>FOR MORE DETAILS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 Presentation Title Here add event   add date</dc:title>
  <dc:creator>itfsa</dc:creator>
  <cp:lastModifiedBy>RIOBO SOUTO Alba (DEVCO)</cp:lastModifiedBy>
  <cp:revision>127</cp:revision>
  <dcterms:created xsi:type="dcterms:W3CDTF">2012-05-17T15:40:12Z</dcterms:created>
  <dcterms:modified xsi:type="dcterms:W3CDTF">2013-06-18T10:23:42Z</dcterms:modified>
</cp:coreProperties>
</file>