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1" r:id="rId2"/>
    <p:sldId id="345" r:id="rId3"/>
    <p:sldId id="283" r:id="rId4"/>
    <p:sldId id="346" r:id="rId5"/>
    <p:sldId id="352" r:id="rId6"/>
    <p:sldId id="286" r:id="rId7"/>
    <p:sldId id="287" r:id="rId8"/>
    <p:sldId id="288" r:id="rId9"/>
    <p:sldId id="289" r:id="rId10"/>
    <p:sldId id="290" r:id="rId11"/>
    <p:sldId id="291" r:id="rId12"/>
    <p:sldId id="292" r:id="rId13"/>
    <p:sldId id="293" r:id="rId14"/>
    <p:sldId id="294" r:id="rId15"/>
    <p:sldId id="295" r:id="rId16"/>
    <p:sldId id="347" r:id="rId17"/>
    <p:sldId id="298" r:id="rId18"/>
    <p:sldId id="300" r:id="rId19"/>
    <p:sldId id="301" r:id="rId20"/>
    <p:sldId id="348" r:id="rId21"/>
    <p:sldId id="349" r:id="rId22"/>
    <p:sldId id="350" r:id="rId23"/>
    <p:sldId id="308" r:id="rId24"/>
    <p:sldId id="351" r:id="rId25"/>
    <p:sldId id="312" r:id="rId26"/>
    <p:sldId id="313" r:id="rId27"/>
    <p:sldId id="314" r:id="rId28"/>
    <p:sldId id="315" r:id="rId29"/>
    <p:sldId id="316" r:id="rId30"/>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5EC1"/>
    <a:srgbClr val="3166CF"/>
    <a:srgbClr val="3E6FD2"/>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767" autoAdjust="0"/>
  </p:normalViewPr>
  <p:slideViewPr>
    <p:cSldViewPr>
      <p:cViewPr>
        <p:scale>
          <a:sx n="75" d="100"/>
          <a:sy n="75" d="100"/>
        </p:scale>
        <p:origin x="-930" y="-270"/>
      </p:cViewPr>
      <p:guideLst>
        <p:guide orient="horz" pos="2160"/>
        <p:guide pos="2880"/>
      </p:guideLst>
    </p:cSldViewPr>
  </p:slideViewPr>
  <p:outlineViewPr>
    <p:cViewPr>
      <p:scale>
        <a:sx n="33" d="100"/>
        <a:sy n="33" d="100"/>
      </p:scale>
      <p:origin x="0" y="130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harasty.ILO\Local%20Settings\Temp\XPgrpwise\dg%20report%20-%20final%20figures%20on%20april%2024th.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harasty.ILO\Local%20Settings\Temp\XPgrpwise\Employment%20by%20clas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'[4]OAW UFW 99-09- data'!$A$12</c:f>
              <c:strCache>
                <c:ptCount val="1"/>
                <c:pt idx="0">
                  <c:v>Wage and salaried workers</c:v>
                </c:pt>
              </c:strCache>
            </c:strRef>
          </c:tx>
          <c:invertIfNegative val="0"/>
          <c:val>
            <c:numRef>
              <c:f>'[4]OAW UFW 99-09- data'!$B$12:$L$12</c:f>
              <c:numCache>
                <c:formatCode>General</c:formatCode>
                <c:ptCount val="11"/>
                <c:pt idx="0">
                  <c:v>1131.6110000000001</c:v>
                </c:pt>
                <c:pt idx="1">
                  <c:v>1159.3050000000001</c:v>
                </c:pt>
                <c:pt idx="2">
                  <c:v>1187.6869999999999</c:v>
                </c:pt>
                <c:pt idx="3">
                  <c:v>1219.192</c:v>
                </c:pt>
                <c:pt idx="4">
                  <c:v>1242.0319999999999</c:v>
                </c:pt>
                <c:pt idx="5">
                  <c:v>1274.6669999999999</c:v>
                </c:pt>
                <c:pt idx="6">
                  <c:v>1313.547</c:v>
                </c:pt>
                <c:pt idx="7">
                  <c:v>1354.567</c:v>
                </c:pt>
                <c:pt idx="8">
                  <c:v>1391.8510000000001</c:v>
                </c:pt>
                <c:pt idx="9">
                  <c:v>1434.973</c:v>
                </c:pt>
                <c:pt idx="10">
                  <c:v>1447.3340000000001</c:v>
                </c:pt>
              </c:numCache>
            </c:numRef>
          </c:val>
        </c:ser>
        <c:ser>
          <c:idx val="1"/>
          <c:order val="1"/>
          <c:tx>
            <c:strRef>
              <c:f>'[4]OAW UFW 99-09- data'!$A$8</c:f>
              <c:strCache>
                <c:ptCount val="1"/>
                <c:pt idx="0">
                  <c:v>Own-account workers and unpaid family workers</c:v>
                </c:pt>
              </c:strCache>
            </c:strRef>
          </c:tx>
          <c:invertIfNegative val="0"/>
          <c:cat>
            <c:numRef>
              <c:f>'[4]OAW UFW 99-09- data'!$B$7:$L$7</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'[4]OAW UFW 99-09- data'!$B$8:$L$8</c:f>
              <c:numCache>
                <c:formatCode>General</c:formatCode>
                <c:ptCount val="11"/>
                <c:pt idx="0">
                  <c:v>1383.2112500000001</c:v>
                </c:pt>
                <c:pt idx="1">
                  <c:v>1400.646375</c:v>
                </c:pt>
                <c:pt idx="2">
                  <c:v>1413.593875</c:v>
                </c:pt>
                <c:pt idx="3">
                  <c:v>1434.6243750000001</c:v>
                </c:pt>
                <c:pt idx="4">
                  <c:v>1459.7014999999999</c:v>
                </c:pt>
                <c:pt idx="5">
                  <c:v>1480.0432499999999</c:v>
                </c:pt>
                <c:pt idx="6">
                  <c:v>1493.0942500000001</c:v>
                </c:pt>
                <c:pt idx="7">
                  <c:v>1508.4314999999999</c:v>
                </c:pt>
                <c:pt idx="8">
                  <c:v>1524.0611249999999</c:v>
                </c:pt>
                <c:pt idx="9">
                  <c:v>1521.535875</c:v>
                </c:pt>
                <c:pt idx="10">
                  <c:v>1529.4745</c:v>
                </c:pt>
              </c:numCache>
            </c:numRef>
          </c:val>
        </c:ser>
        <c:dLbls>
          <c:showLegendKey val="0"/>
          <c:showVal val="0"/>
          <c:showCatName val="0"/>
          <c:showSerName val="0"/>
          <c:showPercent val="0"/>
          <c:showBubbleSize val="0"/>
        </c:dLbls>
        <c:gapWidth val="150"/>
        <c:overlap val="100"/>
        <c:axId val="23349888"/>
        <c:axId val="25120128"/>
      </c:barChart>
      <c:lineChart>
        <c:grouping val="standard"/>
        <c:varyColors val="0"/>
        <c:ser>
          <c:idx val="2"/>
          <c:order val="2"/>
          <c:tx>
            <c:strRef>
              <c:f>'[4]OAW UFW 99-09- data'!$A$16</c:f>
              <c:strCache>
                <c:ptCount val="1"/>
                <c:pt idx="0">
                  <c:v>Own-account workers and unpaid family workers (% of total employment)</c:v>
                </c:pt>
              </c:strCache>
            </c:strRef>
          </c:tx>
          <c:marker>
            <c:symbol val="none"/>
          </c:marker>
          <c:val>
            <c:numRef>
              <c:f>'[4]OAW UFW 99-09- data'!$B$16:$L$16</c:f>
              <c:numCache>
                <c:formatCode>General</c:formatCode>
                <c:ptCount val="11"/>
                <c:pt idx="0">
                  <c:v>53.52993</c:v>
                </c:pt>
                <c:pt idx="1">
                  <c:v>53.26793</c:v>
                </c:pt>
                <c:pt idx="2">
                  <c:v>52.87921</c:v>
                </c:pt>
                <c:pt idx="3">
                  <c:v>52.622669999999999</c:v>
                </c:pt>
                <c:pt idx="4">
                  <c:v>52.635570000000001</c:v>
                </c:pt>
                <c:pt idx="5">
                  <c:v>52.35416</c:v>
                </c:pt>
                <c:pt idx="6">
                  <c:v>51.860419999999998</c:v>
                </c:pt>
                <c:pt idx="7">
                  <c:v>51.39432</c:v>
                </c:pt>
                <c:pt idx="8">
                  <c:v>51.006520000000002</c:v>
                </c:pt>
                <c:pt idx="9">
                  <c:v>50.172049999999999</c:v>
                </c:pt>
                <c:pt idx="10">
                  <c:v>50.094850000000001</c:v>
                </c:pt>
              </c:numCache>
            </c:numRef>
          </c:val>
          <c:smooth val="0"/>
        </c:ser>
        <c:dLbls>
          <c:showLegendKey val="0"/>
          <c:showVal val="0"/>
          <c:showCatName val="0"/>
          <c:showSerName val="0"/>
          <c:showPercent val="0"/>
          <c:showBubbleSize val="0"/>
        </c:dLbls>
        <c:marker val="1"/>
        <c:smooth val="0"/>
        <c:axId val="27292032"/>
        <c:axId val="25128320"/>
      </c:lineChart>
      <c:catAx>
        <c:axId val="23349888"/>
        <c:scaling>
          <c:orientation val="minMax"/>
        </c:scaling>
        <c:delete val="0"/>
        <c:axPos val="b"/>
        <c:numFmt formatCode="General" sourceLinked="1"/>
        <c:majorTickMark val="out"/>
        <c:minorTickMark val="none"/>
        <c:tickLblPos val="nextTo"/>
        <c:crossAx val="25120128"/>
        <c:crosses val="autoZero"/>
        <c:auto val="1"/>
        <c:lblAlgn val="ctr"/>
        <c:lblOffset val="100"/>
        <c:noMultiLvlLbl val="0"/>
      </c:catAx>
      <c:valAx>
        <c:axId val="25120128"/>
        <c:scaling>
          <c:orientation val="minMax"/>
        </c:scaling>
        <c:delete val="0"/>
        <c:axPos val="l"/>
        <c:majorGridlines/>
        <c:title>
          <c:tx>
            <c:rich>
              <a:bodyPr rot="-5400000" vert="horz"/>
              <a:lstStyle/>
              <a:p>
                <a:pPr>
                  <a:defRPr/>
                </a:pPr>
                <a:r>
                  <a:rPr lang="en-US"/>
                  <a:t>Employment</a:t>
                </a:r>
                <a:r>
                  <a:rPr lang="en-US" baseline="0"/>
                  <a:t> by status </a:t>
                </a:r>
                <a:r>
                  <a:rPr lang="en-US"/>
                  <a:t>(millions)</a:t>
                </a:r>
              </a:p>
            </c:rich>
          </c:tx>
          <c:layout/>
          <c:overlay val="0"/>
        </c:title>
        <c:numFmt formatCode="General" sourceLinked="1"/>
        <c:majorTickMark val="out"/>
        <c:minorTickMark val="none"/>
        <c:tickLblPos val="nextTo"/>
        <c:crossAx val="23349888"/>
        <c:crosses val="autoZero"/>
        <c:crossBetween val="between"/>
      </c:valAx>
      <c:valAx>
        <c:axId val="25128320"/>
        <c:scaling>
          <c:orientation val="minMax"/>
          <c:min val="40"/>
        </c:scaling>
        <c:delete val="0"/>
        <c:axPos val="r"/>
        <c:title>
          <c:tx>
            <c:rich>
              <a:bodyPr rot="5400000" vert="horz"/>
              <a:lstStyle/>
              <a:p>
                <a:pPr>
                  <a:defRPr/>
                </a:pPr>
                <a:r>
                  <a:rPr lang="en-US"/>
                  <a:t>Own-account</a:t>
                </a:r>
                <a:r>
                  <a:rPr lang="en-US" baseline="0"/>
                  <a:t> </a:t>
                </a:r>
                <a:r>
                  <a:rPr lang="en-US"/>
                  <a:t>workers and unpaid family workers (% of  total employment)</a:t>
                </a:r>
              </a:p>
            </c:rich>
          </c:tx>
          <c:layout/>
          <c:overlay val="0"/>
        </c:title>
        <c:numFmt formatCode="General" sourceLinked="1"/>
        <c:majorTickMark val="out"/>
        <c:minorTickMark val="none"/>
        <c:tickLblPos val="nextTo"/>
        <c:crossAx val="27292032"/>
        <c:crosses val="max"/>
        <c:crossBetween val="between"/>
      </c:valAx>
      <c:catAx>
        <c:axId val="27292032"/>
        <c:scaling>
          <c:orientation val="minMax"/>
        </c:scaling>
        <c:delete val="1"/>
        <c:axPos val="b"/>
        <c:majorTickMark val="out"/>
        <c:minorTickMark val="none"/>
        <c:tickLblPos val="none"/>
        <c:crossAx val="25128320"/>
        <c:crosses val="autoZero"/>
        <c:auto val="1"/>
        <c:lblAlgn val="ctr"/>
        <c:lblOffset val="100"/>
        <c:noMultiLvlLbl val="0"/>
      </c:catAx>
    </c:plotArea>
    <c:legend>
      <c:legendPos val="b"/>
      <c:layout>
        <c:manualLayout>
          <c:xMode val="edge"/>
          <c:yMode val="edge"/>
          <c:x val="0"/>
          <c:y val="0.71883836239696897"/>
          <c:w val="0.97434867831516536"/>
          <c:h val="0.26081575764372283"/>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'Fig2.13'!$C$2</c:f>
              <c:strCache>
                <c:ptCount val="1"/>
                <c:pt idx="0">
                  <c:v>Class1</c:v>
                </c:pt>
              </c:strCache>
            </c:strRef>
          </c:tx>
          <c:cat>
            <c:numRef>
              <c:f>'Fig2.13'!$B$3:$B$23</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'Fig2.13'!$C$3:$C$23</c:f>
              <c:numCache>
                <c:formatCode>#,##0</c:formatCode>
                <c:ptCount val="21"/>
                <c:pt idx="0">
                  <c:v>834517.02195394784</c:v>
                </c:pt>
                <c:pt idx="1">
                  <c:v>828589.83543514833</c:v>
                </c:pt>
                <c:pt idx="2">
                  <c:v>810773.98305477202</c:v>
                </c:pt>
                <c:pt idx="3">
                  <c:v>813245.15873164311</c:v>
                </c:pt>
                <c:pt idx="4">
                  <c:v>805640.92502663471</c:v>
                </c:pt>
                <c:pt idx="5">
                  <c:v>698299.46964211948</c:v>
                </c:pt>
                <c:pt idx="6">
                  <c:v>696326.94943384454</c:v>
                </c:pt>
                <c:pt idx="7">
                  <c:v>706257.67151230574</c:v>
                </c:pt>
                <c:pt idx="8">
                  <c:v>712269.77340998501</c:v>
                </c:pt>
                <c:pt idx="9">
                  <c:v>695268.08033218235</c:v>
                </c:pt>
                <c:pt idx="10">
                  <c:v>677608.74065613002</c:v>
                </c:pt>
                <c:pt idx="11">
                  <c:v>663489.1391508989</c:v>
                </c:pt>
                <c:pt idx="12">
                  <c:v>630364.15235725418</c:v>
                </c:pt>
                <c:pt idx="13">
                  <c:v>585909.9228457585</c:v>
                </c:pt>
                <c:pt idx="14">
                  <c:v>543498.21824431047</c:v>
                </c:pt>
                <c:pt idx="15">
                  <c:v>521871.62826894596</c:v>
                </c:pt>
                <c:pt idx="16">
                  <c:v>488019.77505510114</c:v>
                </c:pt>
                <c:pt idx="17">
                  <c:v>474297.39117621258</c:v>
                </c:pt>
                <c:pt idx="18">
                  <c:v>447779.95775555074</c:v>
                </c:pt>
                <c:pt idx="19">
                  <c:v>417686.26582419127</c:v>
                </c:pt>
                <c:pt idx="20">
                  <c:v>396735.65252622217</c:v>
                </c:pt>
              </c:numCache>
            </c:numRef>
          </c:val>
        </c:ser>
        <c:ser>
          <c:idx val="1"/>
          <c:order val="1"/>
          <c:tx>
            <c:strRef>
              <c:f>'Fig2.13'!$D$2</c:f>
              <c:strCache>
                <c:ptCount val="1"/>
                <c:pt idx="0">
                  <c:v>Class2</c:v>
                </c:pt>
              </c:strCache>
            </c:strRef>
          </c:tx>
          <c:cat>
            <c:numRef>
              <c:f>'Fig2.13'!$B$3:$B$23</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'Fig2.13'!$D$3:$D$23</c:f>
              <c:numCache>
                <c:formatCode>#,##0</c:formatCode>
                <c:ptCount val="21"/>
                <c:pt idx="0">
                  <c:v>395796.72114497237</c:v>
                </c:pt>
                <c:pt idx="1">
                  <c:v>413410.48197845696</c:v>
                </c:pt>
                <c:pt idx="2">
                  <c:v>428816.13408403564</c:v>
                </c:pt>
                <c:pt idx="3">
                  <c:v>422308.01386518078</c:v>
                </c:pt>
                <c:pt idx="4">
                  <c:v>412492.30370742828</c:v>
                </c:pt>
                <c:pt idx="5">
                  <c:v>485543.76889642142</c:v>
                </c:pt>
                <c:pt idx="6">
                  <c:v>487027.73830981273</c:v>
                </c:pt>
                <c:pt idx="7">
                  <c:v>488768.25014483556</c:v>
                </c:pt>
                <c:pt idx="8">
                  <c:v>494076.47209597565</c:v>
                </c:pt>
                <c:pt idx="9">
                  <c:v>499829.83218411356</c:v>
                </c:pt>
                <c:pt idx="10">
                  <c:v>506827.01849630522</c:v>
                </c:pt>
                <c:pt idx="11">
                  <c:v>509646.9702734272</c:v>
                </c:pt>
                <c:pt idx="12">
                  <c:v>516126.26567207929</c:v>
                </c:pt>
                <c:pt idx="13">
                  <c:v>519041.83412868902</c:v>
                </c:pt>
                <c:pt idx="14">
                  <c:v>515818.57414960768</c:v>
                </c:pt>
                <c:pt idx="15">
                  <c:v>514275.49789932556</c:v>
                </c:pt>
                <c:pt idx="16">
                  <c:v>503591.85461114626</c:v>
                </c:pt>
                <c:pt idx="17">
                  <c:v>501022.81537335087</c:v>
                </c:pt>
                <c:pt idx="18">
                  <c:v>493074.48590145539</c:v>
                </c:pt>
                <c:pt idx="19">
                  <c:v>478017.87230356969</c:v>
                </c:pt>
                <c:pt idx="20">
                  <c:v>471563.32326206169</c:v>
                </c:pt>
              </c:numCache>
            </c:numRef>
          </c:val>
        </c:ser>
        <c:ser>
          <c:idx val="2"/>
          <c:order val="2"/>
          <c:tx>
            <c:strRef>
              <c:f>'Fig2.13'!$E$2</c:f>
              <c:strCache>
                <c:ptCount val="1"/>
                <c:pt idx="0">
                  <c:v>Class3</c:v>
                </c:pt>
              </c:strCache>
            </c:strRef>
          </c:tx>
          <c:cat>
            <c:numRef>
              <c:f>'Fig2.13'!$B$3:$B$23</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'Fig2.13'!$E$3:$E$23</c:f>
              <c:numCache>
                <c:formatCode>#,##0</c:formatCode>
                <c:ptCount val="21"/>
                <c:pt idx="0">
                  <c:v>282852.34077718109</c:v>
                </c:pt>
                <c:pt idx="1">
                  <c:v>312637.26291392744</c:v>
                </c:pt>
                <c:pt idx="2">
                  <c:v>342298.1562063545</c:v>
                </c:pt>
                <c:pt idx="3">
                  <c:v>370642.21886280179</c:v>
                </c:pt>
                <c:pt idx="4">
                  <c:v>388325.92245693505</c:v>
                </c:pt>
                <c:pt idx="5">
                  <c:v>445480.57493397593</c:v>
                </c:pt>
                <c:pt idx="6">
                  <c:v>457516.02378083766</c:v>
                </c:pt>
                <c:pt idx="7">
                  <c:v>466471.72641220689</c:v>
                </c:pt>
                <c:pt idx="8">
                  <c:v>480220.58176630735</c:v>
                </c:pt>
                <c:pt idx="9">
                  <c:v>498281.62936720252</c:v>
                </c:pt>
                <c:pt idx="10">
                  <c:v>518781.0078907758</c:v>
                </c:pt>
                <c:pt idx="11">
                  <c:v>537748.91623832285</c:v>
                </c:pt>
                <c:pt idx="12">
                  <c:v>567685.78656183183</c:v>
                </c:pt>
                <c:pt idx="13">
                  <c:v>598587.61488540471</c:v>
                </c:pt>
                <c:pt idx="14">
                  <c:v>625681.10615944862</c:v>
                </c:pt>
                <c:pt idx="15">
                  <c:v>633514.29067492485</c:v>
                </c:pt>
                <c:pt idx="16">
                  <c:v>643190.91123813391</c:v>
                </c:pt>
                <c:pt idx="17">
                  <c:v>647313.28799957037</c:v>
                </c:pt>
                <c:pt idx="18">
                  <c:v>656794.73603403568</c:v>
                </c:pt>
                <c:pt idx="19">
                  <c:v>659951.93685159087</c:v>
                </c:pt>
                <c:pt idx="20">
                  <c:v>660855.37830963731</c:v>
                </c:pt>
              </c:numCache>
            </c:numRef>
          </c:val>
        </c:ser>
        <c:ser>
          <c:idx val="3"/>
          <c:order val="3"/>
          <c:tx>
            <c:strRef>
              <c:f>'Fig2.13'!$F$2</c:f>
              <c:strCache>
                <c:ptCount val="1"/>
                <c:pt idx="0">
                  <c:v>Class4</c:v>
                </c:pt>
              </c:strCache>
            </c:strRef>
          </c:tx>
          <c:cat>
            <c:numRef>
              <c:f>'Fig2.13'!$B$3:$B$23</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'Fig2.13'!$F$3:$F$23</c:f>
              <c:numCache>
                <c:formatCode>#,##0</c:formatCode>
                <c:ptCount val="21"/>
                <c:pt idx="0">
                  <c:v>234833.30771362782</c:v>
                </c:pt>
                <c:pt idx="1">
                  <c:v>245764.98247694969</c:v>
                </c:pt>
                <c:pt idx="2">
                  <c:v>250557.63189005852</c:v>
                </c:pt>
                <c:pt idx="3">
                  <c:v>264608.54118013382</c:v>
                </c:pt>
                <c:pt idx="4">
                  <c:v>291254.37278079987</c:v>
                </c:pt>
                <c:pt idx="5">
                  <c:v>300602.98346829414</c:v>
                </c:pt>
                <c:pt idx="6">
                  <c:v>320111.13613533974</c:v>
                </c:pt>
                <c:pt idx="7">
                  <c:v>330212.45235538483</c:v>
                </c:pt>
                <c:pt idx="8">
                  <c:v>349358.0151758194</c:v>
                </c:pt>
                <c:pt idx="9">
                  <c:v>373015.95619487762</c:v>
                </c:pt>
                <c:pt idx="10">
                  <c:v>398628.13293218613</c:v>
                </c:pt>
                <c:pt idx="11">
                  <c:v>431105.31019496918</c:v>
                </c:pt>
                <c:pt idx="12">
                  <c:v>465083.68137931824</c:v>
                </c:pt>
                <c:pt idx="13">
                  <c:v>509270.42214488983</c:v>
                </c:pt>
                <c:pt idx="14">
                  <c:v>557631.45858383179</c:v>
                </c:pt>
                <c:pt idx="15">
                  <c:v>594391.56751871109</c:v>
                </c:pt>
                <c:pt idx="16">
                  <c:v>645391.08028888702</c:v>
                </c:pt>
                <c:pt idx="17">
                  <c:v>667047.64619541168</c:v>
                </c:pt>
                <c:pt idx="18">
                  <c:v>705970.2741689682</c:v>
                </c:pt>
                <c:pt idx="19">
                  <c:v>759174.4514875412</c:v>
                </c:pt>
                <c:pt idx="20">
                  <c:v>799633.83920192719</c:v>
                </c:pt>
              </c:numCache>
            </c:numRef>
          </c:val>
        </c:ser>
        <c:ser>
          <c:idx val="4"/>
          <c:order val="4"/>
          <c:tx>
            <c:strRef>
              <c:f>'Fig2.13'!$G$2</c:f>
              <c:strCache>
                <c:ptCount val="1"/>
                <c:pt idx="0">
                  <c:v>Class5</c:v>
                </c:pt>
              </c:strCache>
            </c:strRef>
          </c:tx>
          <c:cat>
            <c:numRef>
              <c:f>'Fig2.13'!$B$3:$B$23</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'Fig2.13'!$G$3:$G$23</c:f>
              <c:numCache>
                <c:formatCode>#,##0</c:formatCode>
                <c:ptCount val="21"/>
                <c:pt idx="0">
                  <c:v>97690.383766500279</c:v>
                </c:pt>
                <c:pt idx="1">
                  <c:v>94287.418694313616</c:v>
                </c:pt>
                <c:pt idx="2">
                  <c:v>92885.894603342749</c:v>
                </c:pt>
                <c:pt idx="3">
                  <c:v>92030.647186561953</c:v>
                </c:pt>
                <c:pt idx="4">
                  <c:v>94799.588893430308</c:v>
                </c:pt>
                <c:pt idx="5">
                  <c:v>96681.091860463843</c:v>
                </c:pt>
                <c:pt idx="6">
                  <c:v>97598.903026436456</c:v>
                </c:pt>
                <c:pt idx="7">
                  <c:v>94541.543247466907</c:v>
                </c:pt>
                <c:pt idx="8">
                  <c:v>93771.463767974637</c:v>
                </c:pt>
                <c:pt idx="9">
                  <c:v>100129.07164770924</c:v>
                </c:pt>
                <c:pt idx="10">
                  <c:v>103508.00912982039</c:v>
                </c:pt>
                <c:pt idx="11">
                  <c:v>108366.80084704794</c:v>
                </c:pt>
                <c:pt idx="12">
                  <c:v>116342.07908522151</c:v>
                </c:pt>
                <c:pt idx="13">
                  <c:v>132867.49477836862</c:v>
                </c:pt>
                <c:pt idx="14">
                  <c:v>152955.18965882529</c:v>
                </c:pt>
                <c:pt idx="15">
                  <c:v>173628.03108874895</c:v>
                </c:pt>
                <c:pt idx="16">
                  <c:v>199334.30337872449</c:v>
                </c:pt>
                <c:pt idx="17">
                  <c:v>218581.69658244587</c:v>
                </c:pt>
                <c:pt idx="18">
                  <c:v>228070.53371934593</c:v>
                </c:pt>
                <c:pt idx="19">
                  <c:v>259861.88900206611</c:v>
                </c:pt>
                <c:pt idx="20">
                  <c:v>289557.1833193358</c:v>
                </c:pt>
              </c:numCache>
            </c:numRef>
          </c:val>
        </c:ser>
        <c:dLbls>
          <c:showLegendKey val="0"/>
          <c:showVal val="0"/>
          <c:showCatName val="0"/>
          <c:showSerName val="0"/>
          <c:showPercent val="0"/>
          <c:showBubbleSize val="0"/>
        </c:dLbls>
        <c:axId val="137814784"/>
        <c:axId val="137820800"/>
      </c:areaChart>
      <c:catAx>
        <c:axId val="137814784"/>
        <c:scaling>
          <c:orientation val="minMax"/>
        </c:scaling>
        <c:delete val="0"/>
        <c:axPos val="b"/>
        <c:numFmt formatCode="General" sourceLinked="1"/>
        <c:majorTickMark val="out"/>
        <c:minorTickMark val="none"/>
        <c:tickLblPos val="nextTo"/>
        <c:crossAx val="137820800"/>
        <c:crosses val="autoZero"/>
        <c:auto val="1"/>
        <c:lblAlgn val="ctr"/>
        <c:lblOffset val="100"/>
        <c:noMultiLvlLbl val="0"/>
      </c:catAx>
      <c:valAx>
        <c:axId val="137820800"/>
        <c:scaling>
          <c:orientation val="minMax"/>
          <c:max val="2800000"/>
          <c:min val="0"/>
        </c:scaling>
        <c:delete val="0"/>
        <c:axPos val="l"/>
        <c:majorGridlines/>
        <c:title>
          <c:tx>
            <c:rich>
              <a:bodyPr rot="-5400000" vert="horz"/>
              <a:lstStyle/>
              <a:p>
                <a:pPr>
                  <a:defRPr/>
                </a:pPr>
                <a:r>
                  <a:rPr lang="en-GB"/>
                  <a:t>Employment by economic class (thousands)</a:t>
                </a:r>
              </a:p>
            </c:rich>
          </c:tx>
          <c:layout/>
          <c:overlay val="0"/>
        </c:title>
        <c:numFmt formatCode="#,##0" sourceLinked="0"/>
        <c:majorTickMark val="out"/>
        <c:minorTickMark val="none"/>
        <c:tickLblPos val="nextTo"/>
        <c:crossAx val="137814784"/>
        <c:crosses val="autoZero"/>
        <c:crossBetween val="midCat"/>
        <c:majorUnit val="300000"/>
      </c:valAx>
    </c:plotArea>
    <c:plotVisOnly val="1"/>
    <c:dispBlanksAs val="zero"/>
    <c:showDLblsOverMax val="0"/>
  </c:chart>
  <c:spPr>
    <a:ln>
      <a:noFill/>
    </a:ln>
  </c:spPr>
  <c:txPr>
    <a:bodyPr/>
    <a:lstStyle/>
    <a:p>
      <a:pPr>
        <a:defRPr sz="1000"/>
      </a:pPr>
      <a:endParaRPr lang="en-US"/>
    </a:p>
  </c:txPr>
  <c:externalData r:id="rId2">
    <c:autoUpdate val="0"/>
  </c:externalData>
  <c:userShapes r:id="rId3"/>
</c:chartSpace>
</file>

<file path=ppt/diagrams/_rels/data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image" Target="../media/image8.tiff"/></Relationships>
</file>

<file path=ppt/diagrams/_rels/data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image" Target="../media/image11.tiff"/></Relationships>
</file>

<file path=ppt/diagrams/_rels/drawing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image" Target="../media/image8.tiff"/></Relationships>
</file>

<file path=ppt/diagrams/_rels/drawing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image" Target="../media/image11.tiff"/></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55B7B-BDA5-4332-A541-901406681E2C}" type="doc">
      <dgm:prSet loTypeId="urn:microsoft.com/office/officeart/2005/8/layout/vList6" loCatId="list" qsTypeId="urn:microsoft.com/office/officeart/2005/8/quickstyle/simple1#2" qsCatId="simple" csTypeId="urn:microsoft.com/office/officeart/2005/8/colors/accent1_2#2" csCatId="accent1" phldr="1"/>
      <dgm:spPr/>
      <dgm:t>
        <a:bodyPr/>
        <a:lstStyle/>
        <a:p>
          <a:endParaRPr lang="en-US"/>
        </a:p>
      </dgm:t>
    </dgm:pt>
    <dgm:pt modelId="{6001BF9B-9DD2-48FC-891C-32CC70AC4793}">
      <dgm:prSet phldrT="[Text]" custT="1"/>
      <dgm:spPr>
        <a:solidFill>
          <a:schemeClr val="accent1"/>
        </a:solidFill>
      </dgm:spPr>
      <dgm:t>
        <a:bodyPr/>
        <a:lstStyle/>
        <a:p>
          <a:r>
            <a:rPr lang="fr-CH" sz="2800" dirty="0" smtClean="0">
              <a:latin typeface="Arial" pitchFamily="34" charset="0"/>
              <a:cs typeface="Arial" pitchFamily="34" charset="0"/>
            </a:rPr>
            <a:t>International </a:t>
          </a:r>
          <a:r>
            <a:rPr lang="fr-CH" sz="2800" dirty="0" err="1" smtClean="0">
              <a:latin typeface="Arial" pitchFamily="34" charset="0"/>
              <a:cs typeface="Arial" pitchFamily="34" charset="0"/>
            </a:rPr>
            <a:t>policy</a:t>
          </a:r>
          <a:r>
            <a:rPr lang="fr-CH" sz="2800" dirty="0" smtClean="0">
              <a:latin typeface="Arial" pitchFamily="34" charset="0"/>
              <a:cs typeface="Arial" pitchFamily="34" charset="0"/>
            </a:rPr>
            <a:t> agendas</a:t>
          </a:r>
          <a:endParaRPr lang="en-US" sz="2800" dirty="0">
            <a:latin typeface="Arial" pitchFamily="34" charset="0"/>
            <a:cs typeface="Arial" pitchFamily="34" charset="0"/>
          </a:endParaRPr>
        </a:p>
      </dgm:t>
    </dgm:pt>
    <dgm:pt modelId="{6E6303C7-9C0F-4DBE-ADA3-D133DD4F1A91}" type="parTrans" cxnId="{BE035D85-83E9-43E3-81E7-D45C026227DC}">
      <dgm:prSet/>
      <dgm:spPr/>
      <dgm:t>
        <a:bodyPr/>
        <a:lstStyle/>
        <a:p>
          <a:endParaRPr lang="en-US"/>
        </a:p>
      </dgm:t>
    </dgm:pt>
    <dgm:pt modelId="{9A2F4358-749A-4062-AC3C-5DED8CB146E9}" type="sibTrans" cxnId="{BE035D85-83E9-43E3-81E7-D45C026227DC}">
      <dgm:prSet/>
      <dgm:spPr/>
      <dgm:t>
        <a:bodyPr/>
        <a:lstStyle/>
        <a:p>
          <a:endParaRPr lang="en-US"/>
        </a:p>
      </dgm:t>
    </dgm:pt>
    <dgm:pt modelId="{162DC415-87B5-44EA-AB6D-8F98A318E102}">
      <dgm:prSet phldrT="[Text]" custT="1"/>
      <dgm:spPr>
        <a:solidFill>
          <a:schemeClr val="accent4">
            <a:lumMod val="20000"/>
            <a:lumOff val="80000"/>
            <a:alpha val="90000"/>
          </a:schemeClr>
        </a:solidFill>
        <a:ln>
          <a:solidFill>
            <a:schemeClr val="bg1">
              <a:alpha val="90000"/>
            </a:schemeClr>
          </a:solidFill>
        </a:ln>
      </dgm:spPr>
      <dgm:t>
        <a:bodyPr/>
        <a:lstStyle/>
        <a:p>
          <a:pPr marL="180975" indent="0"/>
          <a:r>
            <a:rPr lang="fr-CH" sz="2000" dirty="0" smtClean="0">
              <a:latin typeface="Arial" pitchFamily="34" charset="0"/>
              <a:cs typeface="Arial" pitchFamily="34" charset="0"/>
            </a:rPr>
            <a:t> MDG </a:t>
          </a:r>
          <a:r>
            <a:rPr lang="fr-CH" sz="2000" dirty="0" err="1" smtClean="0">
              <a:latin typeface="Arial" pitchFamily="34" charset="0"/>
              <a:cs typeface="Arial" pitchFamily="34" charset="0"/>
            </a:rPr>
            <a:t>target</a:t>
          </a:r>
          <a:r>
            <a:rPr lang="fr-CH" sz="2000" dirty="0" smtClean="0">
              <a:latin typeface="Arial" pitchFamily="34" charset="0"/>
              <a:cs typeface="Arial" pitchFamily="34" charset="0"/>
            </a:rPr>
            <a:t> 1B</a:t>
          </a:r>
          <a:endParaRPr lang="en-US" sz="2000" dirty="0">
            <a:latin typeface="Arial" pitchFamily="34" charset="0"/>
            <a:cs typeface="Arial" pitchFamily="34" charset="0"/>
          </a:endParaRPr>
        </a:p>
      </dgm:t>
    </dgm:pt>
    <dgm:pt modelId="{229FDBD9-4D0A-4050-8A57-3966C97A9899}" type="parTrans" cxnId="{9A07095E-DBBC-4DB3-99CE-6E5A6DD9D7AB}">
      <dgm:prSet/>
      <dgm:spPr/>
      <dgm:t>
        <a:bodyPr/>
        <a:lstStyle/>
        <a:p>
          <a:endParaRPr lang="en-US"/>
        </a:p>
      </dgm:t>
    </dgm:pt>
    <dgm:pt modelId="{067B4AD0-9A34-4D00-BA93-312E590044C9}" type="sibTrans" cxnId="{9A07095E-DBBC-4DB3-99CE-6E5A6DD9D7AB}">
      <dgm:prSet/>
      <dgm:spPr/>
      <dgm:t>
        <a:bodyPr/>
        <a:lstStyle/>
        <a:p>
          <a:endParaRPr lang="en-US"/>
        </a:p>
      </dgm:t>
    </dgm:pt>
    <dgm:pt modelId="{DCA8C77A-81E9-4947-B1B8-26D7DA1969DC}">
      <dgm:prSet phldrT="[Text]" custT="1"/>
      <dgm:spPr>
        <a:solidFill>
          <a:schemeClr val="accent1"/>
        </a:solidFill>
      </dgm:spPr>
      <dgm:t>
        <a:bodyPr/>
        <a:lstStyle/>
        <a:p>
          <a:r>
            <a:rPr lang="fr-CH" sz="2800" dirty="0" smtClean="0">
              <a:latin typeface="Arial" pitchFamily="34" charset="0"/>
              <a:cs typeface="Arial" pitchFamily="34" charset="0"/>
            </a:rPr>
            <a:t>National </a:t>
          </a:r>
          <a:r>
            <a:rPr lang="fr-CH" sz="2800" dirty="0" err="1" smtClean="0">
              <a:latin typeface="Arial" pitchFamily="34" charset="0"/>
              <a:cs typeface="Arial" pitchFamily="34" charset="0"/>
            </a:rPr>
            <a:t>policy</a:t>
          </a:r>
          <a:r>
            <a:rPr lang="fr-CH" sz="2800" dirty="0" smtClean="0">
              <a:latin typeface="Arial" pitchFamily="34" charset="0"/>
              <a:cs typeface="Arial" pitchFamily="34" charset="0"/>
            </a:rPr>
            <a:t> agendas</a:t>
          </a:r>
          <a:endParaRPr lang="en-US" sz="2800" dirty="0">
            <a:latin typeface="Arial" pitchFamily="34" charset="0"/>
            <a:cs typeface="Arial" pitchFamily="34" charset="0"/>
          </a:endParaRPr>
        </a:p>
      </dgm:t>
    </dgm:pt>
    <dgm:pt modelId="{FCECE51B-462B-494D-B55D-655D0EC3A50E}" type="parTrans" cxnId="{7F839C7B-4244-4852-8C64-DB96A5CD84D4}">
      <dgm:prSet/>
      <dgm:spPr/>
      <dgm:t>
        <a:bodyPr/>
        <a:lstStyle/>
        <a:p>
          <a:endParaRPr lang="en-US"/>
        </a:p>
      </dgm:t>
    </dgm:pt>
    <dgm:pt modelId="{4B5A2A09-9FFD-42A3-A9B9-FF9A34B9D301}" type="sibTrans" cxnId="{7F839C7B-4244-4852-8C64-DB96A5CD84D4}">
      <dgm:prSet/>
      <dgm:spPr/>
      <dgm:t>
        <a:bodyPr/>
        <a:lstStyle/>
        <a:p>
          <a:endParaRPr lang="en-US"/>
        </a:p>
      </dgm:t>
    </dgm:pt>
    <dgm:pt modelId="{A128818E-683E-435A-9F7E-13A0538260AA}">
      <dgm:prSet phldrT="[Text]" custT="1"/>
      <dgm:spPr>
        <a:solidFill>
          <a:schemeClr val="accent4">
            <a:lumMod val="20000"/>
            <a:lumOff val="80000"/>
            <a:alpha val="90000"/>
          </a:schemeClr>
        </a:solidFill>
        <a:ln>
          <a:solidFill>
            <a:schemeClr val="bg1">
              <a:alpha val="90000"/>
            </a:schemeClr>
          </a:solidFill>
        </a:ln>
      </dgm:spPr>
      <dgm:t>
        <a:bodyPr/>
        <a:lstStyle/>
        <a:p>
          <a:pPr marL="180975" indent="0"/>
          <a:r>
            <a:rPr lang="fr-CH" sz="2000" dirty="0" smtClean="0">
              <a:latin typeface="Arial" pitchFamily="34" charset="0"/>
              <a:cs typeface="Arial" pitchFamily="34" charset="0"/>
            </a:rPr>
            <a:t> National </a:t>
          </a:r>
          <a:r>
            <a:rPr lang="fr-CH" sz="2000" dirty="0" err="1" smtClean="0">
              <a:latin typeface="Arial" pitchFamily="34" charset="0"/>
              <a:cs typeface="Arial" pitchFamily="34" charset="0"/>
            </a:rPr>
            <a:t>development</a:t>
          </a:r>
          <a:r>
            <a:rPr lang="fr-CH" sz="2000" dirty="0" smtClean="0">
              <a:latin typeface="Arial" pitchFamily="34" charset="0"/>
              <a:cs typeface="Arial" pitchFamily="34" charset="0"/>
            </a:rPr>
            <a:t>  </a:t>
          </a:r>
          <a:br>
            <a:rPr lang="fr-CH" sz="2000" dirty="0" smtClean="0">
              <a:latin typeface="Arial" pitchFamily="34" charset="0"/>
              <a:cs typeface="Arial" pitchFamily="34" charset="0"/>
            </a:rPr>
          </a:br>
          <a:r>
            <a:rPr lang="fr-CH" sz="2000" dirty="0" smtClean="0">
              <a:latin typeface="Arial" pitchFamily="34" charset="0"/>
              <a:cs typeface="Arial" pitchFamily="34" charset="0"/>
            </a:rPr>
            <a:t>   </a:t>
          </a:r>
          <a:r>
            <a:rPr lang="fr-CH" sz="2000" dirty="0" err="1" smtClean="0">
              <a:latin typeface="Arial" pitchFamily="34" charset="0"/>
              <a:cs typeface="Arial" pitchFamily="34" charset="0"/>
            </a:rPr>
            <a:t>frameworks</a:t>
          </a:r>
          <a:endParaRPr lang="en-US" sz="2000" dirty="0">
            <a:latin typeface="Arial" pitchFamily="34" charset="0"/>
            <a:cs typeface="Arial" pitchFamily="34" charset="0"/>
          </a:endParaRPr>
        </a:p>
      </dgm:t>
    </dgm:pt>
    <dgm:pt modelId="{0D27FA05-3252-4A5B-A349-F2B02158EB63}" type="parTrans" cxnId="{0FCB85CC-9F49-4B1F-A128-B834153DDE45}">
      <dgm:prSet/>
      <dgm:spPr/>
      <dgm:t>
        <a:bodyPr/>
        <a:lstStyle/>
        <a:p>
          <a:endParaRPr lang="en-US"/>
        </a:p>
      </dgm:t>
    </dgm:pt>
    <dgm:pt modelId="{93D647CA-D1CA-4319-9C09-151A527FD530}" type="sibTrans" cxnId="{0FCB85CC-9F49-4B1F-A128-B834153DDE45}">
      <dgm:prSet/>
      <dgm:spPr/>
      <dgm:t>
        <a:bodyPr/>
        <a:lstStyle/>
        <a:p>
          <a:endParaRPr lang="en-US"/>
        </a:p>
      </dgm:t>
    </dgm:pt>
    <dgm:pt modelId="{9A7016D5-BBAC-4C0D-B14B-5F1D9323133C}">
      <dgm:prSet phldrT="[Text]" custT="1"/>
      <dgm:spPr>
        <a:solidFill>
          <a:schemeClr val="accent4">
            <a:lumMod val="20000"/>
            <a:lumOff val="80000"/>
            <a:alpha val="90000"/>
          </a:schemeClr>
        </a:solidFill>
        <a:ln>
          <a:solidFill>
            <a:schemeClr val="bg1">
              <a:alpha val="90000"/>
            </a:schemeClr>
          </a:solidFill>
        </a:ln>
      </dgm:spPr>
      <dgm:t>
        <a:bodyPr/>
        <a:lstStyle/>
        <a:p>
          <a:pPr marL="361950" indent="-180975"/>
          <a:r>
            <a:rPr lang="fr-CH" sz="2000" dirty="0" smtClean="0">
              <a:latin typeface="Arial" pitchFamily="34" charset="0"/>
              <a:cs typeface="Arial" pitchFamily="34" charset="0"/>
            </a:rPr>
            <a:t> G20</a:t>
          </a:r>
          <a:endParaRPr lang="en-US" sz="2000" dirty="0">
            <a:latin typeface="Arial" pitchFamily="34" charset="0"/>
            <a:cs typeface="Arial" pitchFamily="34" charset="0"/>
          </a:endParaRPr>
        </a:p>
      </dgm:t>
    </dgm:pt>
    <dgm:pt modelId="{1258F23D-B7D8-42DC-9468-0D3AE653C7AD}" type="parTrans" cxnId="{623EDE01-3787-4C57-9A4F-499F90590B71}">
      <dgm:prSet/>
      <dgm:spPr/>
      <dgm:t>
        <a:bodyPr/>
        <a:lstStyle/>
        <a:p>
          <a:endParaRPr lang="en-GB"/>
        </a:p>
      </dgm:t>
    </dgm:pt>
    <dgm:pt modelId="{BFECFC09-93EA-4A15-AB6E-1DC420B6F14C}" type="sibTrans" cxnId="{623EDE01-3787-4C57-9A4F-499F90590B71}">
      <dgm:prSet/>
      <dgm:spPr/>
      <dgm:t>
        <a:bodyPr/>
        <a:lstStyle/>
        <a:p>
          <a:endParaRPr lang="en-GB"/>
        </a:p>
      </dgm:t>
    </dgm:pt>
    <dgm:pt modelId="{D3771819-9A50-4680-9696-2EDC74A12DE9}">
      <dgm:prSet phldrT="[Text]" custT="1"/>
      <dgm:spPr>
        <a:solidFill>
          <a:schemeClr val="accent4">
            <a:lumMod val="20000"/>
            <a:lumOff val="80000"/>
            <a:alpha val="90000"/>
          </a:schemeClr>
        </a:solidFill>
        <a:ln>
          <a:solidFill>
            <a:schemeClr val="bg1">
              <a:alpha val="90000"/>
            </a:schemeClr>
          </a:solidFill>
        </a:ln>
      </dgm:spPr>
      <dgm:t>
        <a:bodyPr/>
        <a:lstStyle/>
        <a:p>
          <a:pPr marL="361950" indent="-180975"/>
          <a:r>
            <a:rPr lang="fr-CH" sz="2000" dirty="0" smtClean="0">
              <a:latin typeface="Arial" pitchFamily="34" charset="0"/>
              <a:cs typeface="Arial" pitchFamily="34" charset="0"/>
            </a:rPr>
            <a:t> </a:t>
          </a:r>
          <a:r>
            <a:rPr lang="fr-CH" sz="2000" dirty="0" err="1" smtClean="0">
              <a:latin typeface="Arial" pitchFamily="34" charset="0"/>
              <a:cs typeface="Arial" pitchFamily="34" charset="0"/>
            </a:rPr>
            <a:t>IFIs</a:t>
          </a:r>
          <a:endParaRPr lang="en-US" sz="2000" dirty="0">
            <a:latin typeface="Arial" pitchFamily="34" charset="0"/>
            <a:cs typeface="Arial" pitchFamily="34" charset="0"/>
          </a:endParaRPr>
        </a:p>
      </dgm:t>
    </dgm:pt>
    <dgm:pt modelId="{7C20A720-2956-4449-9081-6D65118D74A3}" type="parTrans" cxnId="{22359320-B754-493B-8979-193091F8168F}">
      <dgm:prSet/>
      <dgm:spPr/>
      <dgm:t>
        <a:bodyPr/>
        <a:lstStyle/>
        <a:p>
          <a:endParaRPr lang="en-GB"/>
        </a:p>
      </dgm:t>
    </dgm:pt>
    <dgm:pt modelId="{464C4DFC-865D-44C9-965E-07EBE2451F04}" type="sibTrans" cxnId="{22359320-B754-493B-8979-193091F8168F}">
      <dgm:prSet/>
      <dgm:spPr/>
      <dgm:t>
        <a:bodyPr/>
        <a:lstStyle/>
        <a:p>
          <a:endParaRPr lang="en-GB"/>
        </a:p>
      </dgm:t>
    </dgm:pt>
    <dgm:pt modelId="{CC44DB61-08EB-411B-8F2A-247522A01281}">
      <dgm:prSet phldrT="[Text]" custT="1"/>
      <dgm:spPr>
        <a:solidFill>
          <a:schemeClr val="accent4">
            <a:lumMod val="20000"/>
            <a:lumOff val="80000"/>
            <a:alpha val="90000"/>
          </a:schemeClr>
        </a:solidFill>
        <a:ln>
          <a:solidFill>
            <a:schemeClr val="bg1">
              <a:alpha val="90000"/>
            </a:schemeClr>
          </a:solidFill>
        </a:ln>
      </dgm:spPr>
      <dgm:t>
        <a:bodyPr/>
        <a:lstStyle/>
        <a:p>
          <a:pPr marL="361950" indent="-180975"/>
          <a:r>
            <a:rPr lang="fr-CH" sz="2000" dirty="0" smtClean="0">
              <a:latin typeface="Arial" pitchFamily="34" charset="0"/>
              <a:cs typeface="Arial" pitchFamily="34" charset="0"/>
            </a:rPr>
            <a:t> </a:t>
          </a:r>
          <a:r>
            <a:rPr lang="fr-CH" sz="2000" dirty="0" err="1" smtClean="0">
              <a:latin typeface="Arial" pitchFamily="34" charset="0"/>
              <a:cs typeface="Arial" pitchFamily="34" charset="0"/>
            </a:rPr>
            <a:t>Crisis</a:t>
          </a:r>
          <a:r>
            <a:rPr lang="fr-CH" sz="2000" dirty="0" smtClean="0">
              <a:latin typeface="Arial" pitchFamily="34" charset="0"/>
              <a:cs typeface="Arial" pitchFamily="34" charset="0"/>
            </a:rPr>
            <a:t> </a:t>
          </a:r>
          <a:r>
            <a:rPr lang="fr-CH" sz="2000" dirty="0" err="1" smtClean="0">
              <a:latin typeface="Arial" pitchFamily="34" charset="0"/>
              <a:cs typeface="Arial" pitchFamily="34" charset="0"/>
            </a:rPr>
            <a:t>response</a:t>
          </a:r>
          <a:r>
            <a:rPr lang="fr-CH" sz="2000" dirty="0" smtClean="0">
              <a:latin typeface="Arial" pitchFamily="34" charset="0"/>
              <a:cs typeface="Arial" pitchFamily="34" charset="0"/>
            </a:rPr>
            <a:t> and </a:t>
          </a:r>
          <a:br>
            <a:rPr lang="fr-CH" sz="2000" dirty="0" smtClean="0">
              <a:latin typeface="Arial" pitchFamily="34" charset="0"/>
              <a:cs typeface="Arial" pitchFamily="34" charset="0"/>
            </a:rPr>
          </a:br>
          <a:r>
            <a:rPr lang="fr-CH" sz="2000" dirty="0" smtClean="0">
              <a:latin typeface="Arial" pitchFamily="34" charset="0"/>
              <a:cs typeface="Arial" pitchFamily="34" charset="0"/>
            </a:rPr>
            <a:t> </a:t>
          </a:r>
          <a:r>
            <a:rPr lang="fr-CH" sz="2000" dirty="0" err="1" smtClean="0">
              <a:latin typeface="Arial" pitchFamily="34" charset="0"/>
              <a:cs typeface="Arial" pitchFamily="34" charset="0"/>
            </a:rPr>
            <a:t>role</a:t>
          </a:r>
          <a:r>
            <a:rPr lang="fr-CH" sz="2000" dirty="0" smtClean="0">
              <a:latin typeface="Arial" pitchFamily="34" charset="0"/>
              <a:cs typeface="Arial" pitchFamily="34" charset="0"/>
            </a:rPr>
            <a:t> of </a:t>
          </a:r>
          <a:r>
            <a:rPr lang="fr-CH" sz="2000" dirty="0" err="1" smtClean="0">
              <a:latin typeface="Arial" pitchFamily="34" charset="0"/>
              <a:cs typeface="Arial" pitchFamily="34" charset="0"/>
            </a:rPr>
            <a:t>economic</a:t>
          </a:r>
          <a:r>
            <a:rPr lang="fr-CH" sz="2000" dirty="0" smtClean="0">
              <a:latin typeface="Arial" pitchFamily="34" charset="0"/>
              <a:cs typeface="Arial" pitchFamily="34" charset="0"/>
            </a:rPr>
            <a:t>    </a:t>
          </a:r>
          <a:r>
            <a:rPr lang="fr-CH" sz="2000" dirty="0" err="1" smtClean="0">
              <a:latin typeface="Arial" pitchFamily="34" charset="0"/>
              <a:cs typeface="Arial" pitchFamily="34" charset="0"/>
            </a:rPr>
            <a:t>policies</a:t>
          </a:r>
          <a:endParaRPr lang="en-US" sz="2000" dirty="0">
            <a:latin typeface="Arial" pitchFamily="34" charset="0"/>
            <a:cs typeface="Arial" pitchFamily="34" charset="0"/>
          </a:endParaRPr>
        </a:p>
      </dgm:t>
    </dgm:pt>
    <dgm:pt modelId="{44BBFFE7-B512-435A-92D1-6B3A2F495B1A}" type="parTrans" cxnId="{A27C69AB-0F86-483E-B195-FF9B0FB6A3F0}">
      <dgm:prSet/>
      <dgm:spPr/>
      <dgm:t>
        <a:bodyPr/>
        <a:lstStyle/>
        <a:p>
          <a:endParaRPr lang="en-GB"/>
        </a:p>
      </dgm:t>
    </dgm:pt>
    <dgm:pt modelId="{045C5A56-08EC-44CA-AC26-55A5B0A150D4}" type="sibTrans" cxnId="{A27C69AB-0F86-483E-B195-FF9B0FB6A3F0}">
      <dgm:prSet/>
      <dgm:spPr/>
      <dgm:t>
        <a:bodyPr/>
        <a:lstStyle/>
        <a:p>
          <a:endParaRPr lang="en-GB"/>
        </a:p>
      </dgm:t>
    </dgm:pt>
    <dgm:pt modelId="{23A5468D-E8A7-42FA-9D5B-1E08B0E1B703}">
      <dgm:prSet phldrT="[Text]" custT="1"/>
      <dgm:spPr>
        <a:solidFill>
          <a:schemeClr val="accent4">
            <a:lumMod val="20000"/>
            <a:lumOff val="80000"/>
            <a:alpha val="90000"/>
          </a:schemeClr>
        </a:solidFill>
        <a:ln>
          <a:solidFill>
            <a:schemeClr val="bg1">
              <a:alpha val="90000"/>
            </a:schemeClr>
          </a:solidFill>
        </a:ln>
      </dgm:spPr>
      <dgm:t>
        <a:bodyPr/>
        <a:lstStyle/>
        <a:p>
          <a:pPr marL="180975" indent="0"/>
          <a:r>
            <a:rPr lang="en-US" sz="2000" dirty="0" smtClean="0">
              <a:latin typeface="Arial" pitchFamily="34" charset="0"/>
              <a:cs typeface="Arial" pitchFamily="34" charset="0"/>
            </a:rPr>
            <a:t> Post-2015 Agenda</a:t>
          </a:r>
          <a:endParaRPr lang="en-US" sz="2000" dirty="0">
            <a:latin typeface="Arial" pitchFamily="34" charset="0"/>
            <a:cs typeface="Arial" pitchFamily="34" charset="0"/>
          </a:endParaRPr>
        </a:p>
      </dgm:t>
    </dgm:pt>
    <dgm:pt modelId="{88E307B0-F27C-43B5-B11B-8564CA3F5343}" type="parTrans" cxnId="{A1E4CA6A-7B2A-417C-956D-6A51B8513B30}">
      <dgm:prSet/>
      <dgm:spPr/>
      <dgm:t>
        <a:bodyPr/>
        <a:lstStyle/>
        <a:p>
          <a:endParaRPr lang="fr-FR"/>
        </a:p>
      </dgm:t>
    </dgm:pt>
    <dgm:pt modelId="{64459019-82A3-4DCD-89CC-6C42B4E26BA8}" type="sibTrans" cxnId="{A1E4CA6A-7B2A-417C-956D-6A51B8513B30}">
      <dgm:prSet/>
      <dgm:spPr/>
      <dgm:t>
        <a:bodyPr/>
        <a:lstStyle/>
        <a:p>
          <a:endParaRPr lang="fr-FR"/>
        </a:p>
      </dgm:t>
    </dgm:pt>
    <dgm:pt modelId="{F81CAD9F-E8B1-41A1-99AF-B405DC7AC289}" type="pres">
      <dgm:prSet presAssocID="{18A55B7B-BDA5-4332-A541-901406681E2C}" presName="Name0" presStyleCnt="0">
        <dgm:presLayoutVars>
          <dgm:dir/>
          <dgm:animLvl val="lvl"/>
          <dgm:resizeHandles/>
        </dgm:presLayoutVars>
      </dgm:prSet>
      <dgm:spPr/>
      <dgm:t>
        <a:bodyPr/>
        <a:lstStyle/>
        <a:p>
          <a:endParaRPr lang="es-AR"/>
        </a:p>
      </dgm:t>
    </dgm:pt>
    <dgm:pt modelId="{0A9782CB-C8B4-4E97-BCFB-AA7E2E01711E}" type="pres">
      <dgm:prSet presAssocID="{6001BF9B-9DD2-48FC-891C-32CC70AC4793}" presName="linNode" presStyleCnt="0"/>
      <dgm:spPr/>
    </dgm:pt>
    <dgm:pt modelId="{42E337FB-A893-4B30-AC91-A7EB2EADF107}" type="pres">
      <dgm:prSet presAssocID="{6001BF9B-9DD2-48FC-891C-32CC70AC4793}" presName="parentShp" presStyleLbl="node1" presStyleIdx="0" presStyleCnt="2">
        <dgm:presLayoutVars>
          <dgm:bulletEnabled val="1"/>
        </dgm:presLayoutVars>
      </dgm:prSet>
      <dgm:spPr/>
      <dgm:t>
        <a:bodyPr/>
        <a:lstStyle/>
        <a:p>
          <a:endParaRPr lang="en-US"/>
        </a:p>
      </dgm:t>
    </dgm:pt>
    <dgm:pt modelId="{7BD31A81-9660-4B97-8BD9-92E26761AAE9}" type="pres">
      <dgm:prSet presAssocID="{6001BF9B-9DD2-48FC-891C-32CC70AC4793}" presName="childShp" presStyleLbl="bgAccFollowNode1" presStyleIdx="0" presStyleCnt="2" custScaleY="113372">
        <dgm:presLayoutVars>
          <dgm:bulletEnabled val="1"/>
        </dgm:presLayoutVars>
      </dgm:prSet>
      <dgm:spPr/>
      <dgm:t>
        <a:bodyPr/>
        <a:lstStyle/>
        <a:p>
          <a:endParaRPr lang="en-US"/>
        </a:p>
      </dgm:t>
    </dgm:pt>
    <dgm:pt modelId="{8CB8B9BC-21E2-41B8-A48E-1980AA9CC491}" type="pres">
      <dgm:prSet presAssocID="{9A2F4358-749A-4062-AC3C-5DED8CB146E9}" presName="spacing" presStyleCnt="0"/>
      <dgm:spPr/>
    </dgm:pt>
    <dgm:pt modelId="{F330878A-B450-42C0-AF61-C8CD78892E03}" type="pres">
      <dgm:prSet presAssocID="{DCA8C77A-81E9-4947-B1B8-26D7DA1969DC}" presName="linNode" presStyleCnt="0"/>
      <dgm:spPr/>
    </dgm:pt>
    <dgm:pt modelId="{1867BEC3-9799-4F99-80AE-B3E1C8E6B822}" type="pres">
      <dgm:prSet presAssocID="{DCA8C77A-81E9-4947-B1B8-26D7DA1969DC}" presName="parentShp" presStyleLbl="node1" presStyleIdx="1" presStyleCnt="2">
        <dgm:presLayoutVars>
          <dgm:bulletEnabled val="1"/>
        </dgm:presLayoutVars>
      </dgm:prSet>
      <dgm:spPr/>
      <dgm:t>
        <a:bodyPr/>
        <a:lstStyle/>
        <a:p>
          <a:endParaRPr lang="en-US"/>
        </a:p>
      </dgm:t>
    </dgm:pt>
    <dgm:pt modelId="{4C42E791-D2F3-420E-9DF7-CF3C44A7263E}" type="pres">
      <dgm:prSet presAssocID="{DCA8C77A-81E9-4947-B1B8-26D7DA1969DC}" presName="childShp" presStyleLbl="bgAccFollowNode1" presStyleIdx="1" presStyleCnt="2" custScaleY="120895">
        <dgm:presLayoutVars>
          <dgm:bulletEnabled val="1"/>
        </dgm:presLayoutVars>
      </dgm:prSet>
      <dgm:spPr/>
      <dgm:t>
        <a:bodyPr/>
        <a:lstStyle/>
        <a:p>
          <a:endParaRPr lang="en-US"/>
        </a:p>
      </dgm:t>
    </dgm:pt>
  </dgm:ptLst>
  <dgm:cxnLst>
    <dgm:cxn modelId="{A84831D6-08EB-46C5-81C5-45484A1B610B}" type="presOf" srcId="{CC44DB61-08EB-411B-8F2A-247522A01281}" destId="{4C42E791-D2F3-420E-9DF7-CF3C44A7263E}" srcOrd="0" destOrd="1" presId="urn:microsoft.com/office/officeart/2005/8/layout/vList6"/>
    <dgm:cxn modelId="{09B82D23-FB7B-4FFC-B575-46832DAF7FDF}" type="presOf" srcId="{6001BF9B-9DD2-48FC-891C-32CC70AC4793}" destId="{42E337FB-A893-4B30-AC91-A7EB2EADF107}" srcOrd="0" destOrd="0" presId="urn:microsoft.com/office/officeart/2005/8/layout/vList6"/>
    <dgm:cxn modelId="{7F839C7B-4244-4852-8C64-DB96A5CD84D4}" srcId="{18A55B7B-BDA5-4332-A541-901406681E2C}" destId="{DCA8C77A-81E9-4947-B1B8-26D7DA1969DC}" srcOrd="1" destOrd="0" parTransId="{FCECE51B-462B-494D-B55D-655D0EC3A50E}" sibTransId="{4B5A2A09-9FFD-42A3-A9B9-FF9A34B9D301}"/>
    <dgm:cxn modelId="{248FB8DD-9B5C-4705-81A2-B6B97564E082}" type="presOf" srcId="{DCA8C77A-81E9-4947-B1B8-26D7DA1969DC}" destId="{1867BEC3-9799-4F99-80AE-B3E1C8E6B822}" srcOrd="0" destOrd="0" presId="urn:microsoft.com/office/officeart/2005/8/layout/vList6"/>
    <dgm:cxn modelId="{623EDE01-3787-4C57-9A4F-499F90590B71}" srcId="{6001BF9B-9DD2-48FC-891C-32CC70AC4793}" destId="{9A7016D5-BBAC-4C0D-B14B-5F1D9323133C}" srcOrd="2" destOrd="0" parTransId="{1258F23D-B7D8-42DC-9468-0D3AE653C7AD}" sibTransId="{BFECFC09-93EA-4A15-AB6E-1DC420B6F14C}"/>
    <dgm:cxn modelId="{436D841F-E54C-4D06-BC75-8290C056D777}" type="presOf" srcId="{A128818E-683E-435A-9F7E-13A0538260AA}" destId="{4C42E791-D2F3-420E-9DF7-CF3C44A7263E}" srcOrd="0" destOrd="0" presId="urn:microsoft.com/office/officeart/2005/8/layout/vList6"/>
    <dgm:cxn modelId="{A1E4CA6A-7B2A-417C-956D-6A51B8513B30}" srcId="{6001BF9B-9DD2-48FC-891C-32CC70AC4793}" destId="{23A5468D-E8A7-42FA-9D5B-1E08B0E1B703}" srcOrd="1" destOrd="0" parTransId="{88E307B0-F27C-43B5-B11B-8564CA3F5343}" sibTransId="{64459019-82A3-4DCD-89CC-6C42B4E26BA8}"/>
    <dgm:cxn modelId="{A678A7D3-0818-4E77-A8ED-BD448034C190}" type="presOf" srcId="{162DC415-87B5-44EA-AB6D-8F98A318E102}" destId="{7BD31A81-9660-4B97-8BD9-92E26761AAE9}" srcOrd="0" destOrd="0" presId="urn:microsoft.com/office/officeart/2005/8/layout/vList6"/>
    <dgm:cxn modelId="{A27C69AB-0F86-483E-B195-FF9B0FB6A3F0}" srcId="{DCA8C77A-81E9-4947-B1B8-26D7DA1969DC}" destId="{CC44DB61-08EB-411B-8F2A-247522A01281}" srcOrd="1" destOrd="0" parTransId="{44BBFFE7-B512-435A-92D1-6B3A2F495B1A}" sibTransId="{045C5A56-08EC-44CA-AC26-55A5B0A150D4}"/>
    <dgm:cxn modelId="{22359320-B754-493B-8979-193091F8168F}" srcId="{6001BF9B-9DD2-48FC-891C-32CC70AC4793}" destId="{D3771819-9A50-4680-9696-2EDC74A12DE9}" srcOrd="3" destOrd="0" parTransId="{7C20A720-2956-4449-9081-6D65118D74A3}" sibTransId="{464C4DFC-865D-44C9-965E-07EBE2451F04}"/>
    <dgm:cxn modelId="{0FCB85CC-9F49-4B1F-A128-B834153DDE45}" srcId="{DCA8C77A-81E9-4947-B1B8-26D7DA1969DC}" destId="{A128818E-683E-435A-9F7E-13A0538260AA}" srcOrd="0" destOrd="0" parTransId="{0D27FA05-3252-4A5B-A349-F2B02158EB63}" sibTransId="{93D647CA-D1CA-4319-9C09-151A527FD530}"/>
    <dgm:cxn modelId="{BE035D85-83E9-43E3-81E7-D45C026227DC}" srcId="{18A55B7B-BDA5-4332-A541-901406681E2C}" destId="{6001BF9B-9DD2-48FC-891C-32CC70AC4793}" srcOrd="0" destOrd="0" parTransId="{6E6303C7-9C0F-4DBE-ADA3-D133DD4F1A91}" sibTransId="{9A2F4358-749A-4062-AC3C-5DED8CB146E9}"/>
    <dgm:cxn modelId="{9A07095E-DBBC-4DB3-99CE-6E5A6DD9D7AB}" srcId="{6001BF9B-9DD2-48FC-891C-32CC70AC4793}" destId="{162DC415-87B5-44EA-AB6D-8F98A318E102}" srcOrd="0" destOrd="0" parTransId="{229FDBD9-4D0A-4050-8A57-3966C97A9899}" sibTransId="{067B4AD0-9A34-4D00-BA93-312E590044C9}"/>
    <dgm:cxn modelId="{553E77E8-7039-4BA6-8456-CD637416C0DA}" type="presOf" srcId="{D3771819-9A50-4680-9696-2EDC74A12DE9}" destId="{7BD31A81-9660-4B97-8BD9-92E26761AAE9}" srcOrd="0" destOrd="3" presId="urn:microsoft.com/office/officeart/2005/8/layout/vList6"/>
    <dgm:cxn modelId="{0C0576B0-DF4D-4C9A-9FE2-55331D31AFB9}" type="presOf" srcId="{18A55B7B-BDA5-4332-A541-901406681E2C}" destId="{F81CAD9F-E8B1-41A1-99AF-B405DC7AC289}" srcOrd="0" destOrd="0" presId="urn:microsoft.com/office/officeart/2005/8/layout/vList6"/>
    <dgm:cxn modelId="{431AAC54-1510-4614-9B65-7E966DB85768}" type="presOf" srcId="{9A7016D5-BBAC-4C0D-B14B-5F1D9323133C}" destId="{7BD31A81-9660-4B97-8BD9-92E26761AAE9}" srcOrd="0" destOrd="2" presId="urn:microsoft.com/office/officeart/2005/8/layout/vList6"/>
    <dgm:cxn modelId="{3E67E7F2-C1BE-4D14-BBE2-33430ADA5CAA}" type="presOf" srcId="{23A5468D-E8A7-42FA-9D5B-1E08B0E1B703}" destId="{7BD31A81-9660-4B97-8BD9-92E26761AAE9}" srcOrd="0" destOrd="1" presId="urn:microsoft.com/office/officeart/2005/8/layout/vList6"/>
    <dgm:cxn modelId="{9B3BBB3F-8D38-453E-B3DD-8FD567434965}" type="presParOf" srcId="{F81CAD9F-E8B1-41A1-99AF-B405DC7AC289}" destId="{0A9782CB-C8B4-4E97-BCFB-AA7E2E01711E}" srcOrd="0" destOrd="0" presId="urn:microsoft.com/office/officeart/2005/8/layout/vList6"/>
    <dgm:cxn modelId="{37DA624C-FC0A-45C4-8189-6D53333A0706}" type="presParOf" srcId="{0A9782CB-C8B4-4E97-BCFB-AA7E2E01711E}" destId="{42E337FB-A893-4B30-AC91-A7EB2EADF107}" srcOrd="0" destOrd="0" presId="urn:microsoft.com/office/officeart/2005/8/layout/vList6"/>
    <dgm:cxn modelId="{6E09ACBA-5E03-48F9-B60E-DC07217ABC78}" type="presParOf" srcId="{0A9782CB-C8B4-4E97-BCFB-AA7E2E01711E}" destId="{7BD31A81-9660-4B97-8BD9-92E26761AAE9}" srcOrd="1" destOrd="0" presId="urn:microsoft.com/office/officeart/2005/8/layout/vList6"/>
    <dgm:cxn modelId="{6F055E00-EE22-4FC4-89F8-301CC8D4D6E8}" type="presParOf" srcId="{F81CAD9F-E8B1-41A1-99AF-B405DC7AC289}" destId="{8CB8B9BC-21E2-41B8-A48E-1980AA9CC491}" srcOrd="1" destOrd="0" presId="urn:microsoft.com/office/officeart/2005/8/layout/vList6"/>
    <dgm:cxn modelId="{0CCB86AF-DBB2-496E-80B0-7A622F5F6BB2}" type="presParOf" srcId="{F81CAD9F-E8B1-41A1-99AF-B405DC7AC289}" destId="{F330878A-B450-42C0-AF61-C8CD78892E03}" srcOrd="2" destOrd="0" presId="urn:microsoft.com/office/officeart/2005/8/layout/vList6"/>
    <dgm:cxn modelId="{1CA6B507-722A-4A0B-9619-29BD230CAEBE}" type="presParOf" srcId="{F330878A-B450-42C0-AF61-C8CD78892E03}" destId="{1867BEC3-9799-4F99-80AE-B3E1C8E6B822}" srcOrd="0" destOrd="0" presId="urn:microsoft.com/office/officeart/2005/8/layout/vList6"/>
    <dgm:cxn modelId="{3C427D43-4557-4DB7-AAB6-F0789AFDE4B6}" type="presParOf" srcId="{F330878A-B450-42C0-AF61-C8CD78892E03}" destId="{4C42E791-D2F3-420E-9DF7-CF3C44A7263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7E294D-A698-4731-A6D3-A0D024537449}" type="doc">
      <dgm:prSet loTypeId="urn:microsoft.com/office/officeart/2005/8/layout/hList9" loCatId="list" qsTypeId="urn:microsoft.com/office/officeart/2005/8/quickstyle/simple1" qsCatId="simple" csTypeId="urn:microsoft.com/office/officeart/2005/8/colors/accent2_2" csCatId="accent2" phldr="1"/>
      <dgm:spPr/>
      <dgm:t>
        <a:bodyPr/>
        <a:lstStyle/>
        <a:p>
          <a:endParaRPr lang="en-US"/>
        </a:p>
      </dgm:t>
    </dgm:pt>
    <dgm:pt modelId="{4E5C1580-258C-4475-9046-F7B5B33E296D}">
      <dgm:prSet phldrT="[Text]" custT="1"/>
      <dgm:spPr/>
      <dgm:t>
        <a:bodyPr/>
        <a:lstStyle/>
        <a:p>
          <a:r>
            <a:rPr lang="fr-CH" sz="1800" dirty="0" err="1" smtClean="0"/>
            <a:t>Ministries</a:t>
          </a:r>
          <a:r>
            <a:rPr lang="fr-CH" sz="1800" dirty="0" smtClean="0"/>
            <a:t> of Finance </a:t>
          </a:r>
          <a:r>
            <a:rPr lang="fr-CH" sz="1800" dirty="0" err="1" smtClean="0"/>
            <a:t>allocate</a:t>
          </a:r>
          <a:r>
            <a:rPr lang="fr-CH" sz="1800" dirty="0" smtClean="0"/>
            <a:t> ressources </a:t>
          </a:r>
          <a:r>
            <a:rPr lang="fr-CH" sz="1800" dirty="0" err="1" smtClean="0"/>
            <a:t>based</a:t>
          </a:r>
          <a:r>
            <a:rPr lang="fr-CH" sz="1800" dirty="0" smtClean="0"/>
            <a:t>  on the </a:t>
          </a:r>
          <a:r>
            <a:rPr lang="fr-CH" sz="1800" dirty="0" err="1" smtClean="0"/>
            <a:t>quality</a:t>
          </a:r>
          <a:r>
            <a:rPr lang="fr-CH" sz="1800" dirty="0" smtClean="0"/>
            <a:t> of the </a:t>
          </a:r>
          <a:r>
            <a:rPr lang="fr-CH" sz="1800" dirty="0" err="1" smtClean="0"/>
            <a:t>request</a:t>
          </a:r>
          <a:r>
            <a:rPr lang="fr-CH" sz="1800" dirty="0" smtClean="0"/>
            <a:t> for </a:t>
          </a:r>
          <a:r>
            <a:rPr lang="fr-CH" sz="1800" dirty="0" err="1" smtClean="0"/>
            <a:t>funds</a:t>
          </a:r>
          <a:r>
            <a:rPr lang="fr-CH" sz="1800" dirty="0" smtClean="0"/>
            <a:t> </a:t>
          </a:r>
          <a:endParaRPr lang="en-US" sz="1800" dirty="0"/>
        </a:p>
      </dgm:t>
    </dgm:pt>
    <dgm:pt modelId="{A5B95434-8497-4B18-B5E8-C6980AA3C178}" type="parTrans" cxnId="{AF0E2086-F47B-4193-8F51-BDE3BA49B85D}">
      <dgm:prSet/>
      <dgm:spPr/>
      <dgm:t>
        <a:bodyPr/>
        <a:lstStyle/>
        <a:p>
          <a:endParaRPr lang="en-US"/>
        </a:p>
      </dgm:t>
    </dgm:pt>
    <dgm:pt modelId="{48B21D7E-BAC9-48FF-A02D-C3EF73A3954F}" type="sibTrans" cxnId="{AF0E2086-F47B-4193-8F51-BDE3BA49B85D}">
      <dgm:prSet/>
      <dgm:spPr/>
      <dgm:t>
        <a:bodyPr/>
        <a:lstStyle/>
        <a:p>
          <a:endParaRPr lang="en-US"/>
        </a:p>
      </dgm:t>
    </dgm:pt>
    <dgm:pt modelId="{4A99CBEE-9327-4B49-9DBA-9C10B16FA2D0}">
      <dgm:prSet phldrT="[Text]" custT="1"/>
      <dgm:spPr/>
      <dgm:t>
        <a:bodyPr/>
        <a:lstStyle/>
        <a:p>
          <a:endParaRPr lang="fr-CH" sz="1800" dirty="0" smtClean="0"/>
        </a:p>
        <a:p>
          <a:r>
            <a:rPr lang="fr-CH" sz="1800" dirty="0" err="1" smtClean="0"/>
            <a:t>Advocate</a:t>
          </a:r>
          <a:r>
            <a:rPr lang="fr-CH" sz="1800" dirty="0" smtClean="0"/>
            <a:t> for </a:t>
          </a:r>
          <a:r>
            <a:rPr lang="fr-CH" sz="1800" dirty="0" err="1" smtClean="0"/>
            <a:t>funds</a:t>
          </a:r>
          <a:r>
            <a:rPr lang="fr-CH" sz="1800" dirty="0" smtClean="0"/>
            <a:t> </a:t>
          </a:r>
          <a:r>
            <a:rPr lang="fr-CH" sz="1800" dirty="0" err="1" smtClean="0"/>
            <a:t>based</a:t>
          </a:r>
          <a:r>
            <a:rPr lang="fr-CH" sz="1800" dirty="0" smtClean="0"/>
            <a:t> on a </a:t>
          </a:r>
          <a:r>
            <a:rPr lang="fr-CH" sz="1800" dirty="0" err="1" smtClean="0"/>
            <a:t>solid</a:t>
          </a:r>
          <a:r>
            <a:rPr lang="fr-CH" sz="1800" dirty="0" smtClean="0"/>
            <a:t> argument (</a:t>
          </a:r>
          <a:r>
            <a:rPr lang="fr-CH" sz="1800" dirty="0" err="1" smtClean="0"/>
            <a:t>results</a:t>
          </a:r>
          <a:r>
            <a:rPr lang="fr-CH" sz="1800" dirty="0" smtClean="0"/>
            <a:t>-</a:t>
          </a:r>
          <a:r>
            <a:rPr lang="fr-CH" sz="1800" dirty="0" err="1" smtClean="0"/>
            <a:t>based</a:t>
          </a:r>
          <a:r>
            <a:rPr lang="fr-CH" sz="1800" dirty="0" smtClean="0"/>
            <a:t> management)</a:t>
          </a:r>
        </a:p>
        <a:p>
          <a:endParaRPr lang="en-US" sz="1800" dirty="0"/>
        </a:p>
      </dgm:t>
    </dgm:pt>
    <dgm:pt modelId="{F94F8B84-57FA-4F07-980B-3D5DC579A87E}" type="parTrans" cxnId="{347803E3-4870-4962-896B-4946C9BC51E1}">
      <dgm:prSet/>
      <dgm:spPr/>
      <dgm:t>
        <a:bodyPr/>
        <a:lstStyle/>
        <a:p>
          <a:endParaRPr lang="en-US"/>
        </a:p>
      </dgm:t>
    </dgm:pt>
    <dgm:pt modelId="{6D748148-BA68-4647-867D-D65DD741F3EA}" type="sibTrans" cxnId="{347803E3-4870-4962-896B-4946C9BC51E1}">
      <dgm:prSet/>
      <dgm:spPr/>
      <dgm:t>
        <a:bodyPr/>
        <a:lstStyle/>
        <a:p>
          <a:endParaRPr lang="en-US"/>
        </a:p>
      </dgm:t>
    </dgm:pt>
    <dgm:pt modelId="{E78B5BA3-2D87-4477-9EEC-EB849255CCEE}">
      <dgm:prSet phldrT="[Text]" custT="1"/>
      <dgm:spPr/>
      <dgm:t>
        <a:bodyPr/>
        <a:lstStyle/>
        <a:p>
          <a:r>
            <a:rPr lang="fr-CH" sz="1800" dirty="0" err="1" smtClean="0"/>
            <a:t>Make</a:t>
          </a:r>
          <a:r>
            <a:rPr lang="fr-CH" sz="1800" dirty="0" smtClean="0"/>
            <a:t> effective use of the national </a:t>
          </a:r>
          <a:r>
            <a:rPr lang="fr-CH" sz="1800" dirty="0" err="1" smtClean="0"/>
            <a:t>budgeting</a:t>
          </a:r>
          <a:r>
            <a:rPr lang="fr-CH" sz="1800" dirty="0" smtClean="0"/>
            <a:t> system </a:t>
          </a:r>
          <a:endParaRPr lang="en-US" sz="1800" dirty="0"/>
        </a:p>
      </dgm:t>
    </dgm:pt>
    <dgm:pt modelId="{4F681EE8-D756-4717-B7BE-C35F705D30BC}" type="parTrans" cxnId="{ECF01BDD-EEFE-4483-8142-4F0881C22034}">
      <dgm:prSet/>
      <dgm:spPr/>
      <dgm:t>
        <a:bodyPr/>
        <a:lstStyle/>
        <a:p>
          <a:endParaRPr lang="en-US"/>
        </a:p>
      </dgm:t>
    </dgm:pt>
    <dgm:pt modelId="{4696DB82-1B37-4433-9DFF-8741A95EEADB}" type="sibTrans" cxnId="{ECF01BDD-EEFE-4483-8142-4F0881C22034}">
      <dgm:prSet/>
      <dgm:spPr/>
      <dgm:t>
        <a:bodyPr/>
        <a:lstStyle/>
        <a:p>
          <a:endParaRPr lang="en-US"/>
        </a:p>
      </dgm:t>
    </dgm:pt>
    <dgm:pt modelId="{5A419001-377C-4421-A738-CFAE6CBB7D93}">
      <dgm:prSet custT="1"/>
      <dgm:spPr/>
      <dgm:t>
        <a:bodyPr/>
        <a:lstStyle/>
        <a:p>
          <a:r>
            <a:rPr lang="fr-CH" sz="1800" dirty="0" err="1" smtClean="0"/>
            <a:t>Work</a:t>
          </a:r>
          <a:r>
            <a:rPr lang="fr-CH" sz="1800" dirty="0" smtClean="0"/>
            <a:t> </a:t>
          </a:r>
          <a:r>
            <a:rPr lang="fr-CH" sz="1800" dirty="0" err="1" smtClean="0"/>
            <a:t>closely</a:t>
          </a:r>
          <a:r>
            <a:rPr lang="fr-CH" sz="1800" dirty="0" smtClean="0"/>
            <a:t> </a:t>
          </a:r>
          <a:r>
            <a:rPr lang="fr-CH" sz="1800" dirty="0" err="1" smtClean="0"/>
            <a:t>with</a:t>
          </a:r>
          <a:r>
            <a:rPr lang="fr-CH" sz="1800" dirty="0" smtClean="0"/>
            <a:t> the </a:t>
          </a:r>
          <a:r>
            <a:rPr lang="fr-CH" sz="1800" dirty="0" err="1" smtClean="0"/>
            <a:t>Ministry</a:t>
          </a:r>
          <a:r>
            <a:rPr lang="fr-CH" sz="1800" dirty="0" smtClean="0"/>
            <a:t> of Finance </a:t>
          </a:r>
          <a:endParaRPr lang="en-US" sz="1800" dirty="0"/>
        </a:p>
      </dgm:t>
    </dgm:pt>
    <dgm:pt modelId="{15B11F2D-34BD-422E-8D40-F9B13201E2F8}" type="sibTrans" cxnId="{9FB8002C-7E28-4A04-B1D9-214B37D578D1}">
      <dgm:prSet/>
      <dgm:spPr/>
      <dgm:t>
        <a:bodyPr/>
        <a:lstStyle/>
        <a:p>
          <a:endParaRPr lang="en-US"/>
        </a:p>
      </dgm:t>
    </dgm:pt>
    <dgm:pt modelId="{300C1795-05FA-4169-9248-7EBE06F32619}" type="parTrans" cxnId="{9FB8002C-7E28-4A04-B1D9-214B37D578D1}">
      <dgm:prSet/>
      <dgm:spPr/>
      <dgm:t>
        <a:bodyPr/>
        <a:lstStyle/>
        <a:p>
          <a:endParaRPr lang="en-US"/>
        </a:p>
      </dgm:t>
    </dgm:pt>
    <dgm:pt modelId="{FFB0B2DA-2C4A-46C3-B1F7-2871D3412638}" type="pres">
      <dgm:prSet presAssocID="{DD7E294D-A698-4731-A6D3-A0D024537449}" presName="list" presStyleCnt="0">
        <dgm:presLayoutVars>
          <dgm:dir/>
          <dgm:animLvl val="lvl"/>
        </dgm:presLayoutVars>
      </dgm:prSet>
      <dgm:spPr/>
      <dgm:t>
        <a:bodyPr/>
        <a:lstStyle/>
        <a:p>
          <a:endParaRPr lang="en-US"/>
        </a:p>
      </dgm:t>
    </dgm:pt>
    <dgm:pt modelId="{F780A912-4C49-4956-98B0-9EF546FC6B68}" type="pres">
      <dgm:prSet presAssocID="{4E5C1580-258C-4475-9046-F7B5B33E296D}" presName="posSpace" presStyleCnt="0"/>
      <dgm:spPr/>
      <dgm:t>
        <a:bodyPr/>
        <a:lstStyle/>
        <a:p>
          <a:endParaRPr lang="en-GB"/>
        </a:p>
      </dgm:t>
    </dgm:pt>
    <dgm:pt modelId="{E7944469-3AE5-41DF-ACDE-DADD02FE0111}" type="pres">
      <dgm:prSet presAssocID="{4E5C1580-258C-4475-9046-F7B5B33E296D}" presName="vertFlow" presStyleCnt="0"/>
      <dgm:spPr/>
      <dgm:t>
        <a:bodyPr/>
        <a:lstStyle/>
        <a:p>
          <a:endParaRPr lang="en-GB"/>
        </a:p>
      </dgm:t>
    </dgm:pt>
    <dgm:pt modelId="{0F1D08BE-E77C-45AD-9C47-CB375B08AA7A}" type="pres">
      <dgm:prSet presAssocID="{4E5C1580-258C-4475-9046-F7B5B33E296D}" presName="topSpace" presStyleCnt="0"/>
      <dgm:spPr/>
      <dgm:t>
        <a:bodyPr/>
        <a:lstStyle/>
        <a:p>
          <a:endParaRPr lang="en-GB"/>
        </a:p>
      </dgm:t>
    </dgm:pt>
    <dgm:pt modelId="{AC01B859-56A8-471C-B5C0-BE108193B193}" type="pres">
      <dgm:prSet presAssocID="{4E5C1580-258C-4475-9046-F7B5B33E296D}" presName="firstComp" presStyleCnt="0"/>
      <dgm:spPr/>
      <dgm:t>
        <a:bodyPr/>
        <a:lstStyle/>
        <a:p>
          <a:endParaRPr lang="en-GB"/>
        </a:p>
      </dgm:t>
    </dgm:pt>
    <dgm:pt modelId="{2ADD06BF-FE14-45F3-A07B-54FA374C74EE}" type="pres">
      <dgm:prSet presAssocID="{4E5C1580-258C-4475-9046-F7B5B33E296D}" presName="firstChild" presStyleLbl="bgAccFollowNode1" presStyleIdx="0" presStyleCnt="3" custScaleX="246442" custScaleY="126988" custLinFactNeighborX="80058" custLinFactNeighborY="-4858"/>
      <dgm:spPr/>
      <dgm:t>
        <a:bodyPr/>
        <a:lstStyle/>
        <a:p>
          <a:endParaRPr lang="en-US"/>
        </a:p>
      </dgm:t>
    </dgm:pt>
    <dgm:pt modelId="{3C604E43-3D5A-484D-9FE3-ACE1A1BC209E}" type="pres">
      <dgm:prSet presAssocID="{4E5C1580-258C-4475-9046-F7B5B33E296D}" presName="firstChildTx" presStyleLbl="bgAccFollowNode1" presStyleIdx="0" presStyleCnt="3">
        <dgm:presLayoutVars>
          <dgm:bulletEnabled val="1"/>
        </dgm:presLayoutVars>
      </dgm:prSet>
      <dgm:spPr/>
      <dgm:t>
        <a:bodyPr/>
        <a:lstStyle/>
        <a:p>
          <a:endParaRPr lang="en-US"/>
        </a:p>
      </dgm:t>
    </dgm:pt>
    <dgm:pt modelId="{C9EF2521-7636-4D49-BBC8-C443450B5DD6}" type="pres">
      <dgm:prSet presAssocID="{E78B5BA3-2D87-4477-9EEC-EB849255CCEE}" presName="comp" presStyleCnt="0"/>
      <dgm:spPr/>
      <dgm:t>
        <a:bodyPr/>
        <a:lstStyle/>
        <a:p>
          <a:endParaRPr lang="en-GB"/>
        </a:p>
      </dgm:t>
    </dgm:pt>
    <dgm:pt modelId="{53485639-0EA1-46F2-AE5F-E1F97142BD9A}" type="pres">
      <dgm:prSet presAssocID="{E78B5BA3-2D87-4477-9EEC-EB849255CCEE}" presName="child" presStyleLbl="bgAccFollowNode1" presStyleIdx="1" presStyleCnt="3" custScaleX="242572" custScaleY="115600" custLinFactNeighborX="81123" custLinFactNeighborY="13457"/>
      <dgm:spPr/>
      <dgm:t>
        <a:bodyPr/>
        <a:lstStyle/>
        <a:p>
          <a:endParaRPr lang="en-US"/>
        </a:p>
      </dgm:t>
    </dgm:pt>
    <dgm:pt modelId="{83ADEC81-FBB8-4D8F-B757-8AA9EA2B17C8}" type="pres">
      <dgm:prSet presAssocID="{E78B5BA3-2D87-4477-9EEC-EB849255CCEE}" presName="childTx" presStyleLbl="bgAccFollowNode1" presStyleIdx="1" presStyleCnt="3">
        <dgm:presLayoutVars>
          <dgm:bulletEnabled val="1"/>
        </dgm:presLayoutVars>
      </dgm:prSet>
      <dgm:spPr/>
      <dgm:t>
        <a:bodyPr/>
        <a:lstStyle/>
        <a:p>
          <a:endParaRPr lang="en-US"/>
        </a:p>
      </dgm:t>
    </dgm:pt>
    <dgm:pt modelId="{0BD3A0E5-A7DD-4FA2-BF66-845809D97B11}" type="pres">
      <dgm:prSet presAssocID="{5A419001-377C-4421-A738-CFAE6CBB7D93}" presName="comp" presStyleCnt="0"/>
      <dgm:spPr/>
      <dgm:t>
        <a:bodyPr/>
        <a:lstStyle/>
        <a:p>
          <a:endParaRPr lang="en-GB"/>
        </a:p>
      </dgm:t>
    </dgm:pt>
    <dgm:pt modelId="{4CC9F38D-2516-4676-ACD2-C39A5E5B8894}" type="pres">
      <dgm:prSet presAssocID="{5A419001-377C-4421-A738-CFAE6CBB7D93}" presName="child" presStyleLbl="bgAccFollowNode1" presStyleIdx="2" presStyleCnt="3" custScaleX="242256" custScaleY="115600" custLinFactNeighborX="81281" custLinFactNeighborY="31322"/>
      <dgm:spPr/>
      <dgm:t>
        <a:bodyPr/>
        <a:lstStyle/>
        <a:p>
          <a:endParaRPr lang="en-US"/>
        </a:p>
      </dgm:t>
    </dgm:pt>
    <dgm:pt modelId="{E1762EC9-EB38-4BB3-9D60-88023BC43C42}" type="pres">
      <dgm:prSet presAssocID="{5A419001-377C-4421-A738-CFAE6CBB7D93}" presName="childTx" presStyleLbl="bgAccFollowNode1" presStyleIdx="2" presStyleCnt="3">
        <dgm:presLayoutVars>
          <dgm:bulletEnabled val="1"/>
        </dgm:presLayoutVars>
      </dgm:prSet>
      <dgm:spPr/>
      <dgm:t>
        <a:bodyPr/>
        <a:lstStyle/>
        <a:p>
          <a:endParaRPr lang="en-US"/>
        </a:p>
      </dgm:t>
    </dgm:pt>
    <dgm:pt modelId="{B68DBE92-B692-49DD-902B-9F69FFCED182}" type="pres">
      <dgm:prSet presAssocID="{4E5C1580-258C-4475-9046-F7B5B33E296D}" presName="negSpace" presStyleCnt="0"/>
      <dgm:spPr/>
      <dgm:t>
        <a:bodyPr/>
        <a:lstStyle/>
        <a:p>
          <a:endParaRPr lang="en-GB"/>
        </a:p>
      </dgm:t>
    </dgm:pt>
    <dgm:pt modelId="{949D4421-F316-4B27-B7F3-92A112F6252B}" type="pres">
      <dgm:prSet presAssocID="{4E5C1580-258C-4475-9046-F7B5B33E296D}" presName="circle" presStyleLbl="node1" presStyleIdx="0" presStyleCnt="1" custScaleX="443837" custScaleY="449576" custLinFactX="-200000" custLinFactNeighborX="-249733" custLinFactNeighborY="-335"/>
      <dgm:spPr/>
      <dgm:t>
        <a:bodyPr/>
        <a:lstStyle/>
        <a:p>
          <a:endParaRPr lang="en-US"/>
        </a:p>
      </dgm:t>
    </dgm:pt>
  </dgm:ptLst>
  <dgm:cxnLst>
    <dgm:cxn modelId="{13D30940-4C6F-4199-BC60-5501BAEA9D02}" type="presOf" srcId="{DD7E294D-A698-4731-A6D3-A0D024537449}" destId="{FFB0B2DA-2C4A-46C3-B1F7-2871D3412638}" srcOrd="0" destOrd="0" presId="urn:microsoft.com/office/officeart/2005/8/layout/hList9"/>
    <dgm:cxn modelId="{C915B558-DC82-440C-BD08-245919DE88AF}" type="presOf" srcId="{E78B5BA3-2D87-4477-9EEC-EB849255CCEE}" destId="{53485639-0EA1-46F2-AE5F-E1F97142BD9A}" srcOrd="0" destOrd="0" presId="urn:microsoft.com/office/officeart/2005/8/layout/hList9"/>
    <dgm:cxn modelId="{47B0D1CC-F549-4427-96C0-7C51648316C1}" type="presOf" srcId="{E78B5BA3-2D87-4477-9EEC-EB849255CCEE}" destId="{83ADEC81-FBB8-4D8F-B757-8AA9EA2B17C8}" srcOrd="1" destOrd="0" presId="urn:microsoft.com/office/officeart/2005/8/layout/hList9"/>
    <dgm:cxn modelId="{ECF01BDD-EEFE-4483-8142-4F0881C22034}" srcId="{4E5C1580-258C-4475-9046-F7B5B33E296D}" destId="{E78B5BA3-2D87-4477-9EEC-EB849255CCEE}" srcOrd="1" destOrd="0" parTransId="{4F681EE8-D756-4717-B7BE-C35F705D30BC}" sibTransId="{4696DB82-1B37-4433-9DFF-8741A95EEADB}"/>
    <dgm:cxn modelId="{AF0E2086-F47B-4193-8F51-BDE3BA49B85D}" srcId="{DD7E294D-A698-4731-A6D3-A0D024537449}" destId="{4E5C1580-258C-4475-9046-F7B5B33E296D}" srcOrd="0" destOrd="0" parTransId="{A5B95434-8497-4B18-B5E8-C6980AA3C178}" sibTransId="{48B21D7E-BAC9-48FF-A02D-C3EF73A3954F}"/>
    <dgm:cxn modelId="{DFDC20D5-CA03-4D4D-B89F-4567283358E0}" type="presOf" srcId="{4A99CBEE-9327-4B49-9DBA-9C10B16FA2D0}" destId="{2ADD06BF-FE14-45F3-A07B-54FA374C74EE}" srcOrd="0" destOrd="0" presId="urn:microsoft.com/office/officeart/2005/8/layout/hList9"/>
    <dgm:cxn modelId="{9FB8002C-7E28-4A04-B1D9-214B37D578D1}" srcId="{4E5C1580-258C-4475-9046-F7B5B33E296D}" destId="{5A419001-377C-4421-A738-CFAE6CBB7D93}" srcOrd="2" destOrd="0" parTransId="{300C1795-05FA-4169-9248-7EBE06F32619}" sibTransId="{15B11F2D-34BD-422E-8D40-F9B13201E2F8}"/>
    <dgm:cxn modelId="{347803E3-4870-4962-896B-4946C9BC51E1}" srcId="{4E5C1580-258C-4475-9046-F7B5B33E296D}" destId="{4A99CBEE-9327-4B49-9DBA-9C10B16FA2D0}" srcOrd="0" destOrd="0" parTransId="{F94F8B84-57FA-4F07-980B-3D5DC579A87E}" sibTransId="{6D748148-BA68-4647-867D-D65DD741F3EA}"/>
    <dgm:cxn modelId="{C8CDACFC-7635-40BD-9E91-971296656986}" type="presOf" srcId="{5A419001-377C-4421-A738-CFAE6CBB7D93}" destId="{4CC9F38D-2516-4676-ACD2-C39A5E5B8894}" srcOrd="0" destOrd="0" presId="urn:microsoft.com/office/officeart/2005/8/layout/hList9"/>
    <dgm:cxn modelId="{B8D5B2EA-D4BB-4EE4-9BE9-07B9ACD8B43D}" type="presOf" srcId="{5A419001-377C-4421-A738-CFAE6CBB7D93}" destId="{E1762EC9-EB38-4BB3-9D60-88023BC43C42}" srcOrd="1" destOrd="0" presId="urn:microsoft.com/office/officeart/2005/8/layout/hList9"/>
    <dgm:cxn modelId="{8CD6F1DD-AFAD-4196-86D2-3B3140D490C3}" type="presOf" srcId="{4E5C1580-258C-4475-9046-F7B5B33E296D}" destId="{949D4421-F316-4B27-B7F3-92A112F6252B}" srcOrd="0" destOrd="0" presId="urn:microsoft.com/office/officeart/2005/8/layout/hList9"/>
    <dgm:cxn modelId="{3DB016D6-BEE9-4625-B56B-98F8C1179A63}" type="presOf" srcId="{4A99CBEE-9327-4B49-9DBA-9C10B16FA2D0}" destId="{3C604E43-3D5A-484D-9FE3-ACE1A1BC209E}" srcOrd="1" destOrd="0" presId="urn:microsoft.com/office/officeart/2005/8/layout/hList9"/>
    <dgm:cxn modelId="{7184798E-A907-47BC-BC6A-DBE05C697C83}" type="presParOf" srcId="{FFB0B2DA-2C4A-46C3-B1F7-2871D3412638}" destId="{F780A912-4C49-4956-98B0-9EF546FC6B68}" srcOrd="0" destOrd="0" presId="urn:microsoft.com/office/officeart/2005/8/layout/hList9"/>
    <dgm:cxn modelId="{1F143A35-726C-40F6-9647-21BBC677089F}" type="presParOf" srcId="{FFB0B2DA-2C4A-46C3-B1F7-2871D3412638}" destId="{E7944469-3AE5-41DF-ACDE-DADD02FE0111}" srcOrd="1" destOrd="0" presId="urn:microsoft.com/office/officeart/2005/8/layout/hList9"/>
    <dgm:cxn modelId="{23EA374B-1A24-4A8E-81F3-82D109EF214B}" type="presParOf" srcId="{E7944469-3AE5-41DF-ACDE-DADD02FE0111}" destId="{0F1D08BE-E77C-45AD-9C47-CB375B08AA7A}" srcOrd="0" destOrd="0" presId="urn:microsoft.com/office/officeart/2005/8/layout/hList9"/>
    <dgm:cxn modelId="{79DDFD56-6BDB-42D8-89DF-058C036109CD}" type="presParOf" srcId="{E7944469-3AE5-41DF-ACDE-DADD02FE0111}" destId="{AC01B859-56A8-471C-B5C0-BE108193B193}" srcOrd="1" destOrd="0" presId="urn:microsoft.com/office/officeart/2005/8/layout/hList9"/>
    <dgm:cxn modelId="{52FEAF71-B2E8-4977-A2BA-5526FD80504C}" type="presParOf" srcId="{AC01B859-56A8-471C-B5C0-BE108193B193}" destId="{2ADD06BF-FE14-45F3-A07B-54FA374C74EE}" srcOrd="0" destOrd="0" presId="urn:microsoft.com/office/officeart/2005/8/layout/hList9"/>
    <dgm:cxn modelId="{7A6A601E-B314-40AE-87DE-954A0F759579}" type="presParOf" srcId="{AC01B859-56A8-471C-B5C0-BE108193B193}" destId="{3C604E43-3D5A-484D-9FE3-ACE1A1BC209E}" srcOrd="1" destOrd="0" presId="urn:microsoft.com/office/officeart/2005/8/layout/hList9"/>
    <dgm:cxn modelId="{4F7060A8-1F2D-42E1-82F7-C096C10CC318}" type="presParOf" srcId="{E7944469-3AE5-41DF-ACDE-DADD02FE0111}" destId="{C9EF2521-7636-4D49-BBC8-C443450B5DD6}" srcOrd="2" destOrd="0" presId="urn:microsoft.com/office/officeart/2005/8/layout/hList9"/>
    <dgm:cxn modelId="{28295058-ECFE-4238-B679-686B388882AA}" type="presParOf" srcId="{C9EF2521-7636-4D49-BBC8-C443450B5DD6}" destId="{53485639-0EA1-46F2-AE5F-E1F97142BD9A}" srcOrd="0" destOrd="0" presId="urn:microsoft.com/office/officeart/2005/8/layout/hList9"/>
    <dgm:cxn modelId="{8398EF5A-45C1-42B7-A024-D8BB092C5AFA}" type="presParOf" srcId="{C9EF2521-7636-4D49-BBC8-C443450B5DD6}" destId="{83ADEC81-FBB8-4D8F-B757-8AA9EA2B17C8}" srcOrd="1" destOrd="0" presId="urn:microsoft.com/office/officeart/2005/8/layout/hList9"/>
    <dgm:cxn modelId="{ADA86D2E-C33D-4EDF-BBE5-A34763204517}" type="presParOf" srcId="{E7944469-3AE5-41DF-ACDE-DADD02FE0111}" destId="{0BD3A0E5-A7DD-4FA2-BF66-845809D97B11}" srcOrd="3" destOrd="0" presId="urn:microsoft.com/office/officeart/2005/8/layout/hList9"/>
    <dgm:cxn modelId="{2B4B7747-D1BE-4C1E-96E8-03F93835B753}" type="presParOf" srcId="{0BD3A0E5-A7DD-4FA2-BF66-845809D97B11}" destId="{4CC9F38D-2516-4676-ACD2-C39A5E5B8894}" srcOrd="0" destOrd="0" presId="urn:microsoft.com/office/officeart/2005/8/layout/hList9"/>
    <dgm:cxn modelId="{8898CD5B-3CEE-4C98-9137-9D79FE1EC8AA}" type="presParOf" srcId="{0BD3A0E5-A7DD-4FA2-BF66-845809D97B11}" destId="{E1762EC9-EB38-4BB3-9D60-88023BC43C42}" srcOrd="1" destOrd="0" presId="urn:microsoft.com/office/officeart/2005/8/layout/hList9"/>
    <dgm:cxn modelId="{FC60C0EF-8C4E-428A-B8C6-B396FB10F7EF}" type="presParOf" srcId="{FFB0B2DA-2C4A-46C3-B1F7-2871D3412638}" destId="{B68DBE92-B692-49DD-902B-9F69FFCED182}" srcOrd="2" destOrd="0" presId="urn:microsoft.com/office/officeart/2005/8/layout/hList9"/>
    <dgm:cxn modelId="{79A070BD-9039-4B5E-BA18-50CFD1BAF48D}" type="presParOf" srcId="{FFB0B2DA-2C4A-46C3-B1F7-2871D3412638}" destId="{949D4421-F316-4B27-B7F3-92A112F6252B}"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7E294D-A698-4731-A6D3-A0D024537449}" type="doc">
      <dgm:prSet loTypeId="urn:microsoft.com/office/officeart/2005/8/layout/hList9" loCatId="list" qsTypeId="urn:microsoft.com/office/officeart/2005/8/quickstyle/simple1" qsCatId="simple" csTypeId="urn:microsoft.com/office/officeart/2005/8/colors/accent2_2" csCatId="accent2" phldr="1"/>
      <dgm:spPr/>
      <dgm:t>
        <a:bodyPr/>
        <a:lstStyle/>
        <a:p>
          <a:endParaRPr lang="en-US"/>
        </a:p>
      </dgm:t>
    </dgm:pt>
    <dgm:pt modelId="{4E5C1580-258C-4475-9046-F7B5B33E296D}">
      <dgm:prSet phldrT="[Text]" custT="1"/>
      <dgm:spPr/>
      <dgm:t>
        <a:bodyPr/>
        <a:lstStyle/>
        <a:p>
          <a:r>
            <a:rPr lang="fr-CH" sz="1800" dirty="0" err="1" smtClean="0"/>
            <a:t>Ministries</a:t>
          </a:r>
          <a:r>
            <a:rPr lang="fr-CH" sz="1800" dirty="0" smtClean="0"/>
            <a:t> of Finance </a:t>
          </a:r>
          <a:r>
            <a:rPr lang="fr-CH" sz="1800" dirty="0" err="1" smtClean="0"/>
            <a:t>allocate</a:t>
          </a:r>
          <a:r>
            <a:rPr lang="fr-CH" sz="1800" dirty="0" smtClean="0"/>
            <a:t> </a:t>
          </a:r>
          <a:r>
            <a:rPr lang="fr-CH" sz="1800" dirty="0" err="1" smtClean="0"/>
            <a:t>resources</a:t>
          </a:r>
          <a:r>
            <a:rPr lang="fr-CH" sz="1800" dirty="0" smtClean="0"/>
            <a:t> </a:t>
          </a:r>
          <a:r>
            <a:rPr lang="fr-CH" sz="1800" dirty="0" err="1" smtClean="0"/>
            <a:t>based</a:t>
          </a:r>
          <a:r>
            <a:rPr lang="fr-CH" sz="1800" dirty="0" smtClean="0"/>
            <a:t> on </a:t>
          </a:r>
          <a:r>
            <a:rPr lang="fr-CH" sz="1800" dirty="0" err="1" smtClean="0"/>
            <a:t>NDFs</a:t>
          </a:r>
          <a:r>
            <a:rPr lang="fr-CH" sz="1800" dirty="0" smtClean="0"/>
            <a:t> </a:t>
          </a:r>
          <a:r>
            <a:rPr lang="fr-CH" sz="1800" dirty="0" err="1" smtClean="0"/>
            <a:t>priorities</a:t>
          </a:r>
          <a:endParaRPr lang="en-US" sz="1800" dirty="0"/>
        </a:p>
      </dgm:t>
    </dgm:pt>
    <dgm:pt modelId="{A5B95434-8497-4B18-B5E8-C6980AA3C178}" type="parTrans" cxnId="{AF0E2086-F47B-4193-8F51-BDE3BA49B85D}">
      <dgm:prSet/>
      <dgm:spPr/>
      <dgm:t>
        <a:bodyPr/>
        <a:lstStyle/>
        <a:p>
          <a:endParaRPr lang="en-US"/>
        </a:p>
      </dgm:t>
    </dgm:pt>
    <dgm:pt modelId="{48B21D7E-BAC9-48FF-A02D-C3EF73A3954F}" type="sibTrans" cxnId="{AF0E2086-F47B-4193-8F51-BDE3BA49B85D}">
      <dgm:prSet/>
      <dgm:spPr/>
      <dgm:t>
        <a:bodyPr/>
        <a:lstStyle/>
        <a:p>
          <a:endParaRPr lang="en-US"/>
        </a:p>
      </dgm:t>
    </dgm:pt>
    <dgm:pt modelId="{4A99CBEE-9327-4B49-9DBA-9C10B16FA2D0}">
      <dgm:prSet phldrT="[Text]" custT="1"/>
      <dgm:spPr/>
      <dgm:t>
        <a:bodyPr/>
        <a:lstStyle/>
        <a:p>
          <a:r>
            <a:rPr lang="fr-CH" sz="1800" dirty="0" err="1" smtClean="0"/>
            <a:t>Work</a:t>
          </a:r>
          <a:r>
            <a:rPr lang="fr-CH" sz="1800" dirty="0" smtClean="0"/>
            <a:t> on </a:t>
          </a:r>
          <a:r>
            <a:rPr lang="fr-CH" sz="1800" dirty="0" err="1" smtClean="0"/>
            <a:t>integrating</a:t>
          </a:r>
          <a:r>
            <a:rPr lang="fr-CH" sz="1800" dirty="0" smtClean="0"/>
            <a:t> </a:t>
          </a:r>
          <a:r>
            <a:rPr lang="fr-CH" sz="1800" dirty="0" err="1" smtClean="0"/>
            <a:t>employment</a:t>
          </a:r>
          <a:r>
            <a:rPr lang="fr-CH" sz="1800" dirty="0" smtClean="0"/>
            <a:t> </a:t>
          </a:r>
          <a:r>
            <a:rPr lang="fr-CH" sz="1800" dirty="0" err="1" smtClean="0"/>
            <a:t>policies</a:t>
          </a:r>
          <a:r>
            <a:rPr lang="fr-CH" sz="1800" dirty="0" smtClean="0"/>
            <a:t> in </a:t>
          </a:r>
          <a:r>
            <a:rPr lang="fr-CH" sz="1800" dirty="0" err="1" smtClean="0"/>
            <a:t>NDFs</a:t>
          </a:r>
          <a:endParaRPr lang="en-US" sz="1800" dirty="0"/>
        </a:p>
      </dgm:t>
    </dgm:pt>
    <dgm:pt modelId="{F94F8B84-57FA-4F07-980B-3D5DC579A87E}" type="parTrans" cxnId="{347803E3-4870-4962-896B-4946C9BC51E1}">
      <dgm:prSet/>
      <dgm:spPr/>
      <dgm:t>
        <a:bodyPr/>
        <a:lstStyle/>
        <a:p>
          <a:endParaRPr lang="en-US"/>
        </a:p>
      </dgm:t>
    </dgm:pt>
    <dgm:pt modelId="{6D748148-BA68-4647-867D-D65DD741F3EA}" type="sibTrans" cxnId="{347803E3-4870-4962-896B-4946C9BC51E1}">
      <dgm:prSet/>
      <dgm:spPr/>
      <dgm:t>
        <a:bodyPr/>
        <a:lstStyle/>
        <a:p>
          <a:endParaRPr lang="en-US"/>
        </a:p>
      </dgm:t>
    </dgm:pt>
    <dgm:pt modelId="{AF5E0867-24A9-4EE3-BC3B-9312360CFDDB}">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800" dirty="0" smtClean="0"/>
            <a:t>Ensuring policy coherence between the NEP and the NDF’s objective</a:t>
          </a:r>
        </a:p>
      </dgm:t>
    </dgm:pt>
    <dgm:pt modelId="{EE642ABB-B5FA-4B24-B3E3-42F5DCB58D3B}" type="parTrans" cxnId="{FC1C3D08-FE1F-465B-A4E1-D08A8CF9B8DF}">
      <dgm:prSet/>
      <dgm:spPr/>
      <dgm:t>
        <a:bodyPr/>
        <a:lstStyle/>
        <a:p>
          <a:endParaRPr lang="en-US"/>
        </a:p>
      </dgm:t>
    </dgm:pt>
    <dgm:pt modelId="{84436DAD-86AC-4177-9671-AE312BA9B015}" type="sibTrans" cxnId="{FC1C3D08-FE1F-465B-A4E1-D08A8CF9B8DF}">
      <dgm:prSet/>
      <dgm:spPr/>
      <dgm:t>
        <a:bodyPr/>
        <a:lstStyle/>
        <a:p>
          <a:endParaRPr lang="en-US"/>
        </a:p>
      </dgm:t>
    </dgm:pt>
    <dgm:pt modelId="{8A4F7C24-A431-4BAB-A1B1-73063C8DEA0C}">
      <dgm:prSet custT="1"/>
      <dgm:spPr/>
      <dgm:t>
        <a:bodyPr/>
        <a:lstStyle/>
        <a:p>
          <a:r>
            <a:rPr lang="fr-CH" sz="1800" dirty="0" err="1" smtClean="0"/>
            <a:t>Collaborate</a:t>
          </a:r>
          <a:r>
            <a:rPr lang="fr-CH" sz="1800" dirty="0" smtClean="0"/>
            <a:t> </a:t>
          </a:r>
          <a:r>
            <a:rPr lang="fr-CH" sz="1800" dirty="0" err="1" smtClean="0"/>
            <a:t>with</a:t>
          </a:r>
          <a:r>
            <a:rPr lang="fr-CH" sz="1800" dirty="0" smtClean="0"/>
            <a:t> the </a:t>
          </a:r>
          <a:r>
            <a:rPr lang="fr-CH" sz="1800" dirty="0" err="1" smtClean="0"/>
            <a:t>Ministry</a:t>
          </a:r>
          <a:r>
            <a:rPr lang="fr-CH" sz="1800" dirty="0" smtClean="0"/>
            <a:t> of Finance /Planning/</a:t>
          </a:r>
          <a:r>
            <a:rPr lang="fr-CH" sz="1800" dirty="0" err="1" smtClean="0"/>
            <a:t>Economy</a:t>
          </a:r>
          <a:r>
            <a:rPr lang="fr-CH" sz="1800" dirty="0" smtClean="0"/>
            <a:t> </a:t>
          </a:r>
          <a:endParaRPr lang="en-US" sz="1800" dirty="0"/>
        </a:p>
      </dgm:t>
    </dgm:pt>
    <dgm:pt modelId="{394FC796-4D6A-47FB-B558-449DB089959A}" type="parTrans" cxnId="{8E8CF2ED-5407-4AED-BCCA-CD8A887BC5B7}">
      <dgm:prSet/>
      <dgm:spPr/>
      <dgm:t>
        <a:bodyPr/>
        <a:lstStyle/>
        <a:p>
          <a:endParaRPr lang="en-US"/>
        </a:p>
      </dgm:t>
    </dgm:pt>
    <dgm:pt modelId="{4A2EBF9B-DB38-4CEE-A1F9-7C569E1BC9C1}" type="sibTrans" cxnId="{8E8CF2ED-5407-4AED-BCCA-CD8A887BC5B7}">
      <dgm:prSet/>
      <dgm:spPr/>
      <dgm:t>
        <a:bodyPr/>
        <a:lstStyle/>
        <a:p>
          <a:endParaRPr lang="en-US"/>
        </a:p>
      </dgm:t>
    </dgm:pt>
    <dgm:pt modelId="{FFB0B2DA-2C4A-46C3-B1F7-2871D3412638}" type="pres">
      <dgm:prSet presAssocID="{DD7E294D-A698-4731-A6D3-A0D024537449}" presName="list" presStyleCnt="0">
        <dgm:presLayoutVars>
          <dgm:dir/>
          <dgm:animLvl val="lvl"/>
        </dgm:presLayoutVars>
      </dgm:prSet>
      <dgm:spPr/>
      <dgm:t>
        <a:bodyPr/>
        <a:lstStyle/>
        <a:p>
          <a:endParaRPr lang="en-US"/>
        </a:p>
      </dgm:t>
    </dgm:pt>
    <dgm:pt modelId="{F780A912-4C49-4956-98B0-9EF546FC6B68}" type="pres">
      <dgm:prSet presAssocID="{4E5C1580-258C-4475-9046-F7B5B33E296D}" presName="posSpace" presStyleCnt="0"/>
      <dgm:spPr/>
      <dgm:t>
        <a:bodyPr/>
        <a:lstStyle/>
        <a:p>
          <a:endParaRPr lang="en-GB"/>
        </a:p>
      </dgm:t>
    </dgm:pt>
    <dgm:pt modelId="{E7944469-3AE5-41DF-ACDE-DADD02FE0111}" type="pres">
      <dgm:prSet presAssocID="{4E5C1580-258C-4475-9046-F7B5B33E296D}" presName="vertFlow" presStyleCnt="0"/>
      <dgm:spPr/>
      <dgm:t>
        <a:bodyPr/>
        <a:lstStyle/>
        <a:p>
          <a:endParaRPr lang="en-GB"/>
        </a:p>
      </dgm:t>
    </dgm:pt>
    <dgm:pt modelId="{0F1D08BE-E77C-45AD-9C47-CB375B08AA7A}" type="pres">
      <dgm:prSet presAssocID="{4E5C1580-258C-4475-9046-F7B5B33E296D}" presName="topSpace" presStyleCnt="0"/>
      <dgm:spPr/>
      <dgm:t>
        <a:bodyPr/>
        <a:lstStyle/>
        <a:p>
          <a:endParaRPr lang="en-GB"/>
        </a:p>
      </dgm:t>
    </dgm:pt>
    <dgm:pt modelId="{AC01B859-56A8-471C-B5C0-BE108193B193}" type="pres">
      <dgm:prSet presAssocID="{4E5C1580-258C-4475-9046-F7B5B33E296D}" presName="firstComp" presStyleCnt="0"/>
      <dgm:spPr/>
      <dgm:t>
        <a:bodyPr/>
        <a:lstStyle/>
        <a:p>
          <a:endParaRPr lang="en-GB"/>
        </a:p>
      </dgm:t>
    </dgm:pt>
    <dgm:pt modelId="{2ADD06BF-FE14-45F3-A07B-54FA374C74EE}" type="pres">
      <dgm:prSet presAssocID="{4E5C1580-258C-4475-9046-F7B5B33E296D}" presName="firstChild" presStyleLbl="bgAccFollowNode1" presStyleIdx="0" presStyleCnt="3" custScaleX="208533" custScaleY="98178" custLinFactNeighborX="50111" custLinFactNeighborY="-8956"/>
      <dgm:spPr/>
      <dgm:t>
        <a:bodyPr/>
        <a:lstStyle/>
        <a:p>
          <a:endParaRPr lang="en-US"/>
        </a:p>
      </dgm:t>
    </dgm:pt>
    <dgm:pt modelId="{3C604E43-3D5A-484D-9FE3-ACE1A1BC209E}" type="pres">
      <dgm:prSet presAssocID="{4E5C1580-258C-4475-9046-F7B5B33E296D}" presName="firstChildTx" presStyleLbl="bgAccFollowNode1" presStyleIdx="0" presStyleCnt="3">
        <dgm:presLayoutVars>
          <dgm:bulletEnabled val="1"/>
        </dgm:presLayoutVars>
      </dgm:prSet>
      <dgm:spPr/>
      <dgm:t>
        <a:bodyPr/>
        <a:lstStyle/>
        <a:p>
          <a:endParaRPr lang="en-US"/>
        </a:p>
      </dgm:t>
    </dgm:pt>
    <dgm:pt modelId="{D5329AF0-4234-4CB3-ACC4-7C2A6151ACE8}" type="pres">
      <dgm:prSet presAssocID="{AF5E0867-24A9-4EE3-BC3B-9312360CFDDB}" presName="comp" presStyleCnt="0"/>
      <dgm:spPr/>
      <dgm:t>
        <a:bodyPr/>
        <a:lstStyle/>
        <a:p>
          <a:endParaRPr lang="en-GB"/>
        </a:p>
      </dgm:t>
    </dgm:pt>
    <dgm:pt modelId="{D2608CED-8A08-4F38-8CF0-98FC13DEFE7A}" type="pres">
      <dgm:prSet presAssocID="{AF5E0867-24A9-4EE3-BC3B-9312360CFDDB}" presName="child" presStyleLbl="bgAccFollowNode1" presStyleIdx="1" presStyleCnt="3" custScaleX="204131" custScaleY="81988" custLinFactNeighborX="52312" custLinFactNeighborY="918"/>
      <dgm:spPr/>
      <dgm:t>
        <a:bodyPr/>
        <a:lstStyle/>
        <a:p>
          <a:endParaRPr lang="en-US"/>
        </a:p>
      </dgm:t>
    </dgm:pt>
    <dgm:pt modelId="{456AE397-2211-44BD-885D-107D043F30B3}" type="pres">
      <dgm:prSet presAssocID="{AF5E0867-24A9-4EE3-BC3B-9312360CFDDB}" presName="childTx" presStyleLbl="bgAccFollowNode1" presStyleIdx="1" presStyleCnt="3">
        <dgm:presLayoutVars>
          <dgm:bulletEnabled val="1"/>
        </dgm:presLayoutVars>
      </dgm:prSet>
      <dgm:spPr/>
      <dgm:t>
        <a:bodyPr/>
        <a:lstStyle/>
        <a:p>
          <a:endParaRPr lang="en-US"/>
        </a:p>
      </dgm:t>
    </dgm:pt>
    <dgm:pt modelId="{5A417FFA-BC07-4F63-ACE3-F5A197268A93}" type="pres">
      <dgm:prSet presAssocID="{8A4F7C24-A431-4BAB-A1B1-73063C8DEA0C}" presName="comp" presStyleCnt="0"/>
      <dgm:spPr/>
      <dgm:t>
        <a:bodyPr/>
        <a:lstStyle/>
        <a:p>
          <a:endParaRPr lang="en-GB"/>
        </a:p>
      </dgm:t>
    </dgm:pt>
    <dgm:pt modelId="{AFA6AEF0-5E55-4142-897B-6E2507BB5861}" type="pres">
      <dgm:prSet presAssocID="{8A4F7C24-A431-4BAB-A1B1-73063C8DEA0C}" presName="child" presStyleLbl="bgAccFollowNode1" presStyleIdx="2" presStyleCnt="3" custScaleX="205253" custScaleY="81806" custLinFactNeighborX="52807" custLinFactNeighborY="11760"/>
      <dgm:spPr/>
      <dgm:t>
        <a:bodyPr/>
        <a:lstStyle/>
        <a:p>
          <a:endParaRPr lang="en-US"/>
        </a:p>
      </dgm:t>
    </dgm:pt>
    <dgm:pt modelId="{D85507B9-ED33-4A1A-B960-C94CBC668B1C}" type="pres">
      <dgm:prSet presAssocID="{8A4F7C24-A431-4BAB-A1B1-73063C8DEA0C}" presName="childTx" presStyleLbl="bgAccFollowNode1" presStyleIdx="2" presStyleCnt="3">
        <dgm:presLayoutVars>
          <dgm:bulletEnabled val="1"/>
        </dgm:presLayoutVars>
      </dgm:prSet>
      <dgm:spPr/>
      <dgm:t>
        <a:bodyPr/>
        <a:lstStyle/>
        <a:p>
          <a:endParaRPr lang="en-US"/>
        </a:p>
      </dgm:t>
    </dgm:pt>
    <dgm:pt modelId="{B68DBE92-B692-49DD-902B-9F69FFCED182}" type="pres">
      <dgm:prSet presAssocID="{4E5C1580-258C-4475-9046-F7B5B33E296D}" presName="negSpace" presStyleCnt="0"/>
      <dgm:spPr/>
      <dgm:t>
        <a:bodyPr/>
        <a:lstStyle/>
        <a:p>
          <a:endParaRPr lang="en-GB"/>
        </a:p>
      </dgm:t>
    </dgm:pt>
    <dgm:pt modelId="{949D4421-F316-4B27-B7F3-92A112F6252B}" type="pres">
      <dgm:prSet presAssocID="{4E5C1580-258C-4475-9046-F7B5B33E296D}" presName="circle" presStyleLbl="node1" presStyleIdx="0" presStyleCnt="1" custScaleX="304889" custScaleY="318289" custLinFactX="-100000" custLinFactNeighborX="-187596" custLinFactNeighborY="-198"/>
      <dgm:spPr/>
      <dgm:t>
        <a:bodyPr/>
        <a:lstStyle/>
        <a:p>
          <a:endParaRPr lang="en-US"/>
        </a:p>
      </dgm:t>
    </dgm:pt>
  </dgm:ptLst>
  <dgm:cxnLst>
    <dgm:cxn modelId="{B61B9F23-2261-49C6-992B-D80001229933}" type="presOf" srcId="{AF5E0867-24A9-4EE3-BC3B-9312360CFDDB}" destId="{D2608CED-8A08-4F38-8CF0-98FC13DEFE7A}" srcOrd="0" destOrd="0" presId="urn:microsoft.com/office/officeart/2005/8/layout/hList9"/>
    <dgm:cxn modelId="{FC1C3D08-FE1F-465B-A4E1-D08A8CF9B8DF}" srcId="{4E5C1580-258C-4475-9046-F7B5B33E296D}" destId="{AF5E0867-24A9-4EE3-BC3B-9312360CFDDB}" srcOrd="1" destOrd="0" parTransId="{EE642ABB-B5FA-4B24-B3E3-42F5DCB58D3B}" sibTransId="{84436DAD-86AC-4177-9671-AE312BA9B015}"/>
    <dgm:cxn modelId="{313A11D1-1DB7-4E2E-BE27-4707567E5CD1}" type="presOf" srcId="{4A99CBEE-9327-4B49-9DBA-9C10B16FA2D0}" destId="{2ADD06BF-FE14-45F3-A07B-54FA374C74EE}" srcOrd="0" destOrd="0" presId="urn:microsoft.com/office/officeart/2005/8/layout/hList9"/>
    <dgm:cxn modelId="{97AD2AE4-5021-46E3-B4F5-EA0BE28C98E8}" type="presOf" srcId="{8A4F7C24-A431-4BAB-A1B1-73063C8DEA0C}" destId="{D85507B9-ED33-4A1A-B960-C94CBC668B1C}" srcOrd="1" destOrd="0" presId="urn:microsoft.com/office/officeart/2005/8/layout/hList9"/>
    <dgm:cxn modelId="{AF0E2086-F47B-4193-8F51-BDE3BA49B85D}" srcId="{DD7E294D-A698-4731-A6D3-A0D024537449}" destId="{4E5C1580-258C-4475-9046-F7B5B33E296D}" srcOrd="0" destOrd="0" parTransId="{A5B95434-8497-4B18-B5E8-C6980AA3C178}" sibTransId="{48B21D7E-BAC9-48FF-A02D-C3EF73A3954F}"/>
    <dgm:cxn modelId="{40587F30-FEFE-4A31-B6BA-54831DF628C5}" type="presOf" srcId="{8A4F7C24-A431-4BAB-A1B1-73063C8DEA0C}" destId="{AFA6AEF0-5E55-4142-897B-6E2507BB5861}" srcOrd="0" destOrd="0" presId="urn:microsoft.com/office/officeart/2005/8/layout/hList9"/>
    <dgm:cxn modelId="{ECCBF600-B9CA-4607-82ED-FF883EF5267B}" type="presOf" srcId="{DD7E294D-A698-4731-A6D3-A0D024537449}" destId="{FFB0B2DA-2C4A-46C3-B1F7-2871D3412638}" srcOrd="0" destOrd="0" presId="urn:microsoft.com/office/officeart/2005/8/layout/hList9"/>
    <dgm:cxn modelId="{347803E3-4870-4962-896B-4946C9BC51E1}" srcId="{4E5C1580-258C-4475-9046-F7B5B33E296D}" destId="{4A99CBEE-9327-4B49-9DBA-9C10B16FA2D0}" srcOrd="0" destOrd="0" parTransId="{F94F8B84-57FA-4F07-980B-3D5DC579A87E}" sibTransId="{6D748148-BA68-4647-867D-D65DD741F3EA}"/>
    <dgm:cxn modelId="{DB2467D0-AC65-4E3E-9A87-61F4B1E90C2E}" type="presOf" srcId="{4A99CBEE-9327-4B49-9DBA-9C10B16FA2D0}" destId="{3C604E43-3D5A-484D-9FE3-ACE1A1BC209E}" srcOrd="1" destOrd="0" presId="urn:microsoft.com/office/officeart/2005/8/layout/hList9"/>
    <dgm:cxn modelId="{F327C5C6-F1E7-4EC4-A503-9F633A0D1096}" type="presOf" srcId="{4E5C1580-258C-4475-9046-F7B5B33E296D}" destId="{949D4421-F316-4B27-B7F3-92A112F6252B}" srcOrd="0" destOrd="0" presId="urn:microsoft.com/office/officeart/2005/8/layout/hList9"/>
    <dgm:cxn modelId="{8E8CF2ED-5407-4AED-BCCA-CD8A887BC5B7}" srcId="{4E5C1580-258C-4475-9046-F7B5B33E296D}" destId="{8A4F7C24-A431-4BAB-A1B1-73063C8DEA0C}" srcOrd="2" destOrd="0" parTransId="{394FC796-4D6A-47FB-B558-449DB089959A}" sibTransId="{4A2EBF9B-DB38-4CEE-A1F9-7C569E1BC9C1}"/>
    <dgm:cxn modelId="{CB874235-87AB-40F9-8644-DA71319E4CAB}" type="presOf" srcId="{AF5E0867-24A9-4EE3-BC3B-9312360CFDDB}" destId="{456AE397-2211-44BD-885D-107D043F30B3}" srcOrd="1" destOrd="0" presId="urn:microsoft.com/office/officeart/2005/8/layout/hList9"/>
    <dgm:cxn modelId="{4C0DF3B5-8F06-48CB-85FE-F527DC59BB3F}" type="presParOf" srcId="{FFB0B2DA-2C4A-46C3-B1F7-2871D3412638}" destId="{F780A912-4C49-4956-98B0-9EF546FC6B68}" srcOrd="0" destOrd="0" presId="urn:microsoft.com/office/officeart/2005/8/layout/hList9"/>
    <dgm:cxn modelId="{407CDD82-A5BE-4CC9-AF99-6907EE4C8457}" type="presParOf" srcId="{FFB0B2DA-2C4A-46C3-B1F7-2871D3412638}" destId="{E7944469-3AE5-41DF-ACDE-DADD02FE0111}" srcOrd="1" destOrd="0" presId="urn:microsoft.com/office/officeart/2005/8/layout/hList9"/>
    <dgm:cxn modelId="{4C790837-2FD7-42D4-9ADF-73631EA9E26E}" type="presParOf" srcId="{E7944469-3AE5-41DF-ACDE-DADD02FE0111}" destId="{0F1D08BE-E77C-45AD-9C47-CB375B08AA7A}" srcOrd="0" destOrd="0" presId="urn:microsoft.com/office/officeart/2005/8/layout/hList9"/>
    <dgm:cxn modelId="{00E36026-F144-4D69-A86B-AABAC6908CEB}" type="presParOf" srcId="{E7944469-3AE5-41DF-ACDE-DADD02FE0111}" destId="{AC01B859-56A8-471C-B5C0-BE108193B193}" srcOrd="1" destOrd="0" presId="urn:microsoft.com/office/officeart/2005/8/layout/hList9"/>
    <dgm:cxn modelId="{1A37AD89-797C-4833-B5CC-1BE7A8AD2D82}" type="presParOf" srcId="{AC01B859-56A8-471C-B5C0-BE108193B193}" destId="{2ADD06BF-FE14-45F3-A07B-54FA374C74EE}" srcOrd="0" destOrd="0" presId="urn:microsoft.com/office/officeart/2005/8/layout/hList9"/>
    <dgm:cxn modelId="{92A7F112-4262-42C4-932E-2BAAFCE414A2}" type="presParOf" srcId="{AC01B859-56A8-471C-B5C0-BE108193B193}" destId="{3C604E43-3D5A-484D-9FE3-ACE1A1BC209E}" srcOrd="1" destOrd="0" presId="urn:microsoft.com/office/officeart/2005/8/layout/hList9"/>
    <dgm:cxn modelId="{E43840AA-B53E-4276-9177-CC60B10096A7}" type="presParOf" srcId="{E7944469-3AE5-41DF-ACDE-DADD02FE0111}" destId="{D5329AF0-4234-4CB3-ACC4-7C2A6151ACE8}" srcOrd="2" destOrd="0" presId="urn:microsoft.com/office/officeart/2005/8/layout/hList9"/>
    <dgm:cxn modelId="{425B03B8-E9C6-4DF3-AD41-1DCC8CF75062}" type="presParOf" srcId="{D5329AF0-4234-4CB3-ACC4-7C2A6151ACE8}" destId="{D2608CED-8A08-4F38-8CF0-98FC13DEFE7A}" srcOrd="0" destOrd="0" presId="urn:microsoft.com/office/officeart/2005/8/layout/hList9"/>
    <dgm:cxn modelId="{5CDEF76E-DF7F-485B-B1BB-DAFDD14FD09C}" type="presParOf" srcId="{D5329AF0-4234-4CB3-ACC4-7C2A6151ACE8}" destId="{456AE397-2211-44BD-885D-107D043F30B3}" srcOrd="1" destOrd="0" presId="urn:microsoft.com/office/officeart/2005/8/layout/hList9"/>
    <dgm:cxn modelId="{9A7C15F9-CFE7-40CF-B350-DA4D3C53B860}" type="presParOf" srcId="{E7944469-3AE5-41DF-ACDE-DADD02FE0111}" destId="{5A417FFA-BC07-4F63-ACE3-F5A197268A93}" srcOrd="3" destOrd="0" presId="urn:microsoft.com/office/officeart/2005/8/layout/hList9"/>
    <dgm:cxn modelId="{52B716AA-5231-4989-A500-8C0506592217}" type="presParOf" srcId="{5A417FFA-BC07-4F63-ACE3-F5A197268A93}" destId="{AFA6AEF0-5E55-4142-897B-6E2507BB5861}" srcOrd="0" destOrd="0" presId="urn:microsoft.com/office/officeart/2005/8/layout/hList9"/>
    <dgm:cxn modelId="{22F6A2E0-FCC3-4111-BE66-E5C85B161832}" type="presParOf" srcId="{5A417FFA-BC07-4F63-ACE3-F5A197268A93}" destId="{D85507B9-ED33-4A1A-B960-C94CBC668B1C}" srcOrd="1" destOrd="0" presId="urn:microsoft.com/office/officeart/2005/8/layout/hList9"/>
    <dgm:cxn modelId="{E8ACA7F0-0E49-458C-8BB9-D7972E6AD33C}" type="presParOf" srcId="{FFB0B2DA-2C4A-46C3-B1F7-2871D3412638}" destId="{B68DBE92-B692-49DD-902B-9F69FFCED182}" srcOrd="2" destOrd="0" presId="urn:microsoft.com/office/officeart/2005/8/layout/hList9"/>
    <dgm:cxn modelId="{9795E7E8-F86E-47B5-A8A5-7D0A59692F02}" type="presParOf" srcId="{FFB0B2DA-2C4A-46C3-B1F7-2871D3412638}" destId="{949D4421-F316-4B27-B7F3-92A112F6252B}" srcOrd="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12B15F-7682-46AD-BD12-FF868DA1BC21}" type="doc">
      <dgm:prSet loTypeId="urn:microsoft.com/office/officeart/2005/8/layout/vProcess5" loCatId="process" qsTypeId="urn:microsoft.com/office/officeart/2005/8/quickstyle/simple1" qsCatId="simple" csTypeId="urn:microsoft.com/office/officeart/2005/8/colors/accent6_3" csCatId="accent6" phldr="1"/>
      <dgm:spPr/>
      <dgm:t>
        <a:bodyPr/>
        <a:lstStyle/>
        <a:p>
          <a:endParaRPr lang="en-US"/>
        </a:p>
      </dgm:t>
    </dgm:pt>
    <dgm:pt modelId="{4CDB4797-B63B-4164-8E15-7232F528BE76}">
      <dgm:prSet phldrT="[Text]"/>
      <dgm:spPr/>
      <dgm:t>
        <a:bodyPr/>
        <a:lstStyle/>
        <a:p>
          <a:r>
            <a:rPr lang="fr-CH" b="1" smtClean="0"/>
            <a:t>Prepare: 1 month</a:t>
          </a:r>
          <a:endParaRPr lang="en-US" b="1" dirty="0"/>
        </a:p>
      </dgm:t>
    </dgm:pt>
    <dgm:pt modelId="{1F62A0C6-4997-4A5D-8F10-4B0B0EE2857D}" type="parTrans" cxnId="{91FD2A09-4B9F-4656-97E2-627E2B63B58E}">
      <dgm:prSet/>
      <dgm:spPr/>
      <dgm:t>
        <a:bodyPr/>
        <a:lstStyle/>
        <a:p>
          <a:endParaRPr lang="en-US"/>
        </a:p>
      </dgm:t>
    </dgm:pt>
    <dgm:pt modelId="{F75A6BA9-AB9D-407A-882D-42E1B4DAAB70}" type="sibTrans" cxnId="{91FD2A09-4B9F-4656-97E2-627E2B63B58E}">
      <dgm:prSet/>
      <dgm:spPr/>
      <dgm:t>
        <a:bodyPr/>
        <a:lstStyle/>
        <a:p>
          <a:endParaRPr lang="en-US"/>
        </a:p>
      </dgm:t>
    </dgm:pt>
    <dgm:pt modelId="{5B3A699A-BAA7-45F5-ADE7-6E46F3618FF4}">
      <dgm:prSet phldrT="[Text]"/>
      <dgm:spPr/>
      <dgm:t>
        <a:bodyPr/>
        <a:lstStyle/>
        <a:p>
          <a:r>
            <a:rPr lang="fr-CH" b="1" smtClean="0"/>
            <a:t>Formulate: 12 months</a:t>
          </a:r>
          <a:endParaRPr lang="en-US" b="1" dirty="0"/>
        </a:p>
      </dgm:t>
    </dgm:pt>
    <dgm:pt modelId="{13C7DAD6-CD6F-40BC-85F4-FDF03BEF5B38}" type="parTrans" cxnId="{5A573C11-330D-4556-83EB-AD168F0B20EB}">
      <dgm:prSet/>
      <dgm:spPr/>
      <dgm:t>
        <a:bodyPr/>
        <a:lstStyle/>
        <a:p>
          <a:endParaRPr lang="en-US"/>
        </a:p>
      </dgm:t>
    </dgm:pt>
    <dgm:pt modelId="{D15C3151-38B0-4164-BBC3-794D7570D5AD}" type="sibTrans" cxnId="{5A573C11-330D-4556-83EB-AD168F0B20EB}">
      <dgm:prSet/>
      <dgm:spPr/>
      <dgm:t>
        <a:bodyPr/>
        <a:lstStyle/>
        <a:p>
          <a:endParaRPr lang="en-US"/>
        </a:p>
      </dgm:t>
    </dgm:pt>
    <dgm:pt modelId="{04354EFE-3E07-491F-9BC8-3EFB83184DC8}">
      <dgm:prSet phldrT="[Text]"/>
      <dgm:spPr/>
      <dgm:t>
        <a:bodyPr/>
        <a:lstStyle/>
        <a:p>
          <a:r>
            <a:rPr lang="fr-CH" b="1" smtClean="0"/>
            <a:t>Validation and adoption: 6 months</a:t>
          </a:r>
          <a:endParaRPr lang="en-US" b="1" dirty="0"/>
        </a:p>
      </dgm:t>
    </dgm:pt>
    <dgm:pt modelId="{6E1E2D5D-53A6-46FB-95AA-86450177AA14}" type="parTrans" cxnId="{C31397F3-F76B-46C2-9F81-199E6D4B275A}">
      <dgm:prSet/>
      <dgm:spPr/>
      <dgm:t>
        <a:bodyPr/>
        <a:lstStyle/>
        <a:p>
          <a:endParaRPr lang="en-US"/>
        </a:p>
      </dgm:t>
    </dgm:pt>
    <dgm:pt modelId="{399EC3DD-C7E3-4922-AFB0-440F5FC831FA}" type="sibTrans" cxnId="{C31397F3-F76B-46C2-9F81-199E6D4B275A}">
      <dgm:prSet/>
      <dgm:spPr/>
      <dgm:t>
        <a:bodyPr/>
        <a:lstStyle/>
        <a:p>
          <a:endParaRPr lang="en-US"/>
        </a:p>
      </dgm:t>
    </dgm:pt>
    <dgm:pt modelId="{B977D8FA-E9BD-4BDC-9C2B-746497E62557}">
      <dgm:prSet phldrT="[Text]"/>
      <dgm:spPr/>
      <dgm:t>
        <a:bodyPr/>
        <a:lstStyle/>
        <a:p>
          <a:pPr marL="1619250" indent="-1619250">
            <a:tabLst>
              <a:tab pos="1619250" algn="l"/>
            </a:tabLst>
          </a:pPr>
          <a:r>
            <a:rPr lang="fr-CH" b="1" smtClean="0"/>
            <a:t>Operationalise: 8 months </a:t>
          </a:r>
          <a:br>
            <a:rPr lang="fr-CH" b="1" smtClean="0"/>
          </a:br>
          <a:r>
            <a:rPr lang="fr-CH" b="1" smtClean="0"/>
            <a:t>(but overlaps with adoption)</a:t>
          </a:r>
          <a:endParaRPr lang="en-US" b="1" dirty="0"/>
        </a:p>
      </dgm:t>
    </dgm:pt>
    <dgm:pt modelId="{D8B95095-8BBF-4A81-9D96-AE184823A065}" type="parTrans" cxnId="{D074248D-7AFE-415A-9A24-DF1527AF9117}">
      <dgm:prSet/>
      <dgm:spPr/>
      <dgm:t>
        <a:bodyPr/>
        <a:lstStyle/>
        <a:p>
          <a:endParaRPr lang="en-US"/>
        </a:p>
      </dgm:t>
    </dgm:pt>
    <dgm:pt modelId="{93442DE4-55C1-4884-8D62-507A307EB371}" type="sibTrans" cxnId="{D074248D-7AFE-415A-9A24-DF1527AF9117}">
      <dgm:prSet/>
      <dgm:spPr/>
      <dgm:t>
        <a:bodyPr/>
        <a:lstStyle/>
        <a:p>
          <a:endParaRPr lang="en-US"/>
        </a:p>
      </dgm:t>
    </dgm:pt>
    <dgm:pt modelId="{DD6850BF-EF63-40AD-A097-58F82F4376F4}" type="pres">
      <dgm:prSet presAssocID="{B212B15F-7682-46AD-BD12-FF868DA1BC21}" presName="outerComposite" presStyleCnt="0">
        <dgm:presLayoutVars>
          <dgm:chMax val="5"/>
          <dgm:dir/>
          <dgm:resizeHandles val="exact"/>
        </dgm:presLayoutVars>
      </dgm:prSet>
      <dgm:spPr/>
      <dgm:t>
        <a:bodyPr/>
        <a:lstStyle/>
        <a:p>
          <a:endParaRPr lang="es-AR"/>
        </a:p>
      </dgm:t>
    </dgm:pt>
    <dgm:pt modelId="{B3BE5305-494B-42B2-A81D-EF070E41FE93}" type="pres">
      <dgm:prSet presAssocID="{B212B15F-7682-46AD-BD12-FF868DA1BC21}" presName="dummyMaxCanvas" presStyleCnt="0">
        <dgm:presLayoutVars/>
      </dgm:prSet>
      <dgm:spPr/>
      <dgm:t>
        <a:bodyPr/>
        <a:lstStyle/>
        <a:p>
          <a:endParaRPr lang="en-GB"/>
        </a:p>
      </dgm:t>
    </dgm:pt>
    <dgm:pt modelId="{FDE1310D-867F-4001-997B-21BC155C9AC7}" type="pres">
      <dgm:prSet presAssocID="{B212B15F-7682-46AD-BD12-FF868DA1BC21}" presName="FourNodes_1" presStyleLbl="node1" presStyleIdx="0" presStyleCnt="4" custLinFactNeighborX="-522" custLinFactNeighborY="-912">
        <dgm:presLayoutVars>
          <dgm:bulletEnabled val="1"/>
        </dgm:presLayoutVars>
      </dgm:prSet>
      <dgm:spPr/>
      <dgm:t>
        <a:bodyPr/>
        <a:lstStyle/>
        <a:p>
          <a:endParaRPr lang="es-AR"/>
        </a:p>
      </dgm:t>
    </dgm:pt>
    <dgm:pt modelId="{5A7B32D9-437C-4673-9CDE-95D0B53A29A8}" type="pres">
      <dgm:prSet presAssocID="{B212B15F-7682-46AD-BD12-FF868DA1BC21}" presName="FourNodes_2" presStyleLbl="node1" presStyleIdx="1" presStyleCnt="4">
        <dgm:presLayoutVars>
          <dgm:bulletEnabled val="1"/>
        </dgm:presLayoutVars>
      </dgm:prSet>
      <dgm:spPr/>
      <dgm:t>
        <a:bodyPr/>
        <a:lstStyle/>
        <a:p>
          <a:endParaRPr lang="es-AR"/>
        </a:p>
      </dgm:t>
    </dgm:pt>
    <dgm:pt modelId="{F5DE5B47-0A7C-4B93-8CA5-B78EDC1534EF}" type="pres">
      <dgm:prSet presAssocID="{B212B15F-7682-46AD-BD12-FF868DA1BC21}" presName="FourNodes_3" presStyleLbl="node1" presStyleIdx="2" presStyleCnt="4">
        <dgm:presLayoutVars>
          <dgm:bulletEnabled val="1"/>
        </dgm:presLayoutVars>
      </dgm:prSet>
      <dgm:spPr/>
      <dgm:t>
        <a:bodyPr/>
        <a:lstStyle/>
        <a:p>
          <a:endParaRPr lang="es-AR"/>
        </a:p>
      </dgm:t>
    </dgm:pt>
    <dgm:pt modelId="{6D57F69D-5F0C-4339-B3B6-D127EBAFBBA2}" type="pres">
      <dgm:prSet presAssocID="{B212B15F-7682-46AD-BD12-FF868DA1BC21}" presName="FourNodes_4" presStyleLbl="node1" presStyleIdx="3" presStyleCnt="4">
        <dgm:presLayoutVars>
          <dgm:bulletEnabled val="1"/>
        </dgm:presLayoutVars>
      </dgm:prSet>
      <dgm:spPr/>
      <dgm:t>
        <a:bodyPr/>
        <a:lstStyle/>
        <a:p>
          <a:endParaRPr lang="en-US"/>
        </a:p>
      </dgm:t>
    </dgm:pt>
    <dgm:pt modelId="{6D495594-63CB-473A-8BD2-E7D4F32BCC62}" type="pres">
      <dgm:prSet presAssocID="{B212B15F-7682-46AD-BD12-FF868DA1BC21}" presName="FourConn_1-2" presStyleLbl="fgAccFollowNode1" presStyleIdx="0" presStyleCnt="3">
        <dgm:presLayoutVars>
          <dgm:bulletEnabled val="1"/>
        </dgm:presLayoutVars>
      </dgm:prSet>
      <dgm:spPr/>
      <dgm:t>
        <a:bodyPr/>
        <a:lstStyle/>
        <a:p>
          <a:endParaRPr lang="es-AR"/>
        </a:p>
      </dgm:t>
    </dgm:pt>
    <dgm:pt modelId="{C3063A81-361A-4AA1-99D8-C3388B15B061}" type="pres">
      <dgm:prSet presAssocID="{B212B15F-7682-46AD-BD12-FF868DA1BC21}" presName="FourConn_2-3" presStyleLbl="fgAccFollowNode1" presStyleIdx="1" presStyleCnt="3">
        <dgm:presLayoutVars>
          <dgm:bulletEnabled val="1"/>
        </dgm:presLayoutVars>
      </dgm:prSet>
      <dgm:spPr/>
      <dgm:t>
        <a:bodyPr/>
        <a:lstStyle/>
        <a:p>
          <a:endParaRPr lang="es-AR"/>
        </a:p>
      </dgm:t>
    </dgm:pt>
    <dgm:pt modelId="{65F76AAE-03FE-4E6D-BD19-E8EF774D6505}" type="pres">
      <dgm:prSet presAssocID="{B212B15F-7682-46AD-BD12-FF868DA1BC21}" presName="FourConn_3-4" presStyleLbl="fgAccFollowNode1" presStyleIdx="2" presStyleCnt="3">
        <dgm:presLayoutVars>
          <dgm:bulletEnabled val="1"/>
        </dgm:presLayoutVars>
      </dgm:prSet>
      <dgm:spPr/>
      <dgm:t>
        <a:bodyPr/>
        <a:lstStyle/>
        <a:p>
          <a:endParaRPr lang="es-AR"/>
        </a:p>
      </dgm:t>
    </dgm:pt>
    <dgm:pt modelId="{DB7054E7-189D-4202-B3E8-D9D6B772445E}" type="pres">
      <dgm:prSet presAssocID="{B212B15F-7682-46AD-BD12-FF868DA1BC21}" presName="FourNodes_1_text" presStyleLbl="node1" presStyleIdx="3" presStyleCnt="4">
        <dgm:presLayoutVars>
          <dgm:bulletEnabled val="1"/>
        </dgm:presLayoutVars>
      </dgm:prSet>
      <dgm:spPr/>
      <dgm:t>
        <a:bodyPr/>
        <a:lstStyle/>
        <a:p>
          <a:endParaRPr lang="es-AR"/>
        </a:p>
      </dgm:t>
    </dgm:pt>
    <dgm:pt modelId="{8340BB34-49DA-4F1D-B8F7-71038AFF3368}" type="pres">
      <dgm:prSet presAssocID="{B212B15F-7682-46AD-BD12-FF868DA1BC21}" presName="FourNodes_2_text" presStyleLbl="node1" presStyleIdx="3" presStyleCnt="4">
        <dgm:presLayoutVars>
          <dgm:bulletEnabled val="1"/>
        </dgm:presLayoutVars>
      </dgm:prSet>
      <dgm:spPr/>
      <dgm:t>
        <a:bodyPr/>
        <a:lstStyle/>
        <a:p>
          <a:endParaRPr lang="es-AR"/>
        </a:p>
      </dgm:t>
    </dgm:pt>
    <dgm:pt modelId="{9A9DAAAC-F39B-4259-92F6-941FB4355BBB}" type="pres">
      <dgm:prSet presAssocID="{B212B15F-7682-46AD-BD12-FF868DA1BC21}" presName="FourNodes_3_text" presStyleLbl="node1" presStyleIdx="3" presStyleCnt="4">
        <dgm:presLayoutVars>
          <dgm:bulletEnabled val="1"/>
        </dgm:presLayoutVars>
      </dgm:prSet>
      <dgm:spPr/>
      <dgm:t>
        <a:bodyPr/>
        <a:lstStyle/>
        <a:p>
          <a:endParaRPr lang="es-AR"/>
        </a:p>
      </dgm:t>
    </dgm:pt>
    <dgm:pt modelId="{42E8BB05-1187-4569-80D3-FE2E9487A85D}" type="pres">
      <dgm:prSet presAssocID="{B212B15F-7682-46AD-BD12-FF868DA1BC21}" presName="FourNodes_4_text" presStyleLbl="node1" presStyleIdx="3" presStyleCnt="4">
        <dgm:presLayoutVars>
          <dgm:bulletEnabled val="1"/>
        </dgm:presLayoutVars>
      </dgm:prSet>
      <dgm:spPr/>
      <dgm:t>
        <a:bodyPr/>
        <a:lstStyle/>
        <a:p>
          <a:endParaRPr lang="en-US"/>
        </a:p>
      </dgm:t>
    </dgm:pt>
  </dgm:ptLst>
  <dgm:cxnLst>
    <dgm:cxn modelId="{C31397F3-F76B-46C2-9F81-199E6D4B275A}" srcId="{B212B15F-7682-46AD-BD12-FF868DA1BC21}" destId="{04354EFE-3E07-491F-9BC8-3EFB83184DC8}" srcOrd="2" destOrd="0" parTransId="{6E1E2D5D-53A6-46FB-95AA-86450177AA14}" sibTransId="{399EC3DD-C7E3-4922-AFB0-440F5FC831FA}"/>
    <dgm:cxn modelId="{F8B22C50-4940-4014-BDB1-A36AC507CA79}" type="presOf" srcId="{B212B15F-7682-46AD-BD12-FF868DA1BC21}" destId="{DD6850BF-EF63-40AD-A097-58F82F4376F4}" srcOrd="0" destOrd="0" presId="urn:microsoft.com/office/officeart/2005/8/layout/vProcess5"/>
    <dgm:cxn modelId="{3A2DA69C-AFB7-46C8-87F6-16DC3D18E5E4}" type="presOf" srcId="{5B3A699A-BAA7-45F5-ADE7-6E46F3618FF4}" destId="{5A7B32D9-437C-4673-9CDE-95D0B53A29A8}" srcOrd="0" destOrd="0" presId="urn:microsoft.com/office/officeart/2005/8/layout/vProcess5"/>
    <dgm:cxn modelId="{808B59C2-7278-48AE-BE3D-8E55EEF69781}" type="presOf" srcId="{B977D8FA-E9BD-4BDC-9C2B-746497E62557}" destId="{6D57F69D-5F0C-4339-B3B6-D127EBAFBBA2}" srcOrd="0" destOrd="0" presId="urn:microsoft.com/office/officeart/2005/8/layout/vProcess5"/>
    <dgm:cxn modelId="{E799B951-8647-40D0-A7C2-EF5934D9E8B1}" type="presOf" srcId="{4CDB4797-B63B-4164-8E15-7232F528BE76}" destId="{DB7054E7-189D-4202-B3E8-D9D6B772445E}" srcOrd="1" destOrd="0" presId="urn:microsoft.com/office/officeart/2005/8/layout/vProcess5"/>
    <dgm:cxn modelId="{A09CF60A-1F17-48E6-80A1-D2993DB9C5E2}" type="presOf" srcId="{04354EFE-3E07-491F-9BC8-3EFB83184DC8}" destId="{9A9DAAAC-F39B-4259-92F6-941FB4355BBB}" srcOrd="1" destOrd="0" presId="urn:microsoft.com/office/officeart/2005/8/layout/vProcess5"/>
    <dgm:cxn modelId="{EE9F1FEE-9078-4363-929E-49C0B2F900D2}" type="presOf" srcId="{04354EFE-3E07-491F-9BC8-3EFB83184DC8}" destId="{F5DE5B47-0A7C-4B93-8CA5-B78EDC1534EF}" srcOrd="0" destOrd="0" presId="urn:microsoft.com/office/officeart/2005/8/layout/vProcess5"/>
    <dgm:cxn modelId="{A766E21F-FE12-47B8-BCB7-6C44185614E1}" type="presOf" srcId="{4CDB4797-B63B-4164-8E15-7232F528BE76}" destId="{FDE1310D-867F-4001-997B-21BC155C9AC7}" srcOrd="0" destOrd="0" presId="urn:microsoft.com/office/officeart/2005/8/layout/vProcess5"/>
    <dgm:cxn modelId="{D074248D-7AFE-415A-9A24-DF1527AF9117}" srcId="{B212B15F-7682-46AD-BD12-FF868DA1BC21}" destId="{B977D8FA-E9BD-4BDC-9C2B-746497E62557}" srcOrd="3" destOrd="0" parTransId="{D8B95095-8BBF-4A81-9D96-AE184823A065}" sibTransId="{93442DE4-55C1-4884-8D62-507A307EB371}"/>
    <dgm:cxn modelId="{D8864115-A3AB-40F9-8C47-230BBD090B37}" type="presOf" srcId="{B977D8FA-E9BD-4BDC-9C2B-746497E62557}" destId="{42E8BB05-1187-4569-80D3-FE2E9487A85D}" srcOrd="1" destOrd="0" presId="urn:microsoft.com/office/officeart/2005/8/layout/vProcess5"/>
    <dgm:cxn modelId="{FDE00969-1CAD-4BBD-99D5-1A05350F803C}" type="presOf" srcId="{5B3A699A-BAA7-45F5-ADE7-6E46F3618FF4}" destId="{8340BB34-49DA-4F1D-B8F7-71038AFF3368}" srcOrd="1" destOrd="0" presId="urn:microsoft.com/office/officeart/2005/8/layout/vProcess5"/>
    <dgm:cxn modelId="{91FD2A09-4B9F-4656-97E2-627E2B63B58E}" srcId="{B212B15F-7682-46AD-BD12-FF868DA1BC21}" destId="{4CDB4797-B63B-4164-8E15-7232F528BE76}" srcOrd="0" destOrd="0" parTransId="{1F62A0C6-4997-4A5D-8F10-4B0B0EE2857D}" sibTransId="{F75A6BA9-AB9D-407A-882D-42E1B4DAAB70}"/>
    <dgm:cxn modelId="{2831F910-6483-4054-938C-22E74BC2DADB}" type="presOf" srcId="{D15C3151-38B0-4164-BBC3-794D7570D5AD}" destId="{C3063A81-361A-4AA1-99D8-C3388B15B061}" srcOrd="0" destOrd="0" presId="urn:microsoft.com/office/officeart/2005/8/layout/vProcess5"/>
    <dgm:cxn modelId="{171C4FE4-3BB8-420D-84D4-B1A2F58E4DB0}" type="presOf" srcId="{F75A6BA9-AB9D-407A-882D-42E1B4DAAB70}" destId="{6D495594-63CB-473A-8BD2-E7D4F32BCC62}" srcOrd="0" destOrd="0" presId="urn:microsoft.com/office/officeart/2005/8/layout/vProcess5"/>
    <dgm:cxn modelId="{5A573C11-330D-4556-83EB-AD168F0B20EB}" srcId="{B212B15F-7682-46AD-BD12-FF868DA1BC21}" destId="{5B3A699A-BAA7-45F5-ADE7-6E46F3618FF4}" srcOrd="1" destOrd="0" parTransId="{13C7DAD6-CD6F-40BC-85F4-FDF03BEF5B38}" sibTransId="{D15C3151-38B0-4164-BBC3-794D7570D5AD}"/>
    <dgm:cxn modelId="{DCCD5CDC-913D-4549-B2E9-4BCA0EA678BD}" type="presOf" srcId="{399EC3DD-C7E3-4922-AFB0-440F5FC831FA}" destId="{65F76AAE-03FE-4E6D-BD19-E8EF774D6505}" srcOrd="0" destOrd="0" presId="urn:microsoft.com/office/officeart/2005/8/layout/vProcess5"/>
    <dgm:cxn modelId="{86F7E8AA-F8C8-421C-865A-301C4DB35B86}" type="presParOf" srcId="{DD6850BF-EF63-40AD-A097-58F82F4376F4}" destId="{B3BE5305-494B-42B2-A81D-EF070E41FE93}" srcOrd="0" destOrd="0" presId="urn:microsoft.com/office/officeart/2005/8/layout/vProcess5"/>
    <dgm:cxn modelId="{8BD65383-B975-4690-8E7B-4A02E6942869}" type="presParOf" srcId="{DD6850BF-EF63-40AD-A097-58F82F4376F4}" destId="{FDE1310D-867F-4001-997B-21BC155C9AC7}" srcOrd="1" destOrd="0" presId="urn:microsoft.com/office/officeart/2005/8/layout/vProcess5"/>
    <dgm:cxn modelId="{89602220-A486-460D-9AF9-2402E932E5A3}" type="presParOf" srcId="{DD6850BF-EF63-40AD-A097-58F82F4376F4}" destId="{5A7B32D9-437C-4673-9CDE-95D0B53A29A8}" srcOrd="2" destOrd="0" presId="urn:microsoft.com/office/officeart/2005/8/layout/vProcess5"/>
    <dgm:cxn modelId="{2FD755AD-354C-4798-8A4E-3302E090BD5B}" type="presParOf" srcId="{DD6850BF-EF63-40AD-A097-58F82F4376F4}" destId="{F5DE5B47-0A7C-4B93-8CA5-B78EDC1534EF}" srcOrd="3" destOrd="0" presId="urn:microsoft.com/office/officeart/2005/8/layout/vProcess5"/>
    <dgm:cxn modelId="{6CA97892-95BD-476A-9EC0-B0A39BE19FC8}" type="presParOf" srcId="{DD6850BF-EF63-40AD-A097-58F82F4376F4}" destId="{6D57F69D-5F0C-4339-B3B6-D127EBAFBBA2}" srcOrd="4" destOrd="0" presId="urn:microsoft.com/office/officeart/2005/8/layout/vProcess5"/>
    <dgm:cxn modelId="{BB7FD898-51D9-41B5-AF17-7772C3EF6232}" type="presParOf" srcId="{DD6850BF-EF63-40AD-A097-58F82F4376F4}" destId="{6D495594-63CB-473A-8BD2-E7D4F32BCC62}" srcOrd="5" destOrd="0" presId="urn:microsoft.com/office/officeart/2005/8/layout/vProcess5"/>
    <dgm:cxn modelId="{61B12716-0C4E-46C2-A634-34BE4738F311}" type="presParOf" srcId="{DD6850BF-EF63-40AD-A097-58F82F4376F4}" destId="{C3063A81-361A-4AA1-99D8-C3388B15B061}" srcOrd="6" destOrd="0" presId="urn:microsoft.com/office/officeart/2005/8/layout/vProcess5"/>
    <dgm:cxn modelId="{5F4200B6-C1AA-492E-AA14-F8835656A5A0}" type="presParOf" srcId="{DD6850BF-EF63-40AD-A097-58F82F4376F4}" destId="{65F76AAE-03FE-4E6D-BD19-E8EF774D6505}" srcOrd="7" destOrd="0" presId="urn:microsoft.com/office/officeart/2005/8/layout/vProcess5"/>
    <dgm:cxn modelId="{18245025-016C-4B31-814B-861D73443EE4}" type="presParOf" srcId="{DD6850BF-EF63-40AD-A097-58F82F4376F4}" destId="{DB7054E7-189D-4202-B3E8-D9D6B772445E}" srcOrd="8" destOrd="0" presId="urn:microsoft.com/office/officeart/2005/8/layout/vProcess5"/>
    <dgm:cxn modelId="{10292B3B-DAC0-4F2E-B595-CA95CBC14859}" type="presParOf" srcId="{DD6850BF-EF63-40AD-A097-58F82F4376F4}" destId="{8340BB34-49DA-4F1D-B8F7-71038AFF3368}" srcOrd="9" destOrd="0" presId="urn:microsoft.com/office/officeart/2005/8/layout/vProcess5"/>
    <dgm:cxn modelId="{BC983495-A8BE-40ED-840A-DA300799EABE}" type="presParOf" srcId="{DD6850BF-EF63-40AD-A097-58F82F4376F4}" destId="{9A9DAAAC-F39B-4259-92F6-941FB4355BBB}" srcOrd="10" destOrd="0" presId="urn:microsoft.com/office/officeart/2005/8/layout/vProcess5"/>
    <dgm:cxn modelId="{ED5F39AB-8BE9-4684-92B5-6E8C493C55B1}" type="presParOf" srcId="{DD6850BF-EF63-40AD-A097-58F82F4376F4}" destId="{42E8BB05-1187-4569-80D3-FE2E9487A85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85E84E-F8EE-4326-8735-C5BB3DE7A0C0}" type="doc">
      <dgm:prSet loTypeId="urn:microsoft.com/office/officeart/2008/layout/PictureAccentList" loCatId="list" qsTypeId="urn:microsoft.com/office/officeart/2005/8/quickstyle/simple1#3" qsCatId="simple" csTypeId="urn:microsoft.com/office/officeart/2005/8/colors/accent1_2#3" csCatId="accent1" phldr="1"/>
      <dgm:spPr/>
      <dgm:t>
        <a:bodyPr/>
        <a:lstStyle/>
        <a:p>
          <a:endParaRPr lang="en-US"/>
        </a:p>
      </dgm:t>
    </dgm:pt>
    <dgm:pt modelId="{58E77FFB-BFC9-408C-BA4A-EE1CE067D091}">
      <dgm:prSet phldrT="[Text]" custT="1"/>
      <dgm:spPr>
        <a:solidFill>
          <a:schemeClr val="accent4">
            <a:lumMod val="20000"/>
            <a:lumOff val="80000"/>
          </a:schemeClr>
        </a:solidFill>
      </dgm:spPr>
      <dgm:t>
        <a:bodyPr/>
        <a:lstStyle/>
        <a:p>
          <a:pPr algn="l"/>
          <a:r>
            <a:rPr lang="fr-CH" sz="1800" b="1" dirty="0" smtClean="0">
              <a:solidFill>
                <a:schemeClr val="tx1"/>
              </a:solidFill>
            </a:rPr>
            <a:t>Vision: </a:t>
          </a:r>
          <a:r>
            <a:rPr lang="fr-CH" sz="1800" dirty="0" smtClean="0">
              <a:solidFill>
                <a:schemeClr val="tx1"/>
              </a:solidFill>
            </a:rPr>
            <a:t>long-</a:t>
          </a:r>
          <a:r>
            <a:rPr lang="fr-CH" sz="1800" dirty="0" err="1" smtClean="0">
              <a:solidFill>
                <a:schemeClr val="tx1"/>
              </a:solidFill>
            </a:rPr>
            <a:t>term</a:t>
          </a:r>
          <a:r>
            <a:rPr lang="fr-CH" sz="1800" dirty="0" smtClean="0">
              <a:solidFill>
                <a:schemeClr val="tx1"/>
              </a:solidFill>
            </a:rPr>
            <a:t> – </a:t>
          </a:r>
          <a:r>
            <a:rPr lang="fr-CH" sz="1800" dirty="0" err="1" smtClean="0">
              <a:solidFill>
                <a:schemeClr val="tx1"/>
              </a:solidFill>
            </a:rPr>
            <a:t>where</a:t>
          </a:r>
          <a:r>
            <a:rPr lang="fr-CH" sz="1800" dirty="0" smtClean="0">
              <a:solidFill>
                <a:schemeClr val="tx1"/>
              </a:solidFill>
            </a:rPr>
            <a:t> do </a:t>
          </a:r>
          <a:r>
            <a:rPr lang="fr-CH" sz="1800" dirty="0" err="1" smtClean="0">
              <a:solidFill>
                <a:schemeClr val="tx1"/>
              </a:solidFill>
            </a:rPr>
            <a:t>we</a:t>
          </a:r>
          <a:r>
            <a:rPr lang="fr-CH" sz="1800" dirty="0" smtClean="0">
              <a:solidFill>
                <a:schemeClr val="tx1"/>
              </a:solidFill>
            </a:rPr>
            <a:t> </a:t>
          </a:r>
          <a:r>
            <a:rPr lang="fr-CH" sz="1800" dirty="0" err="1" smtClean="0">
              <a:solidFill>
                <a:schemeClr val="tx1"/>
              </a:solidFill>
            </a:rPr>
            <a:t>want</a:t>
          </a:r>
          <a:r>
            <a:rPr lang="fr-CH" sz="1800" dirty="0" smtClean="0">
              <a:solidFill>
                <a:schemeClr val="tx1"/>
              </a:solidFill>
            </a:rPr>
            <a:t> to </a:t>
          </a:r>
          <a:r>
            <a:rPr lang="fr-CH" sz="1800" dirty="0" err="1" smtClean="0">
              <a:solidFill>
                <a:schemeClr val="tx1"/>
              </a:solidFill>
            </a:rPr>
            <a:t>be</a:t>
          </a:r>
          <a:r>
            <a:rPr lang="fr-CH" sz="1800" dirty="0" smtClean="0">
              <a:solidFill>
                <a:schemeClr val="tx1"/>
              </a:solidFill>
            </a:rPr>
            <a:t> in 5-10 </a:t>
          </a:r>
          <a:r>
            <a:rPr lang="fr-CH" sz="1800" dirty="0" err="1" smtClean="0">
              <a:solidFill>
                <a:schemeClr val="tx1"/>
              </a:solidFill>
            </a:rPr>
            <a:t>years</a:t>
          </a:r>
          <a:r>
            <a:rPr lang="fr-CH" sz="1800" dirty="0" smtClean="0">
              <a:solidFill>
                <a:schemeClr val="tx1"/>
              </a:solidFill>
            </a:rPr>
            <a:t>?</a:t>
          </a:r>
          <a:endParaRPr lang="en-US" sz="1800" dirty="0">
            <a:solidFill>
              <a:schemeClr val="tx1"/>
            </a:solidFill>
          </a:endParaRPr>
        </a:p>
      </dgm:t>
    </dgm:pt>
    <dgm:pt modelId="{94E1F8B6-8586-4734-9597-26CE8A3124A2}" type="parTrans" cxnId="{FB0049E8-B67C-45FB-801A-2570680E771D}">
      <dgm:prSet/>
      <dgm:spPr/>
      <dgm:t>
        <a:bodyPr/>
        <a:lstStyle/>
        <a:p>
          <a:endParaRPr lang="en-US"/>
        </a:p>
      </dgm:t>
    </dgm:pt>
    <dgm:pt modelId="{ED772893-FAF8-4179-B392-7B4C32C79A9A}" type="sibTrans" cxnId="{FB0049E8-B67C-45FB-801A-2570680E771D}">
      <dgm:prSet/>
      <dgm:spPr/>
      <dgm:t>
        <a:bodyPr/>
        <a:lstStyle/>
        <a:p>
          <a:endParaRPr lang="en-US"/>
        </a:p>
      </dgm:t>
    </dgm:pt>
    <dgm:pt modelId="{1EA729FC-6058-4F2E-A9E9-64B4E8CFA91D}">
      <dgm:prSet phldrT="[Text]" custT="1"/>
      <dgm:spPr>
        <a:solidFill>
          <a:schemeClr val="accent4">
            <a:lumMod val="20000"/>
            <a:lumOff val="80000"/>
          </a:schemeClr>
        </a:solidFill>
      </dgm:spPr>
      <dgm:t>
        <a:bodyPr/>
        <a:lstStyle/>
        <a:p>
          <a:pPr marL="1073150" indent="-1073150" algn="l"/>
          <a:r>
            <a:rPr lang="fr-CH" sz="1800" b="1" dirty="0" err="1" smtClean="0">
              <a:solidFill>
                <a:schemeClr val="tx1"/>
              </a:solidFill>
            </a:rPr>
            <a:t>Concerted</a:t>
          </a:r>
          <a:r>
            <a:rPr lang="fr-CH" sz="1800" b="1" dirty="0" smtClean="0">
              <a:solidFill>
                <a:schemeClr val="tx1"/>
              </a:solidFill>
            </a:rPr>
            <a:t>: </a:t>
          </a:r>
          <a:r>
            <a:rPr lang="fr-CH" sz="1800" dirty="0" err="1" smtClean="0">
              <a:solidFill>
                <a:schemeClr val="tx1"/>
              </a:solidFill>
            </a:rPr>
            <a:t>based</a:t>
          </a:r>
          <a:r>
            <a:rPr lang="fr-CH" sz="1800" dirty="0" smtClean="0">
              <a:solidFill>
                <a:schemeClr val="tx1"/>
              </a:solidFill>
            </a:rPr>
            <a:t> on </a:t>
          </a:r>
          <a:r>
            <a:rPr lang="fr-CH" sz="1800" dirty="0" err="1" smtClean="0">
              <a:solidFill>
                <a:schemeClr val="tx1"/>
              </a:solidFill>
            </a:rPr>
            <a:t>broad</a:t>
          </a:r>
          <a:r>
            <a:rPr lang="fr-CH" sz="1800" dirty="0" smtClean="0">
              <a:solidFill>
                <a:schemeClr val="tx1"/>
              </a:solidFill>
            </a:rPr>
            <a:t> tripartite dialogue to arrive </a:t>
          </a:r>
          <a:r>
            <a:rPr lang="fr-CH" sz="1800" dirty="0" err="1" smtClean="0">
              <a:solidFill>
                <a:schemeClr val="tx1"/>
              </a:solidFill>
            </a:rPr>
            <a:t>at</a:t>
          </a:r>
          <a:r>
            <a:rPr lang="fr-CH" sz="1800" dirty="0" smtClean="0">
              <a:solidFill>
                <a:schemeClr val="tx1"/>
              </a:solidFill>
            </a:rPr>
            <a:t> a </a:t>
          </a:r>
          <a:r>
            <a:rPr lang="fr-CH" sz="1800" dirty="0" err="1" smtClean="0">
              <a:solidFill>
                <a:schemeClr val="tx1"/>
              </a:solidFill>
            </a:rPr>
            <a:t>common</a:t>
          </a:r>
          <a:r>
            <a:rPr lang="fr-CH" sz="1800" dirty="0" smtClean="0">
              <a:solidFill>
                <a:schemeClr val="tx1"/>
              </a:solidFill>
            </a:rPr>
            <a:t> </a:t>
          </a:r>
          <a:r>
            <a:rPr lang="fr-CH" sz="1800" dirty="0" err="1" smtClean="0">
              <a:solidFill>
                <a:schemeClr val="tx1"/>
              </a:solidFill>
            </a:rPr>
            <a:t>platform</a:t>
          </a:r>
          <a:r>
            <a:rPr lang="fr-CH" sz="1800" b="1" dirty="0" smtClean="0">
              <a:solidFill>
                <a:schemeClr val="tx1"/>
              </a:solidFill>
            </a:rPr>
            <a:t> </a:t>
          </a:r>
          <a:endParaRPr lang="en-US" sz="1800" dirty="0">
            <a:solidFill>
              <a:schemeClr val="tx1"/>
            </a:solidFill>
          </a:endParaRPr>
        </a:p>
      </dgm:t>
    </dgm:pt>
    <dgm:pt modelId="{B1DC900B-9D22-4C62-97B6-896044F343EC}" type="parTrans" cxnId="{D5DE1E33-A6ED-40DE-A284-BF57E89EAC30}">
      <dgm:prSet/>
      <dgm:spPr/>
      <dgm:t>
        <a:bodyPr/>
        <a:lstStyle/>
        <a:p>
          <a:endParaRPr lang="en-US"/>
        </a:p>
      </dgm:t>
    </dgm:pt>
    <dgm:pt modelId="{C0A14072-8C32-4001-B6D5-2EBE69654AC0}" type="sibTrans" cxnId="{D5DE1E33-A6ED-40DE-A284-BF57E89EAC30}">
      <dgm:prSet/>
      <dgm:spPr/>
      <dgm:t>
        <a:bodyPr/>
        <a:lstStyle/>
        <a:p>
          <a:endParaRPr lang="en-US"/>
        </a:p>
      </dgm:t>
    </dgm:pt>
    <dgm:pt modelId="{E38F4636-2B63-4532-AA83-9CCB871805E8}">
      <dgm:prSet custT="1"/>
      <dgm:spPr>
        <a:solidFill>
          <a:schemeClr val="accent4">
            <a:lumMod val="20000"/>
            <a:lumOff val="80000"/>
          </a:schemeClr>
        </a:solidFill>
      </dgm:spPr>
      <dgm:t>
        <a:bodyPr/>
        <a:lstStyle/>
        <a:p>
          <a:pPr marL="989013" indent="-989013" algn="l"/>
          <a:r>
            <a:rPr lang="fr-CH" sz="1800" b="1" dirty="0" err="1" smtClean="0">
              <a:solidFill>
                <a:schemeClr val="tx1"/>
              </a:solidFill>
            </a:rPr>
            <a:t>Coherent</a:t>
          </a:r>
          <a:r>
            <a:rPr lang="fr-CH" sz="1800" b="1" dirty="0" smtClean="0">
              <a:solidFill>
                <a:schemeClr val="tx1"/>
              </a:solidFill>
            </a:rPr>
            <a:t>:</a:t>
          </a:r>
          <a:r>
            <a:rPr lang="fr-CH" sz="1800" dirty="0" smtClean="0">
              <a:solidFill>
                <a:schemeClr val="tx1"/>
              </a:solidFill>
            </a:rPr>
            <a:t> the inter-</a:t>
          </a:r>
          <a:r>
            <a:rPr lang="fr-CH" sz="1800" dirty="0" err="1" smtClean="0">
              <a:solidFill>
                <a:schemeClr val="tx1"/>
              </a:solidFill>
            </a:rPr>
            <a:t>relationships</a:t>
          </a:r>
          <a:r>
            <a:rPr lang="fr-CH" sz="1800" dirty="0" smtClean="0">
              <a:solidFill>
                <a:schemeClr val="tx1"/>
              </a:solidFill>
            </a:rPr>
            <a:t> are </a:t>
          </a:r>
          <a:r>
            <a:rPr lang="fr-CH" sz="1800" dirty="0" err="1" smtClean="0">
              <a:solidFill>
                <a:schemeClr val="tx1"/>
              </a:solidFill>
            </a:rPr>
            <a:t>clear</a:t>
          </a:r>
          <a:r>
            <a:rPr lang="fr-CH" sz="1800" dirty="0" smtClean="0">
              <a:solidFill>
                <a:schemeClr val="tx1"/>
              </a:solidFill>
            </a:rPr>
            <a:t> and </a:t>
          </a:r>
          <a:r>
            <a:rPr lang="fr-CH" sz="1800" dirty="0" err="1" smtClean="0">
              <a:solidFill>
                <a:schemeClr val="tx1"/>
              </a:solidFill>
            </a:rPr>
            <a:t>policy</a:t>
          </a:r>
          <a:r>
            <a:rPr lang="fr-CH" sz="1800" dirty="0" smtClean="0">
              <a:solidFill>
                <a:schemeClr val="tx1"/>
              </a:solidFill>
            </a:rPr>
            <a:t> </a:t>
          </a:r>
          <a:r>
            <a:rPr lang="fr-CH" sz="1800" dirty="0" err="1" smtClean="0">
              <a:solidFill>
                <a:schemeClr val="tx1"/>
              </a:solidFill>
            </a:rPr>
            <a:t>coherence</a:t>
          </a:r>
          <a:r>
            <a:rPr lang="fr-CH" sz="1800" dirty="0" smtClean="0">
              <a:solidFill>
                <a:schemeClr val="tx1"/>
              </a:solidFill>
            </a:rPr>
            <a:t> </a:t>
          </a:r>
          <a:r>
            <a:rPr lang="fr-CH" sz="1800" dirty="0" err="1" smtClean="0">
              <a:solidFill>
                <a:schemeClr val="tx1"/>
              </a:solidFill>
            </a:rPr>
            <a:t>is</a:t>
          </a:r>
          <a:r>
            <a:rPr lang="fr-CH" sz="1800" dirty="0" smtClean="0">
              <a:solidFill>
                <a:schemeClr val="tx1"/>
              </a:solidFill>
            </a:rPr>
            <a:t> </a:t>
          </a:r>
          <a:r>
            <a:rPr lang="fr-CH" sz="1800" dirty="0" err="1" smtClean="0">
              <a:solidFill>
                <a:schemeClr val="tx1"/>
              </a:solidFill>
            </a:rPr>
            <a:t>ensured</a:t>
          </a:r>
          <a:endParaRPr lang="en-US" sz="1800" dirty="0">
            <a:solidFill>
              <a:schemeClr val="tx1"/>
            </a:solidFill>
          </a:endParaRPr>
        </a:p>
      </dgm:t>
    </dgm:pt>
    <dgm:pt modelId="{0BB7A9C7-9116-4D7E-9998-DDC2475F80DC}" type="parTrans" cxnId="{30C7B22C-BD69-4652-81F2-11361F88BEE6}">
      <dgm:prSet/>
      <dgm:spPr/>
      <dgm:t>
        <a:bodyPr/>
        <a:lstStyle/>
        <a:p>
          <a:endParaRPr lang="en-US"/>
        </a:p>
      </dgm:t>
    </dgm:pt>
    <dgm:pt modelId="{F279BB5A-8352-483B-B22F-0BBFD63510F1}" type="sibTrans" cxnId="{30C7B22C-BD69-4652-81F2-11361F88BEE6}">
      <dgm:prSet/>
      <dgm:spPr/>
      <dgm:t>
        <a:bodyPr/>
        <a:lstStyle/>
        <a:p>
          <a:endParaRPr lang="en-US"/>
        </a:p>
      </dgm:t>
    </dgm:pt>
    <dgm:pt modelId="{555842CC-F89B-46D9-8113-7CB04440036D}">
      <dgm:prSet phldrT="[Text]" custT="1"/>
      <dgm:spPr>
        <a:solidFill>
          <a:schemeClr val="accent1"/>
        </a:solidFill>
      </dgm:spPr>
      <dgm:t>
        <a:bodyPr/>
        <a:lstStyle/>
        <a:p>
          <a:pPr>
            <a:spcAft>
              <a:spcPts val="600"/>
            </a:spcAft>
          </a:pPr>
          <a:r>
            <a:rPr lang="fr-CH" sz="1800" dirty="0" smtClean="0"/>
            <a:t>A </a:t>
          </a:r>
          <a:r>
            <a:rPr lang="fr-CH" sz="1800" b="1" dirty="0" smtClean="0"/>
            <a:t>vision</a:t>
          </a:r>
          <a:r>
            <a:rPr lang="fr-CH" sz="1800" dirty="0" smtClean="0"/>
            <a:t> and a </a:t>
          </a:r>
          <a:r>
            <a:rPr lang="fr-CH" sz="1800" b="1" dirty="0" err="1" smtClean="0"/>
            <a:t>concerted</a:t>
          </a:r>
          <a:r>
            <a:rPr lang="fr-CH" sz="1800" b="1" dirty="0" smtClean="0"/>
            <a:t> and </a:t>
          </a:r>
          <a:r>
            <a:rPr lang="fr-CH" sz="1800" b="1" dirty="0" err="1" smtClean="0"/>
            <a:t>coherent</a:t>
          </a:r>
          <a:r>
            <a:rPr lang="fr-CH" sz="1800" b="1" dirty="0" smtClean="0"/>
            <a:t> </a:t>
          </a:r>
          <a:r>
            <a:rPr lang="fr-CH" sz="1800" b="1" dirty="0" err="1" smtClean="0"/>
            <a:t>framework</a:t>
          </a:r>
          <a:r>
            <a:rPr lang="fr-CH" sz="1800" dirty="0" smtClean="0"/>
            <a:t> </a:t>
          </a:r>
        </a:p>
        <a:p>
          <a:pPr>
            <a:spcAft>
              <a:spcPct val="35000"/>
            </a:spcAft>
          </a:pPr>
          <a:r>
            <a:rPr lang="fr-CH" sz="1800" dirty="0" err="1" smtClean="0"/>
            <a:t>linking</a:t>
          </a:r>
          <a:r>
            <a:rPr lang="fr-CH" sz="1800" dirty="0" smtClean="0"/>
            <a:t> the </a:t>
          </a:r>
          <a:r>
            <a:rPr lang="fr-CH" sz="1800" dirty="0" err="1" smtClean="0"/>
            <a:t>policy</a:t>
          </a:r>
          <a:r>
            <a:rPr lang="fr-CH" sz="1800" dirty="0" smtClean="0"/>
            <a:t> </a:t>
          </a:r>
          <a:r>
            <a:rPr lang="fr-CH" sz="1800" u="sng" dirty="0" smtClean="0"/>
            <a:t>interventions</a:t>
          </a:r>
          <a:r>
            <a:rPr lang="fr-CH" sz="1800" dirty="0" smtClean="0"/>
            <a:t> and the </a:t>
          </a:r>
          <a:r>
            <a:rPr lang="fr-CH" sz="1800" u="sng" dirty="0" err="1" smtClean="0"/>
            <a:t>stakeholders</a:t>
          </a:r>
          <a:r>
            <a:rPr lang="fr-CH" sz="1800" dirty="0" smtClean="0"/>
            <a:t> </a:t>
          </a:r>
          <a:r>
            <a:rPr lang="fr-CH" sz="1800" dirty="0" err="1" smtClean="0"/>
            <a:t>having</a:t>
          </a:r>
          <a:r>
            <a:rPr lang="fr-CH" sz="1800" dirty="0" smtClean="0"/>
            <a:t> a </a:t>
          </a:r>
          <a:r>
            <a:rPr lang="fr-CH" sz="1800" dirty="0" err="1" smtClean="0"/>
            <a:t>role</a:t>
          </a:r>
          <a:r>
            <a:rPr lang="fr-CH" sz="1800" dirty="0" smtClean="0"/>
            <a:t> in </a:t>
          </a:r>
          <a:r>
            <a:rPr lang="fr-CH" sz="1800" dirty="0" err="1" smtClean="0"/>
            <a:t>achieving</a:t>
          </a:r>
          <a:r>
            <a:rPr lang="fr-CH" sz="1800" dirty="0" smtClean="0"/>
            <a:t> the </a:t>
          </a:r>
          <a:r>
            <a:rPr lang="fr-CH" sz="1800" u="sng" dirty="0" err="1" smtClean="0"/>
            <a:t>employment</a:t>
          </a:r>
          <a:r>
            <a:rPr lang="fr-CH" sz="1800" u="sng" dirty="0" smtClean="0"/>
            <a:t> </a:t>
          </a:r>
          <a:r>
            <a:rPr lang="fr-CH" sz="1800" u="sng" dirty="0" err="1" smtClean="0"/>
            <a:t>target</a:t>
          </a:r>
          <a:endParaRPr lang="en-US" sz="1800" dirty="0"/>
        </a:p>
      </dgm:t>
    </dgm:pt>
    <dgm:pt modelId="{1A83AB12-9EDC-4366-A740-5EDAF595477B}" type="sibTrans" cxnId="{E04C1258-35AE-4F7D-9A54-4AD15EF6D369}">
      <dgm:prSet/>
      <dgm:spPr/>
      <dgm:t>
        <a:bodyPr/>
        <a:lstStyle/>
        <a:p>
          <a:endParaRPr lang="en-US"/>
        </a:p>
      </dgm:t>
    </dgm:pt>
    <dgm:pt modelId="{65B44DA4-C7F2-4F91-AA52-23C0BFFAFE15}" type="parTrans" cxnId="{E04C1258-35AE-4F7D-9A54-4AD15EF6D369}">
      <dgm:prSet/>
      <dgm:spPr/>
      <dgm:t>
        <a:bodyPr/>
        <a:lstStyle/>
        <a:p>
          <a:endParaRPr lang="en-US"/>
        </a:p>
      </dgm:t>
    </dgm:pt>
    <dgm:pt modelId="{85363E4E-4546-494A-932B-CA6AF7F6FCA4}" type="pres">
      <dgm:prSet presAssocID="{C285E84E-F8EE-4326-8735-C5BB3DE7A0C0}" presName="layout" presStyleCnt="0">
        <dgm:presLayoutVars>
          <dgm:chMax/>
          <dgm:chPref/>
          <dgm:dir/>
          <dgm:animOne val="branch"/>
          <dgm:animLvl val="lvl"/>
          <dgm:resizeHandles/>
        </dgm:presLayoutVars>
      </dgm:prSet>
      <dgm:spPr/>
      <dgm:t>
        <a:bodyPr/>
        <a:lstStyle/>
        <a:p>
          <a:endParaRPr lang="es-AR"/>
        </a:p>
      </dgm:t>
    </dgm:pt>
    <dgm:pt modelId="{057412F2-33A4-46A1-A984-5BD41A2068AB}" type="pres">
      <dgm:prSet presAssocID="{555842CC-F89B-46D9-8113-7CB04440036D}" presName="root" presStyleCnt="0">
        <dgm:presLayoutVars>
          <dgm:chMax/>
          <dgm:chPref val="4"/>
        </dgm:presLayoutVars>
      </dgm:prSet>
      <dgm:spPr/>
    </dgm:pt>
    <dgm:pt modelId="{7ADCA6FD-494A-4999-B0C6-8DD0B93D3CB1}" type="pres">
      <dgm:prSet presAssocID="{555842CC-F89B-46D9-8113-7CB04440036D}" presName="rootComposite" presStyleCnt="0">
        <dgm:presLayoutVars/>
      </dgm:prSet>
      <dgm:spPr/>
    </dgm:pt>
    <dgm:pt modelId="{5D57755C-92D4-42F0-B494-A00FCD02D932}" type="pres">
      <dgm:prSet presAssocID="{555842CC-F89B-46D9-8113-7CB04440036D}" presName="rootText" presStyleLbl="node0" presStyleIdx="0" presStyleCnt="1" custScaleX="110000" custScaleY="110000">
        <dgm:presLayoutVars>
          <dgm:chMax/>
          <dgm:chPref val="4"/>
        </dgm:presLayoutVars>
      </dgm:prSet>
      <dgm:spPr/>
      <dgm:t>
        <a:bodyPr/>
        <a:lstStyle/>
        <a:p>
          <a:endParaRPr lang="en-US"/>
        </a:p>
      </dgm:t>
    </dgm:pt>
    <dgm:pt modelId="{851E5B83-44C1-4CD7-B8BD-7FEFF8F7C354}" type="pres">
      <dgm:prSet presAssocID="{555842CC-F89B-46D9-8113-7CB04440036D}" presName="childShape" presStyleCnt="0">
        <dgm:presLayoutVars>
          <dgm:chMax val="0"/>
          <dgm:chPref val="0"/>
        </dgm:presLayoutVars>
      </dgm:prSet>
      <dgm:spPr/>
    </dgm:pt>
    <dgm:pt modelId="{8EA5FE1A-C394-4CC2-87CA-6B49ACD465D2}" type="pres">
      <dgm:prSet presAssocID="{58E77FFB-BFC9-408C-BA4A-EE1CE067D091}" presName="childComposite" presStyleCnt="0">
        <dgm:presLayoutVars>
          <dgm:chMax val="0"/>
          <dgm:chPref val="0"/>
        </dgm:presLayoutVars>
      </dgm:prSet>
      <dgm:spPr/>
    </dgm:pt>
    <dgm:pt modelId="{BD52EA44-C2BD-40EA-8AA2-8CA3A164CB71}" type="pres">
      <dgm:prSet presAssocID="{58E77FFB-BFC9-408C-BA4A-EE1CE067D091}" presName="Image" presStyleLbl="node1" presStyleIdx="0" presStyleCnt="3"/>
      <dgm:spPr>
        <a:solidFill>
          <a:schemeClr val="bg1"/>
        </a:solidFill>
      </dgm:spPr>
      <dgm:t>
        <a:bodyPr/>
        <a:lstStyle/>
        <a:p>
          <a:endParaRPr lang="en-US"/>
        </a:p>
      </dgm:t>
    </dgm:pt>
    <dgm:pt modelId="{74CC4929-5913-466F-9824-52CF82A1E83C}" type="pres">
      <dgm:prSet presAssocID="{58E77FFB-BFC9-408C-BA4A-EE1CE067D091}" presName="childText" presStyleLbl="lnNode1" presStyleIdx="0" presStyleCnt="3" custLinFactNeighborX="534" custLinFactNeighborY="-2612">
        <dgm:presLayoutVars>
          <dgm:chMax val="0"/>
          <dgm:chPref val="0"/>
          <dgm:bulletEnabled val="1"/>
        </dgm:presLayoutVars>
      </dgm:prSet>
      <dgm:spPr/>
      <dgm:t>
        <a:bodyPr/>
        <a:lstStyle/>
        <a:p>
          <a:endParaRPr lang="en-US"/>
        </a:p>
      </dgm:t>
    </dgm:pt>
    <dgm:pt modelId="{115E3DD7-3C60-471B-9B01-31FF11137689}" type="pres">
      <dgm:prSet presAssocID="{1EA729FC-6058-4F2E-A9E9-64B4E8CFA91D}" presName="childComposite" presStyleCnt="0">
        <dgm:presLayoutVars>
          <dgm:chMax val="0"/>
          <dgm:chPref val="0"/>
        </dgm:presLayoutVars>
      </dgm:prSet>
      <dgm:spPr/>
    </dgm:pt>
    <dgm:pt modelId="{42A46D9C-2E3C-4E91-ADFB-D905E9764148}" type="pres">
      <dgm:prSet presAssocID="{1EA729FC-6058-4F2E-A9E9-64B4E8CFA91D}" presName="Image" presStyleLbl="node1" presStyleIdx="1" presStyleCnt="3" custScaleY="1005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6D3A777-79DD-4BD5-9BCD-FD6491418190}" type="pres">
      <dgm:prSet presAssocID="{1EA729FC-6058-4F2E-A9E9-64B4E8CFA91D}" presName="childText" presStyleLbl="lnNode1" presStyleIdx="1" presStyleCnt="3">
        <dgm:presLayoutVars>
          <dgm:chMax val="0"/>
          <dgm:chPref val="0"/>
          <dgm:bulletEnabled val="1"/>
        </dgm:presLayoutVars>
      </dgm:prSet>
      <dgm:spPr/>
      <dgm:t>
        <a:bodyPr/>
        <a:lstStyle/>
        <a:p>
          <a:endParaRPr lang="en-US"/>
        </a:p>
      </dgm:t>
    </dgm:pt>
    <dgm:pt modelId="{A75EC9FB-52E0-48FE-8AA5-DC475D727FF1}" type="pres">
      <dgm:prSet presAssocID="{E38F4636-2B63-4532-AA83-9CCB871805E8}" presName="childComposite" presStyleCnt="0">
        <dgm:presLayoutVars>
          <dgm:chMax val="0"/>
          <dgm:chPref val="0"/>
        </dgm:presLayoutVars>
      </dgm:prSet>
      <dgm:spPr/>
    </dgm:pt>
    <dgm:pt modelId="{290C0E2F-24C0-4196-A9CF-5ABBBA7A3231}" type="pres">
      <dgm:prSet presAssocID="{E38F4636-2B63-4532-AA83-9CCB871805E8}" presName="Image" presStyleLbl="node1" presStyleIdx="2"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0C9E6EA-A5F1-41CA-8461-433A137DD623}" type="pres">
      <dgm:prSet presAssocID="{E38F4636-2B63-4532-AA83-9CCB871805E8}" presName="childText" presStyleLbl="lnNode1" presStyleIdx="2" presStyleCnt="3">
        <dgm:presLayoutVars>
          <dgm:chMax val="0"/>
          <dgm:chPref val="0"/>
          <dgm:bulletEnabled val="1"/>
        </dgm:presLayoutVars>
      </dgm:prSet>
      <dgm:spPr/>
      <dgm:t>
        <a:bodyPr/>
        <a:lstStyle/>
        <a:p>
          <a:endParaRPr lang="en-US"/>
        </a:p>
      </dgm:t>
    </dgm:pt>
  </dgm:ptLst>
  <dgm:cxnLst>
    <dgm:cxn modelId="{5AFAD9C8-6A36-434A-91E9-3F3C02C3A001}" type="presOf" srcId="{58E77FFB-BFC9-408C-BA4A-EE1CE067D091}" destId="{74CC4929-5913-466F-9824-52CF82A1E83C}" srcOrd="0" destOrd="0" presId="urn:microsoft.com/office/officeart/2008/layout/PictureAccentList"/>
    <dgm:cxn modelId="{FB0049E8-B67C-45FB-801A-2570680E771D}" srcId="{555842CC-F89B-46D9-8113-7CB04440036D}" destId="{58E77FFB-BFC9-408C-BA4A-EE1CE067D091}" srcOrd="0" destOrd="0" parTransId="{94E1F8B6-8586-4734-9597-26CE8A3124A2}" sibTransId="{ED772893-FAF8-4179-B392-7B4C32C79A9A}"/>
    <dgm:cxn modelId="{D6098F29-956F-4511-AED4-971970A060A1}" type="presOf" srcId="{E38F4636-2B63-4532-AA83-9CCB871805E8}" destId="{E0C9E6EA-A5F1-41CA-8461-433A137DD623}" srcOrd="0" destOrd="0" presId="urn:microsoft.com/office/officeart/2008/layout/PictureAccentList"/>
    <dgm:cxn modelId="{30C7B22C-BD69-4652-81F2-11361F88BEE6}" srcId="{555842CC-F89B-46D9-8113-7CB04440036D}" destId="{E38F4636-2B63-4532-AA83-9CCB871805E8}" srcOrd="2" destOrd="0" parTransId="{0BB7A9C7-9116-4D7E-9998-DDC2475F80DC}" sibTransId="{F279BB5A-8352-483B-B22F-0BBFD63510F1}"/>
    <dgm:cxn modelId="{E04C1258-35AE-4F7D-9A54-4AD15EF6D369}" srcId="{C285E84E-F8EE-4326-8735-C5BB3DE7A0C0}" destId="{555842CC-F89B-46D9-8113-7CB04440036D}" srcOrd="0" destOrd="0" parTransId="{65B44DA4-C7F2-4F91-AA52-23C0BFFAFE15}" sibTransId="{1A83AB12-9EDC-4366-A740-5EDAF595477B}"/>
    <dgm:cxn modelId="{879539EF-1DC6-47EB-A317-27469194924E}" type="presOf" srcId="{555842CC-F89B-46D9-8113-7CB04440036D}" destId="{5D57755C-92D4-42F0-B494-A00FCD02D932}" srcOrd="0" destOrd="0" presId="urn:microsoft.com/office/officeart/2008/layout/PictureAccentList"/>
    <dgm:cxn modelId="{0AA3B4FA-8619-45B6-96BB-5EB607A21549}" type="presOf" srcId="{1EA729FC-6058-4F2E-A9E9-64B4E8CFA91D}" destId="{E6D3A777-79DD-4BD5-9BCD-FD6491418190}" srcOrd="0" destOrd="0" presId="urn:microsoft.com/office/officeart/2008/layout/PictureAccentList"/>
    <dgm:cxn modelId="{F00354AE-8381-4027-B22F-DC54996AC0DC}" type="presOf" srcId="{C285E84E-F8EE-4326-8735-C5BB3DE7A0C0}" destId="{85363E4E-4546-494A-932B-CA6AF7F6FCA4}" srcOrd="0" destOrd="0" presId="urn:microsoft.com/office/officeart/2008/layout/PictureAccentList"/>
    <dgm:cxn modelId="{D5DE1E33-A6ED-40DE-A284-BF57E89EAC30}" srcId="{555842CC-F89B-46D9-8113-7CB04440036D}" destId="{1EA729FC-6058-4F2E-A9E9-64B4E8CFA91D}" srcOrd="1" destOrd="0" parTransId="{B1DC900B-9D22-4C62-97B6-896044F343EC}" sibTransId="{C0A14072-8C32-4001-B6D5-2EBE69654AC0}"/>
    <dgm:cxn modelId="{28A1F199-C40A-4C96-8629-7AF1B3F9358D}" type="presParOf" srcId="{85363E4E-4546-494A-932B-CA6AF7F6FCA4}" destId="{057412F2-33A4-46A1-A984-5BD41A2068AB}" srcOrd="0" destOrd="0" presId="urn:microsoft.com/office/officeart/2008/layout/PictureAccentList"/>
    <dgm:cxn modelId="{5ED6FA01-EE5C-48DA-9EF4-CDC9DD04D423}" type="presParOf" srcId="{057412F2-33A4-46A1-A984-5BD41A2068AB}" destId="{7ADCA6FD-494A-4999-B0C6-8DD0B93D3CB1}" srcOrd="0" destOrd="0" presId="urn:microsoft.com/office/officeart/2008/layout/PictureAccentList"/>
    <dgm:cxn modelId="{8D342E06-D5B6-4E55-ADCF-978768440414}" type="presParOf" srcId="{7ADCA6FD-494A-4999-B0C6-8DD0B93D3CB1}" destId="{5D57755C-92D4-42F0-B494-A00FCD02D932}" srcOrd="0" destOrd="0" presId="urn:microsoft.com/office/officeart/2008/layout/PictureAccentList"/>
    <dgm:cxn modelId="{3A33BA9D-D920-4847-8EBA-0E90E2C8F88B}" type="presParOf" srcId="{057412F2-33A4-46A1-A984-5BD41A2068AB}" destId="{851E5B83-44C1-4CD7-B8BD-7FEFF8F7C354}" srcOrd="1" destOrd="0" presId="urn:microsoft.com/office/officeart/2008/layout/PictureAccentList"/>
    <dgm:cxn modelId="{E86D5EBF-59F9-46D1-B42A-5CFD538C6D6F}" type="presParOf" srcId="{851E5B83-44C1-4CD7-B8BD-7FEFF8F7C354}" destId="{8EA5FE1A-C394-4CC2-87CA-6B49ACD465D2}" srcOrd="0" destOrd="0" presId="urn:microsoft.com/office/officeart/2008/layout/PictureAccentList"/>
    <dgm:cxn modelId="{503C8ACD-A30F-43D7-A8A6-3A1864FCFAAE}" type="presParOf" srcId="{8EA5FE1A-C394-4CC2-87CA-6B49ACD465D2}" destId="{BD52EA44-C2BD-40EA-8AA2-8CA3A164CB71}" srcOrd="0" destOrd="0" presId="urn:microsoft.com/office/officeart/2008/layout/PictureAccentList"/>
    <dgm:cxn modelId="{04A26C97-54FD-4210-A859-D8E18EF372CE}" type="presParOf" srcId="{8EA5FE1A-C394-4CC2-87CA-6B49ACD465D2}" destId="{74CC4929-5913-466F-9824-52CF82A1E83C}" srcOrd="1" destOrd="0" presId="urn:microsoft.com/office/officeart/2008/layout/PictureAccentList"/>
    <dgm:cxn modelId="{7AA45915-1E8B-458C-80BC-B284FC901D4E}" type="presParOf" srcId="{851E5B83-44C1-4CD7-B8BD-7FEFF8F7C354}" destId="{115E3DD7-3C60-471B-9B01-31FF11137689}" srcOrd="1" destOrd="0" presId="urn:microsoft.com/office/officeart/2008/layout/PictureAccentList"/>
    <dgm:cxn modelId="{FF57C439-9321-412F-A131-97EE89C1EBCC}" type="presParOf" srcId="{115E3DD7-3C60-471B-9B01-31FF11137689}" destId="{42A46D9C-2E3C-4E91-ADFB-D905E9764148}" srcOrd="0" destOrd="0" presId="urn:microsoft.com/office/officeart/2008/layout/PictureAccentList"/>
    <dgm:cxn modelId="{4C37F360-76FF-4F7D-A017-F41C7C724501}" type="presParOf" srcId="{115E3DD7-3C60-471B-9B01-31FF11137689}" destId="{E6D3A777-79DD-4BD5-9BCD-FD6491418190}" srcOrd="1" destOrd="0" presId="urn:microsoft.com/office/officeart/2008/layout/PictureAccentList"/>
    <dgm:cxn modelId="{FDF88376-C984-4897-963A-D7CEBB140670}" type="presParOf" srcId="{851E5B83-44C1-4CD7-B8BD-7FEFF8F7C354}" destId="{A75EC9FB-52E0-48FE-8AA5-DC475D727FF1}" srcOrd="2" destOrd="0" presId="urn:microsoft.com/office/officeart/2008/layout/PictureAccentList"/>
    <dgm:cxn modelId="{A56C4EB9-F15E-4A2C-8FE2-F47D6120DD57}" type="presParOf" srcId="{A75EC9FB-52E0-48FE-8AA5-DC475D727FF1}" destId="{290C0E2F-24C0-4196-A9CF-5ABBBA7A3231}" srcOrd="0" destOrd="0" presId="urn:microsoft.com/office/officeart/2008/layout/PictureAccentList"/>
    <dgm:cxn modelId="{425D8135-DB9B-4A79-B490-F115FD509C72}" type="presParOf" srcId="{A75EC9FB-52E0-48FE-8AA5-DC475D727FF1}" destId="{E0C9E6EA-A5F1-41CA-8461-433A137DD623}"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46048-8C91-40A9-850B-59E3B6B828AA}" type="doc">
      <dgm:prSet loTypeId="urn:microsoft.com/office/officeart/2008/layout/PictureAccentList" loCatId="list" qsTypeId="urn:microsoft.com/office/officeart/2005/8/quickstyle/simple1#4" qsCatId="simple" csTypeId="urn:microsoft.com/office/officeart/2005/8/colors/accent1_2#4" csCatId="accent1" phldr="1"/>
      <dgm:spPr/>
      <dgm:t>
        <a:bodyPr/>
        <a:lstStyle/>
        <a:p>
          <a:endParaRPr lang="en-US"/>
        </a:p>
      </dgm:t>
    </dgm:pt>
    <dgm:pt modelId="{6E435F74-FA3C-4AD9-BC57-3431ACFE54A3}">
      <dgm:prSet phldrT="[Text]" custT="1"/>
      <dgm:spPr>
        <a:solidFill>
          <a:schemeClr val="accent1"/>
        </a:solidFill>
      </dgm:spPr>
      <dgm:t>
        <a:bodyPr/>
        <a:lstStyle/>
        <a:p>
          <a:pPr>
            <a:spcAft>
              <a:spcPts val="600"/>
            </a:spcAft>
          </a:pPr>
          <a:r>
            <a:rPr lang="fr-CH" sz="1800" dirty="0" smtClean="0">
              <a:latin typeface="Arial" pitchFamily="34" charset="0"/>
              <a:cs typeface="Arial" pitchFamily="34" charset="0"/>
            </a:rPr>
            <a:t>A </a:t>
          </a:r>
          <a:r>
            <a:rPr lang="fr-CH" sz="1800" b="1" dirty="0" smtClean="0">
              <a:latin typeface="Arial" pitchFamily="34" charset="0"/>
              <a:cs typeface="Arial" pitchFamily="34" charset="0"/>
            </a:rPr>
            <a:t>vision</a:t>
          </a:r>
          <a:r>
            <a:rPr lang="fr-CH" sz="1800" dirty="0" smtClean="0">
              <a:latin typeface="Arial" pitchFamily="34" charset="0"/>
              <a:cs typeface="Arial" pitchFamily="34" charset="0"/>
            </a:rPr>
            <a:t> and a </a:t>
          </a:r>
          <a:r>
            <a:rPr lang="fr-CH" sz="1800" b="1" dirty="0" err="1" smtClean="0">
              <a:latin typeface="Arial" pitchFamily="34" charset="0"/>
              <a:cs typeface="Arial" pitchFamily="34" charset="0"/>
            </a:rPr>
            <a:t>concerted</a:t>
          </a:r>
          <a:r>
            <a:rPr lang="fr-CH" sz="1800" b="1" dirty="0" smtClean="0">
              <a:latin typeface="Arial" pitchFamily="34" charset="0"/>
              <a:cs typeface="Arial" pitchFamily="34" charset="0"/>
            </a:rPr>
            <a:t> and </a:t>
          </a:r>
          <a:r>
            <a:rPr lang="fr-CH" sz="1800" b="1" dirty="0" err="1" smtClean="0">
              <a:latin typeface="Arial" pitchFamily="34" charset="0"/>
              <a:cs typeface="Arial" pitchFamily="34" charset="0"/>
            </a:rPr>
            <a:t>coherent</a:t>
          </a:r>
          <a:r>
            <a:rPr lang="fr-CH" sz="1800" b="1" dirty="0" smtClean="0">
              <a:latin typeface="Arial" pitchFamily="34" charset="0"/>
              <a:cs typeface="Arial" pitchFamily="34" charset="0"/>
            </a:rPr>
            <a:t> </a:t>
          </a:r>
          <a:r>
            <a:rPr lang="fr-CH" sz="1800" b="1" dirty="0" err="1" smtClean="0">
              <a:latin typeface="Arial" pitchFamily="34" charset="0"/>
              <a:cs typeface="Arial" pitchFamily="34" charset="0"/>
            </a:rPr>
            <a:t>framework</a:t>
          </a:r>
          <a:endParaRPr lang="fr-CH" sz="1800" b="1" dirty="0" smtClean="0">
            <a:latin typeface="Arial" pitchFamily="34" charset="0"/>
            <a:cs typeface="Arial" pitchFamily="34" charset="0"/>
          </a:endParaRPr>
        </a:p>
        <a:p>
          <a:pPr>
            <a:spcAft>
              <a:spcPct val="35000"/>
            </a:spcAft>
          </a:pPr>
          <a:r>
            <a:rPr lang="fr-CH" sz="1800" dirty="0" err="1" smtClean="0">
              <a:latin typeface="Arial" pitchFamily="34" charset="0"/>
              <a:cs typeface="Arial" pitchFamily="34" charset="0"/>
            </a:rPr>
            <a:t>linking</a:t>
          </a:r>
          <a:r>
            <a:rPr lang="fr-CH" sz="1800" dirty="0" smtClean="0">
              <a:latin typeface="Arial" pitchFamily="34" charset="0"/>
              <a:cs typeface="Arial" pitchFamily="34" charset="0"/>
            </a:rPr>
            <a:t> the </a:t>
          </a:r>
          <a:r>
            <a:rPr lang="fr-CH" sz="1800" dirty="0" err="1" smtClean="0">
              <a:latin typeface="Arial" pitchFamily="34" charset="0"/>
              <a:cs typeface="Arial" pitchFamily="34" charset="0"/>
            </a:rPr>
            <a:t>policy</a:t>
          </a:r>
          <a:r>
            <a:rPr lang="fr-CH" sz="1800" dirty="0" smtClean="0">
              <a:latin typeface="Arial" pitchFamily="34" charset="0"/>
              <a:cs typeface="Arial" pitchFamily="34" charset="0"/>
            </a:rPr>
            <a:t> </a:t>
          </a:r>
          <a:r>
            <a:rPr lang="fr-CH" sz="1800" u="sng" dirty="0" smtClean="0">
              <a:latin typeface="Arial" pitchFamily="34" charset="0"/>
              <a:cs typeface="Arial" pitchFamily="34" charset="0"/>
            </a:rPr>
            <a:t>interventions</a:t>
          </a:r>
          <a:r>
            <a:rPr lang="fr-CH" sz="1800" dirty="0" smtClean="0">
              <a:latin typeface="Arial" pitchFamily="34" charset="0"/>
              <a:cs typeface="Arial" pitchFamily="34" charset="0"/>
            </a:rPr>
            <a:t> and the </a:t>
          </a:r>
          <a:r>
            <a:rPr lang="fr-CH" sz="1800" u="sng" dirty="0" err="1" smtClean="0">
              <a:latin typeface="Arial" pitchFamily="34" charset="0"/>
              <a:cs typeface="Arial" pitchFamily="34" charset="0"/>
            </a:rPr>
            <a:t>stakeholders</a:t>
          </a:r>
          <a:r>
            <a:rPr lang="fr-CH" sz="1800" dirty="0" smtClean="0">
              <a:latin typeface="Arial" pitchFamily="34" charset="0"/>
              <a:cs typeface="Arial" pitchFamily="34" charset="0"/>
            </a:rPr>
            <a:t> </a:t>
          </a:r>
          <a:r>
            <a:rPr lang="fr-CH" sz="1800" dirty="0" err="1" smtClean="0">
              <a:latin typeface="Arial" pitchFamily="34" charset="0"/>
              <a:cs typeface="Arial" pitchFamily="34" charset="0"/>
            </a:rPr>
            <a:t>having</a:t>
          </a:r>
          <a:r>
            <a:rPr lang="fr-CH" sz="1800" dirty="0" smtClean="0">
              <a:latin typeface="Arial" pitchFamily="34" charset="0"/>
              <a:cs typeface="Arial" pitchFamily="34" charset="0"/>
            </a:rPr>
            <a:t> a </a:t>
          </a:r>
          <a:r>
            <a:rPr lang="fr-CH" sz="1800" dirty="0" err="1" smtClean="0">
              <a:latin typeface="Arial" pitchFamily="34" charset="0"/>
              <a:cs typeface="Arial" pitchFamily="34" charset="0"/>
            </a:rPr>
            <a:t>role</a:t>
          </a:r>
          <a:r>
            <a:rPr lang="fr-CH" sz="1800" dirty="0" smtClean="0">
              <a:latin typeface="Arial" pitchFamily="34" charset="0"/>
              <a:cs typeface="Arial" pitchFamily="34" charset="0"/>
            </a:rPr>
            <a:t> in </a:t>
          </a:r>
          <a:r>
            <a:rPr lang="fr-CH" sz="1800" dirty="0" err="1" smtClean="0">
              <a:latin typeface="Arial" pitchFamily="34" charset="0"/>
              <a:cs typeface="Arial" pitchFamily="34" charset="0"/>
            </a:rPr>
            <a:t>achieving</a:t>
          </a:r>
          <a:r>
            <a:rPr lang="fr-CH" sz="1800" dirty="0" smtClean="0">
              <a:latin typeface="Arial" pitchFamily="34" charset="0"/>
              <a:cs typeface="Arial" pitchFamily="34" charset="0"/>
            </a:rPr>
            <a:t> the </a:t>
          </a:r>
          <a:r>
            <a:rPr lang="fr-CH" sz="1800" u="sng" dirty="0" err="1" smtClean="0">
              <a:latin typeface="Arial" pitchFamily="34" charset="0"/>
              <a:cs typeface="Arial" pitchFamily="34" charset="0"/>
            </a:rPr>
            <a:t>employment</a:t>
          </a:r>
          <a:r>
            <a:rPr lang="fr-CH" sz="1800" u="sng" dirty="0" smtClean="0">
              <a:latin typeface="Arial" pitchFamily="34" charset="0"/>
              <a:cs typeface="Arial" pitchFamily="34" charset="0"/>
            </a:rPr>
            <a:t> </a:t>
          </a:r>
          <a:r>
            <a:rPr lang="fr-CH" sz="1800" u="sng" dirty="0" err="1" smtClean="0">
              <a:latin typeface="Arial" pitchFamily="34" charset="0"/>
              <a:cs typeface="Arial" pitchFamily="34" charset="0"/>
            </a:rPr>
            <a:t>target</a:t>
          </a:r>
          <a:endParaRPr lang="en-US" sz="1800" dirty="0">
            <a:latin typeface="Arial" pitchFamily="34" charset="0"/>
            <a:cs typeface="Arial" pitchFamily="34" charset="0"/>
          </a:endParaRPr>
        </a:p>
      </dgm:t>
    </dgm:pt>
    <dgm:pt modelId="{78092E72-0C5C-4462-85FB-9A1B309F4981}" type="parTrans" cxnId="{DBEF9554-CAD3-4788-9022-36AA53013342}">
      <dgm:prSet/>
      <dgm:spPr/>
      <dgm:t>
        <a:bodyPr/>
        <a:lstStyle/>
        <a:p>
          <a:endParaRPr lang="en-US"/>
        </a:p>
      </dgm:t>
    </dgm:pt>
    <dgm:pt modelId="{533BB57E-A1C4-4846-9421-667AC66203BE}" type="sibTrans" cxnId="{DBEF9554-CAD3-4788-9022-36AA53013342}">
      <dgm:prSet/>
      <dgm:spPr/>
      <dgm:t>
        <a:bodyPr/>
        <a:lstStyle/>
        <a:p>
          <a:endParaRPr lang="en-US"/>
        </a:p>
      </dgm:t>
    </dgm:pt>
    <dgm:pt modelId="{34DCA44D-6A57-487C-9FE3-57B2D9890A90}">
      <dgm:prSet phldrT="[Text]" custT="1"/>
      <dgm:spPr>
        <a:solidFill>
          <a:schemeClr val="accent4">
            <a:lumMod val="20000"/>
            <a:lumOff val="80000"/>
          </a:schemeClr>
        </a:solidFill>
      </dgm:spPr>
      <dgm:t>
        <a:bodyPr/>
        <a:lstStyle/>
        <a:p>
          <a:pPr marL="1435100" indent="-1435100" algn="l"/>
          <a:r>
            <a:rPr lang="fr-CH" sz="1800" b="1" dirty="0" smtClean="0">
              <a:solidFill>
                <a:schemeClr val="tx1"/>
              </a:solidFill>
            </a:rPr>
            <a:t>Interventions:</a:t>
          </a:r>
          <a:r>
            <a:rPr lang="fr-CH" sz="1800" dirty="0" smtClean="0">
              <a:solidFill>
                <a:schemeClr val="tx1"/>
              </a:solidFill>
            </a:rPr>
            <a:t> a set of </a:t>
          </a:r>
          <a:r>
            <a:rPr lang="fr-CH" sz="1800" dirty="0" err="1" smtClean="0">
              <a:solidFill>
                <a:schemeClr val="tx1"/>
              </a:solidFill>
            </a:rPr>
            <a:t>multidimensional</a:t>
          </a:r>
          <a:r>
            <a:rPr lang="fr-CH" sz="1800" dirty="0" smtClean="0">
              <a:solidFill>
                <a:schemeClr val="tx1"/>
              </a:solidFill>
            </a:rPr>
            <a:t> interventions </a:t>
          </a:r>
          <a:r>
            <a:rPr lang="fr-CH" sz="1800" dirty="0" err="1" smtClean="0">
              <a:solidFill>
                <a:schemeClr val="tx1"/>
              </a:solidFill>
            </a:rPr>
            <a:t>spanning</a:t>
          </a:r>
          <a:r>
            <a:rPr lang="fr-CH" sz="1800" dirty="0" smtClean="0">
              <a:solidFill>
                <a:schemeClr val="tx1"/>
              </a:solidFill>
            </a:rPr>
            <a:t> </a:t>
          </a:r>
          <a:r>
            <a:rPr lang="fr-CH" sz="1800" dirty="0" err="1" smtClean="0">
              <a:solidFill>
                <a:schemeClr val="tx1"/>
              </a:solidFill>
            </a:rPr>
            <a:t>quantity</a:t>
          </a:r>
          <a:r>
            <a:rPr lang="fr-CH" sz="1800" dirty="0" smtClean="0">
              <a:solidFill>
                <a:schemeClr val="tx1"/>
              </a:solidFill>
            </a:rPr>
            <a:t> and </a:t>
          </a:r>
          <a:r>
            <a:rPr lang="fr-CH" sz="1800" dirty="0" err="1" smtClean="0">
              <a:solidFill>
                <a:schemeClr val="tx1"/>
              </a:solidFill>
            </a:rPr>
            <a:t>quality</a:t>
          </a:r>
          <a:r>
            <a:rPr lang="fr-CH" sz="1800" dirty="0" smtClean="0">
              <a:solidFill>
                <a:schemeClr val="tx1"/>
              </a:solidFill>
            </a:rPr>
            <a:t> of jobs</a:t>
          </a:r>
          <a:endParaRPr lang="en-US" sz="1800" dirty="0">
            <a:solidFill>
              <a:schemeClr val="tx1"/>
            </a:solidFill>
          </a:endParaRPr>
        </a:p>
      </dgm:t>
    </dgm:pt>
    <dgm:pt modelId="{3ECCE369-147A-409F-A969-FA57099199A4}" type="parTrans" cxnId="{DD78EFA6-5EBB-4B7C-8AB7-6C0DE57E21CB}">
      <dgm:prSet/>
      <dgm:spPr/>
      <dgm:t>
        <a:bodyPr/>
        <a:lstStyle/>
        <a:p>
          <a:endParaRPr lang="en-US"/>
        </a:p>
      </dgm:t>
    </dgm:pt>
    <dgm:pt modelId="{990B13FF-4810-413A-8CE5-7450B7C3A4AF}" type="sibTrans" cxnId="{DD78EFA6-5EBB-4B7C-8AB7-6C0DE57E21CB}">
      <dgm:prSet/>
      <dgm:spPr/>
      <dgm:t>
        <a:bodyPr/>
        <a:lstStyle/>
        <a:p>
          <a:endParaRPr lang="en-US"/>
        </a:p>
      </dgm:t>
    </dgm:pt>
    <dgm:pt modelId="{2B44D5A4-EACB-4D1A-AD8E-0ABEB55A22A1}">
      <dgm:prSet phldrT="[Text]" custT="1"/>
      <dgm:spPr>
        <a:solidFill>
          <a:schemeClr val="accent4">
            <a:lumMod val="20000"/>
            <a:lumOff val="80000"/>
          </a:schemeClr>
        </a:solidFill>
      </dgm:spPr>
      <dgm:t>
        <a:bodyPr/>
        <a:lstStyle/>
        <a:p>
          <a:pPr marL="1339850" indent="-1339850" algn="l"/>
          <a:r>
            <a:rPr lang="fr-CH" sz="1800" b="1" dirty="0" err="1" smtClean="0">
              <a:solidFill>
                <a:schemeClr val="tx1"/>
              </a:solidFill>
            </a:rPr>
            <a:t>Stakeholders</a:t>
          </a:r>
          <a:r>
            <a:rPr lang="fr-CH" sz="1800" b="1" dirty="0" smtClean="0">
              <a:solidFill>
                <a:schemeClr val="tx1"/>
              </a:solidFill>
            </a:rPr>
            <a:t>:</a:t>
          </a:r>
          <a:r>
            <a:rPr lang="fr-CH" sz="1800" dirty="0" smtClean="0">
              <a:solidFill>
                <a:schemeClr val="tx1"/>
              </a:solidFill>
            </a:rPr>
            <a:t> </a:t>
          </a:r>
          <a:r>
            <a:rPr lang="fr-CH" sz="1800" dirty="0" err="1" smtClean="0">
              <a:solidFill>
                <a:schemeClr val="tx1"/>
              </a:solidFill>
            </a:rPr>
            <a:t>goes</a:t>
          </a:r>
          <a:r>
            <a:rPr lang="fr-CH" sz="1800" dirty="0" smtClean="0">
              <a:solidFill>
                <a:schemeClr val="tx1"/>
              </a:solidFill>
            </a:rPr>
            <a:t> </a:t>
          </a:r>
          <a:r>
            <a:rPr lang="fr-CH" sz="1800" dirty="0" err="1" smtClean="0">
              <a:solidFill>
                <a:schemeClr val="tx1"/>
              </a:solidFill>
            </a:rPr>
            <a:t>beyond</a:t>
          </a:r>
          <a:r>
            <a:rPr lang="fr-CH" sz="1800" dirty="0" smtClean="0">
              <a:solidFill>
                <a:schemeClr val="tx1"/>
              </a:solidFill>
            </a:rPr>
            <a:t> the </a:t>
          </a:r>
          <a:r>
            <a:rPr lang="fr-CH" sz="1800" dirty="0" err="1" smtClean="0">
              <a:solidFill>
                <a:schemeClr val="tx1"/>
              </a:solidFill>
            </a:rPr>
            <a:t>Ministry</a:t>
          </a:r>
          <a:r>
            <a:rPr lang="fr-CH" sz="1800" dirty="0" smtClean="0">
              <a:solidFill>
                <a:schemeClr val="tx1"/>
              </a:solidFill>
            </a:rPr>
            <a:t> in charge of </a:t>
          </a:r>
          <a:r>
            <a:rPr lang="fr-CH" sz="1800" dirty="0" err="1" smtClean="0">
              <a:solidFill>
                <a:schemeClr val="tx1"/>
              </a:solidFill>
            </a:rPr>
            <a:t>employment</a:t>
          </a:r>
          <a:r>
            <a:rPr lang="fr-CH" sz="1800" dirty="0" smtClean="0">
              <a:solidFill>
                <a:schemeClr val="tx1"/>
              </a:solidFill>
            </a:rPr>
            <a:t> to </a:t>
          </a:r>
          <a:r>
            <a:rPr lang="fr-CH" sz="1800" dirty="0" err="1" smtClean="0">
              <a:solidFill>
                <a:schemeClr val="tx1"/>
              </a:solidFill>
            </a:rPr>
            <a:t>include</a:t>
          </a:r>
          <a:r>
            <a:rPr lang="fr-CH" sz="1800" dirty="0" smtClean="0">
              <a:solidFill>
                <a:schemeClr val="tx1"/>
              </a:solidFill>
            </a:rPr>
            <a:t> </a:t>
          </a:r>
          <a:r>
            <a:rPr lang="fr-CH" sz="1800" dirty="0" err="1" smtClean="0">
              <a:solidFill>
                <a:schemeClr val="tx1"/>
              </a:solidFill>
            </a:rPr>
            <a:t>trade</a:t>
          </a:r>
          <a:r>
            <a:rPr lang="fr-CH" sz="1800" dirty="0" smtClean="0">
              <a:solidFill>
                <a:schemeClr val="tx1"/>
              </a:solidFill>
            </a:rPr>
            <a:t> unions, </a:t>
          </a:r>
          <a:r>
            <a:rPr lang="fr-CH" sz="1800" dirty="0" err="1" smtClean="0">
              <a:solidFill>
                <a:schemeClr val="tx1"/>
              </a:solidFill>
            </a:rPr>
            <a:t>employers</a:t>
          </a:r>
          <a:r>
            <a:rPr lang="fr-CH" sz="1800" dirty="0" smtClean="0">
              <a:solidFill>
                <a:schemeClr val="tx1"/>
              </a:solidFill>
            </a:rPr>
            <a:t>’ organisations, </a:t>
          </a:r>
          <a:r>
            <a:rPr lang="fr-CH" sz="1800" dirty="0" err="1" smtClean="0">
              <a:solidFill>
                <a:schemeClr val="tx1"/>
              </a:solidFill>
            </a:rPr>
            <a:t>Ministries</a:t>
          </a:r>
          <a:r>
            <a:rPr lang="fr-CH" sz="1800" dirty="0" smtClean="0">
              <a:solidFill>
                <a:schemeClr val="tx1"/>
              </a:solidFill>
            </a:rPr>
            <a:t> of Finance, </a:t>
          </a:r>
          <a:r>
            <a:rPr lang="fr-CH" sz="1800" dirty="0" err="1" smtClean="0">
              <a:solidFill>
                <a:schemeClr val="tx1"/>
              </a:solidFill>
            </a:rPr>
            <a:t>other</a:t>
          </a:r>
          <a:r>
            <a:rPr lang="fr-CH" sz="1800" dirty="0" smtClean="0">
              <a:solidFill>
                <a:schemeClr val="tx1"/>
              </a:solidFill>
            </a:rPr>
            <a:t> line </a:t>
          </a:r>
          <a:r>
            <a:rPr lang="fr-CH" sz="1800" dirty="0" err="1" smtClean="0">
              <a:solidFill>
                <a:schemeClr val="tx1"/>
              </a:solidFill>
            </a:rPr>
            <a:t>ministries</a:t>
          </a:r>
          <a:r>
            <a:rPr lang="fr-CH" sz="1800" dirty="0" smtClean="0">
              <a:solidFill>
                <a:schemeClr val="tx1"/>
              </a:solidFill>
            </a:rPr>
            <a:t>, etc.</a:t>
          </a:r>
          <a:endParaRPr lang="en-US" sz="1800" dirty="0">
            <a:solidFill>
              <a:schemeClr val="tx1"/>
            </a:solidFill>
          </a:endParaRPr>
        </a:p>
      </dgm:t>
    </dgm:pt>
    <dgm:pt modelId="{AA6120F0-9E2B-4AA9-AE1D-49CB5167ACB2}" type="parTrans" cxnId="{5A126268-088F-4BFA-AD52-389A7176AD61}">
      <dgm:prSet/>
      <dgm:spPr/>
      <dgm:t>
        <a:bodyPr/>
        <a:lstStyle/>
        <a:p>
          <a:endParaRPr lang="en-US"/>
        </a:p>
      </dgm:t>
    </dgm:pt>
    <dgm:pt modelId="{3E876BDA-36AD-48C2-8445-585FA9A4EA7B}" type="sibTrans" cxnId="{5A126268-088F-4BFA-AD52-389A7176AD61}">
      <dgm:prSet/>
      <dgm:spPr/>
      <dgm:t>
        <a:bodyPr/>
        <a:lstStyle/>
        <a:p>
          <a:endParaRPr lang="en-US"/>
        </a:p>
      </dgm:t>
    </dgm:pt>
    <dgm:pt modelId="{83054672-A975-40A6-9097-BC1934DDA1D1}">
      <dgm:prSet phldrT="[Text]" custT="1"/>
      <dgm:spPr>
        <a:solidFill>
          <a:schemeClr val="accent4">
            <a:lumMod val="20000"/>
            <a:lumOff val="80000"/>
          </a:schemeClr>
        </a:solidFill>
      </dgm:spPr>
      <dgm:t>
        <a:bodyPr/>
        <a:lstStyle/>
        <a:p>
          <a:pPr marL="1978025" indent="-1978025" algn="l"/>
          <a:r>
            <a:rPr lang="fr-CH" sz="1800" b="1" dirty="0" err="1" smtClean="0">
              <a:solidFill>
                <a:schemeClr val="tx1"/>
              </a:solidFill>
            </a:rPr>
            <a:t>Employment</a:t>
          </a:r>
          <a:r>
            <a:rPr lang="fr-CH" sz="1800" b="1" dirty="0" smtClean="0">
              <a:solidFill>
                <a:schemeClr val="tx1"/>
              </a:solidFill>
            </a:rPr>
            <a:t> </a:t>
          </a:r>
          <a:r>
            <a:rPr lang="fr-CH" sz="1800" b="1" dirty="0" err="1" smtClean="0">
              <a:solidFill>
                <a:schemeClr val="tx1"/>
              </a:solidFill>
            </a:rPr>
            <a:t>target</a:t>
          </a:r>
          <a:r>
            <a:rPr lang="fr-CH" sz="1800" b="1" dirty="0" smtClean="0">
              <a:solidFill>
                <a:schemeClr val="tx1"/>
              </a:solidFill>
            </a:rPr>
            <a:t>:</a:t>
          </a:r>
          <a:r>
            <a:rPr lang="fr-CH" sz="1800" dirty="0" smtClean="0">
              <a:solidFill>
                <a:schemeClr val="tx1"/>
              </a:solidFill>
            </a:rPr>
            <a:t> an explicit </a:t>
          </a:r>
          <a:r>
            <a:rPr lang="fr-CH" sz="1800" dirty="0" err="1" smtClean="0">
              <a:solidFill>
                <a:schemeClr val="tx1"/>
              </a:solidFill>
            </a:rPr>
            <a:t>commitment</a:t>
          </a:r>
          <a:r>
            <a:rPr lang="fr-CH" sz="1800" dirty="0" smtClean="0">
              <a:solidFill>
                <a:schemeClr val="tx1"/>
              </a:solidFill>
            </a:rPr>
            <a:t> to </a:t>
          </a:r>
          <a:r>
            <a:rPr lang="fr-CH" sz="1800" dirty="0" err="1" smtClean="0">
              <a:solidFill>
                <a:schemeClr val="tx1"/>
              </a:solidFill>
            </a:rPr>
            <a:t>achieve</a:t>
          </a:r>
          <a:r>
            <a:rPr lang="fr-CH" sz="1800" dirty="0" smtClean="0">
              <a:solidFill>
                <a:schemeClr val="tx1"/>
              </a:solidFill>
            </a:rPr>
            <a:t> a </a:t>
          </a:r>
          <a:r>
            <a:rPr lang="fr-CH" sz="1800" dirty="0" err="1" smtClean="0">
              <a:solidFill>
                <a:schemeClr val="tx1"/>
              </a:solidFill>
            </a:rPr>
            <a:t>given</a:t>
          </a:r>
          <a:r>
            <a:rPr lang="fr-CH" sz="1800" dirty="0" smtClean="0">
              <a:solidFill>
                <a:schemeClr val="tx1"/>
              </a:solidFill>
            </a:rPr>
            <a:t> </a:t>
          </a:r>
          <a:r>
            <a:rPr lang="fr-CH" sz="1800" dirty="0" err="1" smtClean="0">
              <a:solidFill>
                <a:schemeClr val="tx1"/>
              </a:solidFill>
            </a:rPr>
            <a:t>employment</a:t>
          </a:r>
          <a:r>
            <a:rPr lang="fr-CH" sz="1800" dirty="0" smtClean="0">
              <a:solidFill>
                <a:schemeClr val="tx1"/>
              </a:solidFill>
            </a:rPr>
            <a:t> </a:t>
          </a:r>
          <a:r>
            <a:rPr lang="fr-CH" sz="1800" dirty="0" err="1" smtClean="0">
              <a:solidFill>
                <a:schemeClr val="tx1"/>
              </a:solidFill>
            </a:rPr>
            <a:t>result</a:t>
          </a:r>
          <a:r>
            <a:rPr lang="fr-CH" sz="1800" dirty="0" smtClean="0">
              <a:solidFill>
                <a:schemeClr val="tx1"/>
              </a:solidFill>
            </a:rPr>
            <a:t> in a </a:t>
          </a:r>
          <a:r>
            <a:rPr lang="fr-CH" sz="1800" dirty="0" err="1" smtClean="0">
              <a:solidFill>
                <a:schemeClr val="tx1"/>
              </a:solidFill>
            </a:rPr>
            <a:t>given</a:t>
          </a:r>
          <a:r>
            <a:rPr lang="fr-CH" sz="1800" dirty="0" smtClean="0">
              <a:solidFill>
                <a:schemeClr val="tx1"/>
              </a:solidFill>
            </a:rPr>
            <a:t> time </a:t>
          </a:r>
          <a:r>
            <a:rPr lang="fr-CH" sz="1800" dirty="0" err="1" smtClean="0">
              <a:solidFill>
                <a:schemeClr val="tx1"/>
              </a:solidFill>
            </a:rPr>
            <a:t>period</a:t>
          </a:r>
          <a:endParaRPr lang="en-US" sz="1800" dirty="0">
            <a:solidFill>
              <a:schemeClr val="tx1"/>
            </a:solidFill>
          </a:endParaRPr>
        </a:p>
      </dgm:t>
    </dgm:pt>
    <dgm:pt modelId="{0A651116-9DB5-4B66-BCAC-B9FAAEC7B894}" type="parTrans" cxnId="{9C610125-A9CB-40D8-B2AF-A5964DCC2E27}">
      <dgm:prSet/>
      <dgm:spPr/>
      <dgm:t>
        <a:bodyPr/>
        <a:lstStyle/>
        <a:p>
          <a:endParaRPr lang="en-US"/>
        </a:p>
      </dgm:t>
    </dgm:pt>
    <dgm:pt modelId="{A5BBF4CD-134A-4586-9736-0496B19D696A}" type="sibTrans" cxnId="{9C610125-A9CB-40D8-B2AF-A5964DCC2E27}">
      <dgm:prSet/>
      <dgm:spPr/>
      <dgm:t>
        <a:bodyPr/>
        <a:lstStyle/>
        <a:p>
          <a:endParaRPr lang="en-US"/>
        </a:p>
      </dgm:t>
    </dgm:pt>
    <dgm:pt modelId="{B1506F79-93A1-4342-B10E-077F6CDEF8CC}" type="pres">
      <dgm:prSet presAssocID="{4C846048-8C91-40A9-850B-59E3B6B828AA}" presName="layout" presStyleCnt="0">
        <dgm:presLayoutVars>
          <dgm:chMax/>
          <dgm:chPref/>
          <dgm:dir/>
          <dgm:animOne val="branch"/>
          <dgm:animLvl val="lvl"/>
          <dgm:resizeHandles/>
        </dgm:presLayoutVars>
      </dgm:prSet>
      <dgm:spPr/>
      <dgm:t>
        <a:bodyPr/>
        <a:lstStyle/>
        <a:p>
          <a:endParaRPr lang="es-AR"/>
        </a:p>
      </dgm:t>
    </dgm:pt>
    <dgm:pt modelId="{65AFB8BF-A9FE-40B7-BF9D-4C3BA7ED4E71}" type="pres">
      <dgm:prSet presAssocID="{6E435F74-FA3C-4AD9-BC57-3431ACFE54A3}" presName="root" presStyleCnt="0">
        <dgm:presLayoutVars>
          <dgm:chMax/>
          <dgm:chPref val="4"/>
        </dgm:presLayoutVars>
      </dgm:prSet>
      <dgm:spPr/>
    </dgm:pt>
    <dgm:pt modelId="{3098AFFD-5745-4A1F-9333-07A451FA7426}" type="pres">
      <dgm:prSet presAssocID="{6E435F74-FA3C-4AD9-BC57-3431ACFE54A3}" presName="rootComposite" presStyleCnt="0">
        <dgm:presLayoutVars/>
      </dgm:prSet>
      <dgm:spPr/>
    </dgm:pt>
    <dgm:pt modelId="{9510BA25-7B36-4FE3-85A1-EEE2CEBBC38C}" type="pres">
      <dgm:prSet presAssocID="{6E435F74-FA3C-4AD9-BC57-3431ACFE54A3}" presName="rootText" presStyleLbl="node0" presStyleIdx="0" presStyleCnt="1" custScaleX="110000" custScaleY="110000">
        <dgm:presLayoutVars>
          <dgm:chMax/>
          <dgm:chPref val="4"/>
        </dgm:presLayoutVars>
      </dgm:prSet>
      <dgm:spPr/>
      <dgm:t>
        <a:bodyPr/>
        <a:lstStyle/>
        <a:p>
          <a:endParaRPr lang="en-US"/>
        </a:p>
      </dgm:t>
    </dgm:pt>
    <dgm:pt modelId="{BFC66AA8-89C7-4A87-AB1E-FF18FE4FDA51}" type="pres">
      <dgm:prSet presAssocID="{6E435F74-FA3C-4AD9-BC57-3431ACFE54A3}" presName="childShape" presStyleCnt="0">
        <dgm:presLayoutVars>
          <dgm:chMax val="0"/>
          <dgm:chPref val="0"/>
        </dgm:presLayoutVars>
      </dgm:prSet>
      <dgm:spPr/>
    </dgm:pt>
    <dgm:pt modelId="{608D163A-97D2-4A53-9621-E513DE0EEF78}" type="pres">
      <dgm:prSet presAssocID="{34DCA44D-6A57-487C-9FE3-57B2D9890A90}" presName="childComposite" presStyleCnt="0">
        <dgm:presLayoutVars>
          <dgm:chMax val="0"/>
          <dgm:chPref val="0"/>
        </dgm:presLayoutVars>
      </dgm:prSet>
      <dgm:spPr/>
    </dgm:pt>
    <dgm:pt modelId="{080E64CE-0D39-46D9-8982-5A61E0FA533C}" type="pres">
      <dgm:prSet presAssocID="{34DCA44D-6A57-487C-9FE3-57B2D9890A90}"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56F4BCA7-05B3-4B27-AC58-0F4B8C6A6F21}" type="pres">
      <dgm:prSet presAssocID="{34DCA44D-6A57-487C-9FE3-57B2D9890A90}" presName="childText" presStyleLbl="lnNode1" presStyleIdx="0" presStyleCnt="3">
        <dgm:presLayoutVars>
          <dgm:chMax val="0"/>
          <dgm:chPref val="0"/>
          <dgm:bulletEnabled val="1"/>
        </dgm:presLayoutVars>
      </dgm:prSet>
      <dgm:spPr/>
      <dgm:t>
        <a:bodyPr/>
        <a:lstStyle/>
        <a:p>
          <a:endParaRPr lang="en-US"/>
        </a:p>
      </dgm:t>
    </dgm:pt>
    <dgm:pt modelId="{F74A1FC4-8DAB-4EB3-8811-0EFCA81BFB43}" type="pres">
      <dgm:prSet presAssocID="{2B44D5A4-EACB-4D1A-AD8E-0ABEB55A22A1}" presName="childComposite" presStyleCnt="0">
        <dgm:presLayoutVars>
          <dgm:chMax val="0"/>
          <dgm:chPref val="0"/>
        </dgm:presLayoutVars>
      </dgm:prSet>
      <dgm:spPr/>
    </dgm:pt>
    <dgm:pt modelId="{15FBF511-9F0D-4F6A-BE65-38FEDA121D4C}" type="pres">
      <dgm:prSet presAssocID="{2B44D5A4-EACB-4D1A-AD8E-0ABEB55A22A1}"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GB"/>
        </a:p>
      </dgm:t>
    </dgm:pt>
    <dgm:pt modelId="{2E98FC95-FCC5-4C0C-BF91-A2B3282B23DC}" type="pres">
      <dgm:prSet presAssocID="{2B44D5A4-EACB-4D1A-AD8E-0ABEB55A22A1}" presName="childText" presStyleLbl="lnNode1" presStyleIdx="1" presStyleCnt="3" custScaleY="118874">
        <dgm:presLayoutVars>
          <dgm:chMax val="0"/>
          <dgm:chPref val="0"/>
          <dgm:bulletEnabled val="1"/>
        </dgm:presLayoutVars>
      </dgm:prSet>
      <dgm:spPr/>
      <dgm:t>
        <a:bodyPr/>
        <a:lstStyle/>
        <a:p>
          <a:endParaRPr lang="en-US"/>
        </a:p>
      </dgm:t>
    </dgm:pt>
    <dgm:pt modelId="{31D81176-0841-4554-8DF3-73B910EAAF3D}" type="pres">
      <dgm:prSet presAssocID="{83054672-A975-40A6-9097-BC1934DDA1D1}" presName="childComposite" presStyleCnt="0">
        <dgm:presLayoutVars>
          <dgm:chMax val="0"/>
          <dgm:chPref val="0"/>
        </dgm:presLayoutVars>
      </dgm:prSet>
      <dgm:spPr/>
    </dgm:pt>
    <dgm:pt modelId="{E30863FE-9BE2-4352-A498-C8E94C151C33}" type="pres">
      <dgm:prSet presAssocID="{83054672-A975-40A6-9097-BC1934DDA1D1}"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A46D752-E471-43A1-99C2-C08F0D883C7A}" type="pres">
      <dgm:prSet presAssocID="{83054672-A975-40A6-9097-BC1934DDA1D1}" presName="childText" presStyleLbl="lnNode1" presStyleIdx="2" presStyleCnt="3">
        <dgm:presLayoutVars>
          <dgm:chMax val="0"/>
          <dgm:chPref val="0"/>
          <dgm:bulletEnabled val="1"/>
        </dgm:presLayoutVars>
      </dgm:prSet>
      <dgm:spPr/>
      <dgm:t>
        <a:bodyPr/>
        <a:lstStyle/>
        <a:p>
          <a:endParaRPr lang="en-US"/>
        </a:p>
      </dgm:t>
    </dgm:pt>
  </dgm:ptLst>
  <dgm:cxnLst>
    <dgm:cxn modelId="{94EA4A95-03B7-45A4-B867-1934B73929EF}" type="presOf" srcId="{2B44D5A4-EACB-4D1A-AD8E-0ABEB55A22A1}" destId="{2E98FC95-FCC5-4C0C-BF91-A2B3282B23DC}" srcOrd="0" destOrd="0" presId="urn:microsoft.com/office/officeart/2008/layout/PictureAccentList"/>
    <dgm:cxn modelId="{DBEF9554-CAD3-4788-9022-36AA53013342}" srcId="{4C846048-8C91-40A9-850B-59E3B6B828AA}" destId="{6E435F74-FA3C-4AD9-BC57-3431ACFE54A3}" srcOrd="0" destOrd="0" parTransId="{78092E72-0C5C-4462-85FB-9A1B309F4981}" sibTransId="{533BB57E-A1C4-4846-9421-667AC66203BE}"/>
    <dgm:cxn modelId="{5A126268-088F-4BFA-AD52-389A7176AD61}" srcId="{6E435F74-FA3C-4AD9-BC57-3431ACFE54A3}" destId="{2B44D5A4-EACB-4D1A-AD8E-0ABEB55A22A1}" srcOrd="1" destOrd="0" parTransId="{AA6120F0-9E2B-4AA9-AE1D-49CB5167ACB2}" sibTransId="{3E876BDA-36AD-48C2-8445-585FA9A4EA7B}"/>
    <dgm:cxn modelId="{9C610125-A9CB-40D8-B2AF-A5964DCC2E27}" srcId="{6E435F74-FA3C-4AD9-BC57-3431ACFE54A3}" destId="{83054672-A975-40A6-9097-BC1934DDA1D1}" srcOrd="2" destOrd="0" parTransId="{0A651116-9DB5-4B66-BCAC-B9FAAEC7B894}" sibTransId="{A5BBF4CD-134A-4586-9736-0496B19D696A}"/>
    <dgm:cxn modelId="{DD78EFA6-5EBB-4B7C-8AB7-6C0DE57E21CB}" srcId="{6E435F74-FA3C-4AD9-BC57-3431ACFE54A3}" destId="{34DCA44D-6A57-487C-9FE3-57B2D9890A90}" srcOrd="0" destOrd="0" parTransId="{3ECCE369-147A-409F-A969-FA57099199A4}" sibTransId="{990B13FF-4810-413A-8CE5-7450B7C3A4AF}"/>
    <dgm:cxn modelId="{5CEB1D88-BB3A-472B-889C-F6ABA08D6A94}" type="presOf" srcId="{34DCA44D-6A57-487C-9FE3-57B2D9890A90}" destId="{56F4BCA7-05B3-4B27-AC58-0F4B8C6A6F21}" srcOrd="0" destOrd="0" presId="urn:microsoft.com/office/officeart/2008/layout/PictureAccentList"/>
    <dgm:cxn modelId="{88CB6E72-F93E-4A1C-9E3B-A8330E72A4A0}" type="presOf" srcId="{4C846048-8C91-40A9-850B-59E3B6B828AA}" destId="{B1506F79-93A1-4342-B10E-077F6CDEF8CC}" srcOrd="0" destOrd="0" presId="urn:microsoft.com/office/officeart/2008/layout/PictureAccentList"/>
    <dgm:cxn modelId="{0837E1A5-EC2D-48B3-AFBC-86DB6B71A180}" type="presOf" srcId="{83054672-A975-40A6-9097-BC1934DDA1D1}" destId="{1A46D752-E471-43A1-99C2-C08F0D883C7A}" srcOrd="0" destOrd="0" presId="urn:microsoft.com/office/officeart/2008/layout/PictureAccentList"/>
    <dgm:cxn modelId="{F3F1CE74-199E-4E7F-A641-94DF22E414E8}" type="presOf" srcId="{6E435F74-FA3C-4AD9-BC57-3431ACFE54A3}" destId="{9510BA25-7B36-4FE3-85A1-EEE2CEBBC38C}" srcOrd="0" destOrd="0" presId="urn:microsoft.com/office/officeart/2008/layout/PictureAccentList"/>
    <dgm:cxn modelId="{7D9495A0-82B5-4876-8D68-D2A53BF296F7}" type="presParOf" srcId="{B1506F79-93A1-4342-B10E-077F6CDEF8CC}" destId="{65AFB8BF-A9FE-40B7-BF9D-4C3BA7ED4E71}" srcOrd="0" destOrd="0" presId="urn:microsoft.com/office/officeart/2008/layout/PictureAccentList"/>
    <dgm:cxn modelId="{2D8B57DA-ED58-41CE-9118-C17AEEE80FDE}" type="presParOf" srcId="{65AFB8BF-A9FE-40B7-BF9D-4C3BA7ED4E71}" destId="{3098AFFD-5745-4A1F-9333-07A451FA7426}" srcOrd="0" destOrd="0" presId="urn:microsoft.com/office/officeart/2008/layout/PictureAccentList"/>
    <dgm:cxn modelId="{C98FC910-51FF-4A73-909D-B97BED1EA219}" type="presParOf" srcId="{3098AFFD-5745-4A1F-9333-07A451FA7426}" destId="{9510BA25-7B36-4FE3-85A1-EEE2CEBBC38C}" srcOrd="0" destOrd="0" presId="urn:microsoft.com/office/officeart/2008/layout/PictureAccentList"/>
    <dgm:cxn modelId="{50EC1FD2-ED85-4A5A-8AB7-9430FDD61FEA}" type="presParOf" srcId="{65AFB8BF-A9FE-40B7-BF9D-4C3BA7ED4E71}" destId="{BFC66AA8-89C7-4A87-AB1E-FF18FE4FDA51}" srcOrd="1" destOrd="0" presId="urn:microsoft.com/office/officeart/2008/layout/PictureAccentList"/>
    <dgm:cxn modelId="{74E0FA57-E452-4008-B49E-9D878ACD4027}" type="presParOf" srcId="{BFC66AA8-89C7-4A87-AB1E-FF18FE4FDA51}" destId="{608D163A-97D2-4A53-9621-E513DE0EEF78}" srcOrd="0" destOrd="0" presId="urn:microsoft.com/office/officeart/2008/layout/PictureAccentList"/>
    <dgm:cxn modelId="{9EBEA322-F285-4DEF-B728-B6EE9FB3F265}" type="presParOf" srcId="{608D163A-97D2-4A53-9621-E513DE0EEF78}" destId="{080E64CE-0D39-46D9-8982-5A61E0FA533C}" srcOrd="0" destOrd="0" presId="urn:microsoft.com/office/officeart/2008/layout/PictureAccentList"/>
    <dgm:cxn modelId="{2C95515F-48E0-4D63-8D84-5E0EE239B252}" type="presParOf" srcId="{608D163A-97D2-4A53-9621-E513DE0EEF78}" destId="{56F4BCA7-05B3-4B27-AC58-0F4B8C6A6F21}" srcOrd="1" destOrd="0" presId="urn:microsoft.com/office/officeart/2008/layout/PictureAccentList"/>
    <dgm:cxn modelId="{7CE56C3B-27E6-474A-8AA1-968931602179}" type="presParOf" srcId="{BFC66AA8-89C7-4A87-AB1E-FF18FE4FDA51}" destId="{F74A1FC4-8DAB-4EB3-8811-0EFCA81BFB43}" srcOrd="1" destOrd="0" presId="urn:microsoft.com/office/officeart/2008/layout/PictureAccentList"/>
    <dgm:cxn modelId="{CEE56756-2C37-4CC3-805F-925DE1FC4000}" type="presParOf" srcId="{F74A1FC4-8DAB-4EB3-8811-0EFCA81BFB43}" destId="{15FBF511-9F0D-4F6A-BE65-38FEDA121D4C}" srcOrd="0" destOrd="0" presId="urn:microsoft.com/office/officeart/2008/layout/PictureAccentList"/>
    <dgm:cxn modelId="{6E94F200-8205-4368-8316-02EFC3A35734}" type="presParOf" srcId="{F74A1FC4-8DAB-4EB3-8811-0EFCA81BFB43}" destId="{2E98FC95-FCC5-4C0C-BF91-A2B3282B23DC}" srcOrd="1" destOrd="0" presId="urn:microsoft.com/office/officeart/2008/layout/PictureAccentList"/>
    <dgm:cxn modelId="{D017A6A7-103E-4100-BEE4-0255B895FEB3}" type="presParOf" srcId="{BFC66AA8-89C7-4A87-AB1E-FF18FE4FDA51}" destId="{31D81176-0841-4554-8DF3-73B910EAAF3D}" srcOrd="2" destOrd="0" presId="urn:microsoft.com/office/officeart/2008/layout/PictureAccentList"/>
    <dgm:cxn modelId="{EDDBEB76-FBD4-42AE-8EEF-DAF4B0E9179C}" type="presParOf" srcId="{31D81176-0841-4554-8DF3-73B910EAAF3D}" destId="{E30863FE-9BE2-4352-A498-C8E94C151C33}" srcOrd="0" destOrd="0" presId="urn:microsoft.com/office/officeart/2008/layout/PictureAccentList"/>
    <dgm:cxn modelId="{8294D67C-7ACC-4B79-97F8-4C7519171CAF}" type="presParOf" srcId="{31D81176-0841-4554-8DF3-73B910EAAF3D}" destId="{1A46D752-E471-43A1-99C2-C08F0D883C7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64B5C7-72B6-43A6-B48A-124F54C70C5E}" type="doc">
      <dgm:prSet loTypeId="urn:microsoft.com/office/officeart/2008/layout/HorizontalMultiLevelHierarchy" loCatId="hierarchy" qsTypeId="urn:microsoft.com/office/officeart/2005/8/quickstyle/simple1#5" qsCatId="simple" csTypeId="urn:microsoft.com/office/officeart/2005/8/colors/accent1_2#5" csCatId="accent1" phldr="1"/>
      <dgm:spPr/>
      <dgm:t>
        <a:bodyPr/>
        <a:lstStyle/>
        <a:p>
          <a:endParaRPr lang="en-US"/>
        </a:p>
      </dgm:t>
    </dgm:pt>
    <dgm:pt modelId="{5531CE38-CD27-4BD4-A1FE-1B73DDB669A7}">
      <dgm:prSet phldrT="[Text]"/>
      <dgm:spPr>
        <a:solidFill>
          <a:schemeClr val="accent1"/>
        </a:solidFill>
      </dgm:spPr>
      <dgm:t>
        <a:bodyPr/>
        <a:lstStyle/>
        <a:p>
          <a:r>
            <a:rPr lang="fr-CH" dirty="0" smtClean="0"/>
            <a:t>NEP</a:t>
          </a:r>
          <a:endParaRPr lang="en-US" dirty="0"/>
        </a:p>
      </dgm:t>
    </dgm:pt>
    <dgm:pt modelId="{1DCE5A7A-8DD3-46D3-B4C2-E3B9A10498F5}" type="parTrans" cxnId="{F19EA31B-0F71-44DC-BF97-83E6D752D840}">
      <dgm:prSet/>
      <dgm:spPr/>
      <dgm:t>
        <a:bodyPr/>
        <a:lstStyle/>
        <a:p>
          <a:endParaRPr lang="en-US"/>
        </a:p>
      </dgm:t>
    </dgm:pt>
    <dgm:pt modelId="{C96BA64B-10FF-4290-8430-A616600FA64A}" type="sibTrans" cxnId="{F19EA31B-0F71-44DC-BF97-83E6D752D840}">
      <dgm:prSet/>
      <dgm:spPr/>
      <dgm:t>
        <a:bodyPr/>
        <a:lstStyle/>
        <a:p>
          <a:endParaRPr lang="en-US"/>
        </a:p>
      </dgm:t>
    </dgm:pt>
    <dgm:pt modelId="{40A800C1-C423-4811-813A-29496BD25963}">
      <dgm:prSet phldrT="[Text]" custT="1"/>
      <dgm:spPr>
        <a:solidFill>
          <a:schemeClr val="accent4">
            <a:lumMod val="20000"/>
            <a:lumOff val="80000"/>
          </a:schemeClr>
        </a:solidFill>
      </dgm:spPr>
      <dgm:t>
        <a:bodyPr/>
        <a:lstStyle/>
        <a:p>
          <a:r>
            <a:rPr lang="en-US" sz="1800" b="1" dirty="0" smtClean="0">
              <a:solidFill>
                <a:schemeClr val="tx1"/>
              </a:solidFill>
            </a:rPr>
            <a:t>Quantity</a:t>
          </a:r>
          <a:r>
            <a:rPr lang="en-US" sz="1800" dirty="0" smtClean="0">
              <a:solidFill>
                <a:schemeClr val="tx1"/>
              </a:solidFill>
            </a:rPr>
            <a:t> - Work for all who want to work</a:t>
          </a:r>
          <a:endParaRPr lang="en-US" sz="1800" dirty="0">
            <a:solidFill>
              <a:schemeClr val="tx1"/>
            </a:solidFill>
          </a:endParaRPr>
        </a:p>
      </dgm:t>
    </dgm:pt>
    <dgm:pt modelId="{37ED5E4E-1FDC-4459-8643-C37B380CD383}" type="parTrans" cxnId="{DD8B1ECF-D322-4BD5-A800-CEA018AC69E8}">
      <dgm:prSet/>
      <dgm:spPr>
        <a:ln>
          <a:solidFill>
            <a:schemeClr val="accent1"/>
          </a:solidFill>
        </a:ln>
      </dgm:spPr>
      <dgm:t>
        <a:bodyPr/>
        <a:lstStyle/>
        <a:p>
          <a:endParaRPr lang="en-US"/>
        </a:p>
      </dgm:t>
    </dgm:pt>
    <dgm:pt modelId="{099585AD-6C6B-4644-8557-D48AEC5A94F4}" type="sibTrans" cxnId="{DD8B1ECF-D322-4BD5-A800-CEA018AC69E8}">
      <dgm:prSet/>
      <dgm:spPr/>
      <dgm:t>
        <a:bodyPr/>
        <a:lstStyle/>
        <a:p>
          <a:endParaRPr lang="en-US"/>
        </a:p>
      </dgm:t>
    </dgm:pt>
    <dgm:pt modelId="{E3F2F683-9CAE-4109-8A6E-FF4F8245090C}">
      <dgm:prSet phldrT="[Text]" custT="1"/>
      <dgm:spPr>
        <a:solidFill>
          <a:schemeClr val="accent4">
            <a:lumMod val="20000"/>
            <a:lumOff val="80000"/>
          </a:schemeClr>
        </a:solidFill>
      </dgm:spPr>
      <dgm:t>
        <a:bodyPr/>
        <a:lstStyle/>
        <a:p>
          <a:r>
            <a:rPr lang="en-US" sz="1800" b="1" dirty="0" smtClean="0">
              <a:solidFill>
                <a:schemeClr val="tx1"/>
              </a:solidFill>
            </a:rPr>
            <a:t>Quality</a:t>
          </a:r>
          <a:r>
            <a:rPr lang="en-US" sz="1800" dirty="0" smtClean="0">
              <a:solidFill>
                <a:schemeClr val="tx1"/>
              </a:solidFill>
            </a:rPr>
            <a:t>  - Such work is as productive as possible</a:t>
          </a:r>
          <a:endParaRPr lang="en-US" sz="1800" dirty="0">
            <a:solidFill>
              <a:schemeClr val="tx1"/>
            </a:solidFill>
          </a:endParaRPr>
        </a:p>
      </dgm:t>
    </dgm:pt>
    <dgm:pt modelId="{F9DFE04E-A71E-47CC-881C-C0CC68046E13}" type="parTrans" cxnId="{261D4C14-92DB-4A5D-845D-BA3CAE973EA6}">
      <dgm:prSet/>
      <dgm:spPr>
        <a:ln>
          <a:solidFill>
            <a:schemeClr val="accent1"/>
          </a:solidFill>
        </a:ln>
      </dgm:spPr>
      <dgm:t>
        <a:bodyPr/>
        <a:lstStyle/>
        <a:p>
          <a:endParaRPr lang="en-US"/>
        </a:p>
      </dgm:t>
    </dgm:pt>
    <dgm:pt modelId="{37410957-3B4C-4957-AC46-CD173A250E50}" type="sibTrans" cxnId="{261D4C14-92DB-4A5D-845D-BA3CAE973EA6}">
      <dgm:prSet/>
      <dgm:spPr/>
      <dgm:t>
        <a:bodyPr/>
        <a:lstStyle/>
        <a:p>
          <a:endParaRPr lang="en-US"/>
        </a:p>
      </dgm:t>
    </dgm:pt>
    <dgm:pt modelId="{CB82876E-C42A-4189-AB0F-30128FB6B6CC}">
      <dgm:prSet phldrT="[Text]" custT="1"/>
      <dgm:spPr>
        <a:solidFill>
          <a:schemeClr val="accent4">
            <a:lumMod val="20000"/>
            <a:lumOff val="80000"/>
          </a:schemeClr>
        </a:solidFill>
      </dgm:spPr>
      <dgm:t>
        <a:bodyPr/>
        <a:lstStyle/>
        <a:p>
          <a:r>
            <a:rPr lang="en-US" sz="1800" b="1" dirty="0" smtClean="0">
              <a:solidFill>
                <a:schemeClr val="tx1"/>
              </a:solidFill>
            </a:rPr>
            <a:t>Non-discrimination</a:t>
          </a:r>
          <a:r>
            <a:rPr lang="en-US" sz="1800" dirty="0" smtClean="0">
              <a:solidFill>
                <a:schemeClr val="tx1"/>
              </a:solidFill>
            </a:rPr>
            <a:t> - There is freedom of choice of employment and fullest possibility for each worker to </a:t>
          </a:r>
          <a:r>
            <a:rPr lang="en-US" sz="1800" dirty="0" err="1" smtClean="0">
              <a:solidFill>
                <a:schemeClr val="tx1"/>
              </a:solidFill>
            </a:rPr>
            <a:t>utilise</a:t>
          </a:r>
          <a:r>
            <a:rPr lang="en-US" sz="1800" dirty="0" smtClean="0">
              <a:solidFill>
                <a:schemeClr val="tx1"/>
              </a:solidFill>
            </a:rPr>
            <a:t> her/his skills, irrespective of race, gender, age, religion, political opinion, social origin, etc.</a:t>
          </a:r>
          <a:endParaRPr lang="en-US" sz="1800" dirty="0">
            <a:solidFill>
              <a:schemeClr val="tx1"/>
            </a:solidFill>
          </a:endParaRPr>
        </a:p>
      </dgm:t>
    </dgm:pt>
    <dgm:pt modelId="{02DDC7E0-799D-448F-9853-AA3419ADC868}" type="parTrans" cxnId="{36BC292D-8F3F-407E-A20D-EDF29D37D7FC}">
      <dgm:prSet/>
      <dgm:spPr>
        <a:ln>
          <a:solidFill>
            <a:schemeClr val="accent1"/>
          </a:solidFill>
        </a:ln>
      </dgm:spPr>
      <dgm:t>
        <a:bodyPr/>
        <a:lstStyle/>
        <a:p>
          <a:endParaRPr lang="en-US"/>
        </a:p>
      </dgm:t>
    </dgm:pt>
    <dgm:pt modelId="{A02972AA-1F47-4FA8-872A-AD383531882C}" type="sibTrans" cxnId="{36BC292D-8F3F-407E-A20D-EDF29D37D7FC}">
      <dgm:prSet/>
      <dgm:spPr/>
      <dgm:t>
        <a:bodyPr/>
        <a:lstStyle/>
        <a:p>
          <a:endParaRPr lang="en-US"/>
        </a:p>
      </dgm:t>
    </dgm:pt>
    <dgm:pt modelId="{D577B80B-F7BF-41DD-A980-8FB2F1D89BD1}" type="pres">
      <dgm:prSet presAssocID="{C964B5C7-72B6-43A6-B48A-124F54C70C5E}" presName="Name0" presStyleCnt="0">
        <dgm:presLayoutVars>
          <dgm:chPref val="1"/>
          <dgm:dir/>
          <dgm:animOne val="branch"/>
          <dgm:animLvl val="lvl"/>
          <dgm:resizeHandles val="exact"/>
        </dgm:presLayoutVars>
      </dgm:prSet>
      <dgm:spPr/>
      <dgm:t>
        <a:bodyPr/>
        <a:lstStyle/>
        <a:p>
          <a:endParaRPr lang="es-AR"/>
        </a:p>
      </dgm:t>
    </dgm:pt>
    <dgm:pt modelId="{57BFCFE2-85CF-452D-B7EA-69BAB541A135}" type="pres">
      <dgm:prSet presAssocID="{5531CE38-CD27-4BD4-A1FE-1B73DDB669A7}" presName="root1" presStyleCnt="0"/>
      <dgm:spPr/>
    </dgm:pt>
    <dgm:pt modelId="{0111B5B1-CCAD-4896-99F4-9CEA052602FC}" type="pres">
      <dgm:prSet presAssocID="{5531CE38-CD27-4BD4-A1FE-1B73DDB669A7}" presName="LevelOneTextNode" presStyleLbl="node0" presStyleIdx="0" presStyleCnt="1" custScaleY="81105" custLinFactNeighborX="-3940">
        <dgm:presLayoutVars>
          <dgm:chPref val="3"/>
        </dgm:presLayoutVars>
      </dgm:prSet>
      <dgm:spPr>
        <a:prstGeom prst="roundRect">
          <a:avLst/>
        </a:prstGeom>
      </dgm:spPr>
      <dgm:t>
        <a:bodyPr/>
        <a:lstStyle/>
        <a:p>
          <a:endParaRPr lang="es-AR"/>
        </a:p>
      </dgm:t>
    </dgm:pt>
    <dgm:pt modelId="{E889362D-8865-4EB6-918A-899194CE4294}" type="pres">
      <dgm:prSet presAssocID="{5531CE38-CD27-4BD4-A1FE-1B73DDB669A7}" presName="level2hierChild" presStyleCnt="0"/>
      <dgm:spPr/>
    </dgm:pt>
    <dgm:pt modelId="{3B83AE93-5AA5-41E3-80D8-065E3F2B874D}" type="pres">
      <dgm:prSet presAssocID="{37ED5E4E-1FDC-4459-8643-C37B380CD383}" presName="conn2-1" presStyleLbl="parChTrans1D2" presStyleIdx="0" presStyleCnt="3"/>
      <dgm:spPr/>
      <dgm:t>
        <a:bodyPr/>
        <a:lstStyle/>
        <a:p>
          <a:endParaRPr lang="es-AR"/>
        </a:p>
      </dgm:t>
    </dgm:pt>
    <dgm:pt modelId="{1D0EA7AC-3EFC-40EC-9175-82DD0CC8612D}" type="pres">
      <dgm:prSet presAssocID="{37ED5E4E-1FDC-4459-8643-C37B380CD383}" presName="connTx" presStyleLbl="parChTrans1D2" presStyleIdx="0" presStyleCnt="3"/>
      <dgm:spPr/>
      <dgm:t>
        <a:bodyPr/>
        <a:lstStyle/>
        <a:p>
          <a:endParaRPr lang="es-AR"/>
        </a:p>
      </dgm:t>
    </dgm:pt>
    <dgm:pt modelId="{4159B592-3810-4012-B51D-BBFB94446100}" type="pres">
      <dgm:prSet presAssocID="{40A800C1-C423-4811-813A-29496BD25963}" presName="root2" presStyleCnt="0"/>
      <dgm:spPr/>
    </dgm:pt>
    <dgm:pt modelId="{4ACE1DB9-6484-4B79-A595-ABC979E6D8CD}" type="pres">
      <dgm:prSet presAssocID="{40A800C1-C423-4811-813A-29496BD25963}" presName="LevelTwoTextNode" presStyleLbl="node2" presStyleIdx="0" presStyleCnt="3" custScaleX="188365" custScaleY="117011">
        <dgm:presLayoutVars>
          <dgm:chPref val="3"/>
        </dgm:presLayoutVars>
      </dgm:prSet>
      <dgm:spPr>
        <a:prstGeom prst="roundRect">
          <a:avLst/>
        </a:prstGeom>
      </dgm:spPr>
      <dgm:t>
        <a:bodyPr/>
        <a:lstStyle/>
        <a:p>
          <a:endParaRPr lang="en-US"/>
        </a:p>
      </dgm:t>
    </dgm:pt>
    <dgm:pt modelId="{C3D7CC08-580F-49DC-894B-803E452AF2B3}" type="pres">
      <dgm:prSet presAssocID="{40A800C1-C423-4811-813A-29496BD25963}" presName="level3hierChild" presStyleCnt="0"/>
      <dgm:spPr/>
    </dgm:pt>
    <dgm:pt modelId="{5A0ACB99-D377-4EF3-8864-8B10DCC8AD19}" type="pres">
      <dgm:prSet presAssocID="{F9DFE04E-A71E-47CC-881C-C0CC68046E13}" presName="conn2-1" presStyleLbl="parChTrans1D2" presStyleIdx="1" presStyleCnt="3"/>
      <dgm:spPr/>
      <dgm:t>
        <a:bodyPr/>
        <a:lstStyle/>
        <a:p>
          <a:endParaRPr lang="es-AR"/>
        </a:p>
      </dgm:t>
    </dgm:pt>
    <dgm:pt modelId="{B5B75E31-2808-4DFB-A326-6801FA3614BF}" type="pres">
      <dgm:prSet presAssocID="{F9DFE04E-A71E-47CC-881C-C0CC68046E13}" presName="connTx" presStyleLbl="parChTrans1D2" presStyleIdx="1" presStyleCnt="3"/>
      <dgm:spPr/>
      <dgm:t>
        <a:bodyPr/>
        <a:lstStyle/>
        <a:p>
          <a:endParaRPr lang="es-AR"/>
        </a:p>
      </dgm:t>
    </dgm:pt>
    <dgm:pt modelId="{C87D1C28-A5A8-4058-AA28-3B3508CC0E84}" type="pres">
      <dgm:prSet presAssocID="{E3F2F683-9CAE-4109-8A6E-FF4F8245090C}" presName="root2" presStyleCnt="0"/>
      <dgm:spPr/>
    </dgm:pt>
    <dgm:pt modelId="{891BAED6-D43B-4698-B54F-DCE4BE02D8A0}" type="pres">
      <dgm:prSet presAssocID="{E3F2F683-9CAE-4109-8A6E-FF4F8245090C}" presName="LevelTwoTextNode" presStyleLbl="node2" presStyleIdx="1" presStyleCnt="3" custScaleX="188365" custScaleY="111844">
        <dgm:presLayoutVars>
          <dgm:chPref val="3"/>
        </dgm:presLayoutVars>
      </dgm:prSet>
      <dgm:spPr>
        <a:prstGeom prst="roundRect">
          <a:avLst/>
        </a:prstGeom>
      </dgm:spPr>
      <dgm:t>
        <a:bodyPr/>
        <a:lstStyle/>
        <a:p>
          <a:endParaRPr lang="en-US"/>
        </a:p>
      </dgm:t>
    </dgm:pt>
    <dgm:pt modelId="{1F3B00DD-0CB9-4149-98FB-38E6F46B3DA7}" type="pres">
      <dgm:prSet presAssocID="{E3F2F683-9CAE-4109-8A6E-FF4F8245090C}" presName="level3hierChild" presStyleCnt="0"/>
      <dgm:spPr/>
    </dgm:pt>
    <dgm:pt modelId="{4B0D1B65-F3D5-4ED8-B832-C1565CD9AC3F}" type="pres">
      <dgm:prSet presAssocID="{02DDC7E0-799D-448F-9853-AA3419ADC868}" presName="conn2-1" presStyleLbl="parChTrans1D2" presStyleIdx="2" presStyleCnt="3"/>
      <dgm:spPr/>
      <dgm:t>
        <a:bodyPr/>
        <a:lstStyle/>
        <a:p>
          <a:endParaRPr lang="es-AR"/>
        </a:p>
      </dgm:t>
    </dgm:pt>
    <dgm:pt modelId="{032B4634-FC9E-4D44-8CB4-750124595BBB}" type="pres">
      <dgm:prSet presAssocID="{02DDC7E0-799D-448F-9853-AA3419ADC868}" presName="connTx" presStyleLbl="parChTrans1D2" presStyleIdx="2" presStyleCnt="3"/>
      <dgm:spPr/>
      <dgm:t>
        <a:bodyPr/>
        <a:lstStyle/>
        <a:p>
          <a:endParaRPr lang="es-AR"/>
        </a:p>
      </dgm:t>
    </dgm:pt>
    <dgm:pt modelId="{5FEDCD71-0A0F-48DA-8C86-D29EAAA9C6BA}" type="pres">
      <dgm:prSet presAssocID="{CB82876E-C42A-4189-AB0F-30128FB6B6CC}" presName="root2" presStyleCnt="0"/>
      <dgm:spPr/>
    </dgm:pt>
    <dgm:pt modelId="{63057D17-5E55-4BC1-827B-D0ED593C1E2A}" type="pres">
      <dgm:prSet presAssocID="{CB82876E-C42A-4189-AB0F-30128FB6B6CC}" presName="LevelTwoTextNode" presStyleLbl="node2" presStyleIdx="2" presStyleCnt="3" custScaleX="190994" custScaleY="197787">
        <dgm:presLayoutVars>
          <dgm:chPref val="3"/>
        </dgm:presLayoutVars>
      </dgm:prSet>
      <dgm:spPr>
        <a:prstGeom prst="roundRect">
          <a:avLst/>
        </a:prstGeom>
      </dgm:spPr>
      <dgm:t>
        <a:bodyPr/>
        <a:lstStyle/>
        <a:p>
          <a:endParaRPr lang="en-US"/>
        </a:p>
      </dgm:t>
    </dgm:pt>
    <dgm:pt modelId="{8F7343B9-238A-4E0E-9A56-3D64894D1CCA}" type="pres">
      <dgm:prSet presAssocID="{CB82876E-C42A-4189-AB0F-30128FB6B6CC}" presName="level3hierChild" presStyleCnt="0"/>
      <dgm:spPr/>
    </dgm:pt>
  </dgm:ptLst>
  <dgm:cxnLst>
    <dgm:cxn modelId="{5D98499D-956A-42BB-A1B4-D2F84B41B288}" type="presOf" srcId="{40A800C1-C423-4811-813A-29496BD25963}" destId="{4ACE1DB9-6484-4B79-A595-ABC979E6D8CD}" srcOrd="0" destOrd="0" presId="urn:microsoft.com/office/officeart/2008/layout/HorizontalMultiLevelHierarchy"/>
    <dgm:cxn modelId="{366F3B46-A294-430E-BF5C-1C694671101A}" type="presOf" srcId="{C964B5C7-72B6-43A6-B48A-124F54C70C5E}" destId="{D577B80B-F7BF-41DD-A980-8FB2F1D89BD1}" srcOrd="0" destOrd="0" presId="urn:microsoft.com/office/officeart/2008/layout/HorizontalMultiLevelHierarchy"/>
    <dgm:cxn modelId="{DD8B1ECF-D322-4BD5-A800-CEA018AC69E8}" srcId="{5531CE38-CD27-4BD4-A1FE-1B73DDB669A7}" destId="{40A800C1-C423-4811-813A-29496BD25963}" srcOrd="0" destOrd="0" parTransId="{37ED5E4E-1FDC-4459-8643-C37B380CD383}" sibTransId="{099585AD-6C6B-4644-8557-D48AEC5A94F4}"/>
    <dgm:cxn modelId="{9AE5B1A6-FC15-4F69-8B4A-D8AEAA719482}" type="presOf" srcId="{F9DFE04E-A71E-47CC-881C-C0CC68046E13}" destId="{B5B75E31-2808-4DFB-A326-6801FA3614BF}" srcOrd="1" destOrd="0" presId="urn:microsoft.com/office/officeart/2008/layout/HorizontalMultiLevelHierarchy"/>
    <dgm:cxn modelId="{335FA6F4-DCD4-4AFB-ADA8-601D910838C7}" type="presOf" srcId="{37ED5E4E-1FDC-4459-8643-C37B380CD383}" destId="{1D0EA7AC-3EFC-40EC-9175-82DD0CC8612D}" srcOrd="1" destOrd="0" presId="urn:microsoft.com/office/officeart/2008/layout/HorizontalMultiLevelHierarchy"/>
    <dgm:cxn modelId="{261D4C14-92DB-4A5D-845D-BA3CAE973EA6}" srcId="{5531CE38-CD27-4BD4-A1FE-1B73DDB669A7}" destId="{E3F2F683-9CAE-4109-8A6E-FF4F8245090C}" srcOrd="1" destOrd="0" parTransId="{F9DFE04E-A71E-47CC-881C-C0CC68046E13}" sibTransId="{37410957-3B4C-4957-AC46-CD173A250E50}"/>
    <dgm:cxn modelId="{DF9E0C28-0A2C-4328-BF4F-E3B19810BA7D}" type="presOf" srcId="{02DDC7E0-799D-448F-9853-AA3419ADC868}" destId="{032B4634-FC9E-4D44-8CB4-750124595BBB}" srcOrd="1" destOrd="0" presId="urn:microsoft.com/office/officeart/2008/layout/HorizontalMultiLevelHierarchy"/>
    <dgm:cxn modelId="{36BC292D-8F3F-407E-A20D-EDF29D37D7FC}" srcId="{5531CE38-CD27-4BD4-A1FE-1B73DDB669A7}" destId="{CB82876E-C42A-4189-AB0F-30128FB6B6CC}" srcOrd="2" destOrd="0" parTransId="{02DDC7E0-799D-448F-9853-AA3419ADC868}" sibTransId="{A02972AA-1F47-4FA8-872A-AD383531882C}"/>
    <dgm:cxn modelId="{81679503-4667-4009-BE9F-616B914E7605}" type="presOf" srcId="{37ED5E4E-1FDC-4459-8643-C37B380CD383}" destId="{3B83AE93-5AA5-41E3-80D8-065E3F2B874D}" srcOrd="0" destOrd="0" presId="urn:microsoft.com/office/officeart/2008/layout/HorizontalMultiLevelHierarchy"/>
    <dgm:cxn modelId="{3FE75176-348F-4A2D-B513-457F5DE27735}" type="presOf" srcId="{02DDC7E0-799D-448F-9853-AA3419ADC868}" destId="{4B0D1B65-F3D5-4ED8-B832-C1565CD9AC3F}" srcOrd="0" destOrd="0" presId="urn:microsoft.com/office/officeart/2008/layout/HorizontalMultiLevelHierarchy"/>
    <dgm:cxn modelId="{469A9EFB-560E-4361-986D-189A401B7AFF}" type="presOf" srcId="{5531CE38-CD27-4BD4-A1FE-1B73DDB669A7}" destId="{0111B5B1-CCAD-4896-99F4-9CEA052602FC}" srcOrd="0" destOrd="0" presId="urn:microsoft.com/office/officeart/2008/layout/HorizontalMultiLevelHierarchy"/>
    <dgm:cxn modelId="{8A3F5039-97FF-4B24-BD8B-4788817E88C9}" type="presOf" srcId="{CB82876E-C42A-4189-AB0F-30128FB6B6CC}" destId="{63057D17-5E55-4BC1-827B-D0ED593C1E2A}" srcOrd="0" destOrd="0" presId="urn:microsoft.com/office/officeart/2008/layout/HorizontalMultiLevelHierarchy"/>
    <dgm:cxn modelId="{4132479B-FFCE-4C89-8756-505D26A427D3}" type="presOf" srcId="{E3F2F683-9CAE-4109-8A6E-FF4F8245090C}" destId="{891BAED6-D43B-4698-B54F-DCE4BE02D8A0}" srcOrd="0" destOrd="0" presId="urn:microsoft.com/office/officeart/2008/layout/HorizontalMultiLevelHierarchy"/>
    <dgm:cxn modelId="{F19EA31B-0F71-44DC-BF97-83E6D752D840}" srcId="{C964B5C7-72B6-43A6-B48A-124F54C70C5E}" destId="{5531CE38-CD27-4BD4-A1FE-1B73DDB669A7}" srcOrd="0" destOrd="0" parTransId="{1DCE5A7A-8DD3-46D3-B4C2-E3B9A10498F5}" sibTransId="{C96BA64B-10FF-4290-8430-A616600FA64A}"/>
    <dgm:cxn modelId="{7916E558-936F-4910-8F9C-9213A181E37D}" type="presOf" srcId="{F9DFE04E-A71E-47CC-881C-C0CC68046E13}" destId="{5A0ACB99-D377-4EF3-8864-8B10DCC8AD19}" srcOrd="0" destOrd="0" presId="urn:microsoft.com/office/officeart/2008/layout/HorizontalMultiLevelHierarchy"/>
    <dgm:cxn modelId="{C78894AE-1BDC-4CA7-A292-401166203EAD}" type="presParOf" srcId="{D577B80B-F7BF-41DD-A980-8FB2F1D89BD1}" destId="{57BFCFE2-85CF-452D-B7EA-69BAB541A135}" srcOrd="0" destOrd="0" presId="urn:microsoft.com/office/officeart/2008/layout/HorizontalMultiLevelHierarchy"/>
    <dgm:cxn modelId="{C1684078-5DB7-4591-83B8-7C830F1DADB8}" type="presParOf" srcId="{57BFCFE2-85CF-452D-B7EA-69BAB541A135}" destId="{0111B5B1-CCAD-4896-99F4-9CEA052602FC}" srcOrd="0" destOrd="0" presId="urn:microsoft.com/office/officeart/2008/layout/HorizontalMultiLevelHierarchy"/>
    <dgm:cxn modelId="{8CE81E65-6A82-4034-A1F0-F44F3701434C}" type="presParOf" srcId="{57BFCFE2-85CF-452D-B7EA-69BAB541A135}" destId="{E889362D-8865-4EB6-918A-899194CE4294}" srcOrd="1" destOrd="0" presId="urn:microsoft.com/office/officeart/2008/layout/HorizontalMultiLevelHierarchy"/>
    <dgm:cxn modelId="{CDB4CC26-3DE2-4E8A-ADDD-55079B140D04}" type="presParOf" srcId="{E889362D-8865-4EB6-918A-899194CE4294}" destId="{3B83AE93-5AA5-41E3-80D8-065E3F2B874D}" srcOrd="0" destOrd="0" presId="urn:microsoft.com/office/officeart/2008/layout/HorizontalMultiLevelHierarchy"/>
    <dgm:cxn modelId="{3E170A82-8FEA-4E31-93A8-D157F4D974F9}" type="presParOf" srcId="{3B83AE93-5AA5-41E3-80D8-065E3F2B874D}" destId="{1D0EA7AC-3EFC-40EC-9175-82DD0CC8612D}" srcOrd="0" destOrd="0" presId="urn:microsoft.com/office/officeart/2008/layout/HorizontalMultiLevelHierarchy"/>
    <dgm:cxn modelId="{368E057D-67B5-4FDA-96FF-1981A15E1EFE}" type="presParOf" srcId="{E889362D-8865-4EB6-918A-899194CE4294}" destId="{4159B592-3810-4012-B51D-BBFB94446100}" srcOrd="1" destOrd="0" presId="urn:microsoft.com/office/officeart/2008/layout/HorizontalMultiLevelHierarchy"/>
    <dgm:cxn modelId="{6ED60DC6-A45B-4AB4-ACCA-E061E4E38376}" type="presParOf" srcId="{4159B592-3810-4012-B51D-BBFB94446100}" destId="{4ACE1DB9-6484-4B79-A595-ABC979E6D8CD}" srcOrd="0" destOrd="0" presId="urn:microsoft.com/office/officeart/2008/layout/HorizontalMultiLevelHierarchy"/>
    <dgm:cxn modelId="{86E5D93E-D298-495F-9909-441562B2B877}" type="presParOf" srcId="{4159B592-3810-4012-B51D-BBFB94446100}" destId="{C3D7CC08-580F-49DC-894B-803E452AF2B3}" srcOrd="1" destOrd="0" presId="urn:microsoft.com/office/officeart/2008/layout/HorizontalMultiLevelHierarchy"/>
    <dgm:cxn modelId="{60DC1487-B0BC-463F-8266-B26B896B6066}" type="presParOf" srcId="{E889362D-8865-4EB6-918A-899194CE4294}" destId="{5A0ACB99-D377-4EF3-8864-8B10DCC8AD19}" srcOrd="2" destOrd="0" presId="urn:microsoft.com/office/officeart/2008/layout/HorizontalMultiLevelHierarchy"/>
    <dgm:cxn modelId="{A9EE4C99-81B8-46A3-9972-E100AE5728D4}" type="presParOf" srcId="{5A0ACB99-D377-4EF3-8864-8B10DCC8AD19}" destId="{B5B75E31-2808-4DFB-A326-6801FA3614BF}" srcOrd="0" destOrd="0" presId="urn:microsoft.com/office/officeart/2008/layout/HorizontalMultiLevelHierarchy"/>
    <dgm:cxn modelId="{F4FB22D4-3CDB-47FA-A0C8-A27A43FF39A1}" type="presParOf" srcId="{E889362D-8865-4EB6-918A-899194CE4294}" destId="{C87D1C28-A5A8-4058-AA28-3B3508CC0E84}" srcOrd="3" destOrd="0" presId="urn:microsoft.com/office/officeart/2008/layout/HorizontalMultiLevelHierarchy"/>
    <dgm:cxn modelId="{5AA84AC4-538F-49AF-9C7C-83DCA4D3CA6B}" type="presParOf" srcId="{C87D1C28-A5A8-4058-AA28-3B3508CC0E84}" destId="{891BAED6-D43B-4698-B54F-DCE4BE02D8A0}" srcOrd="0" destOrd="0" presId="urn:microsoft.com/office/officeart/2008/layout/HorizontalMultiLevelHierarchy"/>
    <dgm:cxn modelId="{7469761F-67F4-46A5-9CE6-E4ECE9B45A35}" type="presParOf" srcId="{C87D1C28-A5A8-4058-AA28-3B3508CC0E84}" destId="{1F3B00DD-0CB9-4149-98FB-38E6F46B3DA7}" srcOrd="1" destOrd="0" presId="urn:microsoft.com/office/officeart/2008/layout/HorizontalMultiLevelHierarchy"/>
    <dgm:cxn modelId="{7D67FFDD-E735-4F78-8032-FE9578CB687C}" type="presParOf" srcId="{E889362D-8865-4EB6-918A-899194CE4294}" destId="{4B0D1B65-F3D5-4ED8-B832-C1565CD9AC3F}" srcOrd="4" destOrd="0" presId="urn:microsoft.com/office/officeart/2008/layout/HorizontalMultiLevelHierarchy"/>
    <dgm:cxn modelId="{BDE29D08-BC88-4DC8-BE74-23B805EE04A7}" type="presParOf" srcId="{4B0D1B65-F3D5-4ED8-B832-C1565CD9AC3F}" destId="{032B4634-FC9E-4D44-8CB4-750124595BBB}" srcOrd="0" destOrd="0" presId="urn:microsoft.com/office/officeart/2008/layout/HorizontalMultiLevelHierarchy"/>
    <dgm:cxn modelId="{601A78A1-1767-4554-B820-758382702FCA}" type="presParOf" srcId="{E889362D-8865-4EB6-918A-899194CE4294}" destId="{5FEDCD71-0A0F-48DA-8C86-D29EAAA9C6BA}" srcOrd="5" destOrd="0" presId="urn:microsoft.com/office/officeart/2008/layout/HorizontalMultiLevelHierarchy"/>
    <dgm:cxn modelId="{B1725182-F1E0-4650-BD10-1BBCD8C6C94C}" type="presParOf" srcId="{5FEDCD71-0A0F-48DA-8C86-D29EAAA9C6BA}" destId="{63057D17-5E55-4BC1-827B-D0ED593C1E2A}" srcOrd="0" destOrd="0" presId="urn:microsoft.com/office/officeart/2008/layout/HorizontalMultiLevelHierarchy"/>
    <dgm:cxn modelId="{12EB8949-5B8B-4AAB-AA4E-D7F5DD161D22}" type="presParOf" srcId="{5FEDCD71-0A0F-48DA-8C86-D29EAAA9C6BA}" destId="{8F7343B9-238A-4E0E-9A56-3D64894D1CC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3C9B0B-927B-49C7-AC8D-E17DF7B95A79}" type="doc">
      <dgm:prSet loTypeId="urn:microsoft.com/office/officeart/2005/8/layout/default#1" loCatId="list" qsTypeId="urn:microsoft.com/office/officeart/2005/8/quickstyle/simple1#6" qsCatId="simple" csTypeId="urn:microsoft.com/office/officeart/2005/8/colors/accent1_2#6" csCatId="accent1" phldr="1"/>
      <dgm:spPr/>
      <dgm:t>
        <a:bodyPr/>
        <a:lstStyle/>
        <a:p>
          <a:endParaRPr lang="en-US"/>
        </a:p>
      </dgm:t>
    </dgm:pt>
    <dgm:pt modelId="{7848F821-E869-4921-BCA2-E8328E987B1F}">
      <dgm:prSet phldrT="[Text]"/>
      <dgm:spPr>
        <a:solidFill>
          <a:schemeClr val="accent1"/>
        </a:solidFill>
      </dgm:spPr>
      <dgm:t>
        <a:bodyPr/>
        <a:lstStyle/>
        <a:p>
          <a:r>
            <a:rPr lang="fr-CH" dirty="0" err="1" smtClean="0"/>
            <a:t>Employment</a:t>
          </a:r>
          <a:r>
            <a:rPr lang="fr-CH" dirty="0" smtClean="0"/>
            <a:t> expansion</a:t>
          </a:r>
          <a:endParaRPr lang="en-US" dirty="0"/>
        </a:p>
      </dgm:t>
    </dgm:pt>
    <dgm:pt modelId="{E6FB7F23-737C-428F-A64A-78D1521F8F69}" type="parTrans" cxnId="{FACE701E-AF76-451E-A839-864D1B765D94}">
      <dgm:prSet/>
      <dgm:spPr/>
      <dgm:t>
        <a:bodyPr/>
        <a:lstStyle/>
        <a:p>
          <a:endParaRPr lang="en-US"/>
        </a:p>
      </dgm:t>
    </dgm:pt>
    <dgm:pt modelId="{51A913FB-2564-491F-BF7A-4BCAE4297671}" type="sibTrans" cxnId="{FACE701E-AF76-451E-A839-864D1B765D94}">
      <dgm:prSet/>
      <dgm:spPr/>
      <dgm:t>
        <a:bodyPr/>
        <a:lstStyle/>
        <a:p>
          <a:endParaRPr lang="en-US"/>
        </a:p>
      </dgm:t>
    </dgm:pt>
    <dgm:pt modelId="{FE24FDC8-128A-4342-8697-FBE5D0E8E640}">
      <dgm:prSet phldrT="[Text]"/>
      <dgm:spPr>
        <a:solidFill>
          <a:schemeClr val="accent1"/>
        </a:solidFill>
      </dgm:spPr>
      <dgm:t>
        <a:bodyPr/>
        <a:lstStyle/>
        <a:p>
          <a:r>
            <a:rPr lang="fr-CH" dirty="0" err="1" smtClean="0"/>
            <a:t>Skills</a:t>
          </a:r>
          <a:r>
            <a:rPr lang="fr-CH" dirty="0" smtClean="0"/>
            <a:t>, </a:t>
          </a:r>
          <a:r>
            <a:rPr lang="fr-CH" dirty="0" err="1" smtClean="0"/>
            <a:t>technology</a:t>
          </a:r>
          <a:r>
            <a:rPr lang="fr-CH" dirty="0" smtClean="0"/>
            <a:t> and </a:t>
          </a:r>
          <a:r>
            <a:rPr lang="fr-CH" dirty="0" err="1" smtClean="0"/>
            <a:t>employability</a:t>
          </a:r>
          <a:endParaRPr lang="en-US" dirty="0"/>
        </a:p>
      </dgm:t>
    </dgm:pt>
    <dgm:pt modelId="{80256729-2DD6-4FEF-AC93-9813E71BDD16}" type="parTrans" cxnId="{E4A32BCE-B1A7-48EF-AE00-2ABE70321982}">
      <dgm:prSet/>
      <dgm:spPr/>
      <dgm:t>
        <a:bodyPr/>
        <a:lstStyle/>
        <a:p>
          <a:endParaRPr lang="en-US"/>
        </a:p>
      </dgm:t>
    </dgm:pt>
    <dgm:pt modelId="{854E9531-9D5E-4134-B59E-D8823C6E8F98}" type="sibTrans" cxnId="{E4A32BCE-B1A7-48EF-AE00-2ABE70321982}">
      <dgm:prSet/>
      <dgm:spPr/>
      <dgm:t>
        <a:bodyPr/>
        <a:lstStyle/>
        <a:p>
          <a:endParaRPr lang="en-US"/>
        </a:p>
      </dgm:t>
    </dgm:pt>
    <dgm:pt modelId="{A2004211-B7DE-48BA-B2D5-C44AED1C4BB3}">
      <dgm:prSet phldrT="[Text]"/>
      <dgm:spPr>
        <a:solidFill>
          <a:schemeClr val="accent1"/>
        </a:solidFill>
      </dgm:spPr>
      <dgm:t>
        <a:bodyPr/>
        <a:lstStyle/>
        <a:p>
          <a:r>
            <a:rPr lang="fr-CH" dirty="0" smtClean="0"/>
            <a:t>Enterprise </a:t>
          </a:r>
          <a:r>
            <a:rPr lang="fr-CH" dirty="0" err="1" smtClean="0"/>
            <a:t>development</a:t>
          </a:r>
          <a:endParaRPr lang="en-US" dirty="0"/>
        </a:p>
      </dgm:t>
    </dgm:pt>
    <dgm:pt modelId="{5BF2EDCC-12C8-4839-9B55-1694410FA8E6}" type="parTrans" cxnId="{4CBA912D-9F24-4D8D-9428-F7B7AF5807D8}">
      <dgm:prSet/>
      <dgm:spPr/>
      <dgm:t>
        <a:bodyPr/>
        <a:lstStyle/>
        <a:p>
          <a:endParaRPr lang="en-US"/>
        </a:p>
      </dgm:t>
    </dgm:pt>
    <dgm:pt modelId="{07317D14-F17B-490A-90C0-8ABFCB634D9A}" type="sibTrans" cxnId="{4CBA912D-9F24-4D8D-9428-F7B7AF5807D8}">
      <dgm:prSet/>
      <dgm:spPr/>
      <dgm:t>
        <a:bodyPr/>
        <a:lstStyle/>
        <a:p>
          <a:endParaRPr lang="en-US"/>
        </a:p>
      </dgm:t>
    </dgm:pt>
    <dgm:pt modelId="{47F46429-7E20-4DAF-AC66-8C462B692683}">
      <dgm:prSet phldrT="[Text]"/>
      <dgm:spPr>
        <a:solidFill>
          <a:schemeClr val="accent1"/>
        </a:solidFill>
      </dgm:spPr>
      <dgm:t>
        <a:bodyPr/>
        <a:lstStyle/>
        <a:p>
          <a:r>
            <a:rPr lang="fr-CH" dirty="0" smtClean="0"/>
            <a:t>Labour </a:t>
          </a:r>
          <a:r>
            <a:rPr lang="fr-CH" dirty="0" err="1" smtClean="0"/>
            <a:t>market</a:t>
          </a:r>
          <a:r>
            <a:rPr lang="fr-CH" dirty="0" smtClean="0"/>
            <a:t> institutions and </a:t>
          </a:r>
          <a:r>
            <a:rPr lang="fr-CH" dirty="0" err="1" smtClean="0"/>
            <a:t>policies</a:t>
          </a:r>
          <a:endParaRPr lang="en-US" dirty="0"/>
        </a:p>
      </dgm:t>
    </dgm:pt>
    <dgm:pt modelId="{B5696776-77A1-4374-8D7F-8C058EDBAA68}" type="parTrans" cxnId="{2AC4FCEA-A8D4-4E11-8855-EBE5CF5A8CDC}">
      <dgm:prSet/>
      <dgm:spPr/>
      <dgm:t>
        <a:bodyPr/>
        <a:lstStyle/>
        <a:p>
          <a:endParaRPr lang="en-US"/>
        </a:p>
      </dgm:t>
    </dgm:pt>
    <dgm:pt modelId="{ECF30121-DC38-4F07-B1DC-6B0F4640A575}" type="sibTrans" cxnId="{2AC4FCEA-A8D4-4E11-8855-EBE5CF5A8CDC}">
      <dgm:prSet/>
      <dgm:spPr/>
      <dgm:t>
        <a:bodyPr/>
        <a:lstStyle/>
        <a:p>
          <a:endParaRPr lang="en-US"/>
        </a:p>
      </dgm:t>
    </dgm:pt>
    <dgm:pt modelId="{E1B6ABEE-AF17-4490-B5A6-EF7464DB2C44}">
      <dgm:prSet phldrT="[Text]"/>
      <dgm:spPr>
        <a:solidFill>
          <a:schemeClr val="accent1"/>
        </a:solidFill>
      </dgm:spPr>
      <dgm:t>
        <a:bodyPr/>
        <a:lstStyle/>
        <a:p>
          <a:r>
            <a:rPr lang="fr-CH" dirty="0" err="1" smtClean="0"/>
            <a:t>Governance</a:t>
          </a:r>
          <a:r>
            <a:rPr lang="fr-CH" dirty="0" smtClean="0"/>
            <a:t>, </a:t>
          </a:r>
          <a:r>
            <a:rPr lang="fr-CH" dirty="0" err="1" smtClean="0"/>
            <a:t>representation</a:t>
          </a:r>
          <a:r>
            <a:rPr lang="fr-CH" dirty="0" smtClean="0"/>
            <a:t> and </a:t>
          </a:r>
          <a:r>
            <a:rPr lang="fr-CH" dirty="0" err="1" smtClean="0"/>
            <a:t>advocacy</a:t>
          </a:r>
          <a:endParaRPr lang="en-US" dirty="0"/>
        </a:p>
      </dgm:t>
    </dgm:pt>
    <dgm:pt modelId="{92E5C37B-7637-468E-992A-34C6824BBC92}" type="parTrans" cxnId="{2A9EBCED-FA5E-4917-AA95-62895F830C18}">
      <dgm:prSet/>
      <dgm:spPr/>
      <dgm:t>
        <a:bodyPr/>
        <a:lstStyle/>
        <a:p>
          <a:endParaRPr lang="en-US"/>
        </a:p>
      </dgm:t>
    </dgm:pt>
    <dgm:pt modelId="{7E47D859-9D42-45AC-A01E-31BECE19881D}" type="sibTrans" cxnId="{2A9EBCED-FA5E-4917-AA95-62895F830C18}">
      <dgm:prSet/>
      <dgm:spPr/>
      <dgm:t>
        <a:bodyPr/>
        <a:lstStyle/>
        <a:p>
          <a:endParaRPr lang="en-US"/>
        </a:p>
      </dgm:t>
    </dgm:pt>
    <dgm:pt modelId="{80E8C4EC-5249-4047-8CBB-91659FBDC2C2}">
      <dgm:prSet/>
      <dgm:spPr>
        <a:solidFill>
          <a:schemeClr val="accent1"/>
        </a:solidFill>
      </dgm:spPr>
      <dgm:t>
        <a:bodyPr/>
        <a:lstStyle/>
        <a:p>
          <a:r>
            <a:rPr lang="fr-CH" smtClean="0"/>
            <a:t>Social protection</a:t>
          </a:r>
          <a:endParaRPr lang="en-US" dirty="0" smtClean="0"/>
        </a:p>
      </dgm:t>
    </dgm:pt>
    <dgm:pt modelId="{1C2930DB-4207-45AF-A588-D370C3955F8C}" type="parTrans" cxnId="{99A8FA56-076A-4386-97F8-76CF9236F4E2}">
      <dgm:prSet/>
      <dgm:spPr/>
      <dgm:t>
        <a:bodyPr/>
        <a:lstStyle/>
        <a:p>
          <a:endParaRPr lang="en-US"/>
        </a:p>
      </dgm:t>
    </dgm:pt>
    <dgm:pt modelId="{112A359F-894F-43F4-8B18-72E4DE8F742F}" type="sibTrans" cxnId="{99A8FA56-076A-4386-97F8-76CF9236F4E2}">
      <dgm:prSet/>
      <dgm:spPr/>
      <dgm:t>
        <a:bodyPr/>
        <a:lstStyle/>
        <a:p>
          <a:endParaRPr lang="en-US"/>
        </a:p>
      </dgm:t>
    </dgm:pt>
    <dgm:pt modelId="{FFC622A9-6D04-4077-9767-A344039BF5EA}" type="pres">
      <dgm:prSet presAssocID="{453C9B0B-927B-49C7-AC8D-E17DF7B95A79}" presName="diagram" presStyleCnt="0">
        <dgm:presLayoutVars>
          <dgm:dir/>
          <dgm:resizeHandles val="exact"/>
        </dgm:presLayoutVars>
      </dgm:prSet>
      <dgm:spPr/>
      <dgm:t>
        <a:bodyPr/>
        <a:lstStyle/>
        <a:p>
          <a:endParaRPr lang="es-AR"/>
        </a:p>
      </dgm:t>
    </dgm:pt>
    <dgm:pt modelId="{B6EB56BD-8123-46D4-A882-B7F7CAE512DA}" type="pres">
      <dgm:prSet presAssocID="{7848F821-E869-4921-BCA2-E8328E987B1F}" presName="node" presStyleLbl="node1" presStyleIdx="0" presStyleCnt="6">
        <dgm:presLayoutVars>
          <dgm:bulletEnabled val="1"/>
        </dgm:presLayoutVars>
      </dgm:prSet>
      <dgm:spPr>
        <a:prstGeom prst="roundRect">
          <a:avLst/>
        </a:prstGeom>
      </dgm:spPr>
      <dgm:t>
        <a:bodyPr/>
        <a:lstStyle/>
        <a:p>
          <a:endParaRPr lang="en-US"/>
        </a:p>
      </dgm:t>
    </dgm:pt>
    <dgm:pt modelId="{5DAB9A40-7DBF-407B-8556-05A9F0AED6FE}" type="pres">
      <dgm:prSet presAssocID="{51A913FB-2564-491F-BF7A-4BCAE4297671}" presName="sibTrans" presStyleCnt="0"/>
      <dgm:spPr/>
    </dgm:pt>
    <dgm:pt modelId="{BF0C5926-EE47-4914-803D-89F51104176C}" type="pres">
      <dgm:prSet presAssocID="{FE24FDC8-128A-4342-8697-FBE5D0E8E640}" presName="node" presStyleLbl="node1" presStyleIdx="1" presStyleCnt="6">
        <dgm:presLayoutVars>
          <dgm:bulletEnabled val="1"/>
        </dgm:presLayoutVars>
      </dgm:prSet>
      <dgm:spPr>
        <a:prstGeom prst="roundRect">
          <a:avLst/>
        </a:prstGeom>
      </dgm:spPr>
      <dgm:t>
        <a:bodyPr/>
        <a:lstStyle/>
        <a:p>
          <a:endParaRPr lang="en-US"/>
        </a:p>
      </dgm:t>
    </dgm:pt>
    <dgm:pt modelId="{0B082522-D2D3-4189-A1C4-AAA454DD33A8}" type="pres">
      <dgm:prSet presAssocID="{854E9531-9D5E-4134-B59E-D8823C6E8F98}" presName="sibTrans" presStyleCnt="0"/>
      <dgm:spPr/>
    </dgm:pt>
    <dgm:pt modelId="{180A4F6F-E812-4A43-9125-4C236DA0C97F}" type="pres">
      <dgm:prSet presAssocID="{A2004211-B7DE-48BA-B2D5-C44AED1C4BB3}" presName="node" presStyleLbl="node1" presStyleIdx="2" presStyleCnt="6">
        <dgm:presLayoutVars>
          <dgm:bulletEnabled val="1"/>
        </dgm:presLayoutVars>
      </dgm:prSet>
      <dgm:spPr>
        <a:prstGeom prst="roundRect">
          <a:avLst/>
        </a:prstGeom>
      </dgm:spPr>
      <dgm:t>
        <a:bodyPr/>
        <a:lstStyle/>
        <a:p>
          <a:endParaRPr lang="en-US"/>
        </a:p>
      </dgm:t>
    </dgm:pt>
    <dgm:pt modelId="{82BBA1BF-DEF2-401E-A20B-35028B0A8A75}" type="pres">
      <dgm:prSet presAssocID="{07317D14-F17B-490A-90C0-8ABFCB634D9A}" presName="sibTrans" presStyleCnt="0"/>
      <dgm:spPr/>
    </dgm:pt>
    <dgm:pt modelId="{3A3F4955-DC15-4C05-B9A2-B0E62B5C0CA8}" type="pres">
      <dgm:prSet presAssocID="{47F46429-7E20-4DAF-AC66-8C462B692683}" presName="node" presStyleLbl="node1" presStyleIdx="3" presStyleCnt="6">
        <dgm:presLayoutVars>
          <dgm:bulletEnabled val="1"/>
        </dgm:presLayoutVars>
      </dgm:prSet>
      <dgm:spPr>
        <a:prstGeom prst="roundRect">
          <a:avLst/>
        </a:prstGeom>
      </dgm:spPr>
      <dgm:t>
        <a:bodyPr/>
        <a:lstStyle/>
        <a:p>
          <a:endParaRPr lang="en-US"/>
        </a:p>
      </dgm:t>
    </dgm:pt>
    <dgm:pt modelId="{37E09332-DA32-4269-A200-C919DB228CBD}" type="pres">
      <dgm:prSet presAssocID="{ECF30121-DC38-4F07-B1DC-6B0F4640A575}" presName="sibTrans" presStyleCnt="0"/>
      <dgm:spPr/>
    </dgm:pt>
    <dgm:pt modelId="{8517945D-6BE8-4B5D-9EBD-0542317BA35C}" type="pres">
      <dgm:prSet presAssocID="{E1B6ABEE-AF17-4490-B5A6-EF7464DB2C44}" presName="node" presStyleLbl="node1" presStyleIdx="4" presStyleCnt="6">
        <dgm:presLayoutVars>
          <dgm:bulletEnabled val="1"/>
        </dgm:presLayoutVars>
      </dgm:prSet>
      <dgm:spPr>
        <a:prstGeom prst="roundRect">
          <a:avLst/>
        </a:prstGeom>
      </dgm:spPr>
      <dgm:t>
        <a:bodyPr/>
        <a:lstStyle/>
        <a:p>
          <a:endParaRPr lang="en-US"/>
        </a:p>
      </dgm:t>
    </dgm:pt>
    <dgm:pt modelId="{F988C967-75E8-401C-AA3B-41C43199CBD0}" type="pres">
      <dgm:prSet presAssocID="{7E47D859-9D42-45AC-A01E-31BECE19881D}" presName="sibTrans" presStyleCnt="0"/>
      <dgm:spPr/>
    </dgm:pt>
    <dgm:pt modelId="{A0052656-A993-4D9C-9141-98571ECF89E2}" type="pres">
      <dgm:prSet presAssocID="{80E8C4EC-5249-4047-8CBB-91659FBDC2C2}" presName="node" presStyleLbl="node1" presStyleIdx="5" presStyleCnt="6">
        <dgm:presLayoutVars>
          <dgm:bulletEnabled val="1"/>
        </dgm:presLayoutVars>
      </dgm:prSet>
      <dgm:spPr>
        <a:prstGeom prst="roundRect">
          <a:avLst/>
        </a:prstGeom>
      </dgm:spPr>
      <dgm:t>
        <a:bodyPr/>
        <a:lstStyle/>
        <a:p>
          <a:endParaRPr lang="es-AR"/>
        </a:p>
      </dgm:t>
    </dgm:pt>
  </dgm:ptLst>
  <dgm:cxnLst>
    <dgm:cxn modelId="{2AC4FCEA-A8D4-4E11-8855-EBE5CF5A8CDC}" srcId="{453C9B0B-927B-49C7-AC8D-E17DF7B95A79}" destId="{47F46429-7E20-4DAF-AC66-8C462B692683}" srcOrd="3" destOrd="0" parTransId="{B5696776-77A1-4374-8D7F-8C058EDBAA68}" sibTransId="{ECF30121-DC38-4F07-B1DC-6B0F4640A575}"/>
    <dgm:cxn modelId="{FACE701E-AF76-451E-A839-864D1B765D94}" srcId="{453C9B0B-927B-49C7-AC8D-E17DF7B95A79}" destId="{7848F821-E869-4921-BCA2-E8328E987B1F}" srcOrd="0" destOrd="0" parTransId="{E6FB7F23-737C-428F-A64A-78D1521F8F69}" sibTransId="{51A913FB-2564-491F-BF7A-4BCAE4297671}"/>
    <dgm:cxn modelId="{65D984FE-E6A1-4981-9F83-BFA235FB3E54}" type="presOf" srcId="{E1B6ABEE-AF17-4490-B5A6-EF7464DB2C44}" destId="{8517945D-6BE8-4B5D-9EBD-0542317BA35C}" srcOrd="0" destOrd="0" presId="urn:microsoft.com/office/officeart/2005/8/layout/default#1"/>
    <dgm:cxn modelId="{4E5312FE-6411-4ED3-BBC8-0C2F7DC32BD0}" type="presOf" srcId="{80E8C4EC-5249-4047-8CBB-91659FBDC2C2}" destId="{A0052656-A993-4D9C-9141-98571ECF89E2}" srcOrd="0" destOrd="0" presId="urn:microsoft.com/office/officeart/2005/8/layout/default#1"/>
    <dgm:cxn modelId="{65A91C74-5FEB-43D0-9D4F-67C604495A85}" type="presOf" srcId="{453C9B0B-927B-49C7-AC8D-E17DF7B95A79}" destId="{FFC622A9-6D04-4077-9767-A344039BF5EA}" srcOrd="0" destOrd="0" presId="urn:microsoft.com/office/officeart/2005/8/layout/default#1"/>
    <dgm:cxn modelId="{A766B107-4D63-4CDE-B576-ADEBBE9981C0}" type="presOf" srcId="{7848F821-E869-4921-BCA2-E8328E987B1F}" destId="{B6EB56BD-8123-46D4-A882-B7F7CAE512DA}" srcOrd="0" destOrd="0" presId="urn:microsoft.com/office/officeart/2005/8/layout/default#1"/>
    <dgm:cxn modelId="{4CBA912D-9F24-4D8D-9428-F7B7AF5807D8}" srcId="{453C9B0B-927B-49C7-AC8D-E17DF7B95A79}" destId="{A2004211-B7DE-48BA-B2D5-C44AED1C4BB3}" srcOrd="2" destOrd="0" parTransId="{5BF2EDCC-12C8-4839-9B55-1694410FA8E6}" sibTransId="{07317D14-F17B-490A-90C0-8ABFCB634D9A}"/>
    <dgm:cxn modelId="{5110EBD8-0CB4-46DC-86B4-3919F487AC2D}" type="presOf" srcId="{A2004211-B7DE-48BA-B2D5-C44AED1C4BB3}" destId="{180A4F6F-E812-4A43-9125-4C236DA0C97F}" srcOrd="0" destOrd="0" presId="urn:microsoft.com/office/officeart/2005/8/layout/default#1"/>
    <dgm:cxn modelId="{99A8FA56-076A-4386-97F8-76CF9236F4E2}" srcId="{453C9B0B-927B-49C7-AC8D-E17DF7B95A79}" destId="{80E8C4EC-5249-4047-8CBB-91659FBDC2C2}" srcOrd="5" destOrd="0" parTransId="{1C2930DB-4207-45AF-A588-D370C3955F8C}" sibTransId="{112A359F-894F-43F4-8B18-72E4DE8F742F}"/>
    <dgm:cxn modelId="{E4A32BCE-B1A7-48EF-AE00-2ABE70321982}" srcId="{453C9B0B-927B-49C7-AC8D-E17DF7B95A79}" destId="{FE24FDC8-128A-4342-8697-FBE5D0E8E640}" srcOrd="1" destOrd="0" parTransId="{80256729-2DD6-4FEF-AC93-9813E71BDD16}" sibTransId="{854E9531-9D5E-4134-B59E-D8823C6E8F98}"/>
    <dgm:cxn modelId="{90D4F480-A381-4D5A-841F-BAE3F726D649}" type="presOf" srcId="{47F46429-7E20-4DAF-AC66-8C462B692683}" destId="{3A3F4955-DC15-4C05-B9A2-B0E62B5C0CA8}" srcOrd="0" destOrd="0" presId="urn:microsoft.com/office/officeart/2005/8/layout/default#1"/>
    <dgm:cxn modelId="{2A9EBCED-FA5E-4917-AA95-62895F830C18}" srcId="{453C9B0B-927B-49C7-AC8D-E17DF7B95A79}" destId="{E1B6ABEE-AF17-4490-B5A6-EF7464DB2C44}" srcOrd="4" destOrd="0" parTransId="{92E5C37B-7637-468E-992A-34C6824BBC92}" sibTransId="{7E47D859-9D42-45AC-A01E-31BECE19881D}"/>
    <dgm:cxn modelId="{349A0A19-D226-4A84-95F1-57CC33593834}" type="presOf" srcId="{FE24FDC8-128A-4342-8697-FBE5D0E8E640}" destId="{BF0C5926-EE47-4914-803D-89F51104176C}" srcOrd="0" destOrd="0" presId="urn:microsoft.com/office/officeart/2005/8/layout/default#1"/>
    <dgm:cxn modelId="{75ECC378-2255-48ED-B5C1-44D7B080645B}" type="presParOf" srcId="{FFC622A9-6D04-4077-9767-A344039BF5EA}" destId="{B6EB56BD-8123-46D4-A882-B7F7CAE512DA}" srcOrd="0" destOrd="0" presId="urn:microsoft.com/office/officeart/2005/8/layout/default#1"/>
    <dgm:cxn modelId="{78479585-BAD4-4682-AC38-C11FAEB112DD}" type="presParOf" srcId="{FFC622A9-6D04-4077-9767-A344039BF5EA}" destId="{5DAB9A40-7DBF-407B-8556-05A9F0AED6FE}" srcOrd="1" destOrd="0" presId="urn:microsoft.com/office/officeart/2005/8/layout/default#1"/>
    <dgm:cxn modelId="{FAA44941-73B7-4E8B-AB24-3566C25A92A2}" type="presParOf" srcId="{FFC622A9-6D04-4077-9767-A344039BF5EA}" destId="{BF0C5926-EE47-4914-803D-89F51104176C}" srcOrd="2" destOrd="0" presId="urn:microsoft.com/office/officeart/2005/8/layout/default#1"/>
    <dgm:cxn modelId="{08545F24-7027-448F-A779-E0FCEC24F3A2}" type="presParOf" srcId="{FFC622A9-6D04-4077-9767-A344039BF5EA}" destId="{0B082522-D2D3-4189-A1C4-AAA454DD33A8}" srcOrd="3" destOrd="0" presId="urn:microsoft.com/office/officeart/2005/8/layout/default#1"/>
    <dgm:cxn modelId="{F0C3D92D-3CF3-44C6-AFD0-51667E037786}" type="presParOf" srcId="{FFC622A9-6D04-4077-9767-A344039BF5EA}" destId="{180A4F6F-E812-4A43-9125-4C236DA0C97F}" srcOrd="4" destOrd="0" presId="urn:microsoft.com/office/officeart/2005/8/layout/default#1"/>
    <dgm:cxn modelId="{9DC097FA-6CAD-45C4-9880-B2E34CEE4BDC}" type="presParOf" srcId="{FFC622A9-6D04-4077-9767-A344039BF5EA}" destId="{82BBA1BF-DEF2-401E-A20B-35028B0A8A75}" srcOrd="5" destOrd="0" presId="urn:microsoft.com/office/officeart/2005/8/layout/default#1"/>
    <dgm:cxn modelId="{7ACF55C1-E0BE-4BA2-A4A5-3586400F6708}" type="presParOf" srcId="{FFC622A9-6D04-4077-9767-A344039BF5EA}" destId="{3A3F4955-DC15-4C05-B9A2-B0E62B5C0CA8}" srcOrd="6" destOrd="0" presId="urn:microsoft.com/office/officeart/2005/8/layout/default#1"/>
    <dgm:cxn modelId="{F76D5DC0-DEAF-449B-958E-FD8235937DAB}" type="presParOf" srcId="{FFC622A9-6D04-4077-9767-A344039BF5EA}" destId="{37E09332-DA32-4269-A200-C919DB228CBD}" srcOrd="7" destOrd="0" presId="urn:microsoft.com/office/officeart/2005/8/layout/default#1"/>
    <dgm:cxn modelId="{DF4C29B1-74D2-4AB4-A471-67F77552C5AE}" type="presParOf" srcId="{FFC622A9-6D04-4077-9767-A344039BF5EA}" destId="{8517945D-6BE8-4B5D-9EBD-0542317BA35C}" srcOrd="8" destOrd="0" presId="urn:microsoft.com/office/officeart/2005/8/layout/default#1"/>
    <dgm:cxn modelId="{BC740249-ECBE-4E46-A1F7-1F93A0C70AF8}" type="presParOf" srcId="{FFC622A9-6D04-4077-9767-A344039BF5EA}" destId="{F988C967-75E8-401C-AA3B-41C43199CBD0}" srcOrd="9" destOrd="0" presId="urn:microsoft.com/office/officeart/2005/8/layout/default#1"/>
    <dgm:cxn modelId="{85B50B4D-4C29-4ED1-9806-C2B0954CDB84}" type="presParOf" srcId="{FFC622A9-6D04-4077-9767-A344039BF5EA}" destId="{A0052656-A993-4D9C-9141-98571ECF89E2}"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316CDE-3397-49B6-A6FD-2F9CE7A31182}" type="doc">
      <dgm:prSet loTypeId="urn:microsoft.com/office/officeart/2005/8/layout/vList5" loCatId="list" qsTypeId="urn:microsoft.com/office/officeart/2005/8/quickstyle/simple1#7" qsCatId="simple" csTypeId="urn:microsoft.com/office/officeart/2005/8/colors/accent1_2#7" csCatId="accent1" phldr="1"/>
      <dgm:spPr/>
      <dgm:t>
        <a:bodyPr/>
        <a:lstStyle/>
        <a:p>
          <a:endParaRPr lang="en-US"/>
        </a:p>
      </dgm:t>
    </dgm:pt>
    <dgm:pt modelId="{77595A6E-8AE8-4123-92B2-2ED17CC23735}">
      <dgm:prSet phldrT="[Text]"/>
      <dgm:spPr>
        <a:solidFill>
          <a:schemeClr val="accent1"/>
        </a:solidFill>
      </dgm:spPr>
      <dgm:t>
        <a:bodyPr/>
        <a:lstStyle/>
        <a:p>
          <a:r>
            <a:rPr lang="fr-CH" dirty="0" err="1" smtClean="0"/>
            <a:t>Institutional</a:t>
          </a:r>
          <a:r>
            <a:rPr lang="fr-CH" dirty="0" smtClean="0"/>
            <a:t> </a:t>
          </a:r>
          <a:r>
            <a:rPr lang="fr-CH" dirty="0" err="1" smtClean="0"/>
            <a:t>level</a:t>
          </a:r>
          <a:endParaRPr lang="en-US" dirty="0"/>
        </a:p>
      </dgm:t>
    </dgm:pt>
    <dgm:pt modelId="{2A4D9B1A-01AF-41B6-B0C3-E196CD527DC3}" type="parTrans" cxnId="{5CAE6A78-E89F-4BDE-AB26-9A372E5CF883}">
      <dgm:prSet/>
      <dgm:spPr/>
      <dgm:t>
        <a:bodyPr/>
        <a:lstStyle/>
        <a:p>
          <a:endParaRPr lang="en-US"/>
        </a:p>
      </dgm:t>
    </dgm:pt>
    <dgm:pt modelId="{E1A72F02-F315-471A-BF1B-FC9DD2819FB4}" type="sibTrans" cxnId="{5CAE6A78-E89F-4BDE-AB26-9A372E5CF883}">
      <dgm:prSet/>
      <dgm:spPr/>
      <dgm:t>
        <a:bodyPr/>
        <a:lstStyle/>
        <a:p>
          <a:endParaRPr lang="en-US"/>
        </a:p>
      </dgm:t>
    </dgm:pt>
    <dgm:pt modelId="{893DC635-0813-4407-AF12-3A58726C7823}">
      <dgm:prSet phldrT="[Text]" custT="1"/>
      <dgm:spPr>
        <a:solidFill>
          <a:schemeClr val="accent4">
            <a:lumMod val="20000"/>
            <a:lumOff val="80000"/>
            <a:alpha val="90000"/>
          </a:schemeClr>
        </a:solidFill>
        <a:ln>
          <a:solidFill>
            <a:schemeClr val="bg1">
              <a:alpha val="90000"/>
            </a:schemeClr>
          </a:solidFill>
        </a:ln>
      </dgm:spPr>
      <dgm:t>
        <a:bodyPr/>
        <a:lstStyle/>
        <a:p>
          <a:pPr marL="361950" indent="-276225"/>
          <a:r>
            <a:rPr lang="fr-CH" sz="1800" dirty="0" err="1" smtClean="0"/>
            <a:t>Integrated</a:t>
          </a:r>
          <a:r>
            <a:rPr lang="fr-CH" sz="1800" dirty="0" smtClean="0"/>
            <a:t> and </a:t>
          </a:r>
          <a:r>
            <a:rPr lang="fr-CH" sz="1800" dirty="0" err="1" smtClean="0"/>
            <a:t>well-designed</a:t>
          </a:r>
          <a:r>
            <a:rPr lang="fr-CH" sz="1800" dirty="0" smtClean="0"/>
            <a:t> </a:t>
          </a:r>
          <a:r>
            <a:rPr lang="fr-CH" sz="1800" dirty="0" err="1" smtClean="0"/>
            <a:t>policy</a:t>
          </a:r>
          <a:r>
            <a:rPr lang="fr-CH" sz="1800" dirty="0" smtClean="0"/>
            <a:t> interventions</a:t>
          </a:r>
          <a:endParaRPr lang="en-US" sz="1800" dirty="0"/>
        </a:p>
      </dgm:t>
    </dgm:pt>
    <dgm:pt modelId="{C10E24C0-18EA-4A31-9E28-39B931892BF3}" type="parTrans" cxnId="{093E6CE8-DBB0-4A37-BD8C-E284BDB53188}">
      <dgm:prSet/>
      <dgm:spPr/>
      <dgm:t>
        <a:bodyPr/>
        <a:lstStyle/>
        <a:p>
          <a:endParaRPr lang="en-US"/>
        </a:p>
      </dgm:t>
    </dgm:pt>
    <dgm:pt modelId="{00D0DAFC-1FA1-4B25-9074-0FC02245E0A5}" type="sibTrans" cxnId="{093E6CE8-DBB0-4A37-BD8C-E284BDB53188}">
      <dgm:prSet/>
      <dgm:spPr/>
      <dgm:t>
        <a:bodyPr/>
        <a:lstStyle/>
        <a:p>
          <a:endParaRPr lang="en-US"/>
        </a:p>
      </dgm:t>
    </dgm:pt>
    <dgm:pt modelId="{9904626D-F62A-4E4D-AA91-9D51874654B7}">
      <dgm:prSet phldrT="[Text]" custT="1"/>
      <dgm:spPr>
        <a:solidFill>
          <a:schemeClr val="accent4">
            <a:lumMod val="20000"/>
            <a:lumOff val="80000"/>
            <a:alpha val="90000"/>
          </a:schemeClr>
        </a:solidFill>
        <a:ln>
          <a:solidFill>
            <a:schemeClr val="bg1">
              <a:alpha val="90000"/>
            </a:schemeClr>
          </a:solidFill>
        </a:ln>
      </dgm:spPr>
      <dgm:t>
        <a:bodyPr/>
        <a:lstStyle/>
        <a:p>
          <a:pPr marL="361950" indent="-276225"/>
          <a:r>
            <a:rPr lang="fr-CH" sz="1800" dirty="0" smtClean="0"/>
            <a:t>Policy coordination and </a:t>
          </a:r>
          <a:r>
            <a:rPr lang="fr-CH" sz="1800" dirty="0" err="1" smtClean="0"/>
            <a:t>coherence</a:t>
          </a:r>
          <a:endParaRPr lang="en-US" sz="1800" dirty="0"/>
        </a:p>
      </dgm:t>
    </dgm:pt>
    <dgm:pt modelId="{62DF2E62-D38F-4991-89B0-68C4C9876428}" type="parTrans" cxnId="{94851FA2-99D0-452A-A153-6A1B98AA5A12}">
      <dgm:prSet/>
      <dgm:spPr/>
      <dgm:t>
        <a:bodyPr/>
        <a:lstStyle/>
        <a:p>
          <a:endParaRPr lang="en-US"/>
        </a:p>
      </dgm:t>
    </dgm:pt>
    <dgm:pt modelId="{A19E0688-6B01-438C-B349-64FB3585A481}" type="sibTrans" cxnId="{94851FA2-99D0-452A-A153-6A1B98AA5A12}">
      <dgm:prSet/>
      <dgm:spPr/>
      <dgm:t>
        <a:bodyPr/>
        <a:lstStyle/>
        <a:p>
          <a:endParaRPr lang="en-US"/>
        </a:p>
      </dgm:t>
    </dgm:pt>
    <dgm:pt modelId="{6883144D-9B0A-4583-9026-119499920C22}">
      <dgm:prSet phldrT="[Text]"/>
      <dgm:spPr>
        <a:solidFill>
          <a:schemeClr val="accent1"/>
        </a:solidFill>
      </dgm:spPr>
      <dgm:t>
        <a:bodyPr/>
        <a:lstStyle/>
        <a:p>
          <a:r>
            <a:rPr lang="fr-CH" dirty="0" smtClean="0"/>
            <a:t>Policy </a:t>
          </a:r>
          <a:r>
            <a:rPr lang="fr-CH" dirty="0" err="1" smtClean="0"/>
            <a:t>level</a:t>
          </a:r>
          <a:endParaRPr lang="en-US" dirty="0"/>
        </a:p>
      </dgm:t>
    </dgm:pt>
    <dgm:pt modelId="{59D20849-3934-479D-BD99-7AA37AC3DC3A}" type="parTrans" cxnId="{F1609E4A-7CB5-4492-A8C4-7B50C9EAC8F7}">
      <dgm:prSet/>
      <dgm:spPr/>
      <dgm:t>
        <a:bodyPr/>
        <a:lstStyle/>
        <a:p>
          <a:endParaRPr lang="en-US"/>
        </a:p>
      </dgm:t>
    </dgm:pt>
    <dgm:pt modelId="{F62BFD23-A4E5-41C6-AD19-80079F4B3581}" type="sibTrans" cxnId="{F1609E4A-7CB5-4492-A8C4-7B50C9EAC8F7}">
      <dgm:prSet/>
      <dgm:spPr/>
      <dgm:t>
        <a:bodyPr/>
        <a:lstStyle/>
        <a:p>
          <a:endParaRPr lang="en-US"/>
        </a:p>
      </dgm:t>
    </dgm:pt>
    <dgm:pt modelId="{3F20E0A8-93AA-4415-92EB-76287F01F52B}">
      <dgm:prSet phldrT="[Text]" custT="1"/>
      <dgm:spPr>
        <a:solidFill>
          <a:schemeClr val="accent4">
            <a:lumMod val="20000"/>
            <a:lumOff val="80000"/>
            <a:alpha val="90000"/>
          </a:schemeClr>
        </a:solidFill>
        <a:ln>
          <a:solidFill>
            <a:schemeClr val="bg1">
              <a:alpha val="90000"/>
            </a:schemeClr>
          </a:solidFill>
        </a:ln>
      </dgm:spPr>
      <dgm:t>
        <a:bodyPr/>
        <a:lstStyle/>
        <a:p>
          <a:pPr marL="361950" indent="-276225"/>
          <a:r>
            <a:rPr lang="fr-CH" sz="1800" dirty="0" smtClean="0"/>
            <a:t>Pro-</a:t>
          </a:r>
          <a:r>
            <a:rPr lang="fr-CH" sz="1800" dirty="0" err="1" smtClean="0"/>
            <a:t>employment</a:t>
          </a:r>
          <a:r>
            <a:rPr lang="fr-CH" sz="1800" dirty="0" smtClean="0"/>
            <a:t> </a:t>
          </a:r>
          <a:r>
            <a:rPr lang="fr-CH" sz="1800" dirty="0" err="1" smtClean="0"/>
            <a:t>macroeconomic</a:t>
          </a:r>
          <a:r>
            <a:rPr lang="fr-CH" sz="1800" dirty="0" smtClean="0"/>
            <a:t> </a:t>
          </a:r>
          <a:r>
            <a:rPr lang="fr-CH" sz="1800" dirty="0" err="1" smtClean="0"/>
            <a:t>policies</a:t>
          </a:r>
          <a:endParaRPr lang="en-US" sz="1800" dirty="0"/>
        </a:p>
      </dgm:t>
    </dgm:pt>
    <dgm:pt modelId="{64159BD2-1FB6-4BE5-A53D-AA11EA9043AD}" type="parTrans" cxnId="{00F2D853-A890-4ACA-9C69-ABDF16127F63}">
      <dgm:prSet/>
      <dgm:spPr/>
      <dgm:t>
        <a:bodyPr/>
        <a:lstStyle/>
        <a:p>
          <a:endParaRPr lang="en-US"/>
        </a:p>
      </dgm:t>
    </dgm:pt>
    <dgm:pt modelId="{65604322-9B64-4859-A7FE-E33D6317F373}" type="sibTrans" cxnId="{00F2D853-A890-4ACA-9C69-ABDF16127F63}">
      <dgm:prSet/>
      <dgm:spPr/>
      <dgm:t>
        <a:bodyPr/>
        <a:lstStyle/>
        <a:p>
          <a:endParaRPr lang="en-US"/>
        </a:p>
      </dgm:t>
    </dgm:pt>
    <dgm:pt modelId="{11F34114-848B-4FF1-9752-973CDD4BFE6E}">
      <dgm:prSet phldrT="[Text]" custT="1"/>
      <dgm:spPr>
        <a:solidFill>
          <a:schemeClr val="accent4">
            <a:lumMod val="20000"/>
            <a:lumOff val="80000"/>
            <a:alpha val="90000"/>
          </a:schemeClr>
        </a:solidFill>
        <a:ln>
          <a:solidFill>
            <a:schemeClr val="bg1">
              <a:alpha val="90000"/>
            </a:schemeClr>
          </a:solidFill>
        </a:ln>
      </dgm:spPr>
      <dgm:t>
        <a:bodyPr/>
        <a:lstStyle/>
        <a:p>
          <a:pPr marL="361950" indent="-276225"/>
          <a:r>
            <a:rPr lang="fr-CH" sz="1800" dirty="0" err="1" smtClean="0"/>
            <a:t>Employment</a:t>
          </a:r>
          <a:r>
            <a:rPr lang="fr-CH" sz="1800" dirty="0" smtClean="0"/>
            <a:t> </a:t>
          </a:r>
          <a:r>
            <a:rPr lang="fr-CH" sz="1800" dirty="0" err="1" smtClean="0"/>
            <a:t>targeting</a:t>
          </a:r>
          <a:endParaRPr lang="en-US" sz="1800" dirty="0"/>
        </a:p>
      </dgm:t>
    </dgm:pt>
    <dgm:pt modelId="{D9738B6F-08A8-45D0-9570-226C23C9A7F0}" type="parTrans" cxnId="{DC67A321-BD4E-4C07-B0E0-AFFF2121F17D}">
      <dgm:prSet/>
      <dgm:spPr/>
      <dgm:t>
        <a:bodyPr/>
        <a:lstStyle/>
        <a:p>
          <a:endParaRPr lang="en-US"/>
        </a:p>
      </dgm:t>
    </dgm:pt>
    <dgm:pt modelId="{51FD164B-7826-4BC0-B33C-FD5CD2681584}" type="sibTrans" cxnId="{DC67A321-BD4E-4C07-B0E0-AFFF2121F17D}">
      <dgm:prSet/>
      <dgm:spPr/>
      <dgm:t>
        <a:bodyPr/>
        <a:lstStyle/>
        <a:p>
          <a:endParaRPr lang="en-US"/>
        </a:p>
      </dgm:t>
    </dgm:pt>
    <dgm:pt modelId="{ED57D9A8-E007-4BAC-9CCD-F2D8AD1F1289}">
      <dgm:prSet phldrT="[Text]" custT="1"/>
      <dgm:spPr>
        <a:solidFill>
          <a:schemeClr val="accent4">
            <a:lumMod val="20000"/>
            <a:lumOff val="80000"/>
            <a:alpha val="90000"/>
          </a:schemeClr>
        </a:solidFill>
        <a:ln>
          <a:solidFill>
            <a:schemeClr val="bg1">
              <a:alpha val="90000"/>
            </a:schemeClr>
          </a:solidFill>
        </a:ln>
      </dgm:spPr>
      <dgm:t>
        <a:bodyPr/>
        <a:lstStyle/>
        <a:p>
          <a:pPr marL="361950" indent="-276225"/>
          <a:r>
            <a:rPr lang="fr-CH" sz="1800" dirty="0" smtClean="0"/>
            <a:t>Social dialogue</a:t>
          </a:r>
          <a:endParaRPr lang="en-US" sz="1800" dirty="0"/>
        </a:p>
      </dgm:t>
    </dgm:pt>
    <dgm:pt modelId="{4B10915C-3686-40D2-85E7-E3E4F6591640}" type="parTrans" cxnId="{A7679195-C019-4F89-A601-30835721FF03}">
      <dgm:prSet/>
      <dgm:spPr/>
      <dgm:t>
        <a:bodyPr/>
        <a:lstStyle/>
        <a:p>
          <a:endParaRPr lang="en-US"/>
        </a:p>
      </dgm:t>
    </dgm:pt>
    <dgm:pt modelId="{4892D193-481F-48FA-852A-9B34E312A825}" type="sibTrans" cxnId="{A7679195-C019-4F89-A601-30835721FF03}">
      <dgm:prSet/>
      <dgm:spPr/>
      <dgm:t>
        <a:bodyPr/>
        <a:lstStyle/>
        <a:p>
          <a:endParaRPr lang="en-US"/>
        </a:p>
      </dgm:t>
    </dgm:pt>
    <dgm:pt modelId="{E9C9C6D2-4C0E-45B6-B895-D3ADFD93607B}">
      <dgm:prSet phldrT="[Text]" custT="1"/>
      <dgm:spPr>
        <a:solidFill>
          <a:schemeClr val="accent4">
            <a:lumMod val="20000"/>
            <a:lumOff val="80000"/>
            <a:alpha val="90000"/>
          </a:schemeClr>
        </a:solidFill>
        <a:ln>
          <a:solidFill>
            <a:schemeClr val="bg1">
              <a:alpha val="90000"/>
            </a:schemeClr>
          </a:solidFill>
        </a:ln>
      </dgm:spPr>
      <dgm:t>
        <a:bodyPr/>
        <a:lstStyle/>
        <a:p>
          <a:pPr marL="361950" indent="-276225"/>
          <a:r>
            <a:rPr lang="fr-CH" sz="1800" dirty="0" smtClean="0"/>
            <a:t>Non discrimination and </a:t>
          </a:r>
          <a:r>
            <a:rPr lang="fr-CH" sz="1800" dirty="0" err="1" smtClean="0"/>
            <a:t>gender</a:t>
          </a:r>
          <a:r>
            <a:rPr lang="fr-CH" sz="1800" dirty="0" smtClean="0"/>
            <a:t> </a:t>
          </a:r>
          <a:r>
            <a:rPr lang="fr-CH" sz="1800" dirty="0" err="1" smtClean="0"/>
            <a:t>equality</a:t>
          </a:r>
          <a:r>
            <a:rPr lang="fr-CH" sz="1800" dirty="0" smtClean="0"/>
            <a:t> </a:t>
          </a:r>
          <a:r>
            <a:rPr lang="fr-CH" sz="1800" dirty="0" err="1" smtClean="0"/>
            <a:t>policies</a:t>
          </a:r>
          <a:endParaRPr lang="en-US" sz="1800" dirty="0"/>
        </a:p>
      </dgm:t>
    </dgm:pt>
    <dgm:pt modelId="{CCEFDDBB-C8CE-457B-A7E9-66A2B3BCDF48}" type="parTrans" cxnId="{EBEA3F51-42E2-4E1D-AF07-13ACA0BDC552}">
      <dgm:prSet/>
      <dgm:spPr/>
      <dgm:t>
        <a:bodyPr/>
        <a:lstStyle/>
        <a:p>
          <a:endParaRPr lang="en-US"/>
        </a:p>
      </dgm:t>
    </dgm:pt>
    <dgm:pt modelId="{D270F0F1-2DA4-4DB6-B154-C4113ED4670C}" type="sibTrans" cxnId="{EBEA3F51-42E2-4E1D-AF07-13ACA0BDC552}">
      <dgm:prSet/>
      <dgm:spPr/>
      <dgm:t>
        <a:bodyPr/>
        <a:lstStyle/>
        <a:p>
          <a:endParaRPr lang="en-US"/>
        </a:p>
      </dgm:t>
    </dgm:pt>
    <dgm:pt modelId="{B066F4EE-056D-4BD8-ABA4-2E93B8F683E0}">
      <dgm:prSet phldrT="[Text]" custT="1"/>
      <dgm:spPr>
        <a:solidFill>
          <a:schemeClr val="accent4">
            <a:lumMod val="20000"/>
            <a:lumOff val="80000"/>
            <a:alpha val="90000"/>
          </a:schemeClr>
        </a:solidFill>
        <a:ln>
          <a:solidFill>
            <a:schemeClr val="bg1">
              <a:alpha val="90000"/>
            </a:schemeClr>
          </a:solidFill>
        </a:ln>
      </dgm:spPr>
      <dgm:t>
        <a:bodyPr/>
        <a:lstStyle/>
        <a:p>
          <a:pPr marL="361950" indent="-276225"/>
          <a:r>
            <a:rPr lang="en-US" sz="1800" dirty="0" smtClean="0"/>
            <a:t>Enabling environment for enterprise development</a:t>
          </a:r>
          <a:endParaRPr lang="en-US" sz="1800" dirty="0"/>
        </a:p>
      </dgm:t>
    </dgm:pt>
    <dgm:pt modelId="{33E4F31B-1C54-4CA7-84A6-840AEAC5363A}" type="parTrans" cxnId="{C3C90F50-5171-4656-AA8A-66BF281B2515}">
      <dgm:prSet/>
      <dgm:spPr/>
      <dgm:t>
        <a:bodyPr/>
        <a:lstStyle/>
        <a:p>
          <a:endParaRPr lang="en-GB"/>
        </a:p>
      </dgm:t>
    </dgm:pt>
    <dgm:pt modelId="{402D384A-054C-47A4-8A63-C6918060B1B5}" type="sibTrans" cxnId="{C3C90F50-5171-4656-AA8A-66BF281B2515}">
      <dgm:prSet/>
      <dgm:spPr/>
      <dgm:t>
        <a:bodyPr/>
        <a:lstStyle/>
        <a:p>
          <a:endParaRPr lang="en-GB"/>
        </a:p>
      </dgm:t>
    </dgm:pt>
    <dgm:pt modelId="{61615C7A-3957-42EF-92AA-113289D7A421}" type="pres">
      <dgm:prSet presAssocID="{F1316CDE-3397-49B6-A6FD-2F9CE7A31182}" presName="Name0" presStyleCnt="0">
        <dgm:presLayoutVars>
          <dgm:dir/>
          <dgm:animLvl val="lvl"/>
          <dgm:resizeHandles val="exact"/>
        </dgm:presLayoutVars>
      </dgm:prSet>
      <dgm:spPr/>
      <dgm:t>
        <a:bodyPr/>
        <a:lstStyle/>
        <a:p>
          <a:endParaRPr lang="es-AR"/>
        </a:p>
      </dgm:t>
    </dgm:pt>
    <dgm:pt modelId="{6475B5AF-6A13-4255-8AB8-A9D7223CC03D}" type="pres">
      <dgm:prSet presAssocID="{77595A6E-8AE8-4123-92B2-2ED17CC23735}" presName="linNode" presStyleCnt="0"/>
      <dgm:spPr/>
    </dgm:pt>
    <dgm:pt modelId="{CD036987-075F-4CB4-AA64-B3E907FFD92F}" type="pres">
      <dgm:prSet presAssocID="{77595A6E-8AE8-4123-92B2-2ED17CC23735}" presName="parentText" presStyleLbl="node1" presStyleIdx="0" presStyleCnt="2">
        <dgm:presLayoutVars>
          <dgm:chMax val="1"/>
          <dgm:bulletEnabled val="1"/>
        </dgm:presLayoutVars>
      </dgm:prSet>
      <dgm:spPr/>
      <dgm:t>
        <a:bodyPr/>
        <a:lstStyle/>
        <a:p>
          <a:endParaRPr lang="en-US"/>
        </a:p>
      </dgm:t>
    </dgm:pt>
    <dgm:pt modelId="{57CE51D5-FB50-4BEE-900C-C78E195A4B7B}" type="pres">
      <dgm:prSet presAssocID="{77595A6E-8AE8-4123-92B2-2ED17CC23735}" presName="descendantText" presStyleLbl="alignAccFollowNode1" presStyleIdx="0" presStyleCnt="2" custScaleY="119323">
        <dgm:presLayoutVars>
          <dgm:bulletEnabled val="1"/>
        </dgm:presLayoutVars>
      </dgm:prSet>
      <dgm:spPr/>
      <dgm:t>
        <a:bodyPr/>
        <a:lstStyle/>
        <a:p>
          <a:endParaRPr lang="en-US"/>
        </a:p>
      </dgm:t>
    </dgm:pt>
    <dgm:pt modelId="{0C1392E4-88A8-460E-AFA8-5CB2CCBA18F7}" type="pres">
      <dgm:prSet presAssocID="{E1A72F02-F315-471A-BF1B-FC9DD2819FB4}" presName="sp" presStyleCnt="0"/>
      <dgm:spPr/>
    </dgm:pt>
    <dgm:pt modelId="{8C84AC64-ABE3-42BE-8ACB-96BD677B9986}" type="pres">
      <dgm:prSet presAssocID="{6883144D-9B0A-4583-9026-119499920C22}" presName="linNode" presStyleCnt="0"/>
      <dgm:spPr/>
    </dgm:pt>
    <dgm:pt modelId="{E4090442-6C65-42D1-96C7-38BEE752AA8A}" type="pres">
      <dgm:prSet presAssocID="{6883144D-9B0A-4583-9026-119499920C22}" presName="parentText" presStyleLbl="node1" presStyleIdx="1" presStyleCnt="2">
        <dgm:presLayoutVars>
          <dgm:chMax val="1"/>
          <dgm:bulletEnabled val="1"/>
        </dgm:presLayoutVars>
      </dgm:prSet>
      <dgm:spPr/>
      <dgm:t>
        <a:bodyPr/>
        <a:lstStyle/>
        <a:p>
          <a:endParaRPr lang="en-US"/>
        </a:p>
      </dgm:t>
    </dgm:pt>
    <dgm:pt modelId="{84CA089C-85F8-48C6-A928-0AC2108234FE}" type="pres">
      <dgm:prSet presAssocID="{6883144D-9B0A-4583-9026-119499920C22}" presName="descendantText" presStyleLbl="alignAccFollowNode1" presStyleIdx="1" presStyleCnt="2" custScaleY="123439">
        <dgm:presLayoutVars>
          <dgm:bulletEnabled val="1"/>
        </dgm:presLayoutVars>
      </dgm:prSet>
      <dgm:spPr/>
      <dgm:t>
        <a:bodyPr/>
        <a:lstStyle/>
        <a:p>
          <a:endParaRPr lang="en-US"/>
        </a:p>
      </dgm:t>
    </dgm:pt>
  </dgm:ptLst>
  <dgm:cxnLst>
    <dgm:cxn modelId="{EBEA3F51-42E2-4E1D-AF07-13ACA0BDC552}" srcId="{6883144D-9B0A-4583-9026-119499920C22}" destId="{E9C9C6D2-4C0E-45B6-B895-D3ADFD93607B}" srcOrd="2" destOrd="0" parTransId="{CCEFDDBB-C8CE-457B-A7E9-66A2B3BCDF48}" sibTransId="{D270F0F1-2DA4-4DB6-B154-C4113ED4670C}"/>
    <dgm:cxn modelId="{88859831-FF4F-4651-9EF5-61528C3FF799}" type="presOf" srcId="{9904626D-F62A-4E4D-AA91-9D51874654B7}" destId="{57CE51D5-FB50-4BEE-900C-C78E195A4B7B}" srcOrd="0" destOrd="1" presId="urn:microsoft.com/office/officeart/2005/8/layout/vList5"/>
    <dgm:cxn modelId="{2BDCD0BC-7E58-411C-B681-613B4642D92E}" type="presOf" srcId="{E9C9C6D2-4C0E-45B6-B895-D3ADFD93607B}" destId="{84CA089C-85F8-48C6-A928-0AC2108234FE}" srcOrd="0" destOrd="2" presId="urn:microsoft.com/office/officeart/2005/8/layout/vList5"/>
    <dgm:cxn modelId="{94851FA2-99D0-452A-A153-6A1B98AA5A12}" srcId="{77595A6E-8AE8-4123-92B2-2ED17CC23735}" destId="{9904626D-F62A-4E4D-AA91-9D51874654B7}" srcOrd="1" destOrd="0" parTransId="{62DF2E62-D38F-4991-89B0-68C4C9876428}" sibTransId="{A19E0688-6B01-438C-B349-64FB3585A481}"/>
    <dgm:cxn modelId="{A7679195-C019-4F89-A601-30835721FF03}" srcId="{77595A6E-8AE8-4123-92B2-2ED17CC23735}" destId="{ED57D9A8-E007-4BAC-9CCD-F2D8AD1F1289}" srcOrd="2" destOrd="0" parTransId="{4B10915C-3686-40D2-85E7-E3E4F6591640}" sibTransId="{4892D193-481F-48FA-852A-9B34E312A825}"/>
    <dgm:cxn modelId="{91E68502-6C40-4F2E-AD53-483582A74F9A}" type="presOf" srcId="{3F20E0A8-93AA-4415-92EB-76287F01F52B}" destId="{84CA089C-85F8-48C6-A928-0AC2108234FE}" srcOrd="0" destOrd="0" presId="urn:microsoft.com/office/officeart/2005/8/layout/vList5"/>
    <dgm:cxn modelId="{87B63D65-50C8-487F-A3FC-E128B6BD0E9C}" type="presOf" srcId="{11F34114-848B-4FF1-9752-973CDD4BFE6E}" destId="{84CA089C-85F8-48C6-A928-0AC2108234FE}" srcOrd="0" destOrd="1" presId="urn:microsoft.com/office/officeart/2005/8/layout/vList5"/>
    <dgm:cxn modelId="{F0E587AC-2BA3-4C54-A526-4FE7A7CF9333}" type="presOf" srcId="{6883144D-9B0A-4583-9026-119499920C22}" destId="{E4090442-6C65-42D1-96C7-38BEE752AA8A}" srcOrd="0" destOrd="0" presId="urn:microsoft.com/office/officeart/2005/8/layout/vList5"/>
    <dgm:cxn modelId="{00F2D853-A890-4ACA-9C69-ABDF16127F63}" srcId="{6883144D-9B0A-4583-9026-119499920C22}" destId="{3F20E0A8-93AA-4415-92EB-76287F01F52B}" srcOrd="0" destOrd="0" parTransId="{64159BD2-1FB6-4BE5-A53D-AA11EA9043AD}" sibTransId="{65604322-9B64-4859-A7FE-E33D6317F373}"/>
    <dgm:cxn modelId="{093E6CE8-DBB0-4A37-BD8C-E284BDB53188}" srcId="{77595A6E-8AE8-4123-92B2-2ED17CC23735}" destId="{893DC635-0813-4407-AF12-3A58726C7823}" srcOrd="0" destOrd="0" parTransId="{C10E24C0-18EA-4A31-9E28-39B931892BF3}" sibTransId="{00D0DAFC-1FA1-4B25-9074-0FC02245E0A5}"/>
    <dgm:cxn modelId="{F1609E4A-7CB5-4492-A8C4-7B50C9EAC8F7}" srcId="{F1316CDE-3397-49B6-A6FD-2F9CE7A31182}" destId="{6883144D-9B0A-4583-9026-119499920C22}" srcOrd="1" destOrd="0" parTransId="{59D20849-3934-479D-BD99-7AA37AC3DC3A}" sibTransId="{F62BFD23-A4E5-41C6-AD19-80079F4B3581}"/>
    <dgm:cxn modelId="{54208031-BF06-4363-B4B7-65F12CB56630}" type="presOf" srcId="{ED57D9A8-E007-4BAC-9CCD-F2D8AD1F1289}" destId="{57CE51D5-FB50-4BEE-900C-C78E195A4B7B}" srcOrd="0" destOrd="2" presId="urn:microsoft.com/office/officeart/2005/8/layout/vList5"/>
    <dgm:cxn modelId="{B6B2997F-E2BD-45C0-9040-7B354F0A5352}" type="presOf" srcId="{77595A6E-8AE8-4123-92B2-2ED17CC23735}" destId="{CD036987-075F-4CB4-AA64-B3E907FFD92F}" srcOrd="0" destOrd="0" presId="urn:microsoft.com/office/officeart/2005/8/layout/vList5"/>
    <dgm:cxn modelId="{92EAAF2F-C510-4A79-8CF9-9D81E2AB6684}" type="presOf" srcId="{B066F4EE-056D-4BD8-ABA4-2E93B8F683E0}" destId="{84CA089C-85F8-48C6-A928-0AC2108234FE}" srcOrd="0" destOrd="3" presId="urn:microsoft.com/office/officeart/2005/8/layout/vList5"/>
    <dgm:cxn modelId="{C3C90F50-5171-4656-AA8A-66BF281B2515}" srcId="{6883144D-9B0A-4583-9026-119499920C22}" destId="{B066F4EE-056D-4BD8-ABA4-2E93B8F683E0}" srcOrd="3" destOrd="0" parTransId="{33E4F31B-1C54-4CA7-84A6-840AEAC5363A}" sibTransId="{402D384A-054C-47A4-8A63-C6918060B1B5}"/>
    <dgm:cxn modelId="{66A04F6B-5318-441C-8339-EF02D3F5612C}" type="presOf" srcId="{893DC635-0813-4407-AF12-3A58726C7823}" destId="{57CE51D5-FB50-4BEE-900C-C78E195A4B7B}" srcOrd="0" destOrd="0" presId="urn:microsoft.com/office/officeart/2005/8/layout/vList5"/>
    <dgm:cxn modelId="{DC67A321-BD4E-4C07-B0E0-AFFF2121F17D}" srcId="{6883144D-9B0A-4583-9026-119499920C22}" destId="{11F34114-848B-4FF1-9752-973CDD4BFE6E}" srcOrd="1" destOrd="0" parTransId="{D9738B6F-08A8-45D0-9570-226C23C9A7F0}" sibTransId="{51FD164B-7826-4BC0-B33C-FD5CD2681584}"/>
    <dgm:cxn modelId="{5CAE6A78-E89F-4BDE-AB26-9A372E5CF883}" srcId="{F1316CDE-3397-49B6-A6FD-2F9CE7A31182}" destId="{77595A6E-8AE8-4123-92B2-2ED17CC23735}" srcOrd="0" destOrd="0" parTransId="{2A4D9B1A-01AF-41B6-B0C3-E196CD527DC3}" sibTransId="{E1A72F02-F315-471A-BF1B-FC9DD2819FB4}"/>
    <dgm:cxn modelId="{C98FC285-BAE4-47B5-969C-812E91B057C4}" type="presOf" srcId="{F1316CDE-3397-49B6-A6FD-2F9CE7A31182}" destId="{61615C7A-3957-42EF-92AA-113289D7A421}" srcOrd="0" destOrd="0" presId="urn:microsoft.com/office/officeart/2005/8/layout/vList5"/>
    <dgm:cxn modelId="{508A063C-3A32-4434-802E-F18504BF8222}" type="presParOf" srcId="{61615C7A-3957-42EF-92AA-113289D7A421}" destId="{6475B5AF-6A13-4255-8AB8-A9D7223CC03D}" srcOrd="0" destOrd="0" presId="urn:microsoft.com/office/officeart/2005/8/layout/vList5"/>
    <dgm:cxn modelId="{19D6BD35-0239-4ECC-B9EC-C42AB7B6FA15}" type="presParOf" srcId="{6475B5AF-6A13-4255-8AB8-A9D7223CC03D}" destId="{CD036987-075F-4CB4-AA64-B3E907FFD92F}" srcOrd="0" destOrd="0" presId="urn:microsoft.com/office/officeart/2005/8/layout/vList5"/>
    <dgm:cxn modelId="{461DCF73-5E1C-4A73-9AD1-CDB145E2B2F9}" type="presParOf" srcId="{6475B5AF-6A13-4255-8AB8-A9D7223CC03D}" destId="{57CE51D5-FB50-4BEE-900C-C78E195A4B7B}" srcOrd="1" destOrd="0" presId="urn:microsoft.com/office/officeart/2005/8/layout/vList5"/>
    <dgm:cxn modelId="{FDC3A722-A94A-432B-82D4-1FE779F160B7}" type="presParOf" srcId="{61615C7A-3957-42EF-92AA-113289D7A421}" destId="{0C1392E4-88A8-460E-AFA8-5CB2CCBA18F7}" srcOrd="1" destOrd="0" presId="urn:microsoft.com/office/officeart/2005/8/layout/vList5"/>
    <dgm:cxn modelId="{8546DEA7-A8CF-4E51-B782-AE9CC565FE27}" type="presParOf" srcId="{61615C7A-3957-42EF-92AA-113289D7A421}" destId="{8C84AC64-ABE3-42BE-8ACB-96BD677B9986}" srcOrd="2" destOrd="0" presId="urn:microsoft.com/office/officeart/2005/8/layout/vList5"/>
    <dgm:cxn modelId="{FC922CBB-7A22-4F3F-899A-B2EFB9F874A4}" type="presParOf" srcId="{8C84AC64-ABE3-42BE-8ACB-96BD677B9986}" destId="{E4090442-6C65-42D1-96C7-38BEE752AA8A}" srcOrd="0" destOrd="0" presId="urn:microsoft.com/office/officeart/2005/8/layout/vList5"/>
    <dgm:cxn modelId="{A827B4C6-701B-4D2A-A67C-DF9FDA50FA33}" type="presParOf" srcId="{8C84AC64-ABE3-42BE-8ACB-96BD677B9986}" destId="{84CA089C-85F8-48C6-A928-0AC2108234F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C4EC6D-F1D3-48D3-8D22-8F914D8B72F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CB6EC645-B98F-4653-AC2D-C29E26B83CBD}">
      <dgm:prSet phldrT="[Text]" custT="1"/>
      <dgm:spPr/>
      <dgm:t>
        <a:bodyPr/>
        <a:lstStyle/>
        <a:p>
          <a:pPr>
            <a:lnSpc>
              <a:spcPct val="80000"/>
            </a:lnSpc>
            <a:spcAft>
              <a:spcPts val="0"/>
            </a:spcAft>
          </a:pPr>
          <a:r>
            <a:rPr lang="en-GB" sz="1200" dirty="0" smtClean="0"/>
            <a:t>1. Preparation</a:t>
          </a:r>
          <a:endParaRPr lang="en-GB" sz="1200" dirty="0"/>
        </a:p>
      </dgm:t>
    </dgm:pt>
    <dgm:pt modelId="{AF4C37C4-FDD0-463D-A57F-AF125CBB7261}" type="parTrans" cxnId="{92094406-A37A-4B1E-A80C-AE1143D90443}">
      <dgm:prSet/>
      <dgm:spPr/>
      <dgm:t>
        <a:bodyPr/>
        <a:lstStyle/>
        <a:p>
          <a:endParaRPr lang="en-GB" sz="1200"/>
        </a:p>
      </dgm:t>
    </dgm:pt>
    <dgm:pt modelId="{109F7DC1-D797-43E8-A273-4F96EA3CFD80}" type="sibTrans" cxnId="{92094406-A37A-4B1E-A80C-AE1143D90443}">
      <dgm:prSet custT="1"/>
      <dgm:spPr/>
      <dgm:t>
        <a:bodyPr/>
        <a:lstStyle/>
        <a:p>
          <a:endParaRPr lang="en-GB" sz="1200"/>
        </a:p>
      </dgm:t>
    </dgm:pt>
    <dgm:pt modelId="{BD10662B-2D96-470B-814F-6566D41C4DC6}">
      <dgm:prSet phldrT="[Text]" custT="1"/>
      <dgm:spPr/>
      <dgm:t>
        <a:bodyPr/>
        <a:lstStyle/>
        <a:p>
          <a:pPr>
            <a:lnSpc>
              <a:spcPct val="80000"/>
            </a:lnSpc>
            <a:spcAft>
              <a:spcPts val="0"/>
            </a:spcAft>
          </a:pPr>
          <a:r>
            <a:rPr lang="en-GB" sz="1200" dirty="0" smtClean="0"/>
            <a:t>2. Issue identification</a:t>
          </a:r>
          <a:endParaRPr lang="en-GB" sz="1200" dirty="0"/>
        </a:p>
      </dgm:t>
    </dgm:pt>
    <dgm:pt modelId="{2F4A8613-EF76-4CAF-A26B-0559C95C2EA3}" type="parTrans" cxnId="{371F1EC8-ED72-49D5-A86C-D5B83EC1FB94}">
      <dgm:prSet/>
      <dgm:spPr/>
      <dgm:t>
        <a:bodyPr/>
        <a:lstStyle/>
        <a:p>
          <a:endParaRPr lang="en-GB" sz="1200"/>
        </a:p>
      </dgm:t>
    </dgm:pt>
    <dgm:pt modelId="{A4EAC803-CAF8-4AD4-B8C7-2CE452B6ADC2}" type="sibTrans" cxnId="{371F1EC8-ED72-49D5-A86C-D5B83EC1FB94}">
      <dgm:prSet custT="1"/>
      <dgm:spPr/>
      <dgm:t>
        <a:bodyPr/>
        <a:lstStyle/>
        <a:p>
          <a:endParaRPr lang="en-GB" sz="1200"/>
        </a:p>
      </dgm:t>
    </dgm:pt>
    <dgm:pt modelId="{9C9C3764-106F-4050-9340-4CB2670C6CEE}">
      <dgm:prSet phldrT="[Text]" custT="1"/>
      <dgm:spPr/>
      <dgm:t>
        <a:bodyPr/>
        <a:lstStyle/>
        <a:p>
          <a:pPr>
            <a:lnSpc>
              <a:spcPct val="80000"/>
            </a:lnSpc>
            <a:spcAft>
              <a:spcPts val="0"/>
            </a:spcAft>
          </a:pPr>
          <a:r>
            <a:rPr lang="en-GB" sz="1200" dirty="0" smtClean="0"/>
            <a:t>3. Formulation</a:t>
          </a:r>
          <a:endParaRPr lang="en-GB" sz="1200" dirty="0"/>
        </a:p>
      </dgm:t>
    </dgm:pt>
    <dgm:pt modelId="{491980D0-9C17-42E8-919F-CB5C2A1B34BF}" type="parTrans" cxnId="{1E9C1BFE-0F63-4784-8F52-394CA08B5C6D}">
      <dgm:prSet/>
      <dgm:spPr/>
      <dgm:t>
        <a:bodyPr/>
        <a:lstStyle/>
        <a:p>
          <a:endParaRPr lang="en-GB" sz="1200"/>
        </a:p>
      </dgm:t>
    </dgm:pt>
    <dgm:pt modelId="{A51E1FD0-B57A-4A02-A744-CC073B338509}" type="sibTrans" cxnId="{1E9C1BFE-0F63-4784-8F52-394CA08B5C6D}">
      <dgm:prSet custT="1"/>
      <dgm:spPr/>
      <dgm:t>
        <a:bodyPr/>
        <a:lstStyle/>
        <a:p>
          <a:endParaRPr lang="en-GB" sz="1200"/>
        </a:p>
      </dgm:t>
    </dgm:pt>
    <dgm:pt modelId="{9509D600-E27A-42F4-B6C4-2B8FD9C34713}">
      <dgm:prSet phldrT="[Text]" custT="1"/>
      <dgm:spPr/>
      <dgm:t>
        <a:bodyPr/>
        <a:lstStyle/>
        <a:p>
          <a:pPr>
            <a:lnSpc>
              <a:spcPct val="80000"/>
            </a:lnSpc>
            <a:spcAft>
              <a:spcPts val="0"/>
            </a:spcAft>
          </a:pPr>
          <a:r>
            <a:rPr lang="en-GB" sz="1200" dirty="0" smtClean="0"/>
            <a:t>4. Adoption</a:t>
          </a:r>
          <a:endParaRPr lang="en-GB" sz="1200" dirty="0"/>
        </a:p>
      </dgm:t>
    </dgm:pt>
    <dgm:pt modelId="{6C8046C6-D033-4963-8230-C6E3FBF9DEA2}" type="parTrans" cxnId="{A1DD8481-F8FC-4E36-8CF6-5261782839CF}">
      <dgm:prSet/>
      <dgm:spPr/>
      <dgm:t>
        <a:bodyPr/>
        <a:lstStyle/>
        <a:p>
          <a:endParaRPr lang="en-GB" sz="1200"/>
        </a:p>
      </dgm:t>
    </dgm:pt>
    <dgm:pt modelId="{62A6F0BC-FE35-41E8-BAAA-18E7CC902F1F}" type="sibTrans" cxnId="{A1DD8481-F8FC-4E36-8CF6-5261782839CF}">
      <dgm:prSet custT="1"/>
      <dgm:spPr/>
      <dgm:t>
        <a:bodyPr/>
        <a:lstStyle/>
        <a:p>
          <a:endParaRPr lang="en-GB" sz="1200"/>
        </a:p>
      </dgm:t>
    </dgm:pt>
    <dgm:pt modelId="{1D626450-5140-4CB9-B620-05F58EE1BC79}">
      <dgm:prSet phldrT="[Text]" custT="1"/>
      <dgm:spPr/>
      <dgm:t>
        <a:bodyPr/>
        <a:lstStyle/>
        <a:p>
          <a:pPr>
            <a:lnSpc>
              <a:spcPct val="80000"/>
            </a:lnSpc>
            <a:spcAft>
              <a:spcPts val="0"/>
            </a:spcAft>
          </a:pPr>
          <a:r>
            <a:rPr lang="en-GB" sz="1200" dirty="0" smtClean="0"/>
            <a:t>5. Programming</a:t>
          </a:r>
          <a:endParaRPr lang="en-GB" sz="1200" dirty="0"/>
        </a:p>
      </dgm:t>
    </dgm:pt>
    <dgm:pt modelId="{593C9778-C69C-4E78-8C56-A20DBC2D4A0A}" type="parTrans" cxnId="{CCA5DFD1-E0A7-4E43-8336-C17D4253A2F4}">
      <dgm:prSet/>
      <dgm:spPr/>
      <dgm:t>
        <a:bodyPr/>
        <a:lstStyle/>
        <a:p>
          <a:endParaRPr lang="en-GB" sz="1200"/>
        </a:p>
      </dgm:t>
    </dgm:pt>
    <dgm:pt modelId="{B6758CA6-B69A-4FFA-AF8F-AF747640255D}" type="sibTrans" cxnId="{CCA5DFD1-E0A7-4E43-8336-C17D4253A2F4}">
      <dgm:prSet custT="1"/>
      <dgm:spPr/>
      <dgm:t>
        <a:bodyPr/>
        <a:lstStyle/>
        <a:p>
          <a:endParaRPr lang="en-GB" sz="1200"/>
        </a:p>
      </dgm:t>
    </dgm:pt>
    <dgm:pt modelId="{6C7CCCF6-9B3F-4201-B52A-F4C99C7AF443}">
      <dgm:prSet phldrT="[Text]" custT="1"/>
      <dgm:spPr/>
      <dgm:t>
        <a:bodyPr/>
        <a:lstStyle/>
        <a:p>
          <a:pPr>
            <a:lnSpc>
              <a:spcPct val="80000"/>
            </a:lnSpc>
            <a:spcAft>
              <a:spcPts val="0"/>
            </a:spcAft>
          </a:pPr>
          <a:r>
            <a:rPr lang="en-GB" sz="1200" dirty="0" smtClean="0"/>
            <a:t>6.Implementation</a:t>
          </a:r>
          <a:endParaRPr lang="en-GB" sz="1200" dirty="0"/>
        </a:p>
      </dgm:t>
    </dgm:pt>
    <dgm:pt modelId="{341B6E12-EF27-414C-8C31-8E0C8E9D0F48}" type="parTrans" cxnId="{38DBC1EE-6706-4AE8-8D93-F56553A673B0}">
      <dgm:prSet/>
      <dgm:spPr/>
      <dgm:t>
        <a:bodyPr/>
        <a:lstStyle/>
        <a:p>
          <a:endParaRPr lang="en-GB" sz="1200"/>
        </a:p>
      </dgm:t>
    </dgm:pt>
    <dgm:pt modelId="{F3B1DCC3-CA8A-43CF-8035-3B8676F93C60}" type="sibTrans" cxnId="{38DBC1EE-6706-4AE8-8D93-F56553A673B0}">
      <dgm:prSet custT="1"/>
      <dgm:spPr/>
      <dgm:t>
        <a:bodyPr/>
        <a:lstStyle/>
        <a:p>
          <a:endParaRPr lang="en-GB" sz="1200"/>
        </a:p>
      </dgm:t>
    </dgm:pt>
    <dgm:pt modelId="{B598E052-8C9E-416F-848F-B8E753647891}">
      <dgm:prSet phldrT="[Text]" custT="1"/>
      <dgm:spPr/>
      <dgm:t>
        <a:bodyPr/>
        <a:lstStyle/>
        <a:p>
          <a:pPr>
            <a:lnSpc>
              <a:spcPct val="80000"/>
            </a:lnSpc>
            <a:spcAft>
              <a:spcPts val="0"/>
            </a:spcAft>
          </a:pPr>
          <a:r>
            <a:rPr lang="en-GB" sz="1200" dirty="0" smtClean="0"/>
            <a:t>7. Evaluation</a:t>
          </a:r>
          <a:endParaRPr lang="en-GB" sz="1200" dirty="0"/>
        </a:p>
      </dgm:t>
    </dgm:pt>
    <dgm:pt modelId="{DD5A12B5-FA44-4107-B50D-431E307445B3}" type="parTrans" cxnId="{DDD0F872-A919-48A9-9F7E-CB19E986345F}">
      <dgm:prSet/>
      <dgm:spPr/>
      <dgm:t>
        <a:bodyPr/>
        <a:lstStyle/>
        <a:p>
          <a:endParaRPr lang="en-GB" sz="1200"/>
        </a:p>
      </dgm:t>
    </dgm:pt>
    <dgm:pt modelId="{3AFC2DD6-F768-4C7E-A878-3C963FF1FDF2}" type="sibTrans" cxnId="{DDD0F872-A919-48A9-9F7E-CB19E986345F}">
      <dgm:prSet custT="1"/>
      <dgm:spPr/>
      <dgm:t>
        <a:bodyPr/>
        <a:lstStyle/>
        <a:p>
          <a:endParaRPr lang="en-GB" sz="1200"/>
        </a:p>
      </dgm:t>
    </dgm:pt>
    <dgm:pt modelId="{1A89937C-911C-49F9-9A9A-6EB3E74C0308}" type="pres">
      <dgm:prSet presAssocID="{08C4EC6D-F1D3-48D3-8D22-8F914D8B72F6}" presName="cycle" presStyleCnt="0">
        <dgm:presLayoutVars>
          <dgm:dir/>
          <dgm:resizeHandles val="exact"/>
        </dgm:presLayoutVars>
      </dgm:prSet>
      <dgm:spPr/>
      <dgm:t>
        <a:bodyPr/>
        <a:lstStyle/>
        <a:p>
          <a:endParaRPr lang="en-GB"/>
        </a:p>
      </dgm:t>
    </dgm:pt>
    <dgm:pt modelId="{D676DFB8-1AE4-4617-B591-B2BE1BD48F0D}" type="pres">
      <dgm:prSet presAssocID="{CB6EC645-B98F-4653-AC2D-C29E26B83CBD}" presName="node" presStyleLbl="node1" presStyleIdx="0" presStyleCnt="7" custScaleX="130121" custScaleY="124578">
        <dgm:presLayoutVars>
          <dgm:bulletEnabled val="1"/>
        </dgm:presLayoutVars>
      </dgm:prSet>
      <dgm:spPr/>
      <dgm:t>
        <a:bodyPr/>
        <a:lstStyle/>
        <a:p>
          <a:endParaRPr lang="en-GB"/>
        </a:p>
      </dgm:t>
    </dgm:pt>
    <dgm:pt modelId="{7F2EB982-A7BB-41A3-A44A-486AE3251AAA}" type="pres">
      <dgm:prSet presAssocID="{109F7DC1-D797-43E8-A273-4F96EA3CFD80}" presName="sibTrans" presStyleLbl="sibTrans2D1" presStyleIdx="0" presStyleCnt="7"/>
      <dgm:spPr/>
      <dgm:t>
        <a:bodyPr/>
        <a:lstStyle/>
        <a:p>
          <a:endParaRPr lang="en-GB"/>
        </a:p>
      </dgm:t>
    </dgm:pt>
    <dgm:pt modelId="{BF63321F-3B02-4B72-B66A-431C0A43F265}" type="pres">
      <dgm:prSet presAssocID="{109F7DC1-D797-43E8-A273-4F96EA3CFD80}" presName="connectorText" presStyleLbl="sibTrans2D1" presStyleIdx="0" presStyleCnt="7"/>
      <dgm:spPr/>
      <dgm:t>
        <a:bodyPr/>
        <a:lstStyle/>
        <a:p>
          <a:endParaRPr lang="en-GB"/>
        </a:p>
      </dgm:t>
    </dgm:pt>
    <dgm:pt modelId="{45697A3F-3343-4D6D-8D23-20A57C0E654B}" type="pres">
      <dgm:prSet presAssocID="{BD10662B-2D96-470B-814F-6566D41C4DC6}" presName="node" presStyleLbl="node1" presStyleIdx="1" presStyleCnt="7" custScaleX="147505" custScaleY="124578">
        <dgm:presLayoutVars>
          <dgm:bulletEnabled val="1"/>
        </dgm:presLayoutVars>
      </dgm:prSet>
      <dgm:spPr/>
      <dgm:t>
        <a:bodyPr/>
        <a:lstStyle/>
        <a:p>
          <a:endParaRPr lang="en-GB"/>
        </a:p>
      </dgm:t>
    </dgm:pt>
    <dgm:pt modelId="{09A00598-8187-4D37-822C-6F91D4E504C2}" type="pres">
      <dgm:prSet presAssocID="{A4EAC803-CAF8-4AD4-B8C7-2CE452B6ADC2}" presName="sibTrans" presStyleLbl="sibTrans2D1" presStyleIdx="1" presStyleCnt="7"/>
      <dgm:spPr/>
      <dgm:t>
        <a:bodyPr/>
        <a:lstStyle/>
        <a:p>
          <a:endParaRPr lang="en-GB"/>
        </a:p>
      </dgm:t>
    </dgm:pt>
    <dgm:pt modelId="{25BCEF29-099B-4B91-B003-5D2B89A2D503}" type="pres">
      <dgm:prSet presAssocID="{A4EAC803-CAF8-4AD4-B8C7-2CE452B6ADC2}" presName="connectorText" presStyleLbl="sibTrans2D1" presStyleIdx="1" presStyleCnt="7"/>
      <dgm:spPr/>
      <dgm:t>
        <a:bodyPr/>
        <a:lstStyle/>
        <a:p>
          <a:endParaRPr lang="en-GB"/>
        </a:p>
      </dgm:t>
    </dgm:pt>
    <dgm:pt modelId="{FA50EEE5-6D93-4956-A285-2791F38DB089}" type="pres">
      <dgm:prSet presAssocID="{9C9C3764-106F-4050-9340-4CB2670C6CEE}" presName="node" presStyleLbl="node1" presStyleIdx="2" presStyleCnt="7" custScaleX="137155" custScaleY="124578">
        <dgm:presLayoutVars>
          <dgm:bulletEnabled val="1"/>
        </dgm:presLayoutVars>
      </dgm:prSet>
      <dgm:spPr/>
      <dgm:t>
        <a:bodyPr/>
        <a:lstStyle/>
        <a:p>
          <a:endParaRPr lang="en-GB"/>
        </a:p>
      </dgm:t>
    </dgm:pt>
    <dgm:pt modelId="{4E832888-940B-4BF0-AA33-A3CE1F81CB83}" type="pres">
      <dgm:prSet presAssocID="{A51E1FD0-B57A-4A02-A744-CC073B338509}" presName="sibTrans" presStyleLbl="sibTrans2D1" presStyleIdx="2" presStyleCnt="7"/>
      <dgm:spPr/>
      <dgm:t>
        <a:bodyPr/>
        <a:lstStyle/>
        <a:p>
          <a:endParaRPr lang="en-GB"/>
        </a:p>
      </dgm:t>
    </dgm:pt>
    <dgm:pt modelId="{CCBC6E8C-6136-41BE-A140-EEB4B41D1D83}" type="pres">
      <dgm:prSet presAssocID="{A51E1FD0-B57A-4A02-A744-CC073B338509}" presName="connectorText" presStyleLbl="sibTrans2D1" presStyleIdx="2" presStyleCnt="7"/>
      <dgm:spPr/>
      <dgm:t>
        <a:bodyPr/>
        <a:lstStyle/>
        <a:p>
          <a:endParaRPr lang="en-GB"/>
        </a:p>
      </dgm:t>
    </dgm:pt>
    <dgm:pt modelId="{AEDB5217-9877-46D5-A02A-5115F89A2F34}" type="pres">
      <dgm:prSet presAssocID="{9509D600-E27A-42F4-B6C4-2B8FD9C34713}" presName="node" presStyleLbl="node1" presStyleIdx="3" presStyleCnt="7" custScaleX="124578" custScaleY="124578">
        <dgm:presLayoutVars>
          <dgm:bulletEnabled val="1"/>
        </dgm:presLayoutVars>
      </dgm:prSet>
      <dgm:spPr/>
      <dgm:t>
        <a:bodyPr/>
        <a:lstStyle/>
        <a:p>
          <a:endParaRPr lang="en-GB"/>
        </a:p>
      </dgm:t>
    </dgm:pt>
    <dgm:pt modelId="{5FF03204-8822-4372-9A66-9F8CC8186A15}" type="pres">
      <dgm:prSet presAssocID="{62A6F0BC-FE35-41E8-BAAA-18E7CC902F1F}" presName="sibTrans" presStyleLbl="sibTrans2D1" presStyleIdx="3" presStyleCnt="7"/>
      <dgm:spPr/>
      <dgm:t>
        <a:bodyPr/>
        <a:lstStyle/>
        <a:p>
          <a:endParaRPr lang="en-GB"/>
        </a:p>
      </dgm:t>
    </dgm:pt>
    <dgm:pt modelId="{9D3C8DF4-E353-4814-B5C4-F03C3CFFBCF8}" type="pres">
      <dgm:prSet presAssocID="{62A6F0BC-FE35-41E8-BAAA-18E7CC902F1F}" presName="connectorText" presStyleLbl="sibTrans2D1" presStyleIdx="3" presStyleCnt="7"/>
      <dgm:spPr/>
      <dgm:t>
        <a:bodyPr/>
        <a:lstStyle/>
        <a:p>
          <a:endParaRPr lang="en-GB"/>
        </a:p>
      </dgm:t>
    </dgm:pt>
    <dgm:pt modelId="{45411997-AC1A-4A14-B9B2-DFDE397A9DE7}" type="pres">
      <dgm:prSet presAssocID="{1D626450-5140-4CB9-B620-05F58EE1BC79}" presName="node" presStyleLbl="node1" presStyleIdx="4" presStyleCnt="7" custScaleX="148403" custScaleY="124578">
        <dgm:presLayoutVars>
          <dgm:bulletEnabled val="1"/>
        </dgm:presLayoutVars>
      </dgm:prSet>
      <dgm:spPr/>
      <dgm:t>
        <a:bodyPr/>
        <a:lstStyle/>
        <a:p>
          <a:endParaRPr lang="en-GB"/>
        </a:p>
      </dgm:t>
    </dgm:pt>
    <dgm:pt modelId="{0DDE2239-C1BB-4025-9D1D-A046253EFBC3}" type="pres">
      <dgm:prSet presAssocID="{B6758CA6-B69A-4FFA-AF8F-AF747640255D}" presName="sibTrans" presStyleLbl="sibTrans2D1" presStyleIdx="4" presStyleCnt="7"/>
      <dgm:spPr/>
      <dgm:t>
        <a:bodyPr/>
        <a:lstStyle/>
        <a:p>
          <a:endParaRPr lang="en-GB"/>
        </a:p>
      </dgm:t>
    </dgm:pt>
    <dgm:pt modelId="{3E49D9C6-0EB8-47D8-A553-D5BA33109FF5}" type="pres">
      <dgm:prSet presAssocID="{B6758CA6-B69A-4FFA-AF8F-AF747640255D}" presName="connectorText" presStyleLbl="sibTrans2D1" presStyleIdx="4" presStyleCnt="7"/>
      <dgm:spPr/>
      <dgm:t>
        <a:bodyPr/>
        <a:lstStyle/>
        <a:p>
          <a:endParaRPr lang="en-GB"/>
        </a:p>
      </dgm:t>
    </dgm:pt>
    <dgm:pt modelId="{CE2DF863-5C2B-4ED8-BE57-A012A497070C}" type="pres">
      <dgm:prSet presAssocID="{6C7CCCF6-9B3F-4201-B52A-F4C99C7AF443}" presName="node" presStyleLbl="node1" presStyleIdx="5" presStyleCnt="7" custScaleX="130121" custScaleY="124578">
        <dgm:presLayoutVars>
          <dgm:bulletEnabled val="1"/>
        </dgm:presLayoutVars>
      </dgm:prSet>
      <dgm:spPr/>
      <dgm:t>
        <a:bodyPr/>
        <a:lstStyle/>
        <a:p>
          <a:endParaRPr lang="en-GB"/>
        </a:p>
      </dgm:t>
    </dgm:pt>
    <dgm:pt modelId="{5BF3905E-24BE-4293-B975-1C5AA8A08A6E}" type="pres">
      <dgm:prSet presAssocID="{F3B1DCC3-CA8A-43CF-8035-3B8676F93C60}" presName="sibTrans" presStyleLbl="sibTrans2D1" presStyleIdx="5" presStyleCnt="7"/>
      <dgm:spPr/>
      <dgm:t>
        <a:bodyPr/>
        <a:lstStyle/>
        <a:p>
          <a:endParaRPr lang="en-GB"/>
        </a:p>
      </dgm:t>
    </dgm:pt>
    <dgm:pt modelId="{3A070EE4-DD94-454D-BACB-05DE05796588}" type="pres">
      <dgm:prSet presAssocID="{F3B1DCC3-CA8A-43CF-8035-3B8676F93C60}" presName="connectorText" presStyleLbl="sibTrans2D1" presStyleIdx="5" presStyleCnt="7"/>
      <dgm:spPr/>
      <dgm:t>
        <a:bodyPr/>
        <a:lstStyle/>
        <a:p>
          <a:endParaRPr lang="en-GB"/>
        </a:p>
      </dgm:t>
    </dgm:pt>
    <dgm:pt modelId="{7AB03180-80AA-4E81-A768-2E79211972F0}" type="pres">
      <dgm:prSet presAssocID="{B598E052-8C9E-416F-848F-B8E753647891}" presName="node" presStyleLbl="node1" presStyleIdx="6" presStyleCnt="7" custScaleX="147705" custScaleY="124578">
        <dgm:presLayoutVars>
          <dgm:bulletEnabled val="1"/>
        </dgm:presLayoutVars>
      </dgm:prSet>
      <dgm:spPr/>
      <dgm:t>
        <a:bodyPr/>
        <a:lstStyle/>
        <a:p>
          <a:endParaRPr lang="en-GB"/>
        </a:p>
      </dgm:t>
    </dgm:pt>
    <dgm:pt modelId="{61F884A0-76B9-4592-A3DC-D8F1C0D3AA95}" type="pres">
      <dgm:prSet presAssocID="{3AFC2DD6-F768-4C7E-A878-3C963FF1FDF2}" presName="sibTrans" presStyleLbl="sibTrans2D1" presStyleIdx="6" presStyleCnt="7"/>
      <dgm:spPr/>
      <dgm:t>
        <a:bodyPr/>
        <a:lstStyle/>
        <a:p>
          <a:endParaRPr lang="en-GB"/>
        </a:p>
      </dgm:t>
    </dgm:pt>
    <dgm:pt modelId="{6229A1E8-A891-4D8E-8354-FFF380CB702D}" type="pres">
      <dgm:prSet presAssocID="{3AFC2DD6-F768-4C7E-A878-3C963FF1FDF2}" presName="connectorText" presStyleLbl="sibTrans2D1" presStyleIdx="6" presStyleCnt="7"/>
      <dgm:spPr/>
      <dgm:t>
        <a:bodyPr/>
        <a:lstStyle/>
        <a:p>
          <a:endParaRPr lang="en-GB"/>
        </a:p>
      </dgm:t>
    </dgm:pt>
  </dgm:ptLst>
  <dgm:cxnLst>
    <dgm:cxn modelId="{4E6BDF34-2C50-4C54-BECF-9149970E7E13}" type="presOf" srcId="{B6758CA6-B69A-4FFA-AF8F-AF747640255D}" destId="{0DDE2239-C1BB-4025-9D1D-A046253EFBC3}" srcOrd="0" destOrd="0" presId="urn:microsoft.com/office/officeart/2005/8/layout/cycle2"/>
    <dgm:cxn modelId="{1E9C1BFE-0F63-4784-8F52-394CA08B5C6D}" srcId="{08C4EC6D-F1D3-48D3-8D22-8F914D8B72F6}" destId="{9C9C3764-106F-4050-9340-4CB2670C6CEE}" srcOrd="2" destOrd="0" parTransId="{491980D0-9C17-42E8-919F-CB5C2A1B34BF}" sibTransId="{A51E1FD0-B57A-4A02-A744-CC073B338509}"/>
    <dgm:cxn modelId="{911A348F-DC84-4A35-9953-6E0A5479DFAA}" type="presOf" srcId="{A4EAC803-CAF8-4AD4-B8C7-2CE452B6ADC2}" destId="{25BCEF29-099B-4B91-B003-5D2B89A2D503}" srcOrd="1" destOrd="0" presId="urn:microsoft.com/office/officeart/2005/8/layout/cycle2"/>
    <dgm:cxn modelId="{88600D93-D4F9-4E4B-9E66-31D5F516BB7F}" type="presOf" srcId="{62A6F0BC-FE35-41E8-BAAA-18E7CC902F1F}" destId="{9D3C8DF4-E353-4814-B5C4-F03C3CFFBCF8}" srcOrd="1" destOrd="0" presId="urn:microsoft.com/office/officeart/2005/8/layout/cycle2"/>
    <dgm:cxn modelId="{DDD0F872-A919-48A9-9F7E-CB19E986345F}" srcId="{08C4EC6D-F1D3-48D3-8D22-8F914D8B72F6}" destId="{B598E052-8C9E-416F-848F-B8E753647891}" srcOrd="6" destOrd="0" parTransId="{DD5A12B5-FA44-4107-B50D-431E307445B3}" sibTransId="{3AFC2DD6-F768-4C7E-A878-3C963FF1FDF2}"/>
    <dgm:cxn modelId="{DD9E5403-6D94-4088-85FA-A7FB579E10D1}" type="presOf" srcId="{9C9C3764-106F-4050-9340-4CB2670C6CEE}" destId="{FA50EEE5-6D93-4956-A285-2791F38DB089}" srcOrd="0" destOrd="0" presId="urn:microsoft.com/office/officeart/2005/8/layout/cycle2"/>
    <dgm:cxn modelId="{582714B0-9996-4F3A-AE55-C62B60EC03B3}" type="presOf" srcId="{3AFC2DD6-F768-4C7E-A878-3C963FF1FDF2}" destId="{61F884A0-76B9-4592-A3DC-D8F1C0D3AA95}" srcOrd="0" destOrd="0" presId="urn:microsoft.com/office/officeart/2005/8/layout/cycle2"/>
    <dgm:cxn modelId="{0A4161F6-670D-42DA-BE9D-40EFE41B05F2}" type="presOf" srcId="{CB6EC645-B98F-4653-AC2D-C29E26B83CBD}" destId="{D676DFB8-1AE4-4617-B591-B2BE1BD48F0D}" srcOrd="0" destOrd="0" presId="urn:microsoft.com/office/officeart/2005/8/layout/cycle2"/>
    <dgm:cxn modelId="{9DA70C6F-F577-45FA-9E38-CF6B8B0EFC70}" type="presOf" srcId="{B598E052-8C9E-416F-848F-B8E753647891}" destId="{7AB03180-80AA-4E81-A768-2E79211972F0}" srcOrd="0" destOrd="0" presId="urn:microsoft.com/office/officeart/2005/8/layout/cycle2"/>
    <dgm:cxn modelId="{F2AA33F1-11DA-434B-B444-8C3DBBDC44BB}" type="presOf" srcId="{9509D600-E27A-42F4-B6C4-2B8FD9C34713}" destId="{AEDB5217-9877-46D5-A02A-5115F89A2F34}" srcOrd="0" destOrd="0" presId="urn:microsoft.com/office/officeart/2005/8/layout/cycle2"/>
    <dgm:cxn modelId="{2D442BB1-7FD1-410D-B2AD-CD3C823C0D54}" type="presOf" srcId="{F3B1DCC3-CA8A-43CF-8035-3B8676F93C60}" destId="{5BF3905E-24BE-4293-B975-1C5AA8A08A6E}" srcOrd="0" destOrd="0" presId="urn:microsoft.com/office/officeart/2005/8/layout/cycle2"/>
    <dgm:cxn modelId="{90E1D549-9BFB-4FF6-90C5-EC0ED4F20C69}" type="presOf" srcId="{109F7DC1-D797-43E8-A273-4F96EA3CFD80}" destId="{7F2EB982-A7BB-41A3-A44A-486AE3251AAA}" srcOrd="0" destOrd="0" presId="urn:microsoft.com/office/officeart/2005/8/layout/cycle2"/>
    <dgm:cxn modelId="{0776E657-74B2-499B-889E-EF9CA6A04641}" type="presOf" srcId="{BD10662B-2D96-470B-814F-6566D41C4DC6}" destId="{45697A3F-3343-4D6D-8D23-20A57C0E654B}" srcOrd="0" destOrd="0" presId="urn:microsoft.com/office/officeart/2005/8/layout/cycle2"/>
    <dgm:cxn modelId="{371F1EC8-ED72-49D5-A86C-D5B83EC1FB94}" srcId="{08C4EC6D-F1D3-48D3-8D22-8F914D8B72F6}" destId="{BD10662B-2D96-470B-814F-6566D41C4DC6}" srcOrd="1" destOrd="0" parTransId="{2F4A8613-EF76-4CAF-A26B-0559C95C2EA3}" sibTransId="{A4EAC803-CAF8-4AD4-B8C7-2CE452B6ADC2}"/>
    <dgm:cxn modelId="{38DBC1EE-6706-4AE8-8D93-F56553A673B0}" srcId="{08C4EC6D-F1D3-48D3-8D22-8F914D8B72F6}" destId="{6C7CCCF6-9B3F-4201-B52A-F4C99C7AF443}" srcOrd="5" destOrd="0" parTransId="{341B6E12-EF27-414C-8C31-8E0C8E9D0F48}" sibTransId="{F3B1DCC3-CA8A-43CF-8035-3B8676F93C60}"/>
    <dgm:cxn modelId="{C9623EF1-F1D9-418C-9128-25CF4B04D8E8}" type="presOf" srcId="{A51E1FD0-B57A-4A02-A744-CC073B338509}" destId="{4E832888-940B-4BF0-AA33-A3CE1F81CB83}" srcOrd="0" destOrd="0" presId="urn:microsoft.com/office/officeart/2005/8/layout/cycle2"/>
    <dgm:cxn modelId="{7185B88C-E1B4-49BF-B34F-F1D781AEC9B4}" type="presOf" srcId="{A4EAC803-CAF8-4AD4-B8C7-2CE452B6ADC2}" destId="{09A00598-8187-4D37-822C-6F91D4E504C2}" srcOrd="0" destOrd="0" presId="urn:microsoft.com/office/officeart/2005/8/layout/cycle2"/>
    <dgm:cxn modelId="{39CFC418-50C9-45AC-A980-08F29112EDCD}" type="presOf" srcId="{1D626450-5140-4CB9-B620-05F58EE1BC79}" destId="{45411997-AC1A-4A14-B9B2-DFDE397A9DE7}" srcOrd="0" destOrd="0" presId="urn:microsoft.com/office/officeart/2005/8/layout/cycle2"/>
    <dgm:cxn modelId="{3C1111F0-89EF-4C6E-91EC-83982347FA79}" type="presOf" srcId="{62A6F0BC-FE35-41E8-BAAA-18E7CC902F1F}" destId="{5FF03204-8822-4372-9A66-9F8CC8186A15}" srcOrd="0" destOrd="0" presId="urn:microsoft.com/office/officeart/2005/8/layout/cycle2"/>
    <dgm:cxn modelId="{B8039D48-916B-49B1-B683-040D7C637CA1}" type="presOf" srcId="{08C4EC6D-F1D3-48D3-8D22-8F914D8B72F6}" destId="{1A89937C-911C-49F9-9A9A-6EB3E74C0308}" srcOrd="0" destOrd="0" presId="urn:microsoft.com/office/officeart/2005/8/layout/cycle2"/>
    <dgm:cxn modelId="{A1DD8481-F8FC-4E36-8CF6-5261782839CF}" srcId="{08C4EC6D-F1D3-48D3-8D22-8F914D8B72F6}" destId="{9509D600-E27A-42F4-B6C4-2B8FD9C34713}" srcOrd="3" destOrd="0" parTransId="{6C8046C6-D033-4963-8230-C6E3FBF9DEA2}" sibTransId="{62A6F0BC-FE35-41E8-BAAA-18E7CC902F1F}"/>
    <dgm:cxn modelId="{CCA5DFD1-E0A7-4E43-8336-C17D4253A2F4}" srcId="{08C4EC6D-F1D3-48D3-8D22-8F914D8B72F6}" destId="{1D626450-5140-4CB9-B620-05F58EE1BC79}" srcOrd="4" destOrd="0" parTransId="{593C9778-C69C-4E78-8C56-A20DBC2D4A0A}" sibTransId="{B6758CA6-B69A-4FFA-AF8F-AF747640255D}"/>
    <dgm:cxn modelId="{FAFD3F73-70BA-4178-A80F-7275F3A443F1}" type="presOf" srcId="{F3B1DCC3-CA8A-43CF-8035-3B8676F93C60}" destId="{3A070EE4-DD94-454D-BACB-05DE05796588}" srcOrd="1" destOrd="0" presId="urn:microsoft.com/office/officeart/2005/8/layout/cycle2"/>
    <dgm:cxn modelId="{C0D839E4-699B-4C28-A8B6-A91D9DAD688A}" type="presOf" srcId="{3AFC2DD6-F768-4C7E-A878-3C963FF1FDF2}" destId="{6229A1E8-A891-4D8E-8354-FFF380CB702D}" srcOrd="1" destOrd="0" presId="urn:microsoft.com/office/officeart/2005/8/layout/cycle2"/>
    <dgm:cxn modelId="{2001C8FA-806E-4693-96D4-95574FB87B39}" type="presOf" srcId="{109F7DC1-D797-43E8-A273-4F96EA3CFD80}" destId="{BF63321F-3B02-4B72-B66A-431C0A43F265}" srcOrd="1" destOrd="0" presId="urn:microsoft.com/office/officeart/2005/8/layout/cycle2"/>
    <dgm:cxn modelId="{91C1D821-45BD-4589-B06F-46E6ADAD2803}" type="presOf" srcId="{A51E1FD0-B57A-4A02-A744-CC073B338509}" destId="{CCBC6E8C-6136-41BE-A140-EEB4B41D1D83}" srcOrd="1" destOrd="0" presId="urn:microsoft.com/office/officeart/2005/8/layout/cycle2"/>
    <dgm:cxn modelId="{ED6FC440-16B2-4B1F-8524-62FF760CDE7E}" type="presOf" srcId="{B6758CA6-B69A-4FFA-AF8F-AF747640255D}" destId="{3E49D9C6-0EB8-47D8-A553-D5BA33109FF5}" srcOrd="1" destOrd="0" presId="urn:microsoft.com/office/officeart/2005/8/layout/cycle2"/>
    <dgm:cxn modelId="{92094406-A37A-4B1E-A80C-AE1143D90443}" srcId="{08C4EC6D-F1D3-48D3-8D22-8F914D8B72F6}" destId="{CB6EC645-B98F-4653-AC2D-C29E26B83CBD}" srcOrd="0" destOrd="0" parTransId="{AF4C37C4-FDD0-463D-A57F-AF125CBB7261}" sibTransId="{109F7DC1-D797-43E8-A273-4F96EA3CFD80}"/>
    <dgm:cxn modelId="{45E13BA9-9CE9-4924-BD2E-9CCBD94C694E}" type="presOf" srcId="{6C7CCCF6-9B3F-4201-B52A-F4C99C7AF443}" destId="{CE2DF863-5C2B-4ED8-BE57-A012A497070C}" srcOrd="0" destOrd="0" presId="urn:microsoft.com/office/officeart/2005/8/layout/cycle2"/>
    <dgm:cxn modelId="{D9A015B5-9482-41A2-A2DA-553DA119C657}" type="presParOf" srcId="{1A89937C-911C-49F9-9A9A-6EB3E74C0308}" destId="{D676DFB8-1AE4-4617-B591-B2BE1BD48F0D}" srcOrd="0" destOrd="0" presId="urn:microsoft.com/office/officeart/2005/8/layout/cycle2"/>
    <dgm:cxn modelId="{9F5B9864-7743-4C66-9DBE-434505AE9274}" type="presParOf" srcId="{1A89937C-911C-49F9-9A9A-6EB3E74C0308}" destId="{7F2EB982-A7BB-41A3-A44A-486AE3251AAA}" srcOrd="1" destOrd="0" presId="urn:microsoft.com/office/officeart/2005/8/layout/cycle2"/>
    <dgm:cxn modelId="{33012A06-BF88-4259-8A5F-F7D4F7FDD3E1}" type="presParOf" srcId="{7F2EB982-A7BB-41A3-A44A-486AE3251AAA}" destId="{BF63321F-3B02-4B72-B66A-431C0A43F265}" srcOrd="0" destOrd="0" presId="urn:microsoft.com/office/officeart/2005/8/layout/cycle2"/>
    <dgm:cxn modelId="{32391801-EBC2-400D-A670-F0B55F25CAEC}" type="presParOf" srcId="{1A89937C-911C-49F9-9A9A-6EB3E74C0308}" destId="{45697A3F-3343-4D6D-8D23-20A57C0E654B}" srcOrd="2" destOrd="0" presId="urn:microsoft.com/office/officeart/2005/8/layout/cycle2"/>
    <dgm:cxn modelId="{0BDB0CFD-D482-4E38-903A-33A2228BFD09}" type="presParOf" srcId="{1A89937C-911C-49F9-9A9A-6EB3E74C0308}" destId="{09A00598-8187-4D37-822C-6F91D4E504C2}" srcOrd="3" destOrd="0" presId="urn:microsoft.com/office/officeart/2005/8/layout/cycle2"/>
    <dgm:cxn modelId="{4869BEE3-FB05-4CB4-BBD9-771E04B3BE5A}" type="presParOf" srcId="{09A00598-8187-4D37-822C-6F91D4E504C2}" destId="{25BCEF29-099B-4B91-B003-5D2B89A2D503}" srcOrd="0" destOrd="0" presId="urn:microsoft.com/office/officeart/2005/8/layout/cycle2"/>
    <dgm:cxn modelId="{7491DEB1-618E-4813-99CC-769D93060F25}" type="presParOf" srcId="{1A89937C-911C-49F9-9A9A-6EB3E74C0308}" destId="{FA50EEE5-6D93-4956-A285-2791F38DB089}" srcOrd="4" destOrd="0" presId="urn:microsoft.com/office/officeart/2005/8/layout/cycle2"/>
    <dgm:cxn modelId="{56174855-BFF8-4F3B-A3F7-5A6320304E83}" type="presParOf" srcId="{1A89937C-911C-49F9-9A9A-6EB3E74C0308}" destId="{4E832888-940B-4BF0-AA33-A3CE1F81CB83}" srcOrd="5" destOrd="0" presId="urn:microsoft.com/office/officeart/2005/8/layout/cycle2"/>
    <dgm:cxn modelId="{C10CA340-2E41-4ED5-9C22-0FD7F0683107}" type="presParOf" srcId="{4E832888-940B-4BF0-AA33-A3CE1F81CB83}" destId="{CCBC6E8C-6136-41BE-A140-EEB4B41D1D83}" srcOrd="0" destOrd="0" presId="urn:microsoft.com/office/officeart/2005/8/layout/cycle2"/>
    <dgm:cxn modelId="{66CC4895-8312-4941-A69E-4E65116A203B}" type="presParOf" srcId="{1A89937C-911C-49F9-9A9A-6EB3E74C0308}" destId="{AEDB5217-9877-46D5-A02A-5115F89A2F34}" srcOrd="6" destOrd="0" presId="urn:microsoft.com/office/officeart/2005/8/layout/cycle2"/>
    <dgm:cxn modelId="{DEB77322-4711-4B59-9897-198B63482F8F}" type="presParOf" srcId="{1A89937C-911C-49F9-9A9A-6EB3E74C0308}" destId="{5FF03204-8822-4372-9A66-9F8CC8186A15}" srcOrd="7" destOrd="0" presId="urn:microsoft.com/office/officeart/2005/8/layout/cycle2"/>
    <dgm:cxn modelId="{C409FC0A-E720-4AF9-AA23-8B03E2907C4E}" type="presParOf" srcId="{5FF03204-8822-4372-9A66-9F8CC8186A15}" destId="{9D3C8DF4-E353-4814-B5C4-F03C3CFFBCF8}" srcOrd="0" destOrd="0" presId="urn:microsoft.com/office/officeart/2005/8/layout/cycle2"/>
    <dgm:cxn modelId="{C0D8CBD4-B888-48CB-9A7B-DB10A774E3EE}" type="presParOf" srcId="{1A89937C-911C-49F9-9A9A-6EB3E74C0308}" destId="{45411997-AC1A-4A14-B9B2-DFDE397A9DE7}" srcOrd="8" destOrd="0" presId="urn:microsoft.com/office/officeart/2005/8/layout/cycle2"/>
    <dgm:cxn modelId="{EC012ADB-0D5C-4E61-9BBC-71EE0F238DEF}" type="presParOf" srcId="{1A89937C-911C-49F9-9A9A-6EB3E74C0308}" destId="{0DDE2239-C1BB-4025-9D1D-A046253EFBC3}" srcOrd="9" destOrd="0" presId="urn:microsoft.com/office/officeart/2005/8/layout/cycle2"/>
    <dgm:cxn modelId="{0E1F79A0-F57A-464F-AE2D-5A2256613E31}" type="presParOf" srcId="{0DDE2239-C1BB-4025-9D1D-A046253EFBC3}" destId="{3E49D9C6-0EB8-47D8-A553-D5BA33109FF5}" srcOrd="0" destOrd="0" presId="urn:microsoft.com/office/officeart/2005/8/layout/cycle2"/>
    <dgm:cxn modelId="{79E23CC2-2825-4C91-8A89-48A9F90343D2}" type="presParOf" srcId="{1A89937C-911C-49F9-9A9A-6EB3E74C0308}" destId="{CE2DF863-5C2B-4ED8-BE57-A012A497070C}" srcOrd="10" destOrd="0" presId="urn:microsoft.com/office/officeart/2005/8/layout/cycle2"/>
    <dgm:cxn modelId="{CD1F5D3D-032D-457A-8148-DFB980A7030D}" type="presParOf" srcId="{1A89937C-911C-49F9-9A9A-6EB3E74C0308}" destId="{5BF3905E-24BE-4293-B975-1C5AA8A08A6E}" srcOrd="11" destOrd="0" presId="urn:microsoft.com/office/officeart/2005/8/layout/cycle2"/>
    <dgm:cxn modelId="{EFF55458-84AE-4D89-AAD4-8BACE84ADDA5}" type="presParOf" srcId="{5BF3905E-24BE-4293-B975-1C5AA8A08A6E}" destId="{3A070EE4-DD94-454D-BACB-05DE05796588}" srcOrd="0" destOrd="0" presId="urn:microsoft.com/office/officeart/2005/8/layout/cycle2"/>
    <dgm:cxn modelId="{DBF5783F-0931-4116-9C7A-CADF71F06064}" type="presParOf" srcId="{1A89937C-911C-49F9-9A9A-6EB3E74C0308}" destId="{7AB03180-80AA-4E81-A768-2E79211972F0}" srcOrd="12" destOrd="0" presId="urn:microsoft.com/office/officeart/2005/8/layout/cycle2"/>
    <dgm:cxn modelId="{1C58E8B9-4295-40DB-9798-93B9E3EAA4C7}" type="presParOf" srcId="{1A89937C-911C-49F9-9A9A-6EB3E74C0308}" destId="{61F884A0-76B9-4592-A3DC-D8F1C0D3AA95}" srcOrd="13" destOrd="0" presId="urn:microsoft.com/office/officeart/2005/8/layout/cycle2"/>
    <dgm:cxn modelId="{1BCB7710-2FB5-44BA-89AC-AF3AE8798A6F}" type="presParOf" srcId="{61F884A0-76B9-4592-A3DC-D8F1C0D3AA95}" destId="{6229A1E8-A891-4D8E-8354-FFF380CB702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23B3F8-900A-42A6-A2F4-4C938DC18AD1}" type="doc">
      <dgm:prSet loTypeId="urn:microsoft.com/office/officeart/2005/8/layout/arrow5" loCatId="process" qsTypeId="urn:microsoft.com/office/officeart/2005/8/quickstyle/simple2" qsCatId="simple" csTypeId="urn:microsoft.com/office/officeart/2005/8/colors/accent2_3" csCatId="accent2" phldr="1"/>
      <dgm:spPr/>
      <dgm:t>
        <a:bodyPr/>
        <a:lstStyle/>
        <a:p>
          <a:endParaRPr lang="fr-CH"/>
        </a:p>
      </dgm:t>
    </dgm:pt>
    <dgm:pt modelId="{43B59441-E204-4D1D-AAED-0DC22CC42D61}">
      <dgm:prSet phldrT="[Text]"/>
      <dgm:spPr/>
      <dgm:t>
        <a:bodyPr/>
        <a:lstStyle/>
        <a:p>
          <a:r>
            <a:rPr lang="fr-CH" dirty="0" smtClean="0"/>
            <a:t>The action plan</a:t>
          </a:r>
          <a:endParaRPr lang="fr-CH" dirty="0"/>
        </a:p>
      </dgm:t>
    </dgm:pt>
    <dgm:pt modelId="{F7553DB9-059C-489B-8F7D-8EE6233D7503}" type="parTrans" cxnId="{991EE635-F21F-4695-AE53-572B00CCD77F}">
      <dgm:prSet/>
      <dgm:spPr/>
      <dgm:t>
        <a:bodyPr/>
        <a:lstStyle/>
        <a:p>
          <a:endParaRPr lang="fr-CH"/>
        </a:p>
      </dgm:t>
    </dgm:pt>
    <dgm:pt modelId="{2858AE75-87AF-42B3-BCAD-6654651705DA}" type="sibTrans" cxnId="{991EE635-F21F-4695-AE53-572B00CCD77F}">
      <dgm:prSet/>
      <dgm:spPr/>
      <dgm:t>
        <a:bodyPr/>
        <a:lstStyle/>
        <a:p>
          <a:endParaRPr lang="fr-CH"/>
        </a:p>
      </dgm:t>
    </dgm:pt>
    <dgm:pt modelId="{24168FC4-869C-43A6-B8CB-4DBD6FA902C8}">
      <dgm:prSet phldrT="[Text]"/>
      <dgm:spPr/>
      <dgm:t>
        <a:bodyPr/>
        <a:lstStyle/>
        <a:p>
          <a:r>
            <a:rPr lang="fr-CH" dirty="0" smtClean="0"/>
            <a:t>M&amp;E system</a:t>
          </a:r>
          <a:endParaRPr lang="fr-CH" dirty="0"/>
        </a:p>
      </dgm:t>
    </dgm:pt>
    <dgm:pt modelId="{2D7638E9-DBC4-41A7-8E42-34F4B4D03075}" type="parTrans" cxnId="{FAC541D6-ACBB-4D45-A04E-3D05585FA76A}">
      <dgm:prSet/>
      <dgm:spPr/>
      <dgm:t>
        <a:bodyPr/>
        <a:lstStyle/>
        <a:p>
          <a:endParaRPr lang="fr-CH"/>
        </a:p>
      </dgm:t>
    </dgm:pt>
    <dgm:pt modelId="{51105BF0-6857-443C-A794-72E9DDA6A93B}" type="sibTrans" cxnId="{FAC541D6-ACBB-4D45-A04E-3D05585FA76A}">
      <dgm:prSet/>
      <dgm:spPr/>
      <dgm:t>
        <a:bodyPr/>
        <a:lstStyle/>
        <a:p>
          <a:endParaRPr lang="fr-CH"/>
        </a:p>
      </dgm:t>
    </dgm:pt>
    <dgm:pt modelId="{EBA7EDE1-3901-4B97-802D-1CA86D7639D4}" type="pres">
      <dgm:prSet presAssocID="{F523B3F8-900A-42A6-A2F4-4C938DC18AD1}" presName="diagram" presStyleCnt="0">
        <dgm:presLayoutVars>
          <dgm:dir/>
          <dgm:resizeHandles val="exact"/>
        </dgm:presLayoutVars>
      </dgm:prSet>
      <dgm:spPr/>
      <dgm:t>
        <a:bodyPr/>
        <a:lstStyle/>
        <a:p>
          <a:endParaRPr lang="en-US"/>
        </a:p>
      </dgm:t>
    </dgm:pt>
    <dgm:pt modelId="{6748F963-2D60-4D67-88A9-E1F2DF2E694E}" type="pres">
      <dgm:prSet presAssocID="{43B59441-E204-4D1D-AAED-0DC22CC42D61}" presName="arrow" presStyleLbl="node1" presStyleIdx="0" presStyleCnt="2">
        <dgm:presLayoutVars>
          <dgm:bulletEnabled val="1"/>
        </dgm:presLayoutVars>
      </dgm:prSet>
      <dgm:spPr/>
      <dgm:t>
        <a:bodyPr/>
        <a:lstStyle/>
        <a:p>
          <a:endParaRPr lang="en-US"/>
        </a:p>
      </dgm:t>
    </dgm:pt>
    <dgm:pt modelId="{D0EB8527-DD83-453E-9BD5-E0824E1CC4EC}" type="pres">
      <dgm:prSet presAssocID="{24168FC4-869C-43A6-B8CB-4DBD6FA902C8}" presName="arrow" presStyleLbl="node1" presStyleIdx="1" presStyleCnt="2">
        <dgm:presLayoutVars>
          <dgm:bulletEnabled val="1"/>
        </dgm:presLayoutVars>
      </dgm:prSet>
      <dgm:spPr/>
      <dgm:t>
        <a:bodyPr/>
        <a:lstStyle/>
        <a:p>
          <a:endParaRPr lang="en-US"/>
        </a:p>
      </dgm:t>
    </dgm:pt>
  </dgm:ptLst>
  <dgm:cxnLst>
    <dgm:cxn modelId="{1D824F6E-0A07-40E1-B898-115AACA99488}" type="presOf" srcId="{43B59441-E204-4D1D-AAED-0DC22CC42D61}" destId="{6748F963-2D60-4D67-88A9-E1F2DF2E694E}" srcOrd="0" destOrd="0" presId="urn:microsoft.com/office/officeart/2005/8/layout/arrow5"/>
    <dgm:cxn modelId="{991EE635-F21F-4695-AE53-572B00CCD77F}" srcId="{F523B3F8-900A-42A6-A2F4-4C938DC18AD1}" destId="{43B59441-E204-4D1D-AAED-0DC22CC42D61}" srcOrd="0" destOrd="0" parTransId="{F7553DB9-059C-489B-8F7D-8EE6233D7503}" sibTransId="{2858AE75-87AF-42B3-BCAD-6654651705DA}"/>
    <dgm:cxn modelId="{FAC541D6-ACBB-4D45-A04E-3D05585FA76A}" srcId="{F523B3F8-900A-42A6-A2F4-4C938DC18AD1}" destId="{24168FC4-869C-43A6-B8CB-4DBD6FA902C8}" srcOrd="1" destOrd="0" parTransId="{2D7638E9-DBC4-41A7-8E42-34F4B4D03075}" sibTransId="{51105BF0-6857-443C-A794-72E9DDA6A93B}"/>
    <dgm:cxn modelId="{867152E4-6AB1-4158-BC5D-BDFB5322EC91}" type="presOf" srcId="{24168FC4-869C-43A6-B8CB-4DBD6FA902C8}" destId="{D0EB8527-DD83-453E-9BD5-E0824E1CC4EC}" srcOrd="0" destOrd="0" presId="urn:microsoft.com/office/officeart/2005/8/layout/arrow5"/>
    <dgm:cxn modelId="{D0CEB3E0-CBDB-4F25-9D70-B1E285AD976E}" type="presOf" srcId="{F523B3F8-900A-42A6-A2F4-4C938DC18AD1}" destId="{EBA7EDE1-3901-4B97-802D-1CA86D7639D4}" srcOrd="0" destOrd="0" presId="urn:microsoft.com/office/officeart/2005/8/layout/arrow5"/>
    <dgm:cxn modelId="{8984720D-7DC3-4F72-94AC-C72DA1D67F1B}" type="presParOf" srcId="{EBA7EDE1-3901-4B97-802D-1CA86D7639D4}" destId="{6748F963-2D60-4D67-88A9-E1F2DF2E694E}" srcOrd="0" destOrd="0" presId="urn:microsoft.com/office/officeart/2005/8/layout/arrow5"/>
    <dgm:cxn modelId="{19FAE1C4-E979-4224-B5AD-88BE5692AAEF}" type="presParOf" srcId="{EBA7EDE1-3901-4B97-802D-1CA86D7639D4}" destId="{D0EB8527-DD83-453E-9BD5-E0824E1CC4EC}"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CE5F5F-5B41-4BAF-8933-42E1513D84FF}"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n-US"/>
        </a:p>
      </dgm:t>
    </dgm:pt>
    <dgm:pt modelId="{4B36EDC1-C8EF-4BD0-8C31-87B88A9F13BB}">
      <dgm:prSet phldrT="[Text]" custT="1"/>
      <dgm:spPr/>
      <dgm:t>
        <a:bodyPr/>
        <a:lstStyle/>
        <a:p>
          <a:r>
            <a:rPr lang="fr-CH" sz="1800" smtClean="0"/>
            <a:t>Social protection </a:t>
          </a:r>
          <a:endParaRPr lang="en-US" sz="1800" dirty="0"/>
        </a:p>
      </dgm:t>
    </dgm:pt>
    <dgm:pt modelId="{EDEDE4B3-2BE5-40FE-BEA6-73F848A8E097}" type="parTrans" cxnId="{5E9677EB-6DDC-4489-A694-D382C46D5A85}">
      <dgm:prSet/>
      <dgm:spPr/>
      <dgm:t>
        <a:bodyPr/>
        <a:lstStyle/>
        <a:p>
          <a:endParaRPr lang="en-US"/>
        </a:p>
      </dgm:t>
    </dgm:pt>
    <dgm:pt modelId="{01072187-FF4D-4AF5-A43E-8E8977561D18}" type="sibTrans" cxnId="{5E9677EB-6DDC-4489-A694-D382C46D5A85}">
      <dgm:prSet/>
      <dgm:spPr/>
      <dgm:t>
        <a:bodyPr/>
        <a:lstStyle/>
        <a:p>
          <a:endParaRPr lang="en-US"/>
        </a:p>
      </dgm:t>
    </dgm:pt>
    <dgm:pt modelId="{5C75E2D6-03E1-4AE7-955A-4C656B8BE9EA}">
      <dgm:prSet phldrT="[Text]" custT="1"/>
      <dgm:spPr/>
      <dgm:t>
        <a:bodyPr/>
        <a:lstStyle/>
        <a:p>
          <a:r>
            <a:rPr lang="fr-CH" sz="1800" dirty="0" smtClean="0"/>
            <a:t>Security</a:t>
          </a:r>
          <a:endParaRPr lang="en-US" sz="1800" dirty="0"/>
        </a:p>
      </dgm:t>
    </dgm:pt>
    <dgm:pt modelId="{67F52E7F-EA9E-43B8-AF14-11C83DC80782}" type="parTrans" cxnId="{190413DA-B906-4F3B-BEE2-385C8C858272}">
      <dgm:prSet/>
      <dgm:spPr/>
      <dgm:t>
        <a:bodyPr/>
        <a:lstStyle/>
        <a:p>
          <a:endParaRPr lang="en-US"/>
        </a:p>
      </dgm:t>
    </dgm:pt>
    <dgm:pt modelId="{E352E873-07CB-4D5C-A3E3-4FF90BED1C72}" type="sibTrans" cxnId="{190413DA-B906-4F3B-BEE2-385C8C858272}">
      <dgm:prSet/>
      <dgm:spPr/>
      <dgm:t>
        <a:bodyPr/>
        <a:lstStyle/>
        <a:p>
          <a:endParaRPr lang="en-US"/>
        </a:p>
      </dgm:t>
    </dgm:pt>
    <dgm:pt modelId="{85A3F59F-C257-423C-B637-977318F44364}">
      <dgm:prSet phldrT="[Text]" custT="1"/>
      <dgm:spPr/>
      <dgm:t>
        <a:bodyPr/>
        <a:lstStyle/>
        <a:p>
          <a:r>
            <a:rPr lang="fr-CH" sz="1800" dirty="0" smtClean="0"/>
            <a:t>Agriculture </a:t>
          </a:r>
          <a:endParaRPr lang="en-US" sz="1800" dirty="0"/>
        </a:p>
      </dgm:t>
    </dgm:pt>
    <dgm:pt modelId="{300719DE-D07B-4BA3-934E-F4CC9A73AA9C}" type="parTrans" cxnId="{E7798F93-38DF-48EB-A2AE-76245575E0FF}">
      <dgm:prSet/>
      <dgm:spPr/>
      <dgm:t>
        <a:bodyPr/>
        <a:lstStyle/>
        <a:p>
          <a:endParaRPr lang="en-US"/>
        </a:p>
      </dgm:t>
    </dgm:pt>
    <dgm:pt modelId="{0F7BF610-F664-45F0-A9F3-5EA96FD399F1}" type="sibTrans" cxnId="{E7798F93-38DF-48EB-A2AE-76245575E0FF}">
      <dgm:prSet/>
      <dgm:spPr/>
      <dgm:t>
        <a:bodyPr/>
        <a:lstStyle/>
        <a:p>
          <a:endParaRPr lang="en-US"/>
        </a:p>
      </dgm:t>
    </dgm:pt>
    <dgm:pt modelId="{90DE24E7-7C87-42DD-9E03-A52CFD0312E7}">
      <dgm:prSet phldrT="[Text]" custT="1"/>
      <dgm:spPr/>
      <dgm:t>
        <a:bodyPr/>
        <a:lstStyle/>
        <a:p>
          <a:r>
            <a:rPr lang="fr-CH" sz="1800" dirty="0" err="1" smtClean="0"/>
            <a:t>Employment</a:t>
          </a:r>
          <a:r>
            <a:rPr lang="fr-CH" sz="1800" dirty="0" smtClean="0"/>
            <a:t> </a:t>
          </a:r>
          <a:r>
            <a:rPr lang="fr-CH" sz="1800" dirty="0" err="1" smtClean="0"/>
            <a:t>is</a:t>
          </a:r>
          <a:r>
            <a:rPr lang="fr-CH" sz="1800" dirty="0" smtClean="0"/>
            <a:t> </a:t>
          </a:r>
          <a:r>
            <a:rPr lang="fr-CH" sz="1800" dirty="0" err="1" smtClean="0"/>
            <a:t>among</a:t>
          </a:r>
          <a:r>
            <a:rPr lang="fr-CH" sz="1800" dirty="0" smtClean="0"/>
            <a:t> the </a:t>
          </a:r>
          <a:r>
            <a:rPr lang="fr-CH" sz="1800" dirty="0" err="1" smtClean="0"/>
            <a:t>many</a:t>
          </a:r>
          <a:r>
            <a:rPr lang="fr-CH" sz="1800" dirty="0" smtClean="0"/>
            <a:t> issues </a:t>
          </a:r>
          <a:r>
            <a:rPr lang="fr-CH" sz="1800" dirty="0" err="1" smtClean="0"/>
            <a:t>seeking</a:t>
          </a:r>
          <a:r>
            <a:rPr lang="fr-CH" sz="1800" dirty="0" smtClean="0"/>
            <a:t> a </a:t>
          </a:r>
          <a:r>
            <a:rPr lang="fr-CH" sz="1800" dirty="0" err="1" smtClean="0"/>
            <a:t>larger</a:t>
          </a:r>
          <a:r>
            <a:rPr lang="fr-CH" sz="1800" dirty="0" smtClean="0"/>
            <a:t> place in national budgets</a:t>
          </a:r>
          <a:endParaRPr lang="en-US" sz="1800" dirty="0"/>
        </a:p>
      </dgm:t>
    </dgm:pt>
    <dgm:pt modelId="{A43AC441-01CE-4B5A-9394-85F99E5579D7}" type="parTrans" cxnId="{723EAA38-FE16-4260-9429-DFB9F5261763}">
      <dgm:prSet/>
      <dgm:spPr/>
      <dgm:t>
        <a:bodyPr/>
        <a:lstStyle/>
        <a:p>
          <a:endParaRPr lang="en-US"/>
        </a:p>
      </dgm:t>
    </dgm:pt>
    <dgm:pt modelId="{18613CA9-31A9-4EAA-9486-4C1632E6A960}" type="sibTrans" cxnId="{723EAA38-FE16-4260-9429-DFB9F5261763}">
      <dgm:prSet/>
      <dgm:spPr/>
      <dgm:t>
        <a:bodyPr/>
        <a:lstStyle/>
        <a:p>
          <a:endParaRPr lang="en-US"/>
        </a:p>
      </dgm:t>
    </dgm:pt>
    <dgm:pt modelId="{53A57EE3-4C57-4AA5-BC82-93326C6AC27B}">
      <dgm:prSet phldrT="[Text]" custT="1"/>
      <dgm:spPr/>
      <dgm:t>
        <a:bodyPr/>
        <a:lstStyle/>
        <a:p>
          <a:r>
            <a:rPr lang="fr-CH" sz="1800" dirty="0" smtClean="0"/>
            <a:t>Infrastructure</a:t>
          </a:r>
          <a:endParaRPr lang="en-US" sz="1800" dirty="0"/>
        </a:p>
      </dgm:t>
    </dgm:pt>
    <dgm:pt modelId="{7742A2D9-FF9B-475C-91A9-14005E638009}" type="parTrans" cxnId="{0C478F9E-6960-4113-A028-184177E7A038}">
      <dgm:prSet/>
      <dgm:spPr/>
      <dgm:t>
        <a:bodyPr/>
        <a:lstStyle/>
        <a:p>
          <a:endParaRPr lang="en-US"/>
        </a:p>
      </dgm:t>
    </dgm:pt>
    <dgm:pt modelId="{403DE99A-4397-4FF9-AE8F-4A2C249ECDBA}" type="sibTrans" cxnId="{0C478F9E-6960-4113-A028-184177E7A038}">
      <dgm:prSet/>
      <dgm:spPr/>
      <dgm:t>
        <a:bodyPr/>
        <a:lstStyle/>
        <a:p>
          <a:endParaRPr lang="en-US"/>
        </a:p>
      </dgm:t>
    </dgm:pt>
    <dgm:pt modelId="{64048A3F-04CA-47E2-81AB-509E8EDC4F63}">
      <dgm:prSet phldrT="[Text]" custT="1"/>
      <dgm:spPr/>
      <dgm:t>
        <a:bodyPr/>
        <a:lstStyle/>
        <a:p>
          <a:r>
            <a:rPr lang="fr-CH" sz="1800" dirty="0" smtClean="0"/>
            <a:t>Education</a:t>
          </a:r>
          <a:endParaRPr lang="en-US" sz="1800" dirty="0"/>
        </a:p>
      </dgm:t>
    </dgm:pt>
    <dgm:pt modelId="{9159F86E-24A0-46DF-B223-2AC19A3E0118}" type="parTrans" cxnId="{31C05E0F-72D7-4C48-905A-8861164ADBE5}">
      <dgm:prSet/>
      <dgm:spPr/>
      <dgm:t>
        <a:bodyPr/>
        <a:lstStyle/>
        <a:p>
          <a:endParaRPr lang="en-US"/>
        </a:p>
      </dgm:t>
    </dgm:pt>
    <dgm:pt modelId="{FAA10354-9480-46B0-A230-69D450824FCB}" type="sibTrans" cxnId="{31C05E0F-72D7-4C48-905A-8861164ADBE5}">
      <dgm:prSet/>
      <dgm:spPr/>
      <dgm:t>
        <a:bodyPr/>
        <a:lstStyle/>
        <a:p>
          <a:endParaRPr lang="en-US"/>
        </a:p>
      </dgm:t>
    </dgm:pt>
    <dgm:pt modelId="{205BC35A-30C1-4F82-A608-3CBA6CAD5855}">
      <dgm:prSet phldrT="[Text]" custT="1"/>
      <dgm:spPr/>
      <dgm:t>
        <a:bodyPr/>
        <a:lstStyle/>
        <a:p>
          <a:r>
            <a:rPr lang="fr-CH" sz="1800" dirty="0" err="1" smtClean="0"/>
            <a:t>Health</a:t>
          </a:r>
          <a:endParaRPr lang="en-US" sz="1800" dirty="0"/>
        </a:p>
      </dgm:t>
    </dgm:pt>
    <dgm:pt modelId="{BEF3BA7A-3933-4A70-8943-2353563A9794}" type="parTrans" cxnId="{08C0163E-E74B-411D-BD73-57038EC45FC4}">
      <dgm:prSet/>
      <dgm:spPr/>
      <dgm:t>
        <a:bodyPr/>
        <a:lstStyle/>
        <a:p>
          <a:endParaRPr lang="en-US"/>
        </a:p>
      </dgm:t>
    </dgm:pt>
    <dgm:pt modelId="{1D67A5BF-1FE5-4E51-8654-86163CAC1538}" type="sibTrans" cxnId="{08C0163E-E74B-411D-BD73-57038EC45FC4}">
      <dgm:prSet/>
      <dgm:spPr/>
      <dgm:t>
        <a:bodyPr/>
        <a:lstStyle/>
        <a:p>
          <a:endParaRPr lang="en-US"/>
        </a:p>
      </dgm:t>
    </dgm:pt>
    <dgm:pt modelId="{3917000E-1629-4A56-9C6E-4F6631EF4C26}" type="pres">
      <dgm:prSet presAssocID="{C0CE5F5F-5B41-4BAF-8933-42E1513D84FF}" presName="outerComposite" presStyleCnt="0">
        <dgm:presLayoutVars>
          <dgm:chMax val="2"/>
          <dgm:animLvl val="lvl"/>
          <dgm:resizeHandles val="exact"/>
        </dgm:presLayoutVars>
      </dgm:prSet>
      <dgm:spPr/>
      <dgm:t>
        <a:bodyPr/>
        <a:lstStyle/>
        <a:p>
          <a:endParaRPr lang="en-US"/>
        </a:p>
      </dgm:t>
    </dgm:pt>
    <dgm:pt modelId="{A60E2704-F6C2-4B5F-ABBF-9C6E56AD3543}" type="pres">
      <dgm:prSet presAssocID="{C0CE5F5F-5B41-4BAF-8933-42E1513D84FF}" presName="dummyMaxCanvas" presStyleCnt="0"/>
      <dgm:spPr/>
      <dgm:t>
        <a:bodyPr/>
        <a:lstStyle/>
        <a:p>
          <a:endParaRPr lang="en-GB"/>
        </a:p>
      </dgm:t>
    </dgm:pt>
    <dgm:pt modelId="{360E991A-6639-4E63-8B49-69EC8D1F84DF}" type="pres">
      <dgm:prSet presAssocID="{C0CE5F5F-5B41-4BAF-8933-42E1513D84FF}" presName="parentComposite" presStyleCnt="0"/>
      <dgm:spPr/>
      <dgm:t>
        <a:bodyPr/>
        <a:lstStyle/>
        <a:p>
          <a:endParaRPr lang="en-GB"/>
        </a:p>
      </dgm:t>
    </dgm:pt>
    <dgm:pt modelId="{1585772E-A5BC-4A00-9F9D-12A118B87B91}" type="pres">
      <dgm:prSet presAssocID="{C0CE5F5F-5B41-4BAF-8933-42E1513D84FF}" presName="parent1" presStyleLbl="alignAccFollowNode1" presStyleIdx="0" presStyleCnt="4" custAng="933587" custScaleX="167951" custScaleY="113280" custLinFactNeighborX="7213" custLinFactNeighborY="93592">
        <dgm:presLayoutVars>
          <dgm:chMax val="4"/>
        </dgm:presLayoutVars>
      </dgm:prSet>
      <dgm:spPr/>
      <dgm:t>
        <a:bodyPr/>
        <a:lstStyle/>
        <a:p>
          <a:endParaRPr lang="en-US"/>
        </a:p>
      </dgm:t>
    </dgm:pt>
    <dgm:pt modelId="{D27FEBF0-500E-4592-B7BA-744070EF283A}" type="pres">
      <dgm:prSet presAssocID="{C0CE5F5F-5B41-4BAF-8933-42E1513D84FF}" presName="parent2" presStyleLbl="alignAccFollowNode1" presStyleIdx="1" presStyleCnt="4" custAng="417292" custScaleX="416027" custScaleY="155574" custLinFactNeighborX="78680" custLinFactNeighborY="-19661">
        <dgm:presLayoutVars>
          <dgm:chMax val="4"/>
        </dgm:presLayoutVars>
      </dgm:prSet>
      <dgm:spPr/>
      <dgm:t>
        <a:bodyPr/>
        <a:lstStyle/>
        <a:p>
          <a:endParaRPr lang="en-US"/>
        </a:p>
      </dgm:t>
    </dgm:pt>
    <dgm:pt modelId="{E468D750-FB0D-4C55-AB16-D97CACFDCFF1}" type="pres">
      <dgm:prSet presAssocID="{C0CE5F5F-5B41-4BAF-8933-42E1513D84FF}" presName="childrenComposite" presStyleCnt="0"/>
      <dgm:spPr/>
      <dgm:t>
        <a:bodyPr/>
        <a:lstStyle/>
        <a:p>
          <a:endParaRPr lang="en-GB"/>
        </a:p>
      </dgm:t>
    </dgm:pt>
    <dgm:pt modelId="{98ECF9C6-7308-4BAA-B9E7-C19C24366756}" type="pres">
      <dgm:prSet presAssocID="{C0CE5F5F-5B41-4BAF-8933-42E1513D84FF}" presName="dummyMaxCanvas_ChildArea" presStyleCnt="0"/>
      <dgm:spPr/>
      <dgm:t>
        <a:bodyPr/>
        <a:lstStyle/>
        <a:p>
          <a:endParaRPr lang="en-GB"/>
        </a:p>
      </dgm:t>
    </dgm:pt>
    <dgm:pt modelId="{9A2B5F9E-2A32-4401-94F3-2157AD5336C2}" type="pres">
      <dgm:prSet presAssocID="{C0CE5F5F-5B41-4BAF-8933-42E1513D84FF}" presName="fulcrum" presStyleLbl="alignAccFollowNode1" presStyleIdx="2" presStyleCnt="4"/>
      <dgm:spPr/>
      <dgm:t>
        <a:bodyPr/>
        <a:lstStyle/>
        <a:p>
          <a:endParaRPr lang="en-GB"/>
        </a:p>
      </dgm:t>
    </dgm:pt>
    <dgm:pt modelId="{D1894DFB-2436-41DE-B2AA-7B4DA1EB402C}" type="pres">
      <dgm:prSet presAssocID="{C0CE5F5F-5B41-4BAF-8933-42E1513D84FF}" presName="balance_23" presStyleLbl="alignAccFollowNode1" presStyleIdx="3" presStyleCnt="4" custFlipVert="0" custScaleX="108947" custScaleY="118990" custLinFactNeighborX="-1106" custLinFactNeighborY="44952">
        <dgm:presLayoutVars>
          <dgm:bulletEnabled val="1"/>
        </dgm:presLayoutVars>
      </dgm:prSet>
      <dgm:spPr/>
      <dgm:t>
        <a:bodyPr/>
        <a:lstStyle/>
        <a:p>
          <a:endParaRPr lang="en-GB"/>
        </a:p>
      </dgm:t>
    </dgm:pt>
    <dgm:pt modelId="{E85E46B8-847B-44B6-A653-CABF18D624BA}" type="pres">
      <dgm:prSet presAssocID="{C0CE5F5F-5B41-4BAF-8933-42E1513D84FF}" presName="right_23_1" presStyleLbl="node1" presStyleIdx="0" presStyleCnt="5" custScaleX="191905" custLinFactNeighborX="15868" custLinFactNeighborY="21878">
        <dgm:presLayoutVars>
          <dgm:bulletEnabled val="1"/>
        </dgm:presLayoutVars>
      </dgm:prSet>
      <dgm:spPr/>
      <dgm:t>
        <a:bodyPr/>
        <a:lstStyle/>
        <a:p>
          <a:endParaRPr lang="en-US"/>
        </a:p>
      </dgm:t>
    </dgm:pt>
    <dgm:pt modelId="{254C7CC3-3D2A-4122-BF65-9038D1751E90}" type="pres">
      <dgm:prSet presAssocID="{C0CE5F5F-5B41-4BAF-8933-42E1513D84FF}" presName="right_23_2" presStyleLbl="node1" presStyleIdx="1" presStyleCnt="5" custAng="20914336" custScaleX="141100" custScaleY="119064" custLinFactNeighborX="21802" custLinFactNeighborY="1664">
        <dgm:presLayoutVars>
          <dgm:bulletEnabled val="1"/>
        </dgm:presLayoutVars>
      </dgm:prSet>
      <dgm:spPr/>
      <dgm:t>
        <a:bodyPr/>
        <a:lstStyle/>
        <a:p>
          <a:endParaRPr lang="en-US"/>
        </a:p>
      </dgm:t>
    </dgm:pt>
    <dgm:pt modelId="{DE93EEA4-B1AF-4D5D-9A1E-22F522C22D12}" type="pres">
      <dgm:prSet presAssocID="{C0CE5F5F-5B41-4BAF-8933-42E1513D84FF}" presName="right_23_3" presStyleLbl="node1" presStyleIdx="2" presStyleCnt="5" custLinFactNeighborX="-11779" custLinFactNeighborY="-5143">
        <dgm:presLayoutVars>
          <dgm:bulletEnabled val="1"/>
        </dgm:presLayoutVars>
      </dgm:prSet>
      <dgm:spPr/>
      <dgm:t>
        <a:bodyPr/>
        <a:lstStyle/>
        <a:p>
          <a:endParaRPr lang="en-US"/>
        </a:p>
      </dgm:t>
    </dgm:pt>
    <dgm:pt modelId="{8334BC5A-9616-4C1D-83AF-AF2EA3C66E27}" type="pres">
      <dgm:prSet presAssocID="{C0CE5F5F-5B41-4BAF-8933-42E1513D84FF}" presName="left_23_1" presStyleLbl="node1" presStyleIdx="3" presStyleCnt="5" custScaleX="139934" custLinFactNeighborX="-31872" custLinFactNeighborY="12432">
        <dgm:presLayoutVars>
          <dgm:bulletEnabled val="1"/>
        </dgm:presLayoutVars>
      </dgm:prSet>
      <dgm:spPr/>
      <dgm:t>
        <a:bodyPr/>
        <a:lstStyle/>
        <a:p>
          <a:endParaRPr lang="en-US"/>
        </a:p>
      </dgm:t>
    </dgm:pt>
    <dgm:pt modelId="{3A82D43A-58EC-4CFB-8793-5AD2ECE48C59}" type="pres">
      <dgm:prSet presAssocID="{C0CE5F5F-5B41-4BAF-8933-42E1513D84FF}" presName="left_23_2" presStyleLbl="node1" presStyleIdx="4" presStyleCnt="5" custAng="314794" custScaleX="162800" custLinFactNeighborX="-13722" custLinFactNeighborY="18306">
        <dgm:presLayoutVars>
          <dgm:bulletEnabled val="1"/>
        </dgm:presLayoutVars>
      </dgm:prSet>
      <dgm:spPr/>
      <dgm:t>
        <a:bodyPr/>
        <a:lstStyle/>
        <a:p>
          <a:endParaRPr lang="en-US"/>
        </a:p>
      </dgm:t>
    </dgm:pt>
  </dgm:ptLst>
  <dgm:cxnLst>
    <dgm:cxn modelId="{0336BE3C-DD4A-4856-9F5C-72641406CD1E}" type="presOf" srcId="{85A3F59F-C257-423C-B637-977318F44364}" destId="{3A82D43A-58EC-4CFB-8793-5AD2ECE48C59}" srcOrd="0" destOrd="0" presId="urn:microsoft.com/office/officeart/2005/8/layout/balance1"/>
    <dgm:cxn modelId="{E7798F93-38DF-48EB-A2AE-76245575E0FF}" srcId="{4B36EDC1-C8EF-4BD0-8C31-87B88A9F13BB}" destId="{85A3F59F-C257-423C-B637-977318F44364}" srcOrd="1" destOrd="0" parTransId="{300719DE-D07B-4BA3-934E-F4CC9A73AA9C}" sibTransId="{0F7BF610-F664-45F0-A9F3-5EA96FD399F1}"/>
    <dgm:cxn modelId="{77A7DF5C-BED0-4AE2-B248-C80B85C6FC0A}" type="presOf" srcId="{4B36EDC1-C8EF-4BD0-8C31-87B88A9F13BB}" destId="{1585772E-A5BC-4A00-9F9D-12A118B87B91}" srcOrd="0" destOrd="0" presId="urn:microsoft.com/office/officeart/2005/8/layout/balance1"/>
    <dgm:cxn modelId="{3A147AFE-C613-4FC4-B037-6B3E3AB66145}" type="presOf" srcId="{53A57EE3-4C57-4AA5-BC82-93326C6AC27B}" destId="{E85E46B8-847B-44B6-A653-CABF18D624BA}" srcOrd="0" destOrd="0" presId="urn:microsoft.com/office/officeart/2005/8/layout/balance1"/>
    <dgm:cxn modelId="{98AEE1A7-2BBB-4CC1-B6A8-AECA63C5AC30}" type="presOf" srcId="{205BC35A-30C1-4F82-A608-3CBA6CAD5855}" destId="{DE93EEA4-B1AF-4D5D-9A1E-22F522C22D12}" srcOrd="0" destOrd="0" presId="urn:microsoft.com/office/officeart/2005/8/layout/balance1"/>
    <dgm:cxn modelId="{ECF2DDAD-3628-486A-B921-5095DDB1D4B3}" type="presOf" srcId="{90DE24E7-7C87-42DD-9E03-A52CFD0312E7}" destId="{D27FEBF0-500E-4592-B7BA-744070EF283A}" srcOrd="0" destOrd="0" presId="urn:microsoft.com/office/officeart/2005/8/layout/balance1"/>
    <dgm:cxn modelId="{0C478F9E-6960-4113-A028-184177E7A038}" srcId="{90DE24E7-7C87-42DD-9E03-A52CFD0312E7}" destId="{53A57EE3-4C57-4AA5-BC82-93326C6AC27B}" srcOrd="0" destOrd="0" parTransId="{7742A2D9-FF9B-475C-91A9-14005E638009}" sibTransId="{403DE99A-4397-4FF9-AE8F-4A2C249ECDBA}"/>
    <dgm:cxn modelId="{5E9677EB-6DDC-4489-A694-D382C46D5A85}" srcId="{C0CE5F5F-5B41-4BAF-8933-42E1513D84FF}" destId="{4B36EDC1-C8EF-4BD0-8C31-87B88A9F13BB}" srcOrd="0" destOrd="0" parTransId="{EDEDE4B3-2BE5-40FE-BEA6-73F848A8E097}" sibTransId="{01072187-FF4D-4AF5-A43E-8E8977561D18}"/>
    <dgm:cxn modelId="{99E7AA63-CD2A-4D0E-9288-CA287F86284F}" type="presOf" srcId="{C0CE5F5F-5B41-4BAF-8933-42E1513D84FF}" destId="{3917000E-1629-4A56-9C6E-4F6631EF4C26}" srcOrd="0" destOrd="0" presId="urn:microsoft.com/office/officeart/2005/8/layout/balance1"/>
    <dgm:cxn modelId="{99329059-D3A6-414D-97D5-FB4C2CF178B7}" type="presOf" srcId="{64048A3F-04CA-47E2-81AB-509E8EDC4F63}" destId="{254C7CC3-3D2A-4122-BF65-9038D1751E90}" srcOrd="0" destOrd="0" presId="urn:microsoft.com/office/officeart/2005/8/layout/balance1"/>
    <dgm:cxn modelId="{31C05E0F-72D7-4C48-905A-8861164ADBE5}" srcId="{90DE24E7-7C87-42DD-9E03-A52CFD0312E7}" destId="{64048A3F-04CA-47E2-81AB-509E8EDC4F63}" srcOrd="1" destOrd="0" parTransId="{9159F86E-24A0-46DF-B223-2AC19A3E0118}" sibTransId="{FAA10354-9480-46B0-A230-69D450824FCB}"/>
    <dgm:cxn modelId="{08C0163E-E74B-411D-BD73-57038EC45FC4}" srcId="{90DE24E7-7C87-42DD-9E03-A52CFD0312E7}" destId="{205BC35A-30C1-4F82-A608-3CBA6CAD5855}" srcOrd="2" destOrd="0" parTransId="{BEF3BA7A-3933-4A70-8943-2353563A9794}" sibTransId="{1D67A5BF-1FE5-4E51-8654-86163CAC1538}"/>
    <dgm:cxn modelId="{9E1433CA-310A-4000-B01D-8FCFB707C51C}" type="presOf" srcId="{5C75E2D6-03E1-4AE7-955A-4C656B8BE9EA}" destId="{8334BC5A-9616-4C1D-83AF-AF2EA3C66E27}" srcOrd="0" destOrd="0" presId="urn:microsoft.com/office/officeart/2005/8/layout/balance1"/>
    <dgm:cxn modelId="{190413DA-B906-4F3B-BEE2-385C8C858272}" srcId="{4B36EDC1-C8EF-4BD0-8C31-87B88A9F13BB}" destId="{5C75E2D6-03E1-4AE7-955A-4C656B8BE9EA}" srcOrd="0" destOrd="0" parTransId="{67F52E7F-EA9E-43B8-AF14-11C83DC80782}" sibTransId="{E352E873-07CB-4D5C-A3E3-4FF90BED1C72}"/>
    <dgm:cxn modelId="{723EAA38-FE16-4260-9429-DFB9F5261763}" srcId="{C0CE5F5F-5B41-4BAF-8933-42E1513D84FF}" destId="{90DE24E7-7C87-42DD-9E03-A52CFD0312E7}" srcOrd="1" destOrd="0" parTransId="{A43AC441-01CE-4B5A-9394-85F99E5579D7}" sibTransId="{18613CA9-31A9-4EAA-9486-4C1632E6A960}"/>
    <dgm:cxn modelId="{A865BE54-9902-45D5-AAB3-A4F9CCD15763}" type="presParOf" srcId="{3917000E-1629-4A56-9C6E-4F6631EF4C26}" destId="{A60E2704-F6C2-4B5F-ABBF-9C6E56AD3543}" srcOrd="0" destOrd="0" presId="urn:microsoft.com/office/officeart/2005/8/layout/balance1"/>
    <dgm:cxn modelId="{A15B4C9D-9D49-4DCC-9562-1473C1646B3A}" type="presParOf" srcId="{3917000E-1629-4A56-9C6E-4F6631EF4C26}" destId="{360E991A-6639-4E63-8B49-69EC8D1F84DF}" srcOrd="1" destOrd="0" presId="urn:microsoft.com/office/officeart/2005/8/layout/balance1"/>
    <dgm:cxn modelId="{54F48AC8-630F-460A-AF70-86036FD8C6E8}" type="presParOf" srcId="{360E991A-6639-4E63-8B49-69EC8D1F84DF}" destId="{1585772E-A5BC-4A00-9F9D-12A118B87B91}" srcOrd="0" destOrd="0" presId="urn:microsoft.com/office/officeart/2005/8/layout/balance1"/>
    <dgm:cxn modelId="{7AE1D9A4-8BB2-4533-BF15-04AD6313040C}" type="presParOf" srcId="{360E991A-6639-4E63-8B49-69EC8D1F84DF}" destId="{D27FEBF0-500E-4592-B7BA-744070EF283A}" srcOrd="1" destOrd="0" presId="urn:microsoft.com/office/officeart/2005/8/layout/balance1"/>
    <dgm:cxn modelId="{071F6374-CDEC-4276-82E7-F2EB31BBF171}" type="presParOf" srcId="{3917000E-1629-4A56-9C6E-4F6631EF4C26}" destId="{E468D750-FB0D-4C55-AB16-D97CACFDCFF1}" srcOrd="2" destOrd="0" presId="urn:microsoft.com/office/officeart/2005/8/layout/balance1"/>
    <dgm:cxn modelId="{31E55D5D-5EB9-46AD-9AFE-2046552B285A}" type="presParOf" srcId="{E468D750-FB0D-4C55-AB16-D97CACFDCFF1}" destId="{98ECF9C6-7308-4BAA-B9E7-C19C24366756}" srcOrd="0" destOrd="0" presId="urn:microsoft.com/office/officeart/2005/8/layout/balance1"/>
    <dgm:cxn modelId="{8FF02E8F-AFC9-43DA-B73D-94B81D8A3887}" type="presParOf" srcId="{E468D750-FB0D-4C55-AB16-D97CACFDCFF1}" destId="{9A2B5F9E-2A32-4401-94F3-2157AD5336C2}" srcOrd="1" destOrd="0" presId="urn:microsoft.com/office/officeart/2005/8/layout/balance1"/>
    <dgm:cxn modelId="{1D7CB0D2-4817-43E4-8F19-FC24F6795A62}" type="presParOf" srcId="{E468D750-FB0D-4C55-AB16-D97CACFDCFF1}" destId="{D1894DFB-2436-41DE-B2AA-7B4DA1EB402C}" srcOrd="2" destOrd="0" presId="urn:microsoft.com/office/officeart/2005/8/layout/balance1"/>
    <dgm:cxn modelId="{25E4D875-58FF-47D2-BEC3-C5F806A8851D}" type="presParOf" srcId="{E468D750-FB0D-4C55-AB16-D97CACFDCFF1}" destId="{E85E46B8-847B-44B6-A653-CABF18D624BA}" srcOrd="3" destOrd="0" presId="urn:microsoft.com/office/officeart/2005/8/layout/balance1"/>
    <dgm:cxn modelId="{7D2FFA16-E96D-4622-8CD3-F1101F95F769}" type="presParOf" srcId="{E468D750-FB0D-4C55-AB16-D97CACFDCFF1}" destId="{254C7CC3-3D2A-4122-BF65-9038D1751E90}" srcOrd="4" destOrd="0" presId="urn:microsoft.com/office/officeart/2005/8/layout/balance1"/>
    <dgm:cxn modelId="{A80669EA-7FB5-4C09-9333-319C15F6511E}" type="presParOf" srcId="{E468D750-FB0D-4C55-AB16-D97CACFDCFF1}" destId="{DE93EEA4-B1AF-4D5D-9A1E-22F522C22D12}" srcOrd="5" destOrd="0" presId="urn:microsoft.com/office/officeart/2005/8/layout/balance1"/>
    <dgm:cxn modelId="{05272BD1-5FEE-442D-9606-EA9003E62900}" type="presParOf" srcId="{E468D750-FB0D-4C55-AB16-D97CACFDCFF1}" destId="{8334BC5A-9616-4C1D-83AF-AF2EA3C66E27}" srcOrd="6" destOrd="0" presId="urn:microsoft.com/office/officeart/2005/8/layout/balance1"/>
    <dgm:cxn modelId="{86600EC7-0328-4715-902F-37FAE13FDEFA}" type="presParOf" srcId="{E468D750-FB0D-4C55-AB16-D97CACFDCFF1}" destId="{3A82D43A-58EC-4CFB-8793-5AD2ECE48C59}"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31A81-9660-4B97-8BD9-92E26761AAE9}">
      <dsp:nvSpPr>
        <dsp:cNvPr id="0" name=""/>
        <dsp:cNvSpPr/>
      </dsp:nvSpPr>
      <dsp:spPr>
        <a:xfrm>
          <a:off x="2592632" y="1053"/>
          <a:ext cx="3884203" cy="1920526"/>
        </a:xfrm>
        <a:prstGeom prst="rightArrow">
          <a:avLst>
            <a:gd name="adj1" fmla="val 75000"/>
            <a:gd name="adj2" fmla="val 50000"/>
          </a:avLst>
        </a:prstGeom>
        <a:solidFill>
          <a:schemeClr val="accent4">
            <a:lumMod val="20000"/>
            <a:lumOff val="80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180975" lvl="1" indent="0" algn="l" defTabSz="889000">
            <a:lnSpc>
              <a:spcPct val="90000"/>
            </a:lnSpc>
            <a:spcBef>
              <a:spcPct val="0"/>
            </a:spcBef>
            <a:spcAft>
              <a:spcPct val="15000"/>
            </a:spcAft>
            <a:buChar char="••"/>
          </a:pPr>
          <a:r>
            <a:rPr lang="fr-CH" sz="2000" kern="1200" dirty="0" smtClean="0">
              <a:latin typeface="Arial" pitchFamily="34" charset="0"/>
              <a:cs typeface="Arial" pitchFamily="34" charset="0"/>
            </a:rPr>
            <a:t> MDG </a:t>
          </a:r>
          <a:r>
            <a:rPr lang="fr-CH" sz="2000" kern="1200" dirty="0" err="1" smtClean="0">
              <a:latin typeface="Arial" pitchFamily="34" charset="0"/>
              <a:cs typeface="Arial" pitchFamily="34" charset="0"/>
            </a:rPr>
            <a:t>target</a:t>
          </a:r>
          <a:r>
            <a:rPr lang="fr-CH" sz="2000" kern="1200" dirty="0" smtClean="0">
              <a:latin typeface="Arial" pitchFamily="34" charset="0"/>
              <a:cs typeface="Arial" pitchFamily="34" charset="0"/>
            </a:rPr>
            <a:t> 1B</a:t>
          </a:r>
          <a:endParaRPr lang="en-US" sz="2000" kern="1200" dirty="0">
            <a:latin typeface="Arial" pitchFamily="34" charset="0"/>
            <a:cs typeface="Arial" pitchFamily="34" charset="0"/>
          </a:endParaRPr>
        </a:p>
        <a:p>
          <a:pPr marL="180975" lvl="1" indent="0" algn="l" defTabSz="889000">
            <a:lnSpc>
              <a:spcPct val="90000"/>
            </a:lnSpc>
            <a:spcBef>
              <a:spcPct val="0"/>
            </a:spcBef>
            <a:spcAft>
              <a:spcPct val="15000"/>
            </a:spcAft>
            <a:buChar char="••"/>
          </a:pPr>
          <a:r>
            <a:rPr lang="en-US" sz="2000" kern="1200" dirty="0" smtClean="0">
              <a:latin typeface="Arial" pitchFamily="34" charset="0"/>
              <a:cs typeface="Arial" pitchFamily="34" charset="0"/>
            </a:rPr>
            <a:t> Post-2015 Agenda</a:t>
          </a:r>
          <a:endParaRPr lang="en-US" sz="2000" kern="1200" dirty="0">
            <a:latin typeface="Arial" pitchFamily="34" charset="0"/>
            <a:cs typeface="Arial" pitchFamily="34" charset="0"/>
          </a:endParaRPr>
        </a:p>
        <a:p>
          <a:pPr marL="361950" lvl="1" indent="-180975" algn="l" defTabSz="889000">
            <a:lnSpc>
              <a:spcPct val="90000"/>
            </a:lnSpc>
            <a:spcBef>
              <a:spcPct val="0"/>
            </a:spcBef>
            <a:spcAft>
              <a:spcPct val="15000"/>
            </a:spcAft>
            <a:buChar char="••"/>
          </a:pPr>
          <a:r>
            <a:rPr lang="fr-CH" sz="2000" kern="1200" dirty="0" smtClean="0">
              <a:latin typeface="Arial" pitchFamily="34" charset="0"/>
              <a:cs typeface="Arial" pitchFamily="34" charset="0"/>
            </a:rPr>
            <a:t> G20</a:t>
          </a:r>
          <a:endParaRPr lang="en-US" sz="2000" kern="1200" dirty="0">
            <a:latin typeface="Arial" pitchFamily="34" charset="0"/>
            <a:cs typeface="Arial" pitchFamily="34" charset="0"/>
          </a:endParaRPr>
        </a:p>
        <a:p>
          <a:pPr marL="361950" lvl="1" indent="-180975" algn="l" defTabSz="889000">
            <a:lnSpc>
              <a:spcPct val="90000"/>
            </a:lnSpc>
            <a:spcBef>
              <a:spcPct val="0"/>
            </a:spcBef>
            <a:spcAft>
              <a:spcPct val="15000"/>
            </a:spcAft>
            <a:buChar char="••"/>
          </a:pPr>
          <a:r>
            <a:rPr lang="fr-CH" sz="2000" kern="1200" dirty="0" smtClean="0">
              <a:latin typeface="Arial" pitchFamily="34" charset="0"/>
              <a:cs typeface="Arial" pitchFamily="34" charset="0"/>
            </a:rPr>
            <a:t> </a:t>
          </a:r>
          <a:r>
            <a:rPr lang="fr-CH" sz="2000" kern="1200" dirty="0" err="1" smtClean="0">
              <a:latin typeface="Arial" pitchFamily="34" charset="0"/>
              <a:cs typeface="Arial" pitchFamily="34" charset="0"/>
            </a:rPr>
            <a:t>IFIs</a:t>
          </a:r>
          <a:endParaRPr lang="en-US" sz="2000" kern="1200" dirty="0">
            <a:latin typeface="Arial" pitchFamily="34" charset="0"/>
            <a:cs typeface="Arial" pitchFamily="34" charset="0"/>
          </a:endParaRPr>
        </a:p>
      </dsp:txBody>
      <dsp:txXfrm>
        <a:off x="2592632" y="241119"/>
        <a:ext cx="3164006" cy="1440394"/>
      </dsp:txXfrm>
    </dsp:sp>
    <dsp:sp modelId="{42E337FB-A893-4B30-AC91-A7EB2EADF107}">
      <dsp:nvSpPr>
        <dsp:cNvPr id="0" name=""/>
        <dsp:cNvSpPr/>
      </dsp:nvSpPr>
      <dsp:spPr>
        <a:xfrm>
          <a:off x="3164" y="114314"/>
          <a:ext cx="2589468" cy="1694003"/>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r-CH" sz="2800" kern="1200" dirty="0" smtClean="0">
              <a:latin typeface="Arial" pitchFamily="34" charset="0"/>
              <a:cs typeface="Arial" pitchFamily="34" charset="0"/>
            </a:rPr>
            <a:t>International </a:t>
          </a:r>
          <a:r>
            <a:rPr lang="fr-CH" sz="2800" kern="1200" dirty="0" err="1" smtClean="0">
              <a:latin typeface="Arial" pitchFamily="34" charset="0"/>
              <a:cs typeface="Arial" pitchFamily="34" charset="0"/>
            </a:rPr>
            <a:t>policy</a:t>
          </a:r>
          <a:r>
            <a:rPr lang="fr-CH" sz="2800" kern="1200" dirty="0" smtClean="0">
              <a:latin typeface="Arial" pitchFamily="34" charset="0"/>
              <a:cs typeface="Arial" pitchFamily="34" charset="0"/>
            </a:rPr>
            <a:t> agendas</a:t>
          </a:r>
          <a:endParaRPr lang="en-US" sz="2800" kern="1200" dirty="0">
            <a:latin typeface="Arial" pitchFamily="34" charset="0"/>
            <a:cs typeface="Arial" pitchFamily="34" charset="0"/>
          </a:endParaRPr>
        </a:p>
      </dsp:txBody>
      <dsp:txXfrm>
        <a:off x="85858" y="197008"/>
        <a:ext cx="2424080" cy="1528615"/>
      </dsp:txXfrm>
    </dsp:sp>
    <dsp:sp modelId="{4C42E791-D2F3-420E-9DF7-CF3C44A7263E}">
      <dsp:nvSpPr>
        <dsp:cNvPr id="0" name=""/>
        <dsp:cNvSpPr/>
      </dsp:nvSpPr>
      <dsp:spPr>
        <a:xfrm>
          <a:off x="2592632" y="2090980"/>
          <a:ext cx="3884203" cy="2047966"/>
        </a:xfrm>
        <a:prstGeom prst="rightArrow">
          <a:avLst>
            <a:gd name="adj1" fmla="val 75000"/>
            <a:gd name="adj2" fmla="val 50000"/>
          </a:avLst>
        </a:prstGeom>
        <a:solidFill>
          <a:schemeClr val="accent4">
            <a:lumMod val="20000"/>
            <a:lumOff val="80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180975" lvl="1" indent="0" algn="l" defTabSz="889000">
            <a:lnSpc>
              <a:spcPct val="90000"/>
            </a:lnSpc>
            <a:spcBef>
              <a:spcPct val="0"/>
            </a:spcBef>
            <a:spcAft>
              <a:spcPct val="15000"/>
            </a:spcAft>
            <a:buChar char="••"/>
          </a:pPr>
          <a:r>
            <a:rPr lang="fr-CH" sz="2000" kern="1200" dirty="0" smtClean="0">
              <a:latin typeface="Arial" pitchFamily="34" charset="0"/>
              <a:cs typeface="Arial" pitchFamily="34" charset="0"/>
            </a:rPr>
            <a:t> National </a:t>
          </a:r>
          <a:r>
            <a:rPr lang="fr-CH" sz="2000" kern="1200" dirty="0" err="1" smtClean="0">
              <a:latin typeface="Arial" pitchFamily="34" charset="0"/>
              <a:cs typeface="Arial" pitchFamily="34" charset="0"/>
            </a:rPr>
            <a:t>development</a:t>
          </a:r>
          <a:r>
            <a:rPr lang="fr-CH" sz="2000" kern="1200" dirty="0" smtClean="0">
              <a:latin typeface="Arial" pitchFamily="34" charset="0"/>
              <a:cs typeface="Arial" pitchFamily="34" charset="0"/>
            </a:rPr>
            <a:t>  </a:t>
          </a:r>
          <a:br>
            <a:rPr lang="fr-CH" sz="2000" kern="1200" dirty="0" smtClean="0">
              <a:latin typeface="Arial" pitchFamily="34" charset="0"/>
              <a:cs typeface="Arial" pitchFamily="34" charset="0"/>
            </a:rPr>
          </a:br>
          <a:r>
            <a:rPr lang="fr-CH" sz="2000" kern="1200" dirty="0" smtClean="0">
              <a:latin typeface="Arial" pitchFamily="34" charset="0"/>
              <a:cs typeface="Arial" pitchFamily="34" charset="0"/>
            </a:rPr>
            <a:t>   </a:t>
          </a:r>
          <a:r>
            <a:rPr lang="fr-CH" sz="2000" kern="1200" dirty="0" err="1" smtClean="0">
              <a:latin typeface="Arial" pitchFamily="34" charset="0"/>
              <a:cs typeface="Arial" pitchFamily="34" charset="0"/>
            </a:rPr>
            <a:t>frameworks</a:t>
          </a:r>
          <a:endParaRPr lang="en-US" sz="2000" kern="1200" dirty="0">
            <a:latin typeface="Arial" pitchFamily="34" charset="0"/>
            <a:cs typeface="Arial" pitchFamily="34" charset="0"/>
          </a:endParaRPr>
        </a:p>
        <a:p>
          <a:pPr marL="361950" lvl="1" indent="-180975" algn="l" defTabSz="889000">
            <a:lnSpc>
              <a:spcPct val="90000"/>
            </a:lnSpc>
            <a:spcBef>
              <a:spcPct val="0"/>
            </a:spcBef>
            <a:spcAft>
              <a:spcPct val="15000"/>
            </a:spcAft>
            <a:buChar char="••"/>
          </a:pPr>
          <a:r>
            <a:rPr lang="fr-CH" sz="2000" kern="1200" dirty="0" smtClean="0">
              <a:latin typeface="Arial" pitchFamily="34" charset="0"/>
              <a:cs typeface="Arial" pitchFamily="34" charset="0"/>
            </a:rPr>
            <a:t> </a:t>
          </a:r>
          <a:r>
            <a:rPr lang="fr-CH" sz="2000" kern="1200" dirty="0" err="1" smtClean="0">
              <a:latin typeface="Arial" pitchFamily="34" charset="0"/>
              <a:cs typeface="Arial" pitchFamily="34" charset="0"/>
            </a:rPr>
            <a:t>Crisis</a:t>
          </a:r>
          <a:r>
            <a:rPr lang="fr-CH" sz="2000" kern="1200" dirty="0" smtClean="0">
              <a:latin typeface="Arial" pitchFamily="34" charset="0"/>
              <a:cs typeface="Arial" pitchFamily="34" charset="0"/>
            </a:rPr>
            <a:t> </a:t>
          </a:r>
          <a:r>
            <a:rPr lang="fr-CH" sz="2000" kern="1200" dirty="0" err="1" smtClean="0">
              <a:latin typeface="Arial" pitchFamily="34" charset="0"/>
              <a:cs typeface="Arial" pitchFamily="34" charset="0"/>
            </a:rPr>
            <a:t>response</a:t>
          </a:r>
          <a:r>
            <a:rPr lang="fr-CH" sz="2000" kern="1200" dirty="0" smtClean="0">
              <a:latin typeface="Arial" pitchFamily="34" charset="0"/>
              <a:cs typeface="Arial" pitchFamily="34" charset="0"/>
            </a:rPr>
            <a:t> and </a:t>
          </a:r>
          <a:br>
            <a:rPr lang="fr-CH" sz="2000" kern="1200" dirty="0" smtClean="0">
              <a:latin typeface="Arial" pitchFamily="34" charset="0"/>
              <a:cs typeface="Arial" pitchFamily="34" charset="0"/>
            </a:rPr>
          </a:br>
          <a:r>
            <a:rPr lang="fr-CH" sz="2000" kern="1200" dirty="0" smtClean="0">
              <a:latin typeface="Arial" pitchFamily="34" charset="0"/>
              <a:cs typeface="Arial" pitchFamily="34" charset="0"/>
            </a:rPr>
            <a:t> </a:t>
          </a:r>
          <a:r>
            <a:rPr lang="fr-CH" sz="2000" kern="1200" dirty="0" err="1" smtClean="0">
              <a:latin typeface="Arial" pitchFamily="34" charset="0"/>
              <a:cs typeface="Arial" pitchFamily="34" charset="0"/>
            </a:rPr>
            <a:t>role</a:t>
          </a:r>
          <a:r>
            <a:rPr lang="fr-CH" sz="2000" kern="1200" dirty="0" smtClean="0">
              <a:latin typeface="Arial" pitchFamily="34" charset="0"/>
              <a:cs typeface="Arial" pitchFamily="34" charset="0"/>
            </a:rPr>
            <a:t> of </a:t>
          </a:r>
          <a:r>
            <a:rPr lang="fr-CH" sz="2000" kern="1200" dirty="0" err="1" smtClean="0">
              <a:latin typeface="Arial" pitchFamily="34" charset="0"/>
              <a:cs typeface="Arial" pitchFamily="34" charset="0"/>
            </a:rPr>
            <a:t>economic</a:t>
          </a:r>
          <a:r>
            <a:rPr lang="fr-CH" sz="2000" kern="1200" dirty="0" smtClean="0">
              <a:latin typeface="Arial" pitchFamily="34" charset="0"/>
              <a:cs typeface="Arial" pitchFamily="34" charset="0"/>
            </a:rPr>
            <a:t>    </a:t>
          </a:r>
          <a:r>
            <a:rPr lang="fr-CH" sz="2000" kern="1200" dirty="0" err="1" smtClean="0">
              <a:latin typeface="Arial" pitchFamily="34" charset="0"/>
              <a:cs typeface="Arial" pitchFamily="34" charset="0"/>
            </a:rPr>
            <a:t>policies</a:t>
          </a:r>
          <a:endParaRPr lang="en-US" sz="2000" kern="1200" dirty="0">
            <a:latin typeface="Arial" pitchFamily="34" charset="0"/>
            <a:cs typeface="Arial" pitchFamily="34" charset="0"/>
          </a:endParaRPr>
        </a:p>
      </dsp:txBody>
      <dsp:txXfrm>
        <a:off x="2592632" y="2346976"/>
        <a:ext cx="3116216" cy="1535974"/>
      </dsp:txXfrm>
    </dsp:sp>
    <dsp:sp modelId="{1867BEC3-9799-4F99-80AE-B3E1C8E6B822}">
      <dsp:nvSpPr>
        <dsp:cNvPr id="0" name=""/>
        <dsp:cNvSpPr/>
      </dsp:nvSpPr>
      <dsp:spPr>
        <a:xfrm>
          <a:off x="3164" y="2267961"/>
          <a:ext cx="2589468" cy="1694003"/>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r-CH" sz="2800" kern="1200" dirty="0" smtClean="0">
              <a:latin typeface="Arial" pitchFamily="34" charset="0"/>
              <a:cs typeface="Arial" pitchFamily="34" charset="0"/>
            </a:rPr>
            <a:t>National </a:t>
          </a:r>
          <a:r>
            <a:rPr lang="fr-CH" sz="2800" kern="1200" dirty="0" err="1" smtClean="0">
              <a:latin typeface="Arial" pitchFamily="34" charset="0"/>
              <a:cs typeface="Arial" pitchFamily="34" charset="0"/>
            </a:rPr>
            <a:t>policy</a:t>
          </a:r>
          <a:r>
            <a:rPr lang="fr-CH" sz="2800" kern="1200" dirty="0" smtClean="0">
              <a:latin typeface="Arial" pitchFamily="34" charset="0"/>
              <a:cs typeface="Arial" pitchFamily="34" charset="0"/>
            </a:rPr>
            <a:t> agendas</a:t>
          </a:r>
          <a:endParaRPr lang="en-US" sz="2800" kern="1200" dirty="0">
            <a:latin typeface="Arial" pitchFamily="34" charset="0"/>
            <a:cs typeface="Arial" pitchFamily="34" charset="0"/>
          </a:endParaRPr>
        </a:p>
      </dsp:txBody>
      <dsp:txXfrm>
        <a:off x="85858" y="2350655"/>
        <a:ext cx="2424080" cy="15286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D06BF-FE14-45F3-A07B-54FA374C74EE}">
      <dsp:nvSpPr>
        <dsp:cNvPr id="0" name=""/>
        <dsp:cNvSpPr/>
      </dsp:nvSpPr>
      <dsp:spPr>
        <a:xfrm>
          <a:off x="2931777" y="194963"/>
          <a:ext cx="5006777" cy="6982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endParaRPr lang="fr-CH" sz="1800" kern="1200" dirty="0" smtClean="0"/>
        </a:p>
        <a:p>
          <a:pPr lvl="0" algn="l" defTabSz="800100">
            <a:lnSpc>
              <a:spcPct val="90000"/>
            </a:lnSpc>
            <a:spcBef>
              <a:spcPct val="0"/>
            </a:spcBef>
            <a:spcAft>
              <a:spcPct val="35000"/>
            </a:spcAft>
          </a:pPr>
          <a:r>
            <a:rPr lang="fr-CH" sz="1800" kern="1200" dirty="0" err="1" smtClean="0"/>
            <a:t>Advocate</a:t>
          </a:r>
          <a:r>
            <a:rPr lang="fr-CH" sz="1800" kern="1200" dirty="0" smtClean="0"/>
            <a:t> for </a:t>
          </a:r>
          <a:r>
            <a:rPr lang="fr-CH" sz="1800" kern="1200" dirty="0" err="1" smtClean="0"/>
            <a:t>funds</a:t>
          </a:r>
          <a:r>
            <a:rPr lang="fr-CH" sz="1800" kern="1200" dirty="0" smtClean="0"/>
            <a:t> </a:t>
          </a:r>
          <a:r>
            <a:rPr lang="fr-CH" sz="1800" kern="1200" dirty="0" err="1" smtClean="0"/>
            <a:t>based</a:t>
          </a:r>
          <a:r>
            <a:rPr lang="fr-CH" sz="1800" kern="1200" dirty="0" smtClean="0"/>
            <a:t> on a </a:t>
          </a:r>
          <a:r>
            <a:rPr lang="fr-CH" sz="1800" kern="1200" dirty="0" err="1" smtClean="0"/>
            <a:t>solid</a:t>
          </a:r>
          <a:r>
            <a:rPr lang="fr-CH" sz="1800" kern="1200" dirty="0" smtClean="0"/>
            <a:t> argument (</a:t>
          </a:r>
          <a:r>
            <a:rPr lang="fr-CH" sz="1800" kern="1200" dirty="0" err="1" smtClean="0"/>
            <a:t>results</a:t>
          </a:r>
          <a:r>
            <a:rPr lang="fr-CH" sz="1800" kern="1200" dirty="0" smtClean="0"/>
            <a:t>-</a:t>
          </a:r>
          <a:r>
            <a:rPr lang="fr-CH" sz="1800" kern="1200" dirty="0" err="1" smtClean="0"/>
            <a:t>based</a:t>
          </a:r>
          <a:r>
            <a:rPr lang="fr-CH" sz="1800" kern="1200" dirty="0" smtClean="0"/>
            <a:t> management)</a:t>
          </a:r>
        </a:p>
        <a:p>
          <a:pPr lvl="0" algn="l" defTabSz="800100">
            <a:lnSpc>
              <a:spcPct val="90000"/>
            </a:lnSpc>
            <a:spcBef>
              <a:spcPct val="0"/>
            </a:spcBef>
            <a:spcAft>
              <a:spcPct val="35000"/>
            </a:spcAft>
          </a:pPr>
          <a:endParaRPr lang="en-US" sz="1800" kern="1200" dirty="0"/>
        </a:p>
      </dsp:txBody>
      <dsp:txXfrm>
        <a:off x="3732861" y="194963"/>
        <a:ext cx="4205692" cy="698260"/>
      </dsp:txXfrm>
    </dsp:sp>
    <dsp:sp modelId="{53485639-0EA1-46F2-AE5F-E1F97142BD9A}">
      <dsp:nvSpPr>
        <dsp:cNvPr id="0" name=""/>
        <dsp:cNvSpPr/>
      </dsp:nvSpPr>
      <dsp:spPr>
        <a:xfrm>
          <a:off x="2992726" y="993931"/>
          <a:ext cx="4928153" cy="63564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fr-CH" sz="1800" kern="1200" dirty="0" err="1" smtClean="0"/>
            <a:t>Make</a:t>
          </a:r>
          <a:r>
            <a:rPr lang="fr-CH" sz="1800" kern="1200" dirty="0" smtClean="0"/>
            <a:t> effective use of the national </a:t>
          </a:r>
          <a:r>
            <a:rPr lang="fr-CH" sz="1800" kern="1200" dirty="0" err="1" smtClean="0"/>
            <a:t>budgeting</a:t>
          </a:r>
          <a:r>
            <a:rPr lang="fr-CH" sz="1800" kern="1200" dirty="0" smtClean="0"/>
            <a:t> system </a:t>
          </a:r>
          <a:endParaRPr lang="en-US" sz="1800" kern="1200" dirty="0"/>
        </a:p>
      </dsp:txBody>
      <dsp:txXfrm>
        <a:off x="3781230" y="993931"/>
        <a:ext cx="4139648" cy="635641"/>
      </dsp:txXfrm>
    </dsp:sp>
    <dsp:sp modelId="{4CC9F38D-2516-4676-ACD2-C39A5E5B8894}">
      <dsp:nvSpPr>
        <dsp:cNvPr id="0" name=""/>
        <dsp:cNvSpPr/>
      </dsp:nvSpPr>
      <dsp:spPr>
        <a:xfrm>
          <a:off x="2999146" y="1727806"/>
          <a:ext cx="4921733" cy="63564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fr-CH" sz="1800" kern="1200" dirty="0" err="1" smtClean="0"/>
            <a:t>Work</a:t>
          </a:r>
          <a:r>
            <a:rPr lang="fr-CH" sz="1800" kern="1200" dirty="0" smtClean="0"/>
            <a:t> </a:t>
          </a:r>
          <a:r>
            <a:rPr lang="fr-CH" sz="1800" kern="1200" dirty="0" err="1" smtClean="0"/>
            <a:t>closely</a:t>
          </a:r>
          <a:r>
            <a:rPr lang="fr-CH" sz="1800" kern="1200" dirty="0" smtClean="0"/>
            <a:t> </a:t>
          </a:r>
          <a:r>
            <a:rPr lang="fr-CH" sz="1800" kern="1200" dirty="0" err="1" smtClean="0"/>
            <a:t>with</a:t>
          </a:r>
          <a:r>
            <a:rPr lang="fr-CH" sz="1800" kern="1200" dirty="0" smtClean="0"/>
            <a:t> the </a:t>
          </a:r>
          <a:r>
            <a:rPr lang="fr-CH" sz="1800" kern="1200" dirty="0" err="1" smtClean="0"/>
            <a:t>Ministry</a:t>
          </a:r>
          <a:r>
            <a:rPr lang="fr-CH" sz="1800" kern="1200" dirty="0" smtClean="0"/>
            <a:t> of Finance </a:t>
          </a:r>
          <a:endParaRPr lang="en-US" sz="1800" kern="1200" dirty="0"/>
        </a:p>
      </dsp:txBody>
      <dsp:txXfrm>
        <a:off x="3786623" y="1727806"/>
        <a:ext cx="4134256" cy="635641"/>
      </dsp:txXfrm>
    </dsp:sp>
    <dsp:sp modelId="{949D4421-F316-4B27-B7F3-92A112F6252B}">
      <dsp:nvSpPr>
        <dsp:cNvPr id="0" name=""/>
        <dsp:cNvSpPr/>
      </dsp:nvSpPr>
      <dsp:spPr>
        <a:xfrm>
          <a:off x="792087" y="0"/>
          <a:ext cx="2439276" cy="24708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CH" sz="1800" kern="1200" dirty="0" err="1" smtClean="0"/>
            <a:t>Ministries</a:t>
          </a:r>
          <a:r>
            <a:rPr lang="fr-CH" sz="1800" kern="1200" dirty="0" smtClean="0"/>
            <a:t> of Finance </a:t>
          </a:r>
          <a:r>
            <a:rPr lang="fr-CH" sz="1800" kern="1200" dirty="0" err="1" smtClean="0"/>
            <a:t>allocate</a:t>
          </a:r>
          <a:r>
            <a:rPr lang="fr-CH" sz="1800" kern="1200" dirty="0" smtClean="0"/>
            <a:t> ressources </a:t>
          </a:r>
          <a:r>
            <a:rPr lang="fr-CH" sz="1800" kern="1200" dirty="0" err="1" smtClean="0"/>
            <a:t>based</a:t>
          </a:r>
          <a:r>
            <a:rPr lang="fr-CH" sz="1800" kern="1200" dirty="0" smtClean="0"/>
            <a:t>  on the </a:t>
          </a:r>
          <a:r>
            <a:rPr lang="fr-CH" sz="1800" kern="1200" dirty="0" err="1" smtClean="0"/>
            <a:t>quality</a:t>
          </a:r>
          <a:r>
            <a:rPr lang="fr-CH" sz="1800" kern="1200" dirty="0" smtClean="0"/>
            <a:t> of the </a:t>
          </a:r>
          <a:r>
            <a:rPr lang="fr-CH" sz="1800" kern="1200" dirty="0" err="1" smtClean="0"/>
            <a:t>request</a:t>
          </a:r>
          <a:r>
            <a:rPr lang="fr-CH" sz="1800" kern="1200" dirty="0" smtClean="0"/>
            <a:t> for </a:t>
          </a:r>
          <a:r>
            <a:rPr lang="fr-CH" sz="1800" kern="1200" dirty="0" err="1" smtClean="0"/>
            <a:t>funds</a:t>
          </a:r>
          <a:r>
            <a:rPr lang="fr-CH" sz="1800" kern="1200" dirty="0" smtClean="0"/>
            <a:t> </a:t>
          </a:r>
          <a:endParaRPr lang="en-US" sz="1800" kern="1200" dirty="0"/>
        </a:p>
      </dsp:txBody>
      <dsp:txXfrm>
        <a:off x="1149311" y="361843"/>
        <a:ext cx="1724828" cy="17471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D06BF-FE14-45F3-A07B-54FA374C74EE}">
      <dsp:nvSpPr>
        <dsp:cNvPr id="0" name=""/>
        <dsp:cNvSpPr/>
      </dsp:nvSpPr>
      <dsp:spPr>
        <a:xfrm>
          <a:off x="2915961" y="249482"/>
          <a:ext cx="5209599" cy="78450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fr-CH" sz="1800" kern="1200" dirty="0" err="1" smtClean="0"/>
            <a:t>Work</a:t>
          </a:r>
          <a:r>
            <a:rPr lang="fr-CH" sz="1800" kern="1200" dirty="0" smtClean="0"/>
            <a:t> on </a:t>
          </a:r>
          <a:r>
            <a:rPr lang="fr-CH" sz="1800" kern="1200" dirty="0" err="1" smtClean="0"/>
            <a:t>integrating</a:t>
          </a:r>
          <a:r>
            <a:rPr lang="fr-CH" sz="1800" kern="1200" dirty="0" smtClean="0"/>
            <a:t> </a:t>
          </a:r>
          <a:r>
            <a:rPr lang="fr-CH" sz="1800" kern="1200" dirty="0" err="1" smtClean="0"/>
            <a:t>employment</a:t>
          </a:r>
          <a:r>
            <a:rPr lang="fr-CH" sz="1800" kern="1200" dirty="0" smtClean="0"/>
            <a:t> </a:t>
          </a:r>
          <a:r>
            <a:rPr lang="fr-CH" sz="1800" kern="1200" dirty="0" err="1" smtClean="0"/>
            <a:t>policies</a:t>
          </a:r>
          <a:r>
            <a:rPr lang="fr-CH" sz="1800" kern="1200" dirty="0" smtClean="0"/>
            <a:t> in </a:t>
          </a:r>
          <a:r>
            <a:rPr lang="fr-CH" sz="1800" kern="1200" dirty="0" err="1" smtClean="0"/>
            <a:t>NDFs</a:t>
          </a:r>
          <a:endParaRPr lang="en-US" sz="1800" kern="1200" dirty="0"/>
        </a:p>
      </dsp:txBody>
      <dsp:txXfrm>
        <a:off x="3749497" y="249482"/>
        <a:ext cx="4376063" cy="784503"/>
      </dsp:txXfrm>
    </dsp:sp>
    <dsp:sp modelId="{D2608CED-8A08-4F38-8CF0-98FC13DEFE7A}">
      <dsp:nvSpPr>
        <dsp:cNvPr id="0" name=""/>
        <dsp:cNvSpPr/>
      </dsp:nvSpPr>
      <dsp:spPr>
        <a:xfrm>
          <a:off x="3025933" y="1112884"/>
          <a:ext cx="5099628" cy="65513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t>Ensuring policy coherence between the NEP and the NDF’s objective</a:t>
          </a:r>
        </a:p>
      </dsp:txBody>
      <dsp:txXfrm>
        <a:off x="3841873" y="1112884"/>
        <a:ext cx="4283688" cy="655135"/>
      </dsp:txXfrm>
    </dsp:sp>
    <dsp:sp modelId="{AFA6AEF0-5E55-4142-897B-6E2507BB5861}">
      <dsp:nvSpPr>
        <dsp:cNvPr id="0" name=""/>
        <dsp:cNvSpPr/>
      </dsp:nvSpPr>
      <dsp:spPr>
        <a:xfrm>
          <a:off x="3024284" y="1854654"/>
          <a:ext cx="5127658" cy="6536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fr-CH" sz="1800" kern="1200" dirty="0" err="1" smtClean="0"/>
            <a:t>Collaborate</a:t>
          </a:r>
          <a:r>
            <a:rPr lang="fr-CH" sz="1800" kern="1200" dirty="0" smtClean="0"/>
            <a:t> </a:t>
          </a:r>
          <a:r>
            <a:rPr lang="fr-CH" sz="1800" kern="1200" dirty="0" err="1" smtClean="0"/>
            <a:t>with</a:t>
          </a:r>
          <a:r>
            <a:rPr lang="fr-CH" sz="1800" kern="1200" dirty="0" smtClean="0"/>
            <a:t> the </a:t>
          </a:r>
          <a:r>
            <a:rPr lang="fr-CH" sz="1800" kern="1200" dirty="0" err="1" smtClean="0"/>
            <a:t>Ministry</a:t>
          </a:r>
          <a:r>
            <a:rPr lang="fr-CH" sz="1800" kern="1200" dirty="0" smtClean="0"/>
            <a:t> of Finance /Planning/</a:t>
          </a:r>
          <a:r>
            <a:rPr lang="fr-CH" sz="1800" kern="1200" dirty="0" err="1" smtClean="0"/>
            <a:t>Economy</a:t>
          </a:r>
          <a:r>
            <a:rPr lang="fr-CH" sz="1800" kern="1200" dirty="0" smtClean="0"/>
            <a:t> </a:t>
          </a:r>
          <a:endParaRPr lang="en-US" sz="1800" kern="1200" dirty="0"/>
        </a:p>
      </dsp:txBody>
      <dsp:txXfrm>
        <a:off x="3844709" y="1854654"/>
        <a:ext cx="4307233" cy="653680"/>
      </dsp:txXfrm>
    </dsp:sp>
    <dsp:sp modelId="{949D4421-F316-4B27-B7F3-92A112F6252B}">
      <dsp:nvSpPr>
        <dsp:cNvPr id="0" name=""/>
        <dsp:cNvSpPr/>
      </dsp:nvSpPr>
      <dsp:spPr>
        <a:xfrm>
          <a:off x="792096" y="0"/>
          <a:ext cx="2435035" cy="25420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CH" sz="1800" kern="1200" dirty="0" err="1" smtClean="0"/>
            <a:t>Ministries</a:t>
          </a:r>
          <a:r>
            <a:rPr lang="fr-CH" sz="1800" kern="1200" dirty="0" smtClean="0"/>
            <a:t> of Finance </a:t>
          </a:r>
          <a:r>
            <a:rPr lang="fr-CH" sz="1800" kern="1200" dirty="0" err="1" smtClean="0"/>
            <a:t>allocate</a:t>
          </a:r>
          <a:r>
            <a:rPr lang="fr-CH" sz="1800" kern="1200" dirty="0" smtClean="0"/>
            <a:t> </a:t>
          </a:r>
          <a:r>
            <a:rPr lang="fr-CH" sz="1800" kern="1200" dirty="0" err="1" smtClean="0"/>
            <a:t>resources</a:t>
          </a:r>
          <a:r>
            <a:rPr lang="fr-CH" sz="1800" kern="1200" dirty="0" smtClean="0"/>
            <a:t> </a:t>
          </a:r>
          <a:r>
            <a:rPr lang="fr-CH" sz="1800" kern="1200" dirty="0" err="1" smtClean="0"/>
            <a:t>based</a:t>
          </a:r>
          <a:r>
            <a:rPr lang="fr-CH" sz="1800" kern="1200" dirty="0" smtClean="0"/>
            <a:t> on </a:t>
          </a:r>
          <a:r>
            <a:rPr lang="fr-CH" sz="1800" kern="1200" dirty="0" err="1" smtClean="0"/>
            <a:t>NDFs</a:t>
          </a:r>
          <a:r>
            <a:rPr lang="fr-CH" sz="1800" kern="1200" dirty="0" smtClean="0"/>
            <a:t> </a:t>
          </a:r>
          <a:r>
            <a:rPr lang="fr-CH" sz="1800" kern="1200" dirty="0" err="1" smtClean="0"/>
            <a:t>priorities</a:t>
          </a:r>
          <a:endParaRPr lang="en-US" sz="1800" kern="1200" dirty="0"/>
        </a:p>
      </dsp:txBody>
      <dsp:txXfrm>
        <a:off x="1148699" y="372275"/>
        <a:ext cx="1721829" cy="17975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310D-867F-4001-997B-21BC155C9AC7}">
      <dsp:nvSpPr>
        <dsp:cNvPr id="0" name=""/>
        <dsp:cNvSpPr/>
      </dsp:nvSpPr>
      <dsp:spPr>
        <a:xfrm>
          <a:off x="0" y="0"/>
          <a:ext cx="5718611" cy="801069"/>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CH" sz="1500" b="1" kern="1200" smtClean="0"/>
            <a:t>Prepare: 1 month</a:t>
          </a:r>
          <a:endParaRPr lang="en-US" sz="1500" b="1" kern="1200" dirty="0"/>
        </a:p>
      </dsp:txBody>
      <dsp:txXfrm>
        <a:off x="23463" y="23463"/>
        <a:ext cx="4786503" cy="754143"/>
      </dsp:txXfrm>
    </dsp:sp>
    <dsp:sp modelId="{5A7B32D9-437C-4673-9CDE-95D0B53A29A8}">
      <dsp:nvSpPr>
        <dsp:cNvPr id="0" name=""/>
        <dsp:cNvSpPr/>
      </dsp:nvSpPr>
      <dsp:spPr>
        <a:xfrm>
          <a:off x="478933" y="946718"/>
          <a:ext cx="5718611" cy="801069"/>
        </a:xfrm>
        <a:prstGeom prst="roundRect">
          <a:avLst>
            <a:gd name="adj" fmla="val 10000"/>
          </a:avLst>
        </a:prstGeom>
        <a:solidFill>
          <a:schemeClr val="accent6">
            <a:shade val="80000"/>
            <a:hueOff val="0"/>
            <a:satOff val="-11274"/>
            <a:lumOff val="112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CH" sz="1500" b="1" kern="1200" smtClean="0"/>
            <a:t>Formulate: 12 months</a:t>
          </a:r>
          <a:endParaRPr lang="en-US" sz="1500" b="1" kern="1200" dirty="0"/>
        </a:p>
      </dsp:txBody>
      <dsp:txXfrm>
        <a:off x="502396" y="970181"/>
        <a:ext cx="4672056" cy="754143"/>
      </dsp:txXfrm>
    </dsp:sp>
    <dsp:sp modelId="{F5DE5B47-0A7C-4B93-8CA5-B78EDC1534EF}">
      <dsp:nvSpPr>
        <dsp:cNvPr id="0" name=""/>
        <dsp:cNvSpPr/>
      </dsp:nvSpPr>
      <dsp:spPr>
        <a:xfrm>
          <a:off x="950719" y="1893437"/>
          <a:ext cx="5718611" cy="801069"/>
        </a:xfrm>
        <a:prstGeom prst="roundRect">
          <a:avLst>
            <a:gd name="adj" fmla="val 10000"/>
          </a:avLst>
        </a:prstGeom>
        <a:solidFill>
          <a:schemeClr val="accent6">
            <a:shade val="80000"/>
            <a:hueOff val="0"/>
            <a:satOff val="-22547"/>
            <a:lumOff val="225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CH" sz="1500" b="1" kern="1200" smtClean="0"/>
            <a:t>Validation and adoption: 6 months</a:t>
          </a:r>
          <a:endParaRPr lang="en-US" sz="1500" b="1" kern="1200" dirty="0"/>
        </a:p>
      </dsp:txBody>
      <dsp:txXfrm>
        <a:off x="974182" y="1916900"/>
        <a:ext cx="4679204" cy="754143"/>
      </dsp:txXfrm>
    </dsp:sp>
    <dsp:sp modelId="{6D57F69D-5F0C-4339-B3B6-D127EBAFBBA2}">
      <dsp:nvSpPr>
        <dsp:cNvPr id="0" name=""/>
        <dsp:cNvSpPr/>
      </dsp:nvSpPr>
      <dsp:spPr>
        <a:xfrm>
          <a:off x="1429652" y="2840156"/>
          <a:ext cx="5718611" cy="801069"/>
        </a:xfrm>
        <a:prstGeom prst="roundRect">
          <a:avLst>
            <a:gd name="adj" fmla="val 100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619250" lvl="0" indent="-1619250" algn="l" defTabSz="666750">
            <a:lnSpc>
              <a:spcPct val="90000"/>
            </a:lnSpc>
            <a:spcBef>
              <a:spcPct val="0"/>
            </a:spcBef>
            <a:spcAft>
              <a:spcPct val="35000"/>
            </a:spcAft>
            <a:tabLst>
              <a:tab pos="1619250" algn="l"/>
            </a:tabLst>
          </a:pPr>
          <a:r>
            <a:rPr lang="fr-CH" sz="1500" b="1" kern="1200" smtClean="0"/>
            <a:t>Operationalise: 8 months </a:t>
          </a:r>
          <a:br>
            <a:rPr lang="fr-CH" sz="1500" b="1" kern="1200" smtClean="0"/>
          </a:br>
          <a:r>
            <a:rPr lang="fr-CH" sz="1500" b="1" kern="1200" smtClean="0"/>
            <a:t>(but overlaps with adoption)</a:t>
          </a:r>
          <a:endParaRPr lang="en-US" sz="1500" b="1" kern="1200" dirty="0"/>
        </a:p>
      </dsp:txBody>
      <dsp:txXfrm>
        <a:off x="1453115" y="2863619"/>
        <a:ext cx="4672056" cy="754143"/>
      </dsp:txXfrm>
    </dsp:sp>
    <dsp:sp modelId="{6D495594-63CB-473A-8BD2-E7D4F32BCC62}">
      <dsp:nvSpPr>
        <dsp:cNvPr id="0" name=""/>
        <dsp:cNvSpPr/>
      </dsp:nvSpPr>
      <dsp:spPr>
        <a:xfrm>
          <a:off x="5197915" y="613546"/>
          <a:ext cx="520695" cy="520695"/>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5315071" y="613546"/>
        <a:ext cx="286383" cy="391823"/>
      </dsp:txXfrm>
    </dsp:sp>
    <dsp:sp modelId="{C3063A81-361A-4AA1-99D8-C3388B15B061}">
      <dsp:nvSpPr>
        <dsp:cNvPr id="0" name=""/>
        <dsp:cNvSpPr/>
      </dsp:nvSpPr>
      <dsp:spPr>
        <a:xfrm>
          <a:off x="5676849" y="1560265"/>
          <a:ext cx="520695" cy="520695"/>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5794005" y="1560265"/>
        <a:ext cx="286383" cy="391823"/>
      </dsp:txXfrm>
    </dsp:sp>
    <dsp:sp modelId="{65F76AAE-03FE-4E6D-BD19-E8EF774D6505}">
      <dsp:nvSpPr>
        <dsp:cNvPr id="0" name=""/>
        <dsp:cNvSpPr/>
      </dsp:nvSpPr>
      <dsp:spPr>
        <a:xfrm>
          <a:off x="6148634" y="2506984"/>
          <a:ext cx="520695" cy="520695"/>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6265790" y="2506984"/>
        <a:ext cx="286383" cy="391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7755C-92D4-42F0-B494-A00FCD02D932}">
      <dsp:nvSpPr>
        <dsp:cNvPr id="0" name=""/>
        <dsp:cNvSpPr/>
      </dsp:nvSpPr>
      <dsp:spPr>
        <a:xfrm>
          <a:off x="114235" y="349"/>
          <a:ext cx="7980441" cy="98842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ts val="600"/>
            </a:spcAft>
          </a:pPr>
          <a:r>
            <a:rPr lang="fr-CH" sz="1800" kern="1200" dirty="0" smtClean="0"/>
            <a:t>A </a:t>
          </a:r>
          <a:r>
            <a:rPr lang="fr-CH" sz="1800" b="1" kern="1200" dirty="0" smtClean="0"/>
            <a:t>vision</a:t>
          </a:r>
          <a:r>
            <a:rPr lang="fr-CH" sz="1800" kern="1200" dirty="0" smtClean="0"/>
            <a:t> and a </a:t>
          </a:r>
          <a:r>
            <a:rPr lang="fr-CH" sz="1800" b="1" kern="1200" dirty="0" err="1" smtClean="0"/>
            <a:t>concerted</a:t>
          </a:r>
          <a:r>
            <a:rPr lang="fr-CH" sz="1800" b="1" kern="1200" dirty="0" smtClean="0"/>
            <a:t> and </a:t>
          </a:r>
          <a:r>
            <a:rPr lang="fr-CH" sz="1800" b="1" kern="1200" dirty="0" err="1" smtClean="0"/>
            <a:t>coherent</a:t>
          </a:r>
          <a:r>
            <a:rPr lang="fr-CH" sz="1800" b="1" kern="1200" dirty="0" smtClean="0"/>
            <a:t> </a:t>
          </a:r>
          <a:r>
            <a:rPr lang="fr-CH" sz="1800" b="1" kern="1200" dirty="0" err="1" smtClean="0"/>
            <a:t>framework</a:t>
          </a:r>
          <a:r>
            <a:rPr lang="fr-CH" sz="1800" kern="1200" dirty="0" smtClean="0"/>
            <a:t> </a:t>
          </a:r>
        </a:p>
        <a:p>
          <a:pPr lvl="0" algn="ctr" defTabSz="800100">
            <a:lnSpc>
              <a:spcPct val="90000"/>
            </a:lnSpc>
            <a:spcBef>
              <a:spcPct val="0"/>
            </a:spcBef>
            <a:spcAft>
              <a:spcPct val="35000"/>
            </a:spcAft>
          </a:pPr>
          <a:r>
            <a:rPr lang="fr-CH" sz="1800" kern="1200" dirty="0" err="1" smtClean="0"/>
            <a:t>linking</a:t>
          </a:r>
          <a:r>
            <a:rPr lang="fr-CH" sz="1800" kern="1200" dirty="0" smtClean="0"/>
            <a:t> the </a:t>
          </a:r>
          <a:r>
            <a:rPr lang="fr-CH" sz="1800" kern="1200" dirty="0" err="1" smtClean="0"/>
            <a:t>policy</a:t>
          </a:r>
          <a:r>
            <a:rPr lang="fr-CH" sz="1800" kern="1200" dirty="0" smtClean="0"/>
            <a:t> </a:t>
          </a:r>
          <a:r>
            <a:rPr lang="fr-CH" sz="1800" u="sng" kern="1200" dirty="0" smtClean="0"/>
            <a:t>interventions</a:t>
          </a:r>
          <a:r>
            <a:rPr lang="fr-CH" sz="1800" kern="1200" dirty="0" smtClean="0"/>
            <a:t> and the </a:t>
          </a:r>
          <a:r>
            <a:rPr lang="fr-CH" sz="1800" u="sng" kern="1200" dirty="0" err="1" smtClean="0"/>
            <a:t>stakeholders</a:t>
          </a:r>
          <a:r>
            <a:rPr lang="fr-CH" sz="1800" kern="1200" dirty="0" smtClean="0"/>
            <a:t> </a:t>
          </a:r>
          <a:r>
            <a:rPr lang="fr-CH" sz="1800" kern="1200" dirty="0" err="1" smtClean="0"/>
            <a:t>having</a:t>
          </a:r>
          <a:r>
            <a:rPr lang="fr-CH" sz="1800" kern="1200" dirty="0" smtClean="0"/>
            <a:t> a </a:t>
          </a:r>
          <a:r>
            <a:rPr lang="fr-CH" sz="1800" kern="1200" dirty="0" err="1" smtClean="0"/>
            <a:t>role</a:t>
          </a:r>
          <a:r>
            <a:rPr lang="fr-CH" sz="1800" kern="1200" dirty="0" smtClean="0"/>
            <a:t> in </a:t>
          </a:r>
          <a:r>
            <a:rPr lang="fr-CH" sz="1800" kern="1200" dirty="0" err="1" smtClean="0"/>
            <a:t>achieving</a:t>
          </a:r>
          <a:r>
            <a:rPr lang="fr-CH" sz="1800" kern="1200" dirty="0" smtClean="0"/>
            <a:t> the </a:t>
          </a:r>
          <a:r>
            <a:rPr lang="fr-CH" sz="1800" u="sng" kern="1200" dirty="0" err="1" smtClean="0"/>
            <a:t>employment</a:t>
          </a:r>
          <a:r>
            <a:rPr lang="fr-CH" sz="1800" u="sng" kern="1200" dirty="0" smtClean="0"/>
            <a:t> </a:t>
          </a:r>
          <a:r>
            <a:rPr lang="fr-CH" sz="1800" u="sng" kern="1200" dirty="0" err="1" smtClean="0"/>
            <a:t>target</a:t>
          </a:r>
          <a:endParaRPr lang="en-US" sz="1800" kern="1200" dirty="0"/>
        </a:p>
      </dsp:txBody>
      <dsp:txXfrm>
        <a:off x="143185" y="29299"/>
        <a:ext cx="7922541" cy="930521"/>
      </dsp:txXfrm>
    </dsp:sp>
    <dsp:sp modelId="{BD52EA44-C2BD-40EA-8AA2-8CA3A164CB71}">
      <dsp:nvSpPr>
        <dsp:cNvPr id="0" name=""/>
        <dsp:cNvSpPr/>
      </dsp:nvSpPr>
      <dsp:spPr>
        <a:xfrm>
          <a:off x="476982" y="1150512"/>
          <a:ext cx="898565" cy="898565"/>
        </a:xfrm>
        <a:prstGeom prst="roundRect">
          <a:avLst>
            <a:gd name="adj" fmla="val 1667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C4929-5913-466F-9824-52CF82A1E83C}">
      <dsp:nvSpPr>
        <dsp:cNvPr id="0" name=""/>
        <dsp:cNvSpPr/>
      </dsp:nvSpPr>
      <dsp:spPr>
        <a:xfrm>
          <a:off x="1463117" y="1127042"/>
          <a:ext cx="6302467" cy="898565"/>
        </a:xfrm>
        <a:prstGeom prst="roundRect">
          <a:avLst>
            <a:gd name="adj" fmla="val 1667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fr-CH" sz="1800" b="1" kern="1200" dirty="0" smtClean="0">
              <a:solidFill>
                <a:schemeClr val="tx1"/>
              </a:solidFill>
            </a:rPr>
            <a:t>Vision: </a:t>
          </a:r>
          <a:r>
            <a:rPr lang="fr-CH" sz="1800" kern="1200" dirty="0" smtClean="0">
              <a:solidFill>
                <a:schemeClr val="tx1"/>
              </a:solidFill>
            </a:rPr>
            <a:t>long-</a:t>
          </a:r>
          <a:r>
            <a:rPr lang="fr-CH" sz="1800" kern="1200" dirty="0" err="1" smtClean="0">
              <a:solidFill>
                <a:schemeClr val="tx1"/>
              </a:solidFill>
            </a:rPr>
            <a:t>term</a:t>
          </a:r>
          <a:r>
            <a:rPr lang="fr-CH" sz="1800" kern="1200" dirty="0" smtClean="0">
              <a:solidFill>
                <a:schemeClr val="tx1"/>
              </a:solidFill>
            </a:rPr>
            <a:t> – </a:t>
          </a:r>
          <a:r>
            <a:rPr lang="fr-CH" sz="1800" kern="1200" dirty="0" err="1" smtClean="0">
              <a:solidFill>
                <a:schemeClr val="tx1"/>
              </a:solidFill>
            </a:rPr>
            <a:t>where</a:t>
          </a:r>
          <a:r>
            <a:rPr lang="fr-CH" sz="1800" kern="1200" dirty="0" smtClean="0">
              <a:solidFill>
                <a:schemeClr val="tx1"/>
              </a:solidFill>
            </a:rPr>
            <a:t> do </a:t>
          </a:r>
          <a:r>
            <a:rPr lang="fr-CH" sz="1800" kern="1200" dirty="0" err="1" smtClean="0">
              <a:solidFill>
                <a:schemeClr val="tx1"/>
              </a:solidFill>
            </a:rPr>
            <a:t>we</a:t>
          </a:r>
          <a:r>
            <a:rPr lang="fr-CH" sz="1800" kern="1200" dirty="0" smtClean="0">
              <a:solidFill>
                <a:schemeClr val="tx1"/>
              </a:solidFill>
            </a:rPr>
            <a:t> </a:t>
          </a:r>
          <a:r>
            <a:rPr lang="fr-CH" sz="1800" kern="1200" dirty="0" err="1" smtClean="0">
              <a:solidFill>
                <a:schemeClr val="tx1"/>
              </a:solidFill>
            </a:rPr>
            <a:t>want</a:t>
          </a:r>
          <a:r>
            <a:rPr lang="fr-CH" sz="1800" kern="1200" dirty="0" smtClean="0">
              <a:solidFill>
                <a:schemeClr val="tx1"/>
              </a:solidFill>
            </a:rPr>
            <a:t> to </a:t>
          </a:r>
          <a:r>
            <a:rPr lang="fr-CH" sz="1800" kern="1200" dirty="0" err="1" smtClean="0">
              <a:solidFill>
                <a:schemeClr val="tx1"/>
              </a:solidFill>
            </a:rPr>
            <a:t>be</a:t>
          </a:r>
          <a:r>
            <a:rPr lang="fr-CH" sz="1800" kern="1200" dirty="0" smtClean="0">
              <a:solidFill>
                <a:schemeClr val="tx1"/>
              </a:solidFill>
            </a:rPr>
            <a:t> in 5-10 </a:t>
          </a:r>
          <a:r>
            <a:rPr lang="fr-CH" sz="1800" kern="1200" dirty="0" err="1" smtClean="0">
              <a:solidFill>
                <a:schemeClr val="tx1"/>
              </a:solidFill>
            </a:rPr>
            <a:t>years</a:t>
          </a:r>
          <a:r>
            <a:rPr lang="fr-CH" sz="1800" kern="1200" dirty="0" smtClean="0">
              <a:solidFill>
                <a:schemeClr val="tx1"/>
              </a:solidFill>
            </a:rPr>
            <a:t>?</a:t>
          </a:r>
          <a:endParaRPr lang="en-US" sz="1800" kern="1200" dirty="0">
            <a:solidFill>
              <a:schemeClr val="tx1"/>
            </a:solidFill>
          </a:endParaRPr>
        </a:p>
      </dsp:txBody>
      <dsp:txXfrm>
        <a:off x="1506989" y="1170914"/>
        <a:ext cx="6214723" cy="810821"/>
      </dsp:txXfrm>
    </dsp:sp>
    <dsp:sp modelId="{42A46D9C-2E3C-4E91-ADFB-D905E9764148}">
      <dsp:nvSpPr>
        <dsp:cNvPr id="0" name=""/>
        <dsp:cNvSpPr/>
      </dsp:nvSpPr>
      <dsp:spPr>
        <a:xfrm>
          <a:off x="476982" y="2156905"/>
          <a:ext cx="898565" cy="903228"/>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3A777-79DD-4BD5-9BCD-FD6491418190}">
      <dsp:nvSpPr>
        <dsp:cNvPr id="0" name=""/>
        <dsp:cNvSpPr/>
      </dsp:nvSpPr>
      <dsp:spPr>
        <a:xfrm>
          <a:off x="1429461" y="2159237"/>
          <a:ext cx="6302467" cy="898565"/>
        </a:xfrm>
        <a:prstGeom prst="roundRect">
          <a:avLst>
            <a:gd name="adj" fmla="val 1667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1073150" lvl="0" indent="-1073150" algn="l" defTabSz="800100">
            <a:lnSpc>
              <a:spcPct val="90000"/>
            </a:lnSpc>
            <a:spcBef>
              <a:spcPct val="0"/>
            </a:spcBef>
            <a:spcAft>
              <a:spcPct val="35000"/>
            </a:spcAft>
          </a:pPr>
          <a:r>
            <a:rPr lang="fr-CH" sz="1800" b="1" kern="1200" dirty="0" err="1" smtClean="0">
              <a:solidFill>
                <a:schemeClr val="tx1"/>
              </a:solidFill>
            </a:rPr>
            <a:t>Concerted</a:t>
          </a:r>
          <a:r>
            <a:rPr lang="fr-CH" sz="1800" b="1" kern="1200" dirty="0" smtClean="0">
              <a:solidFill>
                <a:schemeClr val="tx1"/>
              </a:solidFill>
            </a:rPr>
            <a:t>: </a:t>
          </a:r>
          <a:r>
            <a:rPr lang="fr-CH" sz="1800" kern="1200" dirty="0" err="1" smtClean="0">
              <a:solidFill>
                <a:schemeClr val="tx1"/>
              </a:solidFill>
            </a:rPr>
            <a:t>based</a:t>
          </a:r>
          <a:r>
            <a:rPr lang="fr-CH" sz="1800" kern="1200" dirty="0" smtClean="0">
              <a:solidFill>
                <a:schemeClr val="tx1"/>
              </a:solidFill>
            </a:rPr>
            <a:t> on </a:t>
          </a:r>
          <a:r>
            <a:rPr lang="fr-CH" sz="1800" kern="1200" dirty="0" err="1" smtClean="0">
              <a:solidFill>
                <a:schemeClr val="tx1"/>
              </a:solidFill>
            </a:rPr>
            <a:t>broad</a:t>
          </a:r>
          <a:r>
            <a:rPr lang="fr-CH" sz="1800" kern="1200" dirty="0" smtClean="0">
              <a:solidFill>
                <a:schemeClr val="tx1"/>
              </a:solidFill>
            </a:rPr>
            <a:t> tripartite dialogue to arrive </a:t>
          </a:r>
          <a:r>
            <a:rPr lang="fr-CH" sz="1800" kern="1200" dirty="0" err="1" smtClean="0">
              <a:solidFill>
                <a:schemeClr val="tx1"/>
              </a:solidFill>
            </a:rPr>
            <a:t>at</a:t>
          </a:r>
          <a:r>
            <a:rPr lang="fr-CH" sz="1800" kern="1200" dirty="0" smtClean="0">
              <a:solidFill>
                <a:schemeClr val="tx1"/>
              </a:solidFill>
            </a:rPr>
            <a:t> a </a:t>
          </a:r>
          <a:r>
            <a:rPr lang="fr-CH" sz="1800" kern="1200" dirty="0" err="1" smtClean="0">
              <a:solidFill>
                <a:schemeClr val="tx1"/>
              </a:solidFill>
            </a:rPr>
            <a:t>common</a:t>
          </a:r>
          <a:r>
            <a:rPr lang="fr-CH" sz="1800" kern="1200" dirty="0" smtClean="0">
              <a:solidFill>
                <a:schemeClr val="tx1"/>
              </a:solidFill>
            </a:rPr>
            <a:t> </a:t>
          </a:r>
          <a:r>
            <a:rPr lang="fr-CH" sz="1800" kern="1200" dirty="0" err="1" smtClean="0">
              <a:solidFill>
                <a:schemeClr val="tx1"/>
              </a:solidFill>
            </a:rPr>
            <a:t>platform</a:t>
          </a:r>
          <a:r>
            <a:rPr lang="fr-CH" sz="1800" b="1" kern="1200" dirty="0" smtClean="0">
              <a:solidFill>
                <a:schemeClr val="tx1"/>
              </a:solidFill>
            </a:rPr>
            <a:t> </a:t>
          </a:r>
          <a:endParaRPr lang="en-US" sz="1800" kern="1200" dirty="0">
            <a:solidFill>
              <a:schemeClr val="tx1"/>
            </a:solidFill>
          </a:endParaRPr>
        </a:p>
      </dsp:txBody>
      <dsp:txXfrm>
        <a:off x="1473333" y="2203109"/>
        <a:ext cx="6214723" cy="810821"/>
      </dsp:txXfrm>
    </dsp:sp>
    <dsp:sp modelId="{290C0E2F-24C0-4196-A9CF-5ABBBA7A3231}">
      <dsp:nvSpPr>
        <dsp:cNvPr id="0" name=""/>
        <dsp:cNvSpPr/>
      </dsp:nvSpPr>
      <dsp:spPr>
        <a:xfrm>
          <a:off x="476982" y="3167962"/>
          <a:ext cx="898565" cy="898565"/>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9E6EA-A5F1-41CA-8461-433A137DD623}">
      <dsp:nvSpPr>
        <dsp:cNvPr id="0" name=""/>
        <dsp:cNvSpPr/>
      </dsp:nvSpPr>
      <dsp:spPr>
        <a:xfrm>
          <a:off x="1429461" y="3167962"/>
          <a:ext cx="6302467" cy="898565"/>
        </a:xfrm>
        <a:prstGeom prst="roundRect">
          <a:avLst>
            <a:gd name="adj" fmla="val 1667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989013" lvl="0" indent="-989013" algn="l" defTabSz="800100">
            <a:lnSpc>
              <a:spcPct val="90000"/>
            </a:lnSpc>
            <a:spcBef>
              <a:spcPct val="0"/>
            </a:spcBef>
            <a:spcAft>
              <a:spcPct val="35000"/>
            </a:spcAft>
          </a:pPr>
          <a:r>
            <a:rPr lang="fr-CH" sz="1800" b="1" kern="1200" dirty="0" err="1" smtClean="0">
              <a:solidFill>
                <a:schemeClr val="tx1"/>
              </a:solidFill>
            </a:rPr>
            <a:t>Coherent</a:t>
          </a:r>
          <a:r>
            <a:rPr lang="fr-CH" sz="1800" b="1" kern="1200" dirty="0" smtClean="0">
              <a:solidFill>
                <a:schemeClr val="tx1"/>
              </a:solidFill>
            </a:rPr>
            <a:t>:</a:t>
          </a:r>
          <a:r>
            <a:rPr lang="fr-CH" sz="1800" kern="1200" dirty="0" smtClean="0">
              <a:solidFill>
                <a:schemeClr val="tx1"/>
              </a:solidFill>
            </a:rPr>
            <a:t> the inter-</a:t>
          </a:r>
          <a:r>
            <a:rPr lang="fr-CH" sz="1800" kern="1200" dirty="0" err="1" smtClean="0">
              <a:solidFill>
                <a:schemeClr val="tx1"/>
              </a:solidFill>
            </a:rPr>
            <a:t>relationships</a:t>
          </a:r>
          <a:r>
            <a:rPr lang="fr-CH" sz="1800" kern="1200" dirty="0" smtClean="0">
              <a:solidFill>
                <a:schemeClr val="tx1"/>
              </a:solidFill>
            </a:rPr>
            <a:t> are </a:t>
          </a:r>
          <a:r>
            <a:rPr lang="fr-CH" sz="1800" kern="1200" dirty="0" err="1" smtClean="0">
              <a:solidFill>
                <a:schemeClr val="tx1"/>
              </a:solidFill>
            </a:rPr>
            <a:t>clear</a:t>
          </a:r>
          <a:r>
            <a:rPr lang="fr-CH" sz="1800" kern="1200" dirty="0" smtClean="0">
              <a:solidFill>
                <a:schemeClr val="tx1"/>
              </a:solidFill>
            </a:rPr>
            <a:t> and </a:t>
          </a:r>
          <a:r>
            <a:rPr lang="fr-CH" sz="1800" kern="1200" dirty="0" err="1" smtClean="0">
              <a:solidFill>
                <a:schemeClr val="tx1"/>
              </a:solidFill>
            </a:rPr>
            <a:t>policy</a:t>
          </a:r>
          <a:r>
            <a:rPr lang="fr-CH" sz="1800" kern="1200" dirty="0" smtClean="0">
              <a:solidFill>
                <a:schemeClr val="tx1"/>
              </a:solidFill>
            </a:rPr>
            <a:t> </a:t>
          </a:r>
          <a:r>
            <a:rPr lang="fr-CH" sz="1800" kern="1200" dirty="0" err="1" smtClean="0">
              <a:solidFill>
                <a:schemeClr val="tx1"/>
              </a:solidFill>
            </a:rPr>
            <a:t>coherence</a:t>
          </a:r>
          <a:r>
            <a:rPr lang="fr-CH" sz="1800" kern="1200" dirty="0" smtClean="0">
              <a:solidFill>
                <a:schemeClr val="tx1"/>
              </a:solidFill>
            </a:rPr>
            <a:t> </a:t>
          </a:r>
          <a:r>
            <a:rPr lang="fr-CH" sz="1800" kern="1200" dirty="0" err="1" smtClean="0">
              <a:solidFill>
                <a:schemeClr val="tx1"/>
              </a:solidFill>
            </a:rPr>
            <a:t>is</a:t>
          </a:r>
          <a:r>
            <a:rPr lang="fr-CH" sz="1800" kern="1200" dirty="0" smtClean="0">
              <a:solidFill>
                <a:schemeClr val="tx1"/>
              </a:solidFill>
            </a:rPr>
            <a:t> </a:t>
          </a:r>
          <a:r>
            <a:rPr lang="fr-CH" sz="1800" kern="1200" dirty="0" err="1" smtClean="0">
              <a:solidFill>
                <a:schemeClr val="tx1"/>
              </a:solidFill>
            </a:rPr>
            <a:t>ensured</a:t>
          </a:r>
          <a:endParaRPr lang="en-US" sz="1800" kern="1200" dirty="0">
            <a:solidFill>
              <a:schemeClr val="tx1"/>
            </a:solidFill>
          </a:endParaRPr>
        </a:p>
      </dsp:txBody>
      <dsp:txXfrm>
        <a:off x="1473333" y="3211834"/>
        <a:ext cx="6214723" cy="810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0BA25-7B36-4FE3-85A1-EEE2CEBBC38C}">
      <dsp:nvSpPr>
        <dsp:cNvPr id="0" name=""/>
        <dsp:cNvSpPr/>
      </dsp:nvSpPr>
      <dsp:spPr>
        <a:xfrm>
          <a:off x="277751" y="2397"/>
          <a:ext cx="7797424" cy="111661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ts val="600"/>
            </a:spcAft>
          </a:pPr>
          <a:r>
            <a:rPr lang="fr-CH" sz="1800" kern="1200" dirty="0" smtClean="0">
              <a:latin typeface="Arial" pitchFamily="34" charset="0"/>
              <a:cs typeface="Arial" pitchFamily="34" charset="0"/>
            </a:rPr>
            <a:t>A </a:t>
          </a:r>
          <a:r>
            <a:rPr lang="fr-CH" sz="1800" b="1" kern="1200" dirty="0" smtClean="0">
              <a:latin typeface="Arial" pitchFamily="34" charset="0"/>
              <a:cs typeface="Arial" pitchFamily="34" charset="0"/>
            </a:rPr>
            <a:t>vision</a:t>
          </a:r>
          <a:r>
            <a:rPr lang="fr-CH" sz="1800" kern="1200" dirty="0" smtClean="0">
              <a:latin typeface="Arial" pitchFamily="34" charset="0"/>
              <a:cs typeface="Arial" pitchFamily="34" charset="0"/>
            </a:rPr>
            <a:t> and a </a:t>
          </a:r>
          <a:r>
            <a:rPr lang="fr-CH" sz="1800" b="1" kern="1200" dirty="0" err="1" smtClean="0">
              <a:latin typeface="Arial" pitchFamily="34" charset="0"/>
              <a:cs typeface="Arial" pitchFamily="34" charset="0"/>
            </a:rPr>
            <a:t>concerted</a:t>
          </a:r>
          <a:r>
            <a:rPr lang="fr-CH" sz="1800" b="1" kern="1200" dirty="0" smtClean="0">
              <a:latin typeface="Arial" pitchFamily="34" charset="0"/>
              <a:cs typeface="Arial" pitchFamily="34" charset="0"/>
            </a:rPr>
            <a:t> and </a:t>
          </a:r>
          <a:r>
            <a:rPr lang="fr-CH" sz="1800" b="1" kern="1200" dirty="0" err="1" smtClean="0">
              <a:latin typeface="Arial" pitchFamily="34" charset="0"/>
              <a:cs typeface="Arial" pitchFamily="34" charset="0"/>
            </a:rPr>
            <a:t>coherent</a:t>
          </a:r>
          <a:r>
            <a:rPr lang="fr-CH" sz="1800" b="1" kern="1200" dirty="0" smtClean="0">
              <a:latin typeface="Arial" pitchFamily="34" charset="0"/>
              <a:cs typeface="Arial" pitchFamily="34" charset="0"/>
            </a:rPr>
            <a:t> </a:t>
          </a:r>
          <a:r>
            <a:rPr lang="fr-CH" sz="1800" b="1" kern="1200" dirty="0" err="1" smtClean="0">
              <a:latin typeface="Arial" pitchFamily="34" charset="0"/>
              <a:cs typeface="Arial" pitchFamily="34" charset="0"/>
            </a:rPr>
            <a:t>framework</a:t>
          </a:r>
          <a:endParaRPr lang="fr-CH" sz="1800" b="1" kern="1200" dirty="0" smtClean="0">
            <a:latin typeface="Arial" pitchFamily="34" charset="0"/>
            <a:cs typeface="Arial" pitchFamily="34" charset="0"/>
          </a:endParaRPr>
        </a:p>
        <a:p>
          <a:pPr lvl="0" algn="ctr" defTabSz="800100">
            <a:lnSpc>
              <a:spcPct val="90000"/>
            </a:lnSpc>
            <a:spcBef>
              <a:spcPct val="0"/>
            </a:spcBef>
            <a:spcAft>
              <a:spcPct val="35000"/>
            </a:spcAft>
          </a:pPr>
          <a:r>
            <a:rPr lang="fr-CH" sz="1800" kern="1200" dirty="0" err="1" smtClean="0">
              <a:latin typeface="Arial" pitchFamily="34" charset="0"/>
              <a:cs typeface="Arial" pitchFamily="34" charset="0"/>
            </a:rPr>
            <a:t>linking</a:t>
          </a:r>
          <a:r>
            <a:rPr lang="fr-CH" sz="1800" kern="1200" dirty="0" smtClean="0">
              <a:latin typeface="Arial" pitchFamily="34" charset="0"/>
              <a:cs typeface="Arial" pitchFamily="34" charset="0"/>
            </a:rPr>
            <a:t> the </a:t>
          </a:r>
          <a:r>
            <a:rPr lang="fr-CH" sz="1800" kern="1200" dirty="0" err="1" smtClean="0">
              <a:latin typeface="Arial" pitchFamily="34" charset="0"/>
              <a:cs typeface="Arial" pitchFamily="34" charset="0"/>
            </a:rPr>
            <a:t>policy</a:t>
          </a:r>
          <a:r>
            <a:rPr lang="fr-CH" sz="1800" kern="1200" dirty="0" smtClean="0">
              <a:latin typeface="Arial" pitchFamily="34" charset="0"/>
              <a:cs typeface="Arial" pitchFamily="34" charset="0"/>
            </a:rPr>
            <a:t> </a:t>
          </a:r>
          <a:r>
            <a:rPr lang="fr-CH" sz="1800" u="sng" kern="1200" dirty="0" smtClean="0">
              <a:latin typeface="Arial" pitchFamily="34" charset="0"/>
              <a:cs typeface="Arial" pitchFamily="34" charset="0"/>
            </a:rPr>
            <a:t>interventions</a:t>
          </a:r>
          <a:r>
            <a:rPr lang="fr-CH" sz="1800" kern="1200" dirty="0" smtClean="0">
              <a:latin typeface="Arial" pitchFamily="34" charset="0"/>
              <a:cs typeface="Arial" pitchFamily="34" charset="0"/>
            </a:rPr>
            <a:t> and the </a:t>
          </a:r>
          <a:r>
            <a:rPr lang="fr-CH" sz="1800" u="sng" kern="1200" dirty="0" err="1" smtClean="0">
              <a:latin typeface="Arial" pitchFamily="34" charset="0"/>
              <a:cs typeface="Arial" pitchFamily="34" charset="0"/>
            </a:rPr>
            <a:t>stakeholders</a:t>
          </a:r>
          <a:r>
            <a:rPr lang="fr-CH" sz="1800" kern="1200" dirty="0" smtClean="0">
              <a:latin typeface="Arial" pitchFamily="34" charset="0"/>
              <a:cs typeface="Arial" pitchFamily="34" charset="0"/>
            </a:rPr>
            <a:t> </a:t>
          </a:r>
          <a:r>
            <a:rPr lang="fr-CH" sz="1800" kern="1200" dirty="0" err="1" smtClean="0">
              <a:latin typeface="Arial" pitchFamily="34" charset="0"/>
              <a:cs typeface="Arial" pitchFamily="34" charset="0"/>
            </a:rPr>
            <a:t>having</a:t>
          </a:r>
          <a:r>
            <a:rPr lang="fr-CH" sz="1800" kern="1200" dirty="0" smtClean="0">
              <a:latin typeface="Arial" pitchFamily="34" charset="0"/>
              <a:cs typeface="Arial" pitchFamily="34" charset="0"/>
            </a:rPr>
            <a:t> a </a:t>
          </a:r>
          <a:r>
            <a:rPr lang="fr-CH" sz="1800" kern="1200" dirty="0" err="1" smtClean="0">
              <a:latin typeface="Arial" pitchFamily="34" charset="0"/>
              <a:cs typeface="Arial" pitchFamily="34" charset="0"/>
            </a:rPr>
            <a:t>role</a:t>
          </a:r>
          <a:r>
            <a:rPr lang="fr-CH" sz="1800" kern="1200" dirty="0" smtClean="0">
              <a:latin typeface="Arial" pitchFamily="34" charset="0"/>
              <a:cs typeface="Arial" pitchFamily="34" charset="0"/>
            </a:rPr>
            <a:t> in </a:t>
          </a:r>
          <a:r>
            <a:rPr lang="fr-CH" sz="1800" kern="1200" dirty="0" err="1" smtClean="0">
              <a:latin typeface="Arial" pitchFamily="34" charset="0"/>
              <a:cs typeface="Arial" pitchFamily="34" charset="0"/>
            </a:rPr>
            <a:t>achieving</a:t>
          </a:r>
          <a:r>
            <a:rPr lang="fr-CH" sz="1800" kern="1200" dirty="0" smtClean="0">
              <a:latin typeface="Arial" pitchFamily="34" charset="0"/>
              <a:cs typeface="Arial" pitchFamily="34" charset="0"/>
            </a:rPr>
            <a:t> the </a:t>
          </a:r>
          <a:r>
            <a:rPr lang="fr-CH" sz="1800" u="sng" kern="1200" dirty="0" err="1" smtClean="0">
              <a:latin typeface="Arial" pitchFamily="34" charset="0"/>
              <a:cs typeface="Arial" pitchFamily="34" charset="0"/>
            </a:rPr>
            <a:t>employment</a:t>
          </a:r>
          <a:r>
            <a:rPr lang="fr-CH" sz="1800" u="sng" kern="1200" dirty="0" smtClean="0">
              <a:latin typeface="Arial" pitchFamily="34" charset="0"/>
              <a:cs typeface="Arial" pitchFamily="34" charset="0"/>
            </a:rPr>
            <a:t> </a:t>
          </a:r>
          <a:r>
            <a:rPr lang="fr-CH" sz="1800" u="sng" kern="1200" dirty="0" err="1" smtClean="0">
              <a:latin typeface="Arial" pitchFamily="34" charset="0"/>
              <a:cs typeface="Arial" pitchFamily="34" charset="0"/>
            </a:rPr>
            <a:t>target</a:t>
          </a:r>
          <a:endParaRPr lang="en-US" sz="1800" kern="1200" dirty="0">
            <a:latin typeface="Arial" pitchFamily="34" charset="0"/>
            <a:cs typeface="Arial" pitchFamily="34" charset="0"/>
          </a:endParaRPr>
        </a:p>
      </dsp:txBody>
      <dsp:txXfrm>
        <a:off x="310455" y="35101"/>
        <a:ext cx="7732016" cy="1051205"/>
      </dsp:txXfrm>
    </dsp:sp>
    <dsp:sp modelId="{080E64CE-0D39-46D9-8982-5A61E0FA533C}">
      <dsp:nvSpPr>
        <dsp:cNvPr id="0" name=""/>
        <dsp:cNvSpPr/>
      </dsp:nvSpPr>
      <dsp:spPr>
        <a:xfrm>
          <a:off x="632179" y="1301729"/>
          <a:ext cx="1015102" cy="1015102"/>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4BCA7-05B3-4B27-AC58-0F4B8C6A6F21}">
      <dsp:nvSpPr>
        <dsp:cNvPr id="0" name=""/>
        <dsp:cNvSpPr/>
      </dsp:nvSpPr>
      <dsp:spPr>
        <a:xfrm>
          <a:off x="1708188" y="1301729"/>
          <a:ext cx="6012559" cy="1015102"/>
        </a:xfrm>
        <a:prstGeom prst="roundRect">
          <a:avLst>
            <a:gd name="adj" fmla="val 1667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1435100" lvl="0" indent="-1435100" algn="l" defTabSz="800100">
            <a:lnSpc>
              <a:spcPct val="90000"/>
            </a:lnSpc>
            <a:spcBef>
              <a:spcPct val="0"/>
            </a:spcBef>
            <a:spcAft>
              <a:spcPct val="35000"/>
            </a:spcAft>
          </a:pPr>
          <a:r>
            <a:rPr lang="fr-CH" sz="1800" b="1" kern="1200" dirty="0" smtClean="0">
              <a:solidFill>
                <a:schemeClr val="tx1"/>
              </a:solidFill>
            </a:rPr>
            <a:t>Interventions:</a:t>
          </a:r>
          <a:r>
            <a:rPr lang="fr-CH" sz="1800" kern="1200" dirty="0" smtClean="0">
              <a:solidFill>
                <a:schemeClr val="tx1"/>
              </a:solidFill>
            </a:rPr>
            <a:t> a set of </a:t>
          </a:r>
          <a:r>
            <a:rPr lang="fr-CH" sz="1800" kern="1200" dirty="0" err="1" smtClean="0">
              <a:solidFill>
                <a:schemeClr val="tx1"/>
              </a:solidFill>
            </a:rPr>
            <a:t>multidimensional</a:t>
          </a:r>
          <a:r>
            <a:rPr lang="fr-CH" sz="1800" kern="1200" dirty="0" smtClean="0">
              <a:solidFill>
                <a:schemeClr val="tx1"/>
              </a:solidFill>
            </a:rPr>
            <a:t> interventions </a:t>
          </a:r>
          <a:r>
            <a:rPr lang="fr-CH" sz="1800" kern="1200" dirty="0" err="1" smtClean="0">
              <a:solidFill>
                <a:schemeClr val="tx1"/>
              </a:solidFill>
            </a:rPr>
            <a:t>spanning</a:t>
          </a:r>
          <a:r>
            <a:rPr lang="fr-CH" sz="1800" kern="1200" dirty="0" smtClean="0">
              <a:solidFill>
                <a:schemeClr val="tx1"/>
              </a:solidFill>
            </a:rPr>
            <a:t> </a:t>
          </a:r>
          <a:r>
            <a:rPr lang="fr-CH" sz="1800" kern="1200" dirty="0" err="1" smtClean="0">
              <a:solidFill>
                <a:schemeClr val="tx1"/>
              </a:solidFill>
            </a:rPr>
            <a:t>quantity</a:t>
          </a:r>
          <a:r>
            <a:rPr lang="fr-CH" sz="1800" kern="1200" dirty="0" smtClean="0">
              <a:solidFill>
                <a:schemeClr val="tx1"/>
              </a:solidFill>
            </a:rPr>
            <a:t> and </a:t>
          </a:r>
          <a:r>
            <a:rPr lang="fr-CH" sz="1800" kern="1200" dirty="0" err="1" smtClean="0">
              <a:solidFill>
                <a:schemeClr val="tx1"/>
              </a:solidFill>
            </a:rPr>
            <a:t>quality</a:t>
          </a:r>
          <a:r>
            <a:rPr lang="fr-CH" sz="1800" kern="1200" dirty="0" smtClean="0">
              <a:solidFill>
                <a:schemeClr val="tx1"/>
              </a:solidFill>
            </a:rPr>
            <a:t> of jobs</a:t>
          </a:r>
          <a:endParaRPr lang="en-US" sz="1800" kern="1200" dirty="0">
            <a:solidFill>
              <a:schemeClr val="tx1"/>
            </a:solidFill>
          </a:endParaRPr>
        </a:p>
      </dsp:txBody>
      <dsp:txXfrm>
        <a:off x="1757750" y="1351291"/>
        <a:ext cx="5913435" cy="915978"/>
      </dsp:txXfrm>
    </dsp:sp>
    <dsp:sp modelId="{15FBF511-9F0D-4F6A-BE65-38FEDA121D4C}">
      <dsp:nvSpPr>
        <dsp:cNvPr id="0" name=""/>
        <dsp:cNvSpPr/>
      </dsp:nvSpPr>
      <dsp:spPr>
        <a:xfrm>
          <a:off x="632179" y="2534439"/>
          <a:ext cx="1015102" cy="1015102"/>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8FC95-FCC5-4C0C-BF91-A2B3282B23DC}">
      <dsp:nvSpPr>
        <dsp:cNvPr id="0" name=""/>
        <dsp:cNvSpPr/>
      </dsp:nvSpPr>
      <dsp:spPr>
        <a:xfrm>
          <a:off x="1708188" y="2438644"/>
          <a:ext cx="6012559" cy="1206693"/>
        </a:xfrm>
        <a:prstGeom prst="roundRect">
          <a:avLst>
            <a:gd name="adj" fmla="val 1667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1339850" lvl="0" indent="-1339850" algn="l" defTabSz="800100">
            <a:lnSpc>
              <a:spcPct val="90000"/>
            </a:lnSpc>
            <a:spcBef>
              <a:spcPct val="0"/>
            </a:spcBef>
            <a:spcAft>
              <a:spcPct val="35000"/>
            </a:spcAft>
          </a:pPr>
          <a:r>
            <a:rPr lang="fr-CH" sz="1800" b="1" kern="1200" dirty="0" err="1" smtClean="0">
              <a:solidFill>
                <a:schemeClr val="tx1"/>
              </a:solidFill>
            </a:rPr>
            <a:t>Stakeholders</a:t>
          </a:r>
          <a:r>
            <a:rPr lang="fr-CH" sz="1800" b="1" kern="1200" dirty="0" smtClean="0">
              <a:solidFill>
                <a:schemeClr val="tx1"/>
              </a:solidFill>
            </a:rPr>
            <a:t>:</a:t>
          </a:r>
          <a:r>
            <a:rPr lang="fr-CH" sz="1800" kern="1200" dirty="0" smtClean="0">
              <a:solidFill>
                <a:schemeClr val="tx1"/>
              </a:solidFill>
            </a:rPr>
            <a:t> </a:t>
          </a:r>
          <a:r>
            <a:rPr lang="fr-CH" sz="1800" kern="1200" dirty="0" err="1" smtClean="0">
              <a:solidFill>
                <a:schemeClr val="tx1"/>
              </a:solidFill>
            </a:rPr>
            <a:t>goes</a:t>
          </a:r>
          <a:r>
            <a:rPr lang="fr-CH" sz="1800" kern="1200" dirty="0" smtClean="0">
              <a:solidFill>
                <a:schemeClr val="tx1"/>
              </a:solidFill>
            </a:rPr>
            <a:t> </a:t>
          </a:r>
          <a:r>
            <a:rPr lang="fr-CH" sz="1800" kern="1200" dirty="0" err="1" smtClean="0">
              <a:solidFill>
                <a:schemeClr val="tx1"/>
              </a:solidFill>
            </a:rPr>
            <a:t>beyond</a:t>
          </a:r>
          <a:r>
            <a:rPr lang="fr-CH" sz="1800" kern="1200" dirty="0" smtClean="0">
              <a:solidFill>
                <a:schemeClr val="tx1"/>
              </a:solidFill>
            </a:rPr>
            <a:t> the </a:t>
          </a:r>
          <a:r>
            <a:rPr lang="fr-CH" sz="1800" kern="1200" dirty="0" err="1" smtClean="0">
              <a:solidFill>
                <a:schemeClr val="tx1"/>
              </a:solidFill>
            </a:rPr>
            <a:t>Ministry</a:t>
          </a:r>
          <a:r>
            <a:rPr lang="fr-CH" sz="1800" kern="1200" dirty="0" smtClean="0">
              <a:solidFill>
                <a:schemeClr val="tx1"/>
              </a:solidFill>
            </a:rPr>
            <a:t> in charge of </a:t>
          </a:r>
          <a:r>
            <a:rPr lang="fr-CH" sz="1800" kern="1200" dirty="0" err="1" smtClean="0">
              <a:solidFill>
                <a:schemeClr val="tx1"/>
              </a:solidFill>
            </a:rPr>
            <a:t>employment</a:t>
          </a:r>
          <a:r>
            <a:rPr lang="fr-CH" sz="1800" kern="1200" dirty="0" smtClean="0">
              <a:solidFill>
                <a:schemeClr val="tx1"/>
              </a:solidFill>
            </a:rPr>
            <a:t> to </a:t>
          </a:r>
          <a:r>
            <a:rPr lang="fr-CH" sz="1800" kern="1200" dirty="0" err="1" smtClean="0">
              <a:solidFill>
                <a:schemeClr val="tx1"/>
              </a:solidFill>
            </a:rPr>
            <a:t>include</a:t>
          </a:r>
          <a:r>
            <a:rPr lang="fr-CH" sz="1800" kern="1200" dirty="0" smtClean="0">
              <a:solidFill>
                <a:schemeClr val="tx1"/>
              </a:solidFill>
            </a:rPr>
            <a:t> </a:t>
          </a:r>
          <a:r>
            <a:rPr lang="fr-CH" sz="1800" kern="1200" dirty="0" err="1" smtClean="0">
              <a:solidFill>
                <a:schemeClr val="tx1"/>
              </a:solidFill>
            </a:rPr>
            <a:t>trade</a:t>
          </a:r>
          <a:r>
            <a:rPr lang="fr-CH" sz="1800" kern="1200" dirty="0" smtClean="0">
              <a:solidFill>
                <a:schemeClr val="tx1"/>
              </a:solidFill>
            </a:rPr>
            <a:t> unions, </a:t>
          </a:r>
          <a:r>
            <a:rPr lang="fr-CH" sz="1800" kern="1200" dirty="0" err="1" smtClean="0">
              <a:solidFill>
                <a:schemeClr val="tx1"/>
              </a:solidFill>
            </a:rPr>
            <a:t>employers</a:t>
          </a:r>
          <a:r>
            <a:rPr lang="fr-CH" sz="1800" kern="1200" dirty="0" smtClean="0">
              <a:solidFill>
                <a:schemeClr val="tx1"/>
              </a:solidFill>
            </a:rPr>
            <a:t>’ organisations, </a:t>
          </a:r>
          <a:r>
            <a:rPr lang="fr-CH" sz="1800" kern="1200" dirty="0" err="1" smtClean="0">
              <a:solidFill>
                <a:schemeClr val="tx1"/>
              </a:solidFill>
            </a:rPr>
            <a:t>Ministries</a:t>
          </a:r>
          <a:r>
            <a:rPr lang="fr-CH" sz="1800" kern="1200" dirty="0" smtClean="0">
              <a:solidFill>
                <a:schemeClr val="tx1"/>
              </a:solidFill>
            </a:rPr>
            <a:t> of Finance, </a:t>
          </a:r>
          <a:r>
            <a:rPr lang="fr-CH" sz="1800" kern="1200" dirty="0" err="1" smtClean="0">
              <a:solidFill>
                <a:schemeClr val="tx1"/>
              </a:solidFill>
            </a:rPr>
            <a:t>other</a:t>
          </a:r>
          <a:r>
            <a:rPr lang="fr-CH" sz="1800" kern="1200" dirty="0" smtClean="0">
              <a:solidFill>
                <a:schemeClr val="tx1"/>
              </a:solidFill>
            </a:rPr>
            <a:t> line </a:t>
          </a:r>
          <a:r>
            <a:rPr lang="fr-CH" sz="1800" kern="1200" dirty="0" err="1" smtClean="0">
              <a:solidFill>
                <a:schemeClr val="tx1"/>
              </a:solidFill>
            </a:rPr>
            <a:t>ministries</a:t>
          </a:r>
          <a:r>
            <a:rPr lang="fr-CH" sz="1800" kern="1200" dirty="0" smtClean="0">
              <a:solidFill>
                <a:schemeClr val="tx1"/>
              </a:solidFill>
            </a:rPr>
            <a:t>, etc.</a:t>
          </a:r>
          <a:endParaRPr lang="en-US" sz="1800" kern="1200" dirty="0">
            <a:solidFill>
              <a:schemeClr val="tx1"/>
            </a:solidFill>
          </a:endParaRPr>
        </a:p>
      </dsp:txBody>
      <dsp:txXfrm>
        <a:off x="1767104" y="2497560"/>
        <a:ext cx="5894727" cy="1088861"/>
      </dsp:txXfrm>
    </dsp:sp>
    <dsp:sp modelId="{E30863FE-9BE2-4352-A498-C8E94C151C33}">
      <dsp:nvSpPr>
        <dsp:cNvPr id="0" name=""/>
        <dsp:cNvSpPr/>
      </dsp:nvSpPr>
      <dsp:spPr>
        <a:xfrm>
          <a:off x="632179" y="3767149"/>
          <a:ext cx="1015102" cy="1015102"/>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6D752-E471-43A1-99C2-C08F0D883C7A}">
      <dsp:nvSpPr>
        <dsp:cNvPr id="0" name=""/>
        <dsp:cNvSpPr/>
      </dsp:nvSpPr>
      <dsp:spPr>
        <a:xfrm>
          <a:off x="1708188" y="3767149"/>
          <a:ext cx="6012559" cy="1015102"/>
        </a:xfrm>
        <a:prstGeom prst="roundRect">
          <a:avLst>
            <a:gd name="adj" fmla="val 1667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1978025" lvl="0" indent="-1978025" algn="l" defTabSz="800100">
            <a:lnSpc>
              <a:spcPct val="90000"/>
            </a:lnSpc>
            <a:spcBef>
              <a:spcPct val="0"/>
            </a:spcBef>
            <a:spcAft>
              <a:spcPct val="35000"/>
            </a:spcAft>
          </a:pPr>
          <a:r>
            <a:rPr lang="fr-CH" sz="1800" b="1" kern="1200" dirty="0" err="1" smtClean="0">
              <a:solidFill>
                <a:schemeClr val="tx1"/>
              </a:solidFill>
            </a:rPr>
            <a:t>Employment</a:t>
          </a:r>
          <a:r>
            <a:rPr lang="fr-CH" sz="1800" b="1" kern="1200" dirty="0" smtClean="0">
              <a:solidFill>
                <a:schemeClr val="tx1"/>
              </a:solidFill>
            </a:rPr>
            <a:t> </a:t>
          </a:r>
          <a:r>
            <a:rPr lang="fr-CH" sz="1800" b="1" kern="1200" dirty="0" err="1" smtClean="0">
              <a:solidFill>
                <a:schemeClr val="tx1"/>
              </a:solidFill>
            </a:rPr>
            <a:t>target</a:t>
          </a:r>
          <a:r>
            <a:rPr lang="fr-CH" sz="1800" b="1" kern="1200" dirty="0" smtClean="0">
              <a:solidFill>
                <a:schemeClr val="tx1"/>
              </a:solidFill>
            </a:rPr>
            <a:t>:</a:t>
          </a:r>
          <a:r>
            <a:rPr lang="fr-CH" sz="1800" kern="1200" dirty="0" smtClean="0">
              <a:solidFill>
                <a:schemeClr val="tx1"/>
              </a:solidFill>
            </a:rPr>
            <a:t> an explicit </a:t>
          </a:r>
          <a:r>
            <a:rPr lang="fr-CH" sz="1800" kern="1200" dirty="0" err="1" smtClean="0">
              <a:solidFill>
                <a:schemeClr val="tx1"/>
              </a:solidFill>
            </a:rPr>
            <a:t>commitment</a:t>
          </a:r>
          <a:r>
            <a:rPr lang="fr-CH" sz="1800" kern="1200" dirty="0" smtClean="0">
              <a:solidFill>
                <a:schemeClr val="tx1"/>
              </a:solidFill>
            </a:rPr>
            <a:t> to </a:t>
          </a:r>
          <a:r>
            <a:rPr lang="fr-CH" sz="1800" kern="1200" dirty="0" err="1" smtClean="0">
              <a:solidFill>
                <a:schemeClr val="tx1"/>
              </a:solidFill>
            </a:rPr>
            <a:t>achieve</a:t>
          </a:r>
          <a:r>
            <a:rPr lang="fr-CH" sz="1800" kern="1200" dirty="0" smtClean="0">
              <a:solidFill>
                <a:schemeClr val="tx1"/>
              </a:solidFill>
            </a:rPr>
            <a:t> a </a:t>
          </a:r>
          <a:r>
            <a:rPr lang="fr-CH" sz="1800" kern="1200" dirty="0" err="1" smtClean="0">
              <a:solidFill>
                <a:schemeClr val="tx1"/>
              </a:solidFill>
            </a:rPr>
            <a:t>given</a:t>
          </a:r>
          <a:r>
            <a:rPr lang="fr-CH" sz="1800" kern="1200" dirty="0" smtClean="0">
              <a:solidFill>
                <a:schemeClr val="tx1"/>
              </a:solidFill>
            </a:rPr>
            <a:t> </a:t>
          </a:r>
          <a:r>
            <a:rPr lang="fr-CH" sz="1800" kern="1200" dirty="0" err="1" smtClean="0">
              <a:solidFill>
                <a:schemeClr val="tx1"/>
              </a:solidFill>
            </a:rPr>
            <a:t>employment</a:t>
          </a:r>
          <a:r>
            <a:rPr lang="fr-CH" sz="1800" kern="1200" dirty="0" smtClean="0">
              <a:solidFill>
                <a:schemeClr val="tx1"/>
              </a:solidFill>
            </a:rPr>
            <a:t> </a:t>
          </a:r>
          <a:r>
            <a:rPr lang="fr-CH" sz="1800" kern="1200" dirty="0" err="1" smtClean="0">
              <a:solidFill>
                <a:schemeClr val="tx1"/>
              </a:solidFill>
            </a:rPr>
            <a:t>result</a:t>
          </a:r>
          <a:r>
            <a:rPr lang="fr-CH" sz="1800" kern="1200" dirty="0" smtClean="0">
              <a:solidFill>
                <a:schemeClr val="tx1"/>
              </a:solidFill>
            </a:rPr>
            <a:t> in a </a:t>
          </a:r>
          <a:r>
            <a:rPr lang="fr-CH" sz="1800" kern="1200" dirty="0" err="1" smtClean="0">
              <a:solidFill>
                <a:schemeClr val="tx1"/>
              </a:solidFill>
            </a:rPr>
            <a:t>given</a:t>
          </a:r>
          <a:r>
            <a:rPr lang="fr-CH" sz="1800" kern="1200" dirty="0" smtClean="0">
              <a:solidFill>
                <a:schemeClr val="tx1"/>
              </a:solidFill>
            </a:rPr>
            <a:t> time </a:t>
          </a:r>
          <a:r>
            <a:rPr lang="fr-CH" sz="1800" kern="1200" dirty="0" err="1" smtClean="0">
              <a:solidFill>
                <a:schemeClr val="tx1"/>
              </a:solidFill>
            </a:rPr>
            <a:t>period</a:t>
          </a:r>
          <a:endParaRPr lang="en-US" sz="1800" kern="1200" dirty="0">
            <a:solidFill>
              <a:schemeClr val="tx1"/>
            </a:solidFill>
          </a:endParaRPr>
        </a:p>
      </dsp:txBody>
      <dsp:txXfrm>
        <a:off x="1757750" y="3816711"/>
        <a:ext cx="5913435" cy="915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D1B65-F3D5-4ED8-B832-C1565CD9AC3F}">
      <dsp:nvSpPr>
        <dsp:cNvPr id="0" name=""/>
        <dsp:cNvSpPr/>
      </dsp:nvSpPr>
      <dsp:spPr>
        <a:xfrm>
          <a:off x="1470389" y="2062372"/>
          <a:ext cx="543922" cy="1090562"/>
        </a:xfrm>
        <a:custGeom>
          <a:avLst/>
          <a:gdLst/>
          <a:ahLst/>
          <a:cxnLst/>
          <a:rect l="0" t="0" r="0" b="0"/>
          <a:pathLst>
            <a:path>
              <a:moveTo>
                <a:pt x="0" y="0"/>
              </a:moveTo>
              <a:lnTo>
                <a:pt x="271961" y="0"/>
              </a:lnTo>
              <a:lnTo>
                <a:pt x="271961" y="1090562"/>
              </a:lnTo>
              <a:lnTo>
                <a:pt x="543922" y="109056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11884" y="2577187"/>
        <a:ext cx="60933" cy="60933"/>
      </dsp:txXfrm>
    </dsp:sp>
    <dsp:sp modelId="{5A0ACB99-D377-4EF3-8864-8B10DCC8AD19}">
      <dsp:nvSpPr>
        <dsp:cNvPr id="0" name=""/>
        <dsp:cNvSpPr/>
      </dsp:nvSpPr>
      <dsp:spPr>
        <a:xfrm>
          <a:off x="1470389" y="1746469"/>
          <a:ext cx="543922" cy="315903"/>
        </a:xfrm>
        <a:custGeom>
          <a:avLst/>
          <a:gdLst/>
          <a:ahLst/>
          <a:cxnLst/>
          <a:rect l="0" t="0" r="0" b="0"/>
          <a:pathLst>
            <a:path>
              <a:moveTo>
                <a:pt x="0" y="315903"/>
              </a:moveTo>
              <a:lnTo>
                <a:pt x="271961" y="315903"/>
              </a:lnTo>
              <a:lnTo>
                <a:pt x="271961" y="0"/>
              </a:lnTo>
              <a:lnTo>
                <a:pt x="543922"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26625" y="1888696"/>
        <a:ext cx="31450" cy="31450"/>
      </dsp:txXfrm>
    </dsp:sp>
    <dsp:sp modelId="{3B83AE93-5AA5-41E3-80D8-065E3F2B874D}">
      <dsp:nvSpPr>
        <dsp:cNvPr id="0" name=""/>
        <dsp:cNvSpPr/>
      </dsp:nvSpPr>
      <dsp:spPr>
        <a:xfrm>
          <a:off x="1470389" y="655906"/>
          <a:ext cx="543922" cy="1406466"/>
        </a:xfrm>
        <a:custGeom>
          <a:avLst/>
          <a:gdLst/>
          <a:ahLst/>
          <a:cxnLst/>
          <a:rect l="0" t="0" r="0" b="0"/>
          <a:pathLst>
            <a:path>
              <a:moveTo>
                <a:pt x="0" y="1406466"/>
              </a:moveTo>
              <a:lnTo>
                <a:pt x="271961" y="1406466"/>
              </a:lnTo>
              <a:lnTo>
                <a:pt x="271961" y="0"/>
              </a:lnTo>
              <a:lnTo>
                <a:pt x="543922"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04651" y="1321440"/>
        <a:ext cx="75398" cy="75398"/>
      </dsp:txXfrm>
    </dsp:sp>
    <dsp:sp modelId="{0111B5B1-CCAD-4896-99F4-9CEA052602FC}">
      <dsp:nvSpPr>
        <dsp:cNvPr id="0" name=""/>
        <dsp:cNvSpPr/>
      </dsp:nvSpPr>
      <dsp:spPr>
        <a:xfrm rot="16200000">
          <a:off x="-590118" y="1671287"/>
          <a:ext cx="3338844" cy="782171"/>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fr-CH" sz="4600" kern="1200" dirty="0" smtClean="0"/>
            <a:t>NEP</a:t>
          </a:r>
          <a:endParaRPr lang="en-US" sz="4600" kern="1200" dirty="0"/>
        </a:p>
      </dsp:txBody>
      <dsp:txXfrm>
        <a:off x="-551936" y="1709469"/>
        <a:ext cx="3262480" cy="705807"/>
      </dsp:txXfrm>
    </dsp:sp>
    <dsp:sp modelId="{4ACE1DB9-6484-4B79-A595-ABC979E6D8CD}">
      <dsp:nvSpPr>
        <dsp:cNvPr id="0" name=""/>
        <dsp:cNvSpPr/>
      </dsp:nvSpPr>
      <dsp:spPr>
        <a:xfrm>
          <a:off x="2014312" y="198293"/>
          <a:ext cx="4832548" cy="915227"/>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Quantity</a:t>
          </a:r>
          <a:r>
            <a:rPr lang="en-US" sz="1800" kern="1200" dirty="0" smtClean="0">
              <a:solidFill>
                <a:schemeClr val="tx1"/>
              </a:solidFill>
            </a:rPr>
            <a:t> - Work for all who want to work</a:t>
          </a:r>
          <a:endParaRPr lang="en-US" sz="1800" kern="1200" dirty="0">
            <a:solidFill>
              <a:schemeClr val="tx1"/>
            </a:solidFill>
          </a:endParaRPr>
        </a:p>
      </dsp:txBody>
      <dsp:txXfrm>
        <a:off x="2058990" y="242971"/>
        <a:ext cx="4743192" cy="825871"/>
      </dsp:txXfrm>
    </dsp:sp>
    <dsp:sp modelId="{891BAED6-D43B-4698-B54F-DCE4BE02D8A0}">
      <dsp:nvSpPr>
        <dsp:cNvPr id="0" name=""/>
        <dsp:cNvSpPr/>
      </dsp:nvSpPr>
      <dsp:spPr>
        <a:xfrm>
          <a:off x="2014312" y="1309063"/>
          <a:ext cx="4832548" cy="874812"/>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Quality</a:t>
          </a:r>
          <a:r>
            <a:rPr lang="en-US" sz="1800" kern="1200" dirty="0" smtClean="0">
              <a:solidFill>
                <a:schemeClr val="tx1"/>
              </a:solidFill>
            </a:rPr>
            <a:t>  - Such work is as productive as possible</a:t>
          </a:r>
          <a:endParaRPr lang="en-US" sz="1800" kern="1200" dirty="0">
            <a:solidFill>
              <a:schemeClr val="tx1"/>
            </a:solidFill>
          </a:endParaRPr>
        </a:p>
      </dsp:txBody>
      <dsp:txXfrm>
        <a:off x="2057017" y="1351768"/>
        <a:ext cx="4747138" cy="789402"/>
      </dsp:txXfrm>
    </dsp:sp>
    <dsp:sp modelId="{63057D17-5E55-4BC1-827B-D0ED593C1E2A}">
      <dsp:nvSpPr>
        <dsp:cNvPr id="0" name=""/>
        <dsp:cNvSpPr/>
      </dsp:nvSpPr>
      <dsp:spPr>
        <a:xfrm>
          <a:off x="2014312" y="2379418"/>
          <a:ext cx="4899996" cy="1547034"/>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Non-discrimination</a:t>
          </a:r>
          <a:r>
            <a:rPr lang="en-US" sz="1800" kern="1200" dirty="0" smtClean="0">
              <a:solidFill>
                <a:schemeClr val="tx1"/>
              </a:solidFill>
            </a:rPr>
            <a:t> - There is freedom of choice of employment and fullest possibility for each worker to </a:t>
          </a:r>
          <a:r>
            <a:rPr lang="en-US" sz="1800" kern="1200" dirty="0" err="1" smtClean="0">
              <a:solidFill>
                <a:schemeClr val="tx1"/>
              </a:solidFill>
            </a:rPr>
            <a:t>utilise</a:t>
          </a:r>
          <a:r>
            <a:rPr lang="en-US" sz="1800" kern="1200" dirty="0" smtClean="0">
              <a:solidFill>
                <a:schemeClr val="tx1"/>
              </a:solidFill>
            </a:rPr>
            <a:t> her/his skills, irrespective of race, gender, age, religion, political opinion, social origin, etc.</a:t>
          </a:r>
          <a:endParaRPr lang="en-US" sz="1800" kern="1200" dirty="0">
            <a:solidFill>
              <a:schemeClr val="tx1"/>
            </a:solidFill>
          </a:endParaRPr>
        </a:p>
      </dsp:txBody>
      <dsp:txXfrm>
        <a:off x="2089832" y="2454938"/>
        <a:ext cx="4748956" cy="1395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B56BD-8123-46D4-A882-B7F7CAE512DA}">
      <dsp:nvSpPr>
        <dsp:cNvPr id="0" name=""/>
        <dsp:cNvSpPr/>
      </dsp:nvSpPr>
      <dsp:spPr>
        <a:xfrm>
          <a:off x="0" y="700977"/>
          <a:ext cx="2047727" cy="122863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err="1" smtClean="0"/>
            <a:t>Employment</a:t>
          </a:r>
          <a:r>
            <a:rPr lang="fr-CH" sz="1800" kern="1200" dirty="0" smtClean="0"/>
            <a:t> expansion</a:t>
          </a:r>
          <a:endParaRPr lang="en-US" sz="1800" kern="1200" dirty="0"/>
        </a:p>
      </dsp:txBody>
      <dsp:txXfrm>
        <a:off x="59977" y="760954"/>
        <a:ext cx="1927773" cy="1108682"/>
      </dsp:txXfrm>
    </dsp:sp>
    <dsp:sp modelId="{BF0C5926-EE47-4914-803D-89F51104176C}">
      <dsp:nvSpPr>
        <dsp:cNvPr id="0" name=""/>
        <dsp:cNvSpPr/>
      </dsp:nvSpPr>
      <dsp:spPr>
        <a:xfrm>
          <a:off x="2252500" y="700977"/>
          <a:ext cx="2047727" cy="122863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err="1" smtClean="0"/>
            <a:t>Skills</a:t>
          </a:r>
          <a:r>
            <a:rPr lang="fr-CH" sz="1800" kern="1200" dirty="0" smtClean="0"/>
            <a:t>, </a:t>
          </a:r>
          <a:r>
            <a:rPr lang="fr-CH" sz="1800" kern="1200" dirty="0" err="1" smtClean="0"/>
            <a:t>technology</a:t>
          </a:r>
          <a:r>
            <a:rPr lang="fr-CH" sz="1800" kern="1200" dirty="0" smtClean="0"/>
            <a:t> and </a:t>
          </a:r>
          <a:r>
            <a:rPr lang="fr-CH" sz="1800" kern="1200" dirty="0" err="1" smtClean="0"/>
            <a:t>employability</a:t>
          </a:r>
          <a:endParaRPr lang="en-US" sz="1800" kern="1200" dirty="0"/>
        </a:p>
      </dsp:txBody>
      <dsp:txXfrm>
        <a:off x="2312477" y="760954"/>
        <a:ext cx="1927773" cy="1108682"/>
      </dsp:txXfrm>
    </dsp:sp>
    <dsp:sp modelId="{180A4F6F-E812-4A43-9125-4C236DA0C97F}">
      <dsp:nvSpPr>
        <dsp:cNvPr id="0" name=""/>
        <dsp:cNvSpPr/>
      </dsp:nvSpPr>
      <dsp:spPr>
        <a:xfrm>
          <a:off x="4505000" y="700977"/>
          <a:ext cx="2047727" cy="122863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smtClean="0"/>
            <a:t>Enterprise </a:t>
          </a:r>
          <a:r>
            <a:rPr lang="fr-CH" sz="1800" kern="1200" dirty="0" err="1" smtClean="0"/>
            <a:t>development</a:t>
          </a:r>
          <a:endParaRPr lang="en-US" sz="1800" kern="1200" dirty="0"/>
        </a:p>
      </dsp:txBody>
      <dsp:txXfrm>
        <a:off x="4564977" y="760954"/>
        <a:ext cx="1927773" cy="1108682"/>
      </dsp:txXfrm>
    </dsp:sp>
    <dsp:sp modelId="{3A3F4955-DC15-4C05-B9A2-B0E62B5C0CA8}">
      <dsp:nvSpPr>
        <dsp:cNvPr id="0" name=""/>
        <dsp:cNvSpPr/>
      </dsp:nvSpPr>
      <dsp:spPr>
        <a:xfrm>
          <a:off x="0" y="2134386"/>
          <a:ext cx="2047727" cy="122863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smtClean="0"/>
            <a:t>Labour </a:t>
          </a:r>
          <a:r>
            <a:rPr lang="fr-CH" sz="1800" kern="1200" dirty="0" err="1" smtClean="0"/>
            <a:t>market</a:t>
          </a:r>
          <a:r>
            <a:rPr lang="fr-CH" sz="1800" kern="1200" dirty="0" smtClean="0"/>
            <a:t> institutions and </a:t>
          </a:r>
          <a:r>
            <a:rPr lang="fr-CH" sz="1800" kern="1200" dirty="0" err="1" smtClean="0"/>
            <a:t>policies</a:t>
          </a:r>
          <a:endParaRPr lang="en-US" sz="1800" kern="1200" dirty="0"/>
        </a:p>
      </dsp:txBody>
      <dsp:txXfrm>
        <a:off x="59977" y="2194363"/>
        <a:ext cx="1927773" cy="1108682"/>
      </dsp:txXfrm>
    </dsp:sp>
    <dsp:sp modelId="{8517945D-6BE8-4B5D-9EBD-0542317BA35C}">
      <dsp:nvSpPr>
        <dsp:cNvPr id="0" name=""/>
        <dsp:cNvSpPr/>
      </dsp:nvSpPr>
      <dsp:spPr>
        <a:xfrm>
          <a:off x="2252500" y="2134386"/>
          <a:ext cx="2047727" cy="122863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err="1" smtClean="0"/>
            <a:t>Governance</a:t>
          </a:r>
          <a:r>
            <a:rPr lang="fr-CH" sz="1800" kern="1200" dirty="0" smtClean="0"/>
            <a:t>, </a:t>
          </a:r>
          <a:r>
            <a:rPr lang="fr-CH" sz="1800" kern="1200" dirty="0" err="1" smtClean="0"/>
            <a:t>representation</a:t>
          </a:r>
          <a:r>
            <a:rPr lang="fr-CH" sz="1800" kern="1200" dirty="0" smtClean="0"/>
            <a:t> and </a:t>
          </a:r>
          <a:r>
            <a:rPr lang="fr-CH" sz="1800" kern="1200" dirty="0" err="1" smtClean="0"/>
            <a:t>advocacy</a:t>
          </a:r>
          <a:endParaRPr lang="en-US" sz="1800" kern="1200" dirty="0"/>
        </a:p>
      </dsp:txBody>
      <dsp:txXfrm>
        <a:off x="2312477" y="2194363"/>
        <a:ext cx="1927773" cy="1108682"/>
      </dsp:txXfrm>
    </dsp:sp>
    <dsp:sp modelId="{A0052656-A993-4D9C-9141-98571ECF89E2}">
      <dsp:nvSpPr>
        <dsp:cNvPr id="0" name=""/>
        <dsp:cNvSpPr/>
      </dsp:nvSpPr>
      <dsp:spPr>
        <a:xfrm>
          <a:off x="4505000" y="2134386"/>
          <a:ext cx="2047727" cy="122863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smtClean="0"/>
            <a:t>Social protection</a:t>
          </a:r>
          <a:endParaRPr lang="en-US" sz="1800" kern="1200" dirty="0" smtClean="0"/>
        </a:p>
      </dsp:txBody>
      <dsp:txXfrm>
        <a:off x="4564977" y="2194363"/>
        <a:ext cx="1927773" cy="11086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E51D5-FB50-4BEE-900C-C78E195A4B7B}">
      <dsp:nvSpPr>
        <dsp:cNvPr id="0" name=""/>
        <dsp:cNvSpPr/>
      </dsp:nvSpPr>
      <dsp:spPr>
        <a:xfrm rot="5400000">
          <a:off x="4659047" y="-1716387"/>
          <a:ext cx="1650163" cy="5161533"/>
        </a:xfrm>
        <a:prstGeom prst="round2SameRect">
          <a:avLst/>
        </a:prstGeom>
        <a:solidFill>
          <a:schemeClr val="accent4">
            <a:lumMod val="20000"/>
            <a:lumOff val="80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61950" lvl="1" indent="-276225" algn="l" defTabSz="800100">
            <a:lnSpc>
              <a:spcPct val="90000"/>
            </a:lnSpc>
            <a:spcBef>
              <a:spcPct val="0"/>
            </a:spcBef>
            <a:spcAft>
              <a:spcPct val="15000"/>
            </a:spcAft>
            <a:buChar char="••"/>
          </a:pPr>
          <a:r>
            <a:rPr lang="fr-CH" sz="1800" kern="1200" dirty="0" err="1" smtClean="0"/>
            <a:t>Integrated</a:t>
          </a:r>
          <a:r>
            <a:rPr lang="fr-CH" sz="1800" kern="1200" dirty="0" smtClean="0"/>
            <a:t> and </a:t>
          </a:r>
          <a:r>
            <a:rPr lang="fr-CH" sz="1800" kern="1200" dirty="0" err="1" smtClean="0"/>
            <a:t>well-designed</a:t>
          </a:r>
          <a:r>
            <a:rPr lang="fr-CH" sz="1800" kern="1200" dirty="0" smtClean="0"/>
            <a:t> </a:t>
          </a:r>
          <a:r>
            <a:rPr lang="fr-CH" sz="1800" kern="1200" dirty="0" err="1" smtClean="0"/>
            <a:t>policy</a:t>
          </a:r>
          <a:r>
            <a:rPr lang="fr-CH" sz="1800" kern="1200" dirty="0" smtClean="0"/>
            <a:t> interventions</a:t>
          </a:r>
          <a:endParaRPr lang="en-US" sz="1800" kern="1200" dirty="0"/>
        </a:p>
        <a:p>
          <a:pPr marL="361950" lvl="1" indent="-276225" algn="l" defTabSz="800100">
            <a:lnSpc>
              <a:spcPct val="90000"/>
            </a:lnSpc>
            <a:spcBef>
              <a:spcPct val="0"/>
            </a:spcBef>
            <a:spcAft>
              <a:spcPct val="15000"/>
            </a:spcAft>
            <a:buChar char="••"/>
          </a:pPr>
          <a:r>
            <a:rPr lang="fr-CH" sz="1800" kern="1200" dirty="0" smtClean="0"/>
            <a:t>Policy coordination and </a:t>
          </a:r>
          <a:r>
            <a:rPr lang="fr-CH" sz="1800" kern="1200" dirty="0" err="1" smtClean="0"/>
            <a:t>coherence</a:t>
          </a:r>
          <a:endParaRPr lang="en-US" sz="1800" kern="1200" dirty="0"/>
        </a:p>
        <a:p>
          <a:pPr marL="361950" lvl="1" indent="-276225" algn="l" defTabSz="800100">
            <a:lnSpc>
              <a:spcPct val="90000"/>
            </a:lnSpc>
            <a:spcBef>
              <a:spcPct val="0"/>
            </a:spcBef>
            <a:spcAft>
              <a:spcPct val="15000"/>
            </a:spcAft>
            <a:buChar char="••"/>
          </a:pPr>
          <a:r>
            <a:rPr lang="fr-CH" sz="1800" kern="1200" dirty="0" smtClean="0"/>
            <a:t>Social dialogue</a:t>
          </a:r>
          <a:endParaRPr lang="en-US" sz="1800" kern="1200" dirty="0"/>
        </a:p>
      </dsp:txBody>
      <dsp:txXfrm rot="-5400000">
        <a:off x="2903362" y="119852"/>
        <a:ext cx="5080979" cy="1489055"/>
      </dsp:txXfrm>
    </dsp:sp>
    <dsp:sp modelId="{CD036987-075F-4CB4-AA64-B3E907FFD92F}">
      <dsp:nvSpPr>
        <dsp:cNvPr id="0" name=""/>
        <dsp:cNvSpPr/>
      </dsp:nvSpPr>
      <dsp:spPr>
        <a:xfrm>
          <a:off x="0" y="43"/>
          <a:ext cx="2903362" cy="17286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fr-CH" sz="3100" kern="1200" dirty="0" err="1" smtClean="0"/>
            <a:t>Institutional</a:t>
          </a:r>
          <a:r>
            <a:rPr lang="fr-CH" sz="3100" kern="1200" dirty="0" smtClean="0"/>
            <a:t> </a:t>
          </a:r>
          <a:r>
            <a:rPr lang="fr-CH" sz="3100" kern="1200" dirty="0" err="1" smtClean="0"/>
            <a:t>level</a:t>
          </a:r>
          <a:endParaRPr lang="en-US" sz="3100" kern="1200" dirty="0"/>
        </a:p>
      </dsp:txBody>
      <dsp:txXfrm>
        <a:off x="84387" y="84430"/>
        <a:ext cx="2734588" cy="1559898"/>
      </dsp:txXfrm>
    </dsp:sp>
    <dsp:sp modelId="{84CA089C-85F8-48C6-A928-0AC2108234FE}">
      <dsp:nvSpPr>
        <dsp:cNvPr id="0" name=""/>
        <dsp:cNvSpPr/>
      </dsp:nvSpPr>
      <dsp:spPr>
        <a:xfrm rot="5400000">
          <a:off x="4630586" y="98718"/>
          <a:ext cx="1707084" cy="5161533"/>
        </a:xfrm>
        <a:prstGeom prst="round2SameRect">
          <a:avLst/>
        </a:prstGeom>
        <a:solidFill>
          <a:schemeClr val="accent4">
            <a:lumMod val="20000"/>
            <a:lumOff val="80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61950" lvl="1" indent="-276225" algn="l" defTabSz="800100">
            <a:lnSpc>
              <a:spcPct val="90000"/>
            </a:lnSpc>
            <a:spcBef>
              <a:spcPct val="0"/>
            </a:spcBef>
            <a:spcAft>
              <a:spcPct val="15000"/>
            </a:spcAft>
            <a:buChar char="••"/>
          </a:pPr>
          <a:r>
            <a:rPr lang="fr-CH" sz="1800" kern="1200" dirty="0" smtClean="0"/>
            <a:t>Pro-</a:t>
          </a:r>
          <a:r>
            <a:rPr lang="fr-CH" sz="1800" kern="1200" dirty="0" err="1" smtClean="0"/>
            <a:t>employment</a:t>
          </a:r>
          <a:r>
            <a:rPr lang="fr-CH" sz="1800" kern="1200" dirty="0" smtClean="0"/>
            <a:t> </a:t>
          </a:r>
          <a:r>
            <a:rPr lang="fr-CH" sz="1800" kern="1200" dirty="0" err="1" smtClean="0"/>
            <a:t>macroeconomic</a:t>
          </a:r>
          <a:r>
            <a:rPr lang="fr-CH" sz="1800" kern="1200" dirty="0" smtClean="0"/>
            <a:t> </a:t>
          </a:r>
          <a:r>
            <a:rPr lang="fr-CH" sz="1800" kern="1200" dirty="0" err="1" smtClean="0"/>
            <a:t>policies</a:t>
          </a:r>
          <a:endParaRPr lang="en-US" sz="1800" kern="1200" dirty="0"/>
        </a:p>
        <a:p>
          <a:pPr marL="361950" lvl="1" indent="-276225" algn="l" defTabSz="800100">
            <a:lnSpc>
              <a:spcPct val="90000"/>
            </a:lnSpc>
            <a:spcBef>
              <a:spcPct val="0"/>
            </a:spcBef>
            <a:spcAft>
              <a:spcPct val="15000"/>
            </a:spcAft>
            <a:buChar char="••"/>
          </a:pPr>
          <a:r>
            <a:rPr lang="fr-CH" sz="1800" kern="1200" dirty="0" err="1" smtClean="0"/>
            <a:t>Employment</a:t>
          </a:r>
          <a:r>
            <a:rPr lang="fr-CH" sz="1800" kern="1200" dirty="0" smtClean="0"/>
            <a:t> </a:t>
          </a:r>
          <a:r>
            <a:rPr lang="fr-CH" sz="1800" kern="1200" dirty="0" err="1" smtClean="0"/>
            <a:t>targeting</a:t>
          </a:r>
          <a:endParaRPr lang="en-US" sz="1800" kern="1200" dirty="0"/>
        </a:p>
        <a:p>
          <a:pPr marL="361950" lvl="1" indent="-276225" algn="l" defTabSz="800100">
            <a:lnSpc>
              <a:spcPct val="90000"/>
            </a:lnSpc>
            <a:spcBef>
              <a:spcPct val="0"/>
            </a:spcBef>
            <a:spcAft>
              <a:spcPct val="15000"/>
            </a:spcAft>
            <a:buChar char="••"/>
          </a:pPr>
          <a:r>
            <a:rPr lang="fr-CH" sz="1800" kern="1200" dirty="0" smtClean="0"/>
            <a:t>Non discrimination and </a:t>
          </a:r>
          <a:r>
            <a:rPr lang="fr-CH" sz="1800" kern="1200" dirty="0" err="1" smtClean="0"/>
            <a:t>gender</a:t>
          </a:r>
          <a:r>
            <a:rPr lang="fr-CH" sz="1800" kern="1200" dirty="0" smtClean="0"/>
            <a:t> </a:t>
          </a:r>
          <a:r>
            <a:rPr lang="fr-CH" sz="1800" kern="1200" dirty="0" err="1" smtClean="0"/>
            <a:t>equality</a:t>
          </a:r>
          <a:r>
            <a:rPr lang="fr-CH" sz="1800" kern="1200" dirty="0" smtClean="0"/>
            <a:t> </a:t>
          </a:r>
          <a:r>
            <a:rPr lang="fr-CH" sz="1800" kern="1200" dirty="0" err="1" smtClean="0"/>
            <a:t>policies</a:t>
          </a:r>
          <a:endParaRPr lang="en-US" sz="1800" kern="1200" dirty="0"/>
        </a:p>
        <a:p>
          <a:pPr marL="361950" lvl="1" indent="-276225" algn="l" defTabSz="800100">
            <a:lnSpc>
              <a:spcPct val="90000"/>
            </a:lnSpc>
            <a:spcBef>
              <a:spcPct val="0"/>
            </a:spcBef>
            <a:spcAft>
              <a:spcPct val="15000"/>
            </a:spcAft>
            <a:buChar char="••"/>
          </a:pPr>
          <a:r>
            <a:rPr lang="en-US" sz="1800" kern="1200" dirty="0" smtClean="0"/>
            <a:t>Enabling environment for enterprise development</a:t>
          </a:r>
          <a:endParaRPr lang="en-US" sz="1800" kern="1200" dirty="0"/>
        </a:p>
      </dsp:txBody>
      <dsp:txXfrm rot="-5400000">
        <a:off x="2903362" y="1909276"/>
        <a:ext cx="5078200" cy="1540418"/>
      </dsp:txXfrm>
    </dsp:sp>
    <dsp:sp modelId="{E4090442-6C65-42D1-96C7-38BEE752AA8A}">
      <dsp:nvSpPr>
        <dsp:cNvPr id="0" name=""/>
        <dsp:cNvSpPr/>
      </dsp:nvSpPr>
      <dsp:spPr>
        <a:xfrm>
          <a:off x="0" y="1815149"/>
          <a:ext cx="2903362" cy="17286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fr-CH" sz="3100" kern="1200" dirty="0" smtClean="0"/>
            <a:t>Policy </a:t>
          </a:r>
          <a:r>
            <a:rPr lang="fr-CH" sz="3100" kern="1200" dirty="0" err="1" smtClean="0"/>
            <a:t>level</a:t>
          </a:r>
          <a:endParaRPr lang="en-US" sz="3100" kern="1200" dirty="0"/>
        </a:p>
      </dsp:txBody>
      <dsp:txXfrm>
        <a:off x="84387" y="1899536"/>
        <a:ext cx="2734588" cy="1559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6DFB8-1AE4-4617-B591-B2BE1BD48F0D}">
      <dsp:nvSpPr>
        <dsp:cNvPr id="0" name=""/>
        <dsp:cNvSpPr/>
      </dsp:nvSpPr>
      <dsp:spPr>
        <a:xfrm>
          <a:off x="3214698" y="-125107"/>
          <a:ext cx="1332801" cy="1276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80000"/>
            </a:lnSpc>
            <a:spcBef>
              <a:spcPct val="0"/>
            </a:spcBef>
            <a:spcAft>
              <a:spcPts val="0"/>
            </a:spcAft>
          </a:pPr>
          <a:r>
            <a:rPr lang="en-GB" sz="1200" kern="1200" dirty="0" smtClean="0"/>
            <a:t>1. Preparation</a:t>
          </a:r>
          <a:endParaRPr lang="en-GB" sz="1200" kern="1200" dirty="0"/>
        </a:p>
      </dsp:txBody>
      <dsp:txXfrm>
        <a:off x="3409882" y="61763"/>
        <a:ext cx="942433" cy="902285"/>
      </dsp:txXfrm>
    </dsp:sp>
    <dsp:sp modelId="{7F2EB982-A7BB-41A3-A44A-486AE3251AAA}">
      <dsp:nvSpPr>
        <dsp:cNvPr id="0" name=""/>
        <dsp:cNvSpPr/>
      </dsp:nvSpPr>
      <dsp:spPr>
        <a:xfrm rot="1542857">
          <a:off x="4501866" y="657881"/>
          <a:ext cx="78396" cy="345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4503031" y="721918"/>
        <a:ext cx="54877" cy="207415"/>
      </dsp:txXfrm>
    </dsp:sp>
    <dsp:sp modelId="{45697A3F-3343-4D6D-8D23-20A57C0E654B}">
      <dsp:nvSpPr>
        <dsp:cNvPr id="0" name=""/>
        <dsp:cNvSpPr/>
      </dsp:nvSpPr>
      <dsp:spPr>
        <a:xfrm>
          <a:off x="4510511" y="541798"/>
          <a:ext cx="1510861" cy="1276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80000"/>
            </a:lnSpc>
            <a:spcBef>
              <a:spcPct val="0"/>
            </a:spcBef>
            <a:spcAft>
              <a:spcPts val="0"/>
            </a:spcAft>
          </a:pPr>
          <a:r>
            <a:rPr lang="en-GB" sz="1200" kern="1200" dirty="0" smtClean="0"/>
            <a:t>2. Issue identification</a:t>
          </a:r>
          <a:endParaRPr lang="en-GB" sz="1200" kern="1200" dirty="0"/>
        </a:p>
      </dsp:txBody>
      <dsp:txXfrm>
        <a:off x="4731771" y="728668"/>
        <a:ext cx="1068341" cy="902285"/>
      </dsp:txXfrm>
    </dsp:sp>
    <dsp:sp modelId="{09A00598-8187-4D37-822C-6F91D4E504C2}">
      <dsp:nvSpPr>
        <dsp:cNvPr id="0" name=""/>
        <dsp:cNvSpPr/>
      </dsp:nvSpPr>
      <dsp:spPr>
        <a:xfrm rot="4628571">
          <a:off x="5369085" y="1753390"/>
          <a:ext cx="134447" cy="345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5384764" y="1802868"/>
        <a:ext cx="94113" cy="207415"/>
      </dsp:txXfrm>
    </dsp:sp>
    <dsp:sp modelId="{FA50EEE5-6D93-4956-A285-2791F38DB089}">
      <dsp:nvSpPr>
        <dsp:cNvPr id="0" name=""/>
        <dsp:cNvSpPr/>
      </dsp:nvSpPr>
      <dsp:spPr>
        <a:xfrm>
          <a:off x="4905545" y="2040320"/>
          <a:ext cx="1404848" cy="1276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80000"/>
            </a:lnSpc>
            <a:spcBef>
              <a:spcPct val="0"/>
            </a:spcBef>
            <a:spcAft>
              <a:spcPts val="0"/>
            </a:spcAft>
          </a:pPr>
          <a:r>
            <a:rPr lang="en-GB" sz="1200" kern="1200" dirty="0" smtClean="0"/>
            <a:t>3. Formulation</a:t>
          </a:r>
          <a:endParaRPr lang="en-GB" sz="1200" kern="1200" dirty="0"/>
        </a:p>
      </dsp:txBody>
      <dsp:txXfrm>
        <a:off x="5111280" y="2227190"/>
        <a:ext cx="993378" cy="902285"/>
      </dsp:txXfrm>
    </dsp:sp>
    <dsp:sp modelId="{4E832888-940B-4BF0-AA33-A3CE1F81CB83}">
      <dsp:nvSpPr>
        <dsp:cNvPr id="0" name=""/>
        <dsp:cNvSpPr/>
      </dsp:nvSpPr>
      <dsp:spPr>
        <a:xfrm rot="7714286">
          <a:off x="5060783" y="3112495"/>
          <a:ext cx="126224" cy="345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5091521" y="3166831"/>
        <a:ext cx="88357" cy="207415"/>
      </dsp:txXfrm>
    </dsp:sp>
    <dsp:sp modelId="{AEDB5217-9877-46D5-A02A-5115F89A2F34}">
      <dsp:nvSpPr>
        <dsp:cNvPr id="0" name=""/>
        <dsp:cNvSpPr/>
      </dsp:nvSpPr>
      <dsp:spPr>
        <a:xfrm>
          <a:off x="4011616" y="3242041"/>
          <a:ext cx="1276025" cy="1276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80000"/>
            </a:lnSpc>
            <a:spcBef>
              <a:spcPct val="0"/>
            </a:spcBef>
            <a:spcAft>
              <a:spcPts val="0"/>
            </a:spcAft>
          </a:pPr>
          <a:r>
            <a:rPr lang="en-GB" sz="1200" kern="1200" dirty="0" smtClean="0"/>
            <a:t>4. Adoption</a:t>
          </a:r>
          <a:endParaRPr lang="en-GB" sz="1200" kern="1200" dirty="0"/>
        </a:p>
      </dsp:txBody>
      <dsp:txXfrm>
        <a:off x="4198486" y="3428911"/>
        <a:ext cx="902285" cy="902285"/>
      </dsp:txXfrm>
    </dsp:sp>
    <dsp:sp modelId="{5FF03204-8822-4372-9A66-9F8CC8186A15}">
      <dsp:nvSpPr>
        <dsp:cNvPr id="0" name=""/>
        <dsp:cNvSpPr/>
      </dsp:nvSpPr>
      <dsp:spPr>
        <a:xfrm rot="10800000">
          <a:off x="3907353" y="3707207"/>
          <a:ext cx="73679" cy="345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3929457" y="3776346"/>
        <a:ext cx="51575" cy="207415"/>
      </dsp:txXfrm>
    </dsp:sp>
    <dsp:sp modelId="{45411997-AC1A-4A14-B9B2-DFDE397A9DE7}">
      <dsp:nvSpPr>
        <dsp:cNvPr id="0" name=""/>
        <dsp:cNvSpPr/>
      </dsp:nvSpPr>
      <dsp:spPr>
        <a:xfrm>
          <a:off x="2352539" y="3242041"/>
          <a:ext cx="1520059" cy="1276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80000"/>
            </a:lnSpc>
            <a:spcBef>
              <a:spcPct val="0"/>
            </a:spcBef>
            <a:spcAft>
              <a:spcPts val="0"/>
            </a:spcAft>
          </a:pPr>
          <a:r>
            <a:rPr lang="en-GB" sz="1200" kern="1200" dirty="0" smtClean="0"/>
            <a:t>5. Programming</a:t>
          </a:r>
          <a:endParaRPr lang="en-GB" sz="1200" kern="1200" dirty="0"/>
        </a:p>
      </dsp:txBody>
      <dsp:txXfrm>
        <a:off x="2575146" y="3428911"/>
        <a:ext cx="1074845" cy="902285"/>
      </dsp:txXfrm>
    </dsp:sp>
    <dsp:sp modelId="{0DDE2239-C1BB-4025-9D1D-A046253EFBC3}">
      <dsp:nvSpPr>
        <dsp:cNvPr id="0" name=""/>
        <dsp:cNvSpPr/>
      </dsp:nvSpPr>
      <dsp:spPr>
        <a:xfrm rot="13885714">
          <a:off x="2570429" y="3097276"/>
          <a:ext cx="111472" cy="345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597575" y="3179488"/>
        <a:ext cx="78030" cy="207415"/>
      </dsp:txXfrm>
    </dsp:sp>
    <dsp:sp modelId="{CE2DF863-5C2B-4ED8-BE57-A012A497070C}">
      <dsp:nvSpPr>
        <dsp:cNvPr id="0" name=""/>
        <dsp:cNvSpPr/>
      </dsp:nvSpPr>
      <dsp:spPr>
        <a:xfrm>
          <a:off x="1487827" y="2040320"/>
          <a:ext cx="1332801" cy="1276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80000"/>
            </a:lnSpc>
            <a:spcBef>
              <a:spcPct val="0"/>
            </a:spcBef>
            <a:spcAft>
              <a:spcPts val="0"/>
            </a:spcAft>
          </a:pPr>
          <a:r>
            <a:rPr lang="en-GB" sz="1200" kern="1200" dirty="0" smtClean="0"/>
            <a:t>6.Implementation</a:t>
          </a:r>
          <a:endParaRPr lang="en-GB" sz="1200" kern="1200" dirty="0"/>
        </a:p>
      </dsp:txBody>
      <dsp:txXfrm>
        <a:off x="1683011" y="2227190"/>
        <a:ext cx="942433" cy="902285"/>
      </dsp:txXfrm>
    </dsp:sp>
    <dsp:sp modelId="{5BF3905E-24BE-4293-B975-1C5AA8A08A6E}">
      <dsp:nvSpPr>
        <dsp:cNvPr id="0" name=""/>
        <dsp:cNvSpPr/>
      </dsp:nvSpPr>
      <dsp:spPr>
        <a:xfrm rot="16971429">
          <a:off x="2256422" y="1761558"/>
          <a:ext cx="135205" cy="345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2272190" y="1850469"/>
        <a:ext cx="94644" cy="207415"/>
      </dsp:txXfrm>
    </dsp:sp>
    <dsp:sp modelId="{7AB03180-80AA-4E81-A768-2E79211972F0}">
      <dsp:nvSpPr>
        <dsp:cNvPr id="0" name=""/>
        <dsp:cNvSpPr/>
      </dsp:nvSpPr>
      <dsp:spPr>
        <a:xfrm>
          <a:off x="1739801" y="541798"/>
          <a:ext cx="1512910" cy="1276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80000"/>
            </a:lnSpc>
            <a:spcBef>
              <a:spcPct val="0"/>
            </a:spcBef>
            <a:spcAft>
              <a:spcPts val="0"/>
            </a:spcAft>
          </a:pPr>
          <a:r>
            <a:rPr lang="en-GB" sz="1200" kern="1200" dirty="0" smtClean="0"/>
            <a:t>7. Evaluation</a:t>
          </a:r>
          <a:endParaRPr lang="en-GB" sz="1200" kern="1200" dirty="0"/>
        </a:p>
      </dsp:txBody>
      <dsp:txXfrm>
        <a:off x="1961362" y="728668"/>
        <a:ext cx="1069788" cy="902285"/>
      </dsp:txXfrm>
    </dsp:sp>
    <dsp:sp modelId="{61F884A0-76B9-4592-A3DC-D8F1C0D3AA95}">
      <dsp:nvSpPr>
        <dsp:cNvPr id="0" name=""/>
        <dsp:cNvSpPr/>
      </dsp:nvSpPr>
      <dsp:spPr>
        <a:xfrm rot="20057143">
          <a:off x="3178480" y="659640"/>
          <a:ext cx="78001" cy="345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3179639" y="733855"/>
        <a:ext cx="54601" cy="2074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8F963-2D60-4D67-88A9-E1F2DF2E694E}">
      <dsp:nvSpPr>
        <dsp:cNvPr id="0" name=""/>
        <dsp:cNvSpPr/>
      </dsp:nvSpPr>
      <dsp:spPr>
        <a:xfrm rot="16200000">
          <a:off x="1322" y="558601"/>
          <a:ext cx="2946796" cy="2946796"/>
        </a:xfrm>
        <a:prstGeom prst="downArrow">
          <a:avLst>
            <a:gd name="adj1" fmla="val 50000"/>
            <a:gd name="adj2" fmla="val 35000"/>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fr-CH" sz="3000" kern="1200" dirty="0" smtClean="0"/>
            <a:t>The action plan</a:t>
          </a:r>
          <a:endParaRPr lang="fr-CH" sz="3000" kern="1200" dirty="0"/>
        </a:p>
      </dsp:txBody>
      <dsp:txXfrm rot="5400000">
        <a:off x="1323" y="1295299"/>
        <a:ext cx="2431107" cy="1473398"/>
      </dsp:txXfrm>
    </dsp:sp>
    <dsp:sp modelId="{D0EB8527-DD83-453E-9BD5-E0824E1CC4EC}">
      <dsp:nvSpPr>
        <dsp:cNvPr id="0" name=""/>
        <dsp:cNvSpPr/>
      </dsp:nvSpPr>
      <dsp:spPr>
        <a:xfrm rot="5400000">
          <a:off x="3147880" y="558601"/>
          <a:ext cx="2946796" cy="2946796"/>
        </a:xfrm>
        <a:prstGeom prst="downArrow">
          <a:avLst>
            <a:gd name="adj1" fmla="val 50000"/>
            <a:gd name="adj2" fmla="val 35000"/>
          </a:avLst>
        </a:prstGeom>
        <a:solidFill>
          <a:schemeClr val="accent2">
            <a:shade val="80000"/>
            <a:hueOff val="0"/>
            <a:satOff val="-28019"/>
            <a:lumOff val="31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fr-CH" sz="3000" kern="1200" dirty="0" smtClean="0"/>
            <a:t>M&amp;E system</a:t>
          </a:r>
          <a:endParaRPr lang="fr-CH" sz="3000" kern="1200" dirty="0"/>
        </a:p>
      </dsp:txBody>
      <dsp:txXfrm rot="-5400000">
        <a:off x="3663570" y="1295300"/>
        <a:ext cx="2431107" cy="14733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5772E-A5BC-4A00-9F9D-12A118B87B91}">
      <dsp:nvSpPr>
        <dsp:cNvPr id="0" name=""/>
        <dsp:cNvSpPr/>
      </dsp:nvSpPr>
      <dsp:spPr>
        <a:xfrm rot="933587">
          <a:off x="2036391" y="771368"/>
          <a:ext cx="1646121" cy="616822"/>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smtClean="0"/>
            <a:t>Social protection </a:t>
          </a:r>
          <a:endParaRPr lang="en-US" sz="1800" kern="1200" dirty="0"/>
        </a:p>
      </dsp:txBody>
      <dsp:txXfrm>
        <a:off x="2054457" y="789434"/>
        <a:ext cx="1609989" cy="580690"/>
      </dsp:txXfrm>
    </dsp:sp>
    <dsp:sp modelId="{D27FEBF0-500E-4592-B7BA-744070EF283A}">
      <dsp:nvSpPr>
        <dsp:cNvPr id="0" name=""/>
        <dsp:cNvSpPr/>
      </dsp:nvSpPr>
      <dsp:spPr>
        <a:xfrm rot="417292">
          <a:off x="2936861" y="146602"/>
          <a:ext cx="4077564" cy="847117"/>
        </a:xfrm>
        <a:prstGeom prst="roundRect">
          <a:avLst>
            <a:gd name="adj" fmla="val 10000"/>
          </a:avLst>
        </a:prstGeom>
        <a:solidFill>
          <a:schemeClr val="accent5">
            <a:tint val="40000"/>
            <a:alpha val="90000"/>
            <a:hueOff val="1081694"/>
            <a:satOff val="-7672"/>
            <a:lumOff val="-4365"/>
            <a:alphaOff val="0"/>
          </a:schemeClr>
        </a:solidFill>
        <a:ln w="25400" cap="flat" cmpd="sng" algn="ctr">
          <a:solidFill>
            <a:schemeClr val="accent5">
              <a:tint val="40000"/>
              <a:alpha val="90000"/>
              <a:hueOff val="1081694"/>
              <a:satOff val="-7672"/>
              <a:lumOff val="-43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err="1" smtClean="0"/>
            <a:t>Employment</a:t>
          </a:r>
          <a:r>
            <a:rPr lang="fr-CH" sz="1800" kern="1200" dirty="0" smtClean="0"/>
            <a:t> </a:t>
          </a:r>
          <a:r>
            <a:rPr lang="fr-CH" sz="1800" kern="1200" dirty="0" err="1" smtClean="0"/>
            <a:t>is</a:t>
          </a:r>
          <a:r>
            <a:rPr lang="fr-CH" sz="1800" kern="1200" dirty="0" smtClean="0"/>
            <a:t> </a:t>
          </a:r>
          <a:r>
            <a:rPr lang="fr-CH" sz="1800" kern="1200" dirty="0" err="1" smtClean="0"/>
            <a:t>among</a:t>
          </a:r>
          <a:r>
            <a:rPr lang="fr-CH" sz="1800" kern="1200" dirty="0" smtClean="0"/>
            <a:t> the </a:t>
          </a:r>
          <a:r>
            <a:rPr lang="fr-CH" sz="1800" kern="1200" dirty="0" err="1" smtClean="0"/>
            <a:t>many</a:t>
          </a:r>
          <a:r>
            <a:rPr lang="fr-CH" sz="1800" kern="1200" dirty="0" smtClean="0"/>
            <a:t> issues </a:t>
          </a:r>
          <a:r>
            <a:rPr lang="fr-CH" sz="1800" kern="1200" dirty="0" err="1" smtClean="0"/>
            <a:t>seeking</a:t>
          </a:r>
          <a:r>
            <a:rPr lang="fr-CH" sz="1800" kern="1200" dirty="0" smtClean="0"/>
            <a:t> a </a:t>
          </a:r>
          <a:r>
            <a:rPr lang="fr-CH" sz="1800" kern="1200" dirty="0" err="1" smtClean="0"/>
            <a:t>larger</a:t>
          </a:r>
          <a:r>
            <a:rPr lang="fr-CH" sz="1800" kern="1200" dirty="0" smtClean="0"/>
            <a:t> place in national budgets</a:t>
          </a:r>
          <a:endParaRPr lang="en-US" sz="1800" kern="1200" dirty="0"/>
        </a:p>
      </dsp:txBody>
      <dsp:txXfrm>
        <a:off x="2961672" y="171413"/>
        <a:ext cx="4027942" cy="797495"/>
      </dsp:txXfrm>
    </dsp:sp>
    <dsp:sp modelId="{9A2B5F9E-2A32-4401-94F3-2157AD5336C2}">
      <dsp:nvSpPr>
        <dsp:cNvPr id="0" name=""/>
        <dsp:cNvSpPr/>
      </dsp:nvSpPr>
      <dsp:spPr>
        <a:xfrm>
          <a:off x="3790993" y="2612077"/>
          <a:ext cx="408383" cy="408383"/>
        </a:xfrm>
        <a:prstGeom prst="triangle">
          <a:avLst/>
        </a:prstGeom>
        <a:solidFill>
          <a:schemeClr val="accent5">
            <a:tint val="40000"/>
            <a:alpha val="90000"/>
            <a:hueOff val="2163389"/>
            <a:satOff val="-15343"/>
            <a:lumOff val="-8730"/>
            <a:alphaOff val="0"/>
          </a:schemeClr>
        </a:solidFill>
        <a:ln w="25400" cap="flat" cmpd="sng" algn="ctr">
          <a:solidFill>
            <a:schemeClr val="accent5">
              <a:tint val="40000"/>
              <a:alpha val="90000"/>
              <a:hueOff val="2163389"/>
              <a:satOff val="-15343"/>
              <a:lumOff val="-8730"/>
              <a:alphaOff val="0"/>
            </a:schemeClr>
          </a:solidFill>
          <a:prstDash val="solid"/>
        </a:ln>
        <a:effectLst/>
      </dsp:spPr>
      <dsp:style>
        <a:lnRef idx="2">
          <a:scrgbClr r="0" g="0" b="0"/>
        </a:lnRef>
        <a:fillRef idx="1">
          <a:scrgbClr r="0" g="0" b="0"/>
        </a:fillRef>
        <a:effectRef idx="0">
          <a:scrgbClr r="0" g="0" b="0"/>
        </a:effectRef>
        <a:fontRef idx="minor"/>
      </dsp:style>
    </dsp:sp>
    <dsp:sp modelId="{D1894DFB-2436-41DE-B2AA-7B4DA1EB402C}">
      <dsp:nvSpPr>
        <dsp:cNvPr id="0" name=""/>
        <dsp:cNvSpPr/>
      </dsp:nvSpPr>
      <dsp:spPr>
        <a:xfrm rot="240000">
          <a:off x="2506822" y="2574521"/>
          <a:ext cx="2916502" cy="203941"/>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sp>
    <dsp:sp modelId="{E85E46B8-847B-44B6-A653-CABF18D624BA}">
      <dsp:nvSpPr>
        <dsp:cNvPr id="0" name=""/>
        <dsp:cNvSpPr/>
      </dsp:nvSpPr>
      <dsp:spPr>
        <a:xfrm rot="240000">
          <a:off x="3934837" y="2155524"/>
          <a:ext cx="1910567" cy="3904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smtClean="0"/>
            <a:t>Infrastructure</a:t>
          </a:r>
          <a:endParaRPr lang="en-US" sz="1800" kern="1200" dirty="0"/>
        </a:p>
      </dsp:txBody>
      <dsp:txXfrm>
        <a:off x="3953895" y="2174582"/>
        <a:ext cx="1872451" cy="352291"/>
      </dsp:txXfrm>
    </dsp:sp>
    <dsp:sp modelId="{254C7CC3-3D2A-4122-BF65-9038D1751E90}">
      <dsp:nvSpPr>
        <dsp:cNvPr id="0" name=""/>
        <dsp:cNvSpPr/>
      </dsp:nvSpPr>
      <dsp:spPr>
        <a:xfrm rot="21154336">
          <a:off x="4291292" y="1491580"/>
          <a:ext cx="1387994" cy="526845"/>
        </a:xfrm>
        <a:prstGeom prst="roundRect">
          <a:avLst/>
        </a:prstGeom>
        <a:solidFill>
          <a:schemeClr val="accent5">
            <a:hueOff val="814256"/>
            <a:satOff val="2799"/>
            <a:lumOff val="-1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smtClean="0"/>
            <a:t>Education</a:t>
          </a:r>
          <a:endParaRPr lang="en-US" sz="1800" kern="1200" dirty="0"/>
        </a:p>
      </dsp:txBody>
      <dsp:txXfrm>
        <a:off x="4317010" y="1517298"/>
        <a:ext cx="1336558" cy="475409"/>
      </dsp:txXfrm>
    </dsp:sp>
    <dsp:sp modelId="{DE93EEA4-B1AF-4D5D-9A1E-22F522C22D12}">
      <dsp:nvSpPr>
        <dsp:cNvPr id="0" name=""/>
        <dsp:cNvSpPr/>
      </dsp:nvSpPr>
      <dsp:spPr>
        <a:xfrm rot="240000">
          <a:off x="4193434" y="1012439"/>
          <a:ext cx="977945" cy="455622"/>
        </a:xfrm>
        <a:prstGeom prst="roundRect">
          <a:avLst/>
        </a:prstGeom>
        <a:solidFill>
          <a:schemeClr val="accent5">
            <a:hueOff val="1628512"/>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err="1" smtClean="0"/>
            <a:t>Health</a:t>
          </a:r>
          <a:endParaRPr lang="en-US" sz="1800" kern="1200" dirty="0"/>
        </a:p>
      </dsp:txBody>
      <dsp:txXfrm>
        <a:off x="4215676" y="1034681"/>
        <a:ext cx="933461" cy="411138"/>
      </dsp:txXfrm>
    </dsp:sp>
    <dsp:sp modelId="{8334BC5A-9616-4C1D-83AF-AF2EA3C66E27}">
      <dsp:nvSpPr>
        <dsp:cNvPr id="0" name=""/>
        <dsp:cNvSpPr/>
      </dsp:nvSpPr>
      <dsp:spPr>
        <a:xfrm rot="240000">
          <a:off x="2315506" y="1989696"/>
          <a:ext cx="1383182" cy="427285"/>
        </a:xfrm>
        <a:prstGeom prst="roundRect">
          <a:avLst/>
        </a:prstGeom>
        <a:solidFill>
          <a:schemeClr val="accent5">
            <a:hueOff val="2442768"/>
            <a:satOff val="8397"/>
            <a:lumOff val="-40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smtClean="0"/>
            <a:t>Security</a:t>
          </a:r>
          <a:endParaRPr lang="en-US" sz="1800" kern="1200" dirty="0"/>
        </a:p>
      </dsp:txBody>
      <dsp:txXfrm>
        <a:off x="2336364" y="2010554"/>
        <a:ext cx="1341466" cy="385569"/>
      </dsp:txXfrm>
    </dsp:sp>
    <dsp:sp modelId="{3A82D43A-58EC-4CFB-8793-5AD2ECE48C59}">
      <dsp:nvSpPr>
        <dsp:cNvPr id="0" name=""/>
        <dsp:cNvSpPr/>
      </dsp:nvSpPr>
      <dsp:spPr>
        <a:xfrm rot="554794">
          <a:off x="2417715" y="1538454"/>
          <a:ext cx="1615219" cy="411060"/>
        </a:xfrm>
        <a:prstGeom prst="round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smtClean="0"/>
            <a:t>Agriculture </a:t>
          </a:r>
          <a:endParaRPr lang="en-US" sz="1800" kern="1200" dirty="0"/>
        </a:p>
      </dsp:txBody>
      <dsp:txXfrm>
        <a:off x="2437781" y="1558520"/>
        <a:ext cx="1575087" cy="37092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0.49454</cdr:x>
      <cdr:y>0.1013</cdr:y>
    </cdr:from>
    <cdr:to>
      <cdr:x>0.99592</cdr:x>
      <cdr:y>0.24278</cdr:y>
    </cdr:to>
    <cdr:sp macro="" textlink="">
      <cdr:nvSpPr>
        <cdr:cNvPr id="3" name="TextBox 2"/>
        <cdr:cNvSpPr txBox="1"/>
      </cdr:nvSpPr>
      <cdr:spPr>
        <a:xfrm xmlns:a="http://schemas.openxmlformats.org/drawingml/2006/main">
          <a:off x="2305912" y="309355"/>
          <a:ext cx="2337833" cy="4320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b="1" dirty="0">
              <a:solidFill>
                <a:srgbClr val="C00000"/>
              </a:solidFill>
              <a:effectLst/>
            </a:rPr>
            <a:t>Above middle class: &gt;US$13/day</a:t>
          </a:r>
        </a:p>
      </cdr:txBody>
    </cdr:sp>
  </cdr:relSizeAnchor>
  <cdr:relSizeAnchor xmlns:cdr="http://schemas.openxmlformats.org/drawingml/2006/chartDrawing">
    <cdr:from>
      <cdr:x>0.29576</cdr:x>
      <cdr:y>0.29089</cdr:y>
    </cdr:from>
    <cdr:to>
      <cdr:x>1</cdr:x>
      <cdr:y>0.40878</cdr:y>
    </cdr:to>
    <cdr:sp macro="" textlink="">
      <cdr:nvSpPr>
        <cdr:cNvPr id="4" name="TextBox 3"/>
        <cdr:cNvSpPr txBox="1"/>
      </cdr:nvSpPr>
      <cdr:spPr>
        <a:xfrm xmlns:a="http://schemas.openxmlformats.org/drawingml/2006/main" rot="21356211">
          <a:off x="1379074" y="888330"/>
          <a:ext cx="328368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b="1" dirty="0">
              <a:solidFill>
                <a:schemeClr val="bg1"/>
              </a:solidFill>
            </a:rPr>
            <a:t>Middle class: between US$4-US$13/day</a:t>
          </a:r>
        </a:p>
      </cdr:txBody>
    </cdr:sp>
  </cdr:relSizeAnchor>
  <cdr:relSizeAnchor xmlns:cdr="http://schemas.openxmlformats.org/drawingml/2006/chartDrawing">
    <cdr:from>
      <cdr:x>0.4211</cdr:x>
      <cdr:y>0.40622</cdr:y>
    </cdr:from>
    <cdr:to>
      <cdr:x>0.95162</cdr:x>
      <cdr:y>0.50054</cdr:y>
    </cdr:to>
    <cdr:sp macro="" textlink="">
      <cdr:nvSpPr>
        <cdr:cNvPr id="5" name="TextBox 4"/>
        <cdr:cNvSpPr txBox="1"/>
      </cdr:nvSpPr>
      <cdr:spPr>
        <a:xfrm xmlns:a="http://schemas.openxmlformats.org/drawingml/2006/main" rot="381825">
          <a:off x="1963480" y="1240558"/>
          <a:ext cx="2473695"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b="1" dirty="0"/>
            <a:t>Near poor: between US$2-US$4/day</a:t>
          </a:r>
        </a:p>
      </cdr:txBody>
    </cdr:sp>
  </cdr:relSizeAnchor>
  <cdr:relSizeAnchor xmlns:cdr="http://schemas.openxmlformats.org/drawingml/2006/chartDrawing">
    <cdr:from>
      <cdr:x>0.36718</cdr:x>
      <cdr:y>0.51795</cdr:y>
    </cdr:from>
    <cdr:to>
      <cdr:x>0.88585</cdr:x>
      <cdr:y>0.66352</cdr:y>
    </cdr:to>
    <cdr:sp macro="" textlink="">
      <cdr:nvSpPr>
        <cdr:cNvPr id="6" name="TextBox 5"/>
        <cdr:cNvSpPr txBox="1"/>
      </cdr:nvSpPr>
      <cdr:spPr>
        <a:xfrm xmlns:a="http://schemas.openxmlformats.org/drawingml/2006/main" rot="509561">
          <a:off x="1712075" y="1581749"/>
          <a:ext cx="2418414" cy="4445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b="1" dirty="0">
              <a:solidFill>
                <a:srgbClr val="FFC000"/>
              </a:solidFill>
              <a:effectLst/>
            </a:rPr>
            <a:t>Moderately poor: between US$1.25-US$2/day</a:t>
          </a:r>
          <a:endParaRPr lang="en-GB" sz="1000" b="1" dirty="0">
            <a:solidFill>
              <a:srgbClr val="FFC000"/>
            </a:solidFill>
          </a:endParaRPr>
        </a:p>
      </cdr:txBody>
    </cdr:sp>
  </cdr:relSizeAnchor>
  <cdr:relSizeAnchor xmlns:cdr="http://schemas.openxmlformats.org/drawingml/2006/chartDrawing">
    <cdr:from>
      <cdr:x>0.29576</cdr:x>
      <cdr:y>0.69606</cdr:y>
    </cdr:from>
    <cdr:to>
      <cdr:x>0.85982</cdr:x>
      <cdr:y>0.79117</cdr:y>
    </cdr:to>
    <cdr:sp macro="" textlink="">
      <cdr:nvSpPr>
        <cdr:cNvPr id="7" name="TextBox 6"/>
        <cdr:cNvSpPr txBox="1"/>
      </cdr:nvSpPr>
      <cdr:spPr>
        <a:xfrm xmlns:a="http://schemas.openxmlformats.org/drawingml/2006/main">
          <a:off x="1379074" y="2125687"/>
          <a:ext cx="2630078" cy="2904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b="1" dirty="0">
              <a:solidFill>
                <a:schemeClr val="accent1">
                  <a:lumMod val="10000"/>
                </a:schemeClr>
              </a:solidFill>
              <a:effectLst/>
            </a:rPr>
            <a:t>Extremely poor: &lt;US$1.25/day</a:t>
          </a:r>
          <a:endParaRPr lang="en-GB" sz="1000" b="1" dirty="0">
            <a:solidFill>
              <a:schemeClr val="accent1">
                <a:lumMod val="1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4180E020-040C-495E-8964-9982958A4B33}" type="slidenum">
              <a:rPr lang="en-GB"/>
              <a:pPr>
                <a:defRPr/>
              </a:pPr>
              <a:t>‹#›</a:t>
            </a:fld>
            <a:endParaRPr lang="en-GB"/>
          </a:p>
        </p:txBody>
      </p:sp>
    </p:spTree>
    <p:extLst>
      <p:ext uri="{BB962C8B-B14F-4D97-AF65-F5344CB8AC3E}">
        <p14:creationId xmlns:p14="http://schemas.microsoft.com/office/powerpoint/2010/main" val="3636379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41988" name="Rectangle 4"/>
          <p:cNvSpPr>
            <a:spLocks noRo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44345678-D17B-45D5-B885-2DD843D630B2}" type="slidenum">
              <a:rPr lang="en-GB"/>
              <a:pPr>
                <a:defRPr/>
              </a:pPr>
              <a:t>‹#›</a:t>
            </a:fld>
            <a:endParaRPr lang="en-GB"/>
          </a:p>
        </p:txBody>
      </p:sp>
    </p:spTree>
    <p:extLst>
      <p:ext uri="{BB962C8B-B14F-4D97-AF65-F5344CB8AC3E}">
        <p14:creationId xmlns:p14="http://schemas.microsoft.com/office/powerpoint/2010/main" val="2528436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3" name="Segnaposto note 2"/>
          <p:cNvSpPr>
            <a:spLocks noGrp="1"/>
          </p:cNvSpPr>
          <p:nvPr>
            <p:ph type="body" idx="1"/>
          </p:nvPr>
        </p:nvSpPr>
        <p:spPr/>
        <p:txBody>
          <a:bodyPr/>
          <a:lstStyle/>
          <a:p>
            <a:pPr defTabSz="457200" eaLnBrk="1" fontAlgn="auto" hangingPunct="1">
              <a:spcBef>
                <a:spcPct val="0"/>
              </a:spcBef>
              <a:spcAft>
                <a:spcPts val="0"/>
              </a:spcAft>
              <a:defRPr/>
            </a:pPr>
            <a:r>
              <a:rPr lang="fr-CH" dirty="0" smtClean="0">
                <a:latin typeface="Arial" pitchFamily="34" charset="0"/>
                <a:cs typeface="Arial" pitchFamily="34" charset="0"/>
              </a:rPr>
              <a:t>1. Inefficient </a:t>
            </a:r>
            <a:r>
              <a:rPr lang="fr-CH" dirty="0" err="1" smtClean="0">
                <a:latin typeface="Arial" pitchFamily="34" charset="0"/>
                <a:cs typeface="Arial" pitchFamily="34" charset="0"/>
              </a:rPr>
              <a:t>growth</a:t>
            </a:r>
            <a:r>
              <a:rPr lang="fr-CH" dirty="0" smtClean="0">
                <a:latin typeface="Arial" pitchFamily="34" charset="0"/>
                <a:cs typeface="Arial" pitchFamily="34" charset="0"/>
              </a:rPr>
              <a:t> </a:t>
            </a:r>
            <a:r>
              <a:rPr lang="fr-CH" dirty="0" err="1" smtClean="0">
                <a:latin typeface="Arial" pitchFamily="34" charset="0"/>
                <a:cs typeface="Arial" pitchFamily="34" charset="0"/>
              </a:rPr>
              <a:t>shares</a:t>
            </a:r>
            <a:r>
              <a:rPr lang="fr-CH" dirty="0" smtClean="0">
                <a:latin typeface="Arial" pitchFamily="34" charset="0"/>
                <a:cs typeface="Arial" pitchFamily="34" charset="0"/>
              </a:rPr>
              <a:t> out gains </a:t>
            </a:r>
            <a:r>
              <a:rPr lang="fr-CH" dirty="0" err="1" smtClean="0">
                <a:latin typeface="Arial" pitchFamily="34" charset="0"/>
                <a:cs typeface="Arial" pitchFamily="34" charset="0"/>
              </a:rPr>
              <a:t>unevenly</a:t>
            </a:r>
            <a:endParaRPr lang="en-US" dirty="0" smtClean="0">
              <a:latin typeface="Arial" pitchFamily="34" charset="0"/>
              <a:cs typeface="Arial" pitchFamily="34" charset="0"/>
            </a:endParaRPr>
          </a:p>
          <a:p>
            <a:pPr marL="261938" indent="-261938">
              <a:buFont typeface="Arial" pitchFamily="34" charset="0"/>
              <a:buChar char="•"/>
              <a:defRPr/>
            </a:pPr>
            <a:r>
              <a:rPr lang="fr-CH" dirty="0" err="1" smtClean="0">
                <a:latin typeface="Arial" pitchFamily="34" charset="0"/>
                <a:cs typeface="Arial" pitchFamily="34" charset="0"/>
              </a:rPr>
              <a:t>Income</a:t>
            </a:r>
            <a:r>
              <a:rPr lang="fr-CH" dirty="0" smtClean="0">
                <a:latin typeface="Arial" pitchFamily="34" charset="0"/>
                <a:cs typeface="Arial" pitchFamily="34" charset="0"/>
              </a:rPr>
              <a:t> </a:t>
            </a:r>
            <a:r>
              <a:rPr lang="fr-CH" dirty="0" err="1" smtClean="0">
                <a:latin typeface="Arial" pitchFamily="34" charset="0"/>
                <a:cs typeface="Arial" pitchFamily="34" charset="0"/>
              </a:rPr>
              <a:t>inequality</a:t>
            </a:r>
            <a:r>
              <a:rPr lang="fr-CH" dirty="0" smtClean="0">
                <a:latin typeface="Arial" pitchFamily="34" charset="0"/>
                <a:cs typeface="Arial" pitchFamily="34" charset="0"/>
              </a:rPr>
              <a:t> and </a:t>
            </a:r>
            <a:r>
              <a:rPr lang="fr-CH" dirty="0" err="1" smtClean="0">
                <a:latin typeface="Arial" pitchFamily="34" charset="0"/>
                <a:cs typeface="Arial" pitchFamily="34" charset="0"/>
              </a:rPr>
              <a:t>wage</a:t>
            </a:r>
            <a:r>
              <a:rPr lang="fr-CH" dirty="0" smtClean="0">
                <a:latin typeface="Arial" pitchFamily="34" charset="0"/>
                <a:cs typeface="Arial" pitchFamily="34" charset="0"/>
              </a:rPr>
              <a:t> </a:t>
            </a:r>
            <a:r>
              <a:rPr lang="fr-CH" dirty="0" err="1" smtClean="0">
                <a:latin typeface="Arial" pitchFamily="34" charset="0"/>
                <a:cs typeface="Arial" pitchFamily="34" charset="0"/>
              </a:rPr>
              <a:t>polarization</a:t>
            </a:r>
            <a:r>
              <a:rPr lang="fr-CH" dirty="0" smtClean="0">
                <a:latin typeface="Arial" pitchFamily="34" charset="0"/>
                <a:cs typeface="Arial" pitchFamily="34" charset="0"/>
              </a:rPr>
              <a:t> are </a:t>
            </a:r>
            <a:r>
              <a:rPr lang="fr-CH" dirty="0" err="1" smtClean="0">
                <a:latin typeface="Arial" pitchFamily="34" charset="0"/>
                <a:cs typeface="Arial" pitchFamily="34" charset="0"/>
              </a:rPr>
              <a:t>rising</a:t>
            </a:r>
            <a:endParaRPr lang="en-US" dirty="0" smtClean="0">
              <a:latin typeface="Arial" pitchFamily="34" charset="0"/>
              <a:cs typeface="Arial" pitchFamily="34" charset="0"/>
            </a:endParaRPr>
          </a:p>
          <a:p>
            <a:pPr marL="261938" indent="-261938">
              <a:buFont typeface="Arial" pitchFamily="34" charset="0"/>
              <a:buChar char="•"/>
              <a:defRPr/>
            </a:pPr>
            <a:r>
              <a:rPr lang="fr-CH" dirty="0" err="1" smtClean="0">
                <a:latin typeface="Arial" pitchFamily="34" charset="0"/>
                <a:cs typeface="Arial" pitchFamily="34" charset="0"/>
              </a:rPr>
              <a:t>Poverty</a:t>
            </a:r>
            <a:r>
              <a:rPr lang="fr-CH" dirty="0" smtClean="0">
                <a:latin typeface="Arial" pitchFamily="34" charset="0"/>
                <a:cs typeface="Arial" pitchFamily="34" charset="0"/>
              </a:rPr>
              <a:t> </a:t>
            </a:r>
            <a:r>
              <a:rPr lang="fr-CH" dirty="0" err="1" smtClean="0">
                <a:latin typeface="Arial" pitchFamily="34" charset="0"/>
                <a:cs typeface="Arial" pitchFamily="34" charset="0"/>
              </a:rPr>
              <a:t>is</a:t>
            </a:r>
            <a:r>
              <a:rPr lang="fr-CH" dirty="0" smtClean="0">
                <a:latin typeface="Arial" pitchFamily="34" charset="0"/>
                <a:cs typeface="Arial" pitchFamily="34" charset="0"/>
              </a:rPr>
              <a:t> </a:t>
            </a:r>
            <a:r>
              <a:rPr lang="fr-CH" dirty="0" err="1" smtClean="0">
                <a:latin typeface="Arial" pitchFamily="34" charset="0"/>
                <a:cs typeface="Arial" pitchFamily="34" charset="0"/>
              </a:rPr>
              <a:t>declining</a:t>
            </a:r>
            <a:r>
              <a:rPr lang="fr-CH" dirty="0" smtClean="0">
                <a:latin typeface="Arial" pitchFamily="34" charset="0"/>
                <a:cs typeface="Arial" pitchFamily="34" charset="0"/>
              </a:rPr>
              <a:t>, and the </a:t>
            </a:r>
            <a:r>
              <a:rPr lang="fr-CH" dirty="0" err="1" smtClean="0">
                <a:latin typeface="Arial" pitchFamily="34" charset="0"/>
                <a:cs typeface="Arial" pitchFamily="34" charset="0"/>
              </a:rPr>
              <a:t>gender</a:t>
            </a:r>
            <a:r>
              <a:rPr lang="fr-CH" dirty="0" smtClean="0">
                <a:latin typeface="Arial" pitchFamily="34" charset="0"/>
                <a:cs typeface="Arial" pitchFamily="34" charset="0"/>
              </a:rPr>
              <a:t> </a:t>
            </a:r>
            <a:r>
              <a:rPr lang="fr-CH" dirty="0" err="1" smtClean="0">
                <a:latin typeface="Arial" pitchFamily="34" charset="0"/>
                <a:cs typeface="Arial" pitchFamily="34" charset="0"/>
              </a:rPr>
              <a:t>pay</a:t>
            </a:r>
            <a:r>
              <a:rPr lang="fr-CH" dirty="0" smtClean="0">
                <a:latin typeface="Arial" pitchFamily="34" charset="0"/>
                <a:cs typeface="Arial" pitchFamily="34" charset="0"/>
              </a:rPr>
              <a:t> gap </a:t>
            </a:r>
            <a:r>
              <a:rPr lang="fr-CH" dirty="0" err="1" smtClean="0">
                <a:latin typeface="Arial" pitchFamily="34" charset="0"/>
                <a:cs typeface="Arial" pitchFamily="34" charset="0"/>
              </a:rPr>
              <a:t>is</a:t>
            </a:r>
            <a:r>
              <a:rPr lang="fr-CH" dirty="0" smtClean="0">
                <a:latin typeface="Arial" pitchFamily="34" charset="0"/>
                <a:cs typeface="Arial" pitchFamily="34" charset="0"/>
              </a:rPr>
              <a:t> </a:t>
            </a:r>
            <a:r>
              <a:rPr lang="fr-CH" dirty="0" err="1" smtClean="0">
                <a:latin typeface="Arial" pitchFamily="34" charset="0"/>
                <a:cs typeface="Arial" pitchFamily="34" charset="0"/>
              </a:rPr>
              <a:t>narrowing</a:t>
            </a:r>
            <a:r>
              <a:rPr lang="fr-CH" dirty="0" smtClean="0">
                <a:latin typeface="Arial" pitchFamily="34" charset="0"/>
                <a:cs typeface="Arial" pitchFamily="34" charset="0"/>
              </a:rPr>
              <a:t>, but </a:t>
            </a:r>
            <a:r>
              <a:rPr lang="fr-CH" dirty="0" err="1" smtClean="0">
                <a:latin typeface="Arial" pitchFamily="34" charset="0"/>
                <a:cs typeface="Arial" pitchFamily="34" charset="0"/>
              </a:rPr>
              <a:t>both</a:t>
            </a:r>
            <a:r>
              <a:rPr lang="fr-CH" dirty="0" smtClean="0">
                <a:latin typeface="Arial" pitchFamily="34" charset="0"/>
                <a:cs typeface="Arial" pitchFamily="34" charset="0"/>
              </a:rPr>
              <a:t> </a:t>
            </a:r>
            <a:r>
              <a:rPr lang="fr-CH" dirty="0" err="1" smtClean="0">
                <a:latin typeface="Arial" pitchFamily="34" charset="0"/>
                <a:cs typeface="Arial" pitchFamily="34" charset="0"/>
              </a:rPr>
              <a:t>very</a:t>
            </a:r>
            <a:r>
              <a:rPr lang="fr-CH" dirty="0" smtClean="0">
                <a:latin typeface="Arial" pitchFamily="34" charset="0"/>
                <a:cs typeface="Arial" pitchFamily="34" charset="0"/>
              </a:rPr>
              <a:t> </a:t>
            </a:r>
            <a:r>
              <a:rPr lang="fr-CH" dirty="0" err="1" smtClean="0">
                <a:latin typeface="Arial" pitchFamily="34" charset="0"/>
                <a:cs typeface="Arial" pitchFamily="34" charset="0"/>
              </a:rPr>
              <a:t>slowly</a:t>
            </a:r>
            <a:endParaRPr lang="en-US" dirty="0" smtClean="0">
              <a:latin typeface="Arial" pitchFamily="34" charset="0"/>
              <a:cs typeface="Arial" pitchFamily="34" charset="0"/>
            </a:endParaRPr>
          </a:p>
          <a:p>
            <a:pPr eaLnBrk="1" hangingPunct="1">
              <a:spcBef>
                <a:spcPct val="0"/>
              </a:spcBef>
              <a:defRPr/>
            </a:pPr>
            <a:endParaRPr lang="en-GB" dirty="0" smtClean="0"/>
          </a:p>
          <a:p>
            <a:pPr defTabSz="457200" eaLnBrk="1" fontAlgn="auto" hangingPunct="1">
              <a:spcBef>
                <a:spcPct val="0"/>
              </a:spcBef>
              <a:spcAft>
                <a:spcPts val="0"/>
              </a:spcAft>
              <a:defRPr/>
            </a:pPr>
            <a:r>
              <a:rPr lang="en-GB" dirty="0" smtClean="0"/>
              <a:t>2. </a:t>
            </a:r>
            <a:r>
              <a:rPr lang="fr-CH" dirty="0" smtClean="0">
                <a:latin typeface="Arial" pitchFamily="34" charset="0"/>
                <a:cs typeface="Arial" pitchFamily="34" charset="0"/>
              </a:rPr>
              <a:t>More and </a:t>
            </a:r>
            <a:r>
              <a:rPr lang="fr-CH" dirty="0" err="1" smtClean="0">
                <a:latin typeface="Arial" pitchFamily="34" charset="0"/>
                <a:cs typeface="Arial" pitchFamily="34" charset="0"/>
              </a:rPr>
              <a:t>better</a:t>
            </a:r>
            <a:r>
              <a:rPr lang="fr-CH" dirty="0" smtClean="0">
                <a:latin typeface="Arial" pitchFamily="34" charset="0"/>
                <a:cs typeface="Arial" pitchFamily="34" charset="0"/>
              </a:rPr>
              <a:t> jobs </a:t>
            </a:r>
            <a:r>
              <a:rPr lang="fr-CH" dirty="0" err="1" smtClean="0">
                <a:latin typeface="Arial" pitchFamily="34" charset="0"/>
                <a:cs typeface="Arial" pitchFamily="34" charset="0"/>
              </a:rPr>
              <a:t>remain</a:t>
            </a:r>
            <a:r>
              <a:rPr lang="fr-CH" dirty="0" smtClean="0">
                <a:latin typeface="Arial" pitchFamily="34" charset="0"/>
                <a:cs typeface="Arial" pitchFamily="34" charset="0"/>
              </a:rPr>
              <a:t> a distant reality</a:t>
            </a:r>
            <a:endParaRPr lang="en-US" dirty="0" smtClean="0">
              <a:latin typeface="Arial" pitchFamily="34" charset="0"/>
              <a:cs typeface="Arial" pitchFamily="34" charset="0"/>
            </a:endParaRPr>
          </a:p>
          <a:p>
            <a:pPr marL="261938" indent="-261938">
              <a:buFont typeface="Arial" pitchFamily="34" charset="0"/>
              <a:buChar char="•"/>
              <a:defRPr/>
            </a:pPr>
            <a:r>
              <a:rPr lang="fr-CH" dirty="0" err="1" smtClean="0"/>
              <a:t>Half</a:t>
            </a:r>
            <a:r>
              <a:rPr lang="fr-CH" dirty="0" smtClean="0"/>
              <a:t> of the people </a:t>
            </a:r>
            <a:r>
              <a:rPr lang="fr-CH" dirty="0" err="1" smtClean="0"/>
              <a:t>at</a:t>
            </a:r>
            <a:r>
              <a:rPr lang="fr-CH" dirty="0" smtClean="0"/>
              <a:t> </a:t>
            </a:r>
            <a:r>
              <a:rPr lang="fr-CH" dirty="0" err="1" smtClean="0"/>
              <a:t>work</a:t>
            </a:r>
            <a:r>
              <a:rPr lang="fr-CH" dirty="0" smtClean="0"/>
              <a:t> are </a:t>
            </a:r>
            <a:r>
              <a:rPr lang="fr-CH" dirty="0" err="1" smtClean="0"/>
              <a:t>unvoluntary</a:t>
            </a:r>
            <a:r>
              <a:rPr lang="fr-CH" dirty="0" smtClean="0"/>
              <a:t> self-</a:t>
            </a:r>
            <a:r>
              <a:rPr lang="fr-CH" dirty="0" err="1" smtClean="0"/>
              <a:t>employed</a:t>
            </a:r>
            <a:endParaRPr lang="en-US" dirty="0" smtClean="0"/>
          </a:p>
          <a:p>
            <a:pPr marL="261938" indent="-261938">
              <a:buFont typeface="Arial" pitchFamily="34" charset="0"/>
              <a:buChar char="•"/>
              <a:defRPr/>
            </a:pPr>
            <a:r>
              <a:rPr lang="fr-CH" dirty="0" err="1" smtClean="0"/>
              <a:t>Persistence</a:t>
            </a:r>
            <a:r>
              <a:rPr lang="fr-CH" dirty="0" smtClean="0"/>
              <a:t> of </a:t>
            </a:r>
            <a:r>
              <a:rPr lang="fr-CH" dirty="0" err="1" smtClean="0"/>
              <a:t>informal</a:t>
            </a:r>
            <a:r>
              <a:rPr lang="fr-CH" dirty="0" smtClean="0"/>
              <a:t> </a:t>
            </a:r>
            <a:r>
              <a:rPr lang="fr-CH" dirty="0" err="1" smtClean="0"/>
              <a:t>employment</a:t>
            </a:r>
            <a:endParaRPr lang="en-US" dirty="0" smtClean="0"/>
          </a:p>
          <a:p>
            <a:pPr marL="261938" indent="-261938">
              <a:buFont typeface="Arial" pitchFamily="34" charset="0"/>
              <a:buChar char="•"/>
              <a:defRPr/>
            </a:pPr>
            <a:r>
              <a:rPr lang="fr-CH" dirty="0" err="1" smtClean="0"/>
              <a:t>Rising</a:t>
            </a:r>
            <a:r>
              <a:rPr lang="fr-CH" dirty="0" smtClean="0"/>
              <a:t> </a:t>
            </a:r>
            <a:r>
              <a:rPr lang="fr-CH" dirty="0" err="1" smtClean="0"/>
              <a:t>levels</a:t>
            </a:r>
            <a:r>
              <a:rPr lang="fr-CH" dirty="0" smtClean="0"/>
              <a:t> of non-standard </a:t>
            </a:r>
            <a:r>
              <a:rPr lang="fr-CH" dirty="0" err="1" smtClean="0"/>
              <a:t>employment</a:t>
            </a:r>
            <a:endParaRPr lang="en-US" dirty="0" smtClean="0"/>
          </a:p>
          <a:p>
            <a:pPr marL="261938" indent="-261938">
              <a:buFont typeface="Arial" pitchFamily="34" charset="0"/>
              <a:buChar char="•"/>
              <a:defRPr/>
            </a:pPr>
            <a:r>
              <a:rPr lang="fr-CH" dirty="0" smtClean="0"/>
              <a:t>200 million </a:t>
            </a:r>
            <a:r>
              <a:rPr lang="fr-CH" dirty="0" err="1" smtClean="0"/>
              <a:t>unemployed</a:t>
            </a:r>
            <a:r>
              <a:rPr lang="fr-CH" dirty="0" smtClean="0"/>
              <a:t> </a:t>
            </a:r>
            <a:r>
              <a:rPr lang="fr-CH" dirty="0" err="1" smtClean="0"/>
              <a:t>today</a:t>
            </a:r>
            <a:r>
              <a:rPr lang="fr-CH" dirty="0" smtClean="0"/>
              <a:t>; </a:t>
            </a:r>
            <a:r>
              <a:rPr lang="fr-CH" dirty="0" err="1" smtClean="0"/>
              <a:t>youth</a:t>
            </a:r>
            <a:r>
              <a:rPr lang="fr-CH" dirty="0" smtClean="0"/>
              <a:t> </a:t>
            </a:r>
            <a:r>
              <a:rPr lang="fr-CH" dirty="0" err="1" smtClean="0"/>
              <a:t>unemployment</a:t>
            </a:r>
            <a:r>
              <a:rPr lang="fr-CH" dirty="0" smtClean="0"/>
              <a:t> rate </a:t>
            </a:r>
            <a:r>
              <a:rPr lang="fr-CH" dirty="0" err="1" smtClean="0"/>
              <a:t>is</a:t>
            </a:r>
            <a:r>
              <a:rPr lang="fr-CH" dirty="0" smtClean="0"/>
              <a:t> 2.5 times the </a:t>
            </a:r>
            <a:r>
              <a:rPr lang="fr-CH" dirty="0" err="1" smtClean="0"/>
              <a:t>adult</a:t>
            </a:r>
            <a:r>
              <a:rPr lang="fr-CH" dirty="0" smtClean="0"/>
              <a:t> rate</a:t>
            </a:r>
            <a:endParaRPr lang="en-US" dirty="0" smtClean="0"/>
          </a:p>
          <a:p>
            <a:pPr eaLnBrk="1" hangingPunct="1">
              <a:spcBef>
                <a:spcPct val="0"/>
              </a:spcBef>
              <a:defRPr/>
            </a:pPr>
            <a:endParaRPr lang="en-GB" dirty="0" smtClean="0"/>
          </a:p>
          <a:p>
            <a:pPr eaLnBrk="1" hangingPunct="1">
              <a:spcBef>
                <a:spcPct val="0"/>
              </a:spcBef>
              <a:defRPr/>
            </a:pPr>
            <a:r>
              <a:rPr lang="en-GB" dirty="0" smtClean="0"/>
              <a:t>Global employment deficits, both in “levels” and in “quality”, are of major concern. </a:t>
            </a:r>
          </a:p>
          <a:p>
            <a:pPr eaLnBrk="1" hangingPunct="1">
              <a:spcBef>
                <a:spcPct val="0"/>
              </a:spcBef>
              <a:defRPr/>
            </a:pPr>
            <a:r>
              <a:rPr lang="en-GB" dirty="0" smtClean="0"/>
              <a:t>The global economic and financial crisis has aggravated and revealed these job deficits and highlighted the need to address structural imbalances. </a:t>
            </a:r>
          </a:p>
          <a:p>
            <a:pPr eaLnBrk="1" hangingPunct="1">
              <a:spcBef>
                <a:spcPct val="0"/>
              </a:spcBef>
              <a:defRPr/>
            </a:pPr>
            <a:r>
              <a:rPr lang="en-GB" dirty="0" smtClean="0"/>
              <a:t>It is now commonly acknowledged that economic growth, while necessary, is by no means sufficient to engender sustainable and productive employment</a:t>
            </a:r>
          </a:p>
          <a:p>
            <a:pPr eaLnBrk="1" hangingPunct="1">
              <a:spcBef>
                <a:spcPct val="0"/>
              </a:spcBef>
              <a:defRPr/>
            </a:pPr>
            <a:endParaRPr lang="en-GB" dirty="0" smtClean="0"/>
          </a:p>
          <a:p>
            <a:pPr defTabSz="457200" eaLnBrk="1" fontAlgn="auto" hangingPunct="1">
              <a:spcBef>
                <a:spcPct val="0"/>
              </a:spcBef>
              <a:spcAft>
                <a:spcPts val="0"/>
              </a:spcAft>
              <a:defRPr/>
            </a:pPr>
            <a:r>
              <a:rPr lang="en-GB" dirty="0" smtClean="0"/>
              <a:t>3. </a:t>
            </a:r>
            <a:r>
              <a:rPr lang="fr-CH" dirty="0" smtClean="0">
                <a:latin typeface="Arial" pitchFamily="34" charset="0"/>
                <a:cs typeface="Arial" pitchFamily="34" charset="0"/>
              </a:rPr>
              <a:t>The </a:t>
            </a:r>
            <a:r>
              <a:rPr lang="fr-CH" dirty="0" err="1" smtClean="0">
                <a:latin typeface="Arial" pitchFamily="34" charset="0"/>
                <a:cs typeface="Arial" pitchFamily="34" charset="0"/>
              </a:rPr>
              <a:t>economy</a:t>
            </a:r>
            <a:r>
              <a:rPr lang="fr-CH" dirty="0" smtClean="0">
                <a:latin typeface="Arial" pitchFamily="34" charset="0"/>
                <a:cs typeface="Arial" pitchFamily="34" charset="0"/>
              </a:rPr>
              <a:t> has </a:t>
            </a:r>
            <a:r>
              <a:rPr lang="fr-CH" dirty="0" err="1" smtClean="0">
                <a:latin typeface="Arial" pitchFamily="34" charset="0"/>
                <a:cs typeface="Arial" pitchFamily="34" charset="0"/>
              </a:rPr>
              <a:t>become</a:t>
            </a:r>
            <a:r>
              <a:rPr lang="fr-CH" dirty="0" smtClean="0">
                <a:latin typeface="Arial" pitchFamily="34" charset="0"/>
                <a:cs typeface="Arial" pitchFamily="34" charset="0"/>
              </a:rPr>
              <a:t> more </a:t>
            </a:r>
            <a:r>
              <a:rPr lang="fr-CH" dirty="0" err="1" smtClean="0">
                <a:latin typeface="Arial" pitchFamily="34" charset="0"/>
                <a:cs typeface="Arial" pitchFamily="34" charset="0"/>
              </a:rPr>
              <a:t>unstable</a:t>
            </a:r>
            <a:endParaRPr lang="en-US" dirty="0" smtClean="0">
              <a:latin typeface="Arial" pitchFamily="34" charset="0"/>
              <a:cs typeface="Arial" pitchFamily="34" charset="0"/>
            </a:endParaRPr>
          </a:p>
          <a:p>
            <a:pPr marL="261938" indent="-261938">
              <a:buFont typeface="Arial" pitchFamily="34" charset="0"/>
              <a:buChar char="•"/>
              <a:defRPr/>
            </a:pPr>
            <a:r>
              <a:rPr lang="fr-CH" dirty="0" smtClean="0"/>
              <a:t> </a:t>
            </a:r>
            <a:r>
              <a:rPr lang="fr-CH" dirty="0" err="1" smtClean="0"/>
              <a:t>Shrinking</a:t>
            </a:r>
            <a:r>
              <a:rPr lang="fr-CH" dirty="0" smtClean="0"/>
              <a:t> </a:t>
            </a:r>
            <a:r>
              <a:rPr lang="fr-CH" dirty="0" err="1" smtClean="0"/>
              <a:t>share</a:t>
            </a:r>
            <a:r>
              <a:rPr lang="fr-CH" dirty="0" smtClean="0"/>
              <a:t> of </a:t>
            </a:r>
            <a:r>
              <a:rPr lang="fr-CH" dirty="0" err="1" smtClean="0"/>
              <a:t>wages</a:t>
            </a:r>
            <a:r>
              <a:rPr lang="fr-CH" dirty="0" smtClean="0"/>
              <a:t> in total </a:t>
            </a:r>
            <a:r>
              <a:rPr lang="fr-CH" dirty="0" err="1" smtClean="0"/>
              <a:t>income</a:t>
            </a:r>
            <a:endParaRPr lang="en-US" dirty="0" smtClean="0"/>
          </a:p>
          <a:p>
            <a:pPr marL="261938" indent="-261938">
              <a:buFont typeface="Arial" pitchFamily="34" charset="0"/>
              <a:buChar char="•"/>
              <a:defRPr/>
            </a:pPr>
            <a:r>
              <a:rPr lang="fr-CH" dirty="0" smtClean="0"/>
              <a:t> </a:t>
            </a:r>
            <a:r>
              <a:rPr lang="fr-CH" dirty="0" err="1" smtClean="0"/>
              <a:t>Rising</a:t>
            </a:r>
            <a:r>
              <a:rPr lang="fr-CH" dirty="0" smtClean="0"/>
              <a:t> profits are not </a:t>
            </a:r>
            <a:r>
              <a:rPr lang="fr-CH" dirty="0" err="1" smtClean="0"/>
              <a:t>translating</a:t>
            </a:r>
            <a:r>
              <a:rPr lang="fr-CH" dirty="0" smtClean="0"/>
              <a:t> </a:t>
            </a:r>
            <a:r>
              <a:rPr lang="fr-CH" dirty="0" err="1" smtClean="0"/>
              <a:t>into</a:t>
            </a:r>
            <a:r>
              <a:rPr lang="fr-CH" dirty="0" smtClean="0"/>
              <a:t> </a:t>
            </a:r>
            <a:r>
              <a:rPr lang="fr-CH" dirty="0" err="1" smtClean="0"/>
              <a:t>higher</a:t>
            </a:r>
            <a:r>
              <a:rPr lang="fr-CH" dirty="0" smtClean="0"/>
              <a:t> </a:t>
            </a:r>
            <a:r>
              <a:rPr lang="fr-CH" dirty="0" err="1" smtClean="0"/>
              <a:t>investment</a:t>
            </a:r>
            <a:endParaRPr lang="en-US" dirty="0" smtClean="0"/>
          </a:p>
          <a:p>
            <a:pPr marL="261938" indent="-261938">
              <a:buFont typeface="Arial" pitchFamily="34" charset="0"/>
              <a:buChar char="•"/>
              <a:defRPr/>
            </a:pPr>
            <a:r>
              <a:rPr lang="fr-CH" dirty="0" smtClean="0"/>
              <a:t> </a:t>
            </a:r>
            <a:r>
              <a:rPr lang="fr-CH" dirty="0" err="1" smtClean="0"/>
              <a:t>Share</a:t>
            </a:r>
            <a:r>
              <a:rPr lang="fr-CH" dirty="0" smtClean="0"/>
              <a:t> of profits </a:t>
            </a:r>
            <a:r>
              <a:rPr lang="fr-CH" dirty="0" err="1" smtClean="0"/>
              <a:t>from</a:t>
            </a:r>
            <a:r>
              <a:rPr lang="fr-CH" dirty="0" smtClean="0"/>
              <a:t> finance </a:t>
            </a:r>
            <a:r>
              <a:rPr lang="fr-CH" dirty="0" err="1" smtClean="0"/>
              <a:t>at</a:t>
            </a:r>
            <a:r>
              <a:rPr lang="fr-CH" dirty="0" smtClean="0"/>
              <a:t> 42%, up </a:t>
            </a:r>
            <a:r>
              <a:rPr lang="fr-CH" dirty="0" err="1" smtClean="0"/>
              <a:t>from</a:t>
            </a:r>
            <a:r>
              <a:rPr lang="fr-CH" dirty="0" smtClean="0"/>
              <a:t> 25% in the 1980s</a:t>
            </a:r>
            <a:endParaRPr lang="en-US" dirty="0" smtClean="0"/>
          </a:p>
          <a:p>
            <a:pPr eaLnBrk="1" hangingPunct="1">
              <a:spcBef>
                <a:spcPct val="0"/>
              </a:spcBef>
              <a:defRPr/>
            </a:pPr>
            <a:endParaRPr lang="it-IT" dirty="0"/>
          </a:p>
        </p:txBody>
      </p:sp>
      <p:sp>
        <p:nvSpPr>
          <p:cNvPr id="43012" name="Segnaposto numero diapositiva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BF643084-8937-4A28-9BDE-52D345418114}" type="slidenum">
              <a:rPr lang="it-IT" smtClean="0">
                <a:solidFill>
                  <a:schemeClr val="tx1"/>
                </a:solidFill>
                <a:latin typeface="Arial" pitchFamily="34" charset="0"/>
              </a:rPr>
              <a:pPr eaLnBrk="1" hangingPunct="1"/>
              <a:t>3</a:t>
            </a:fld>
            <a:endParaRPr lang="it-IT" smtClean="0">
              <a:solidFill>
                <a:schemeClr val="tx1"/>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Preparation: attribute </a:t>
            </a:r>
            <a:r>
              <a:rPr lang="en-US" sz="1200" dirty="0" smtClean="0"/>
              <a:t>responsibilities and accountability for the formulation of the NEP</a:t>
            </a:r>
          </a:p>
          <a:p>
            <a:pPr marL="228600" indent="-228600">
              <a:buAutoNum type="arabicPeriod"/>
            </a:pPr>
            <a:r>
              <a:rPr lang="en-US" sz="1200" dirty="0" smtClean="0"/>
              <a:t>Issue identification: Employment situation analysis, including broad-based consultations</a:t>
            </a:r>
          </a:p>
          <a:p>
            <a:pPr marL="228600" indent="-228600">
              <a:buAutoNum type="arabicPeriod"/>
            </a:pPr>
            <a:r>
              <a:rPr lang="en-US" sz="1200" dirty="0" smtClean="0"/>
              <a:t>Formulation: Priority setting and generation of policy interventions + Operational planning and drafting of the document</a:t>
            </a:r>
          </a:p>
          <a:p>
            <a:pPr marL="228600" indent="-228600">
              <a:buAutoNum type="arabicPeriod"/>
            </a:pPr>
            <a:r>
              <a:rPr lang="en-US" sz="1200" dirty="0" smtClean="0"/>
              <a:t>Adoption: validate and submit for adoption</a:t>
            </a:r>
          </a:p>
          <a:p>
            <a:pPr marL="228600" indent="-228600">
              <a:buAutoNum type="arabicPeriod"/>
            </a:pPr>
            <a:r>
              <a:rPr lang="en-US" sz="1200" dirty="0" smtClean="0"/>
              <a:t>Programming: </a:t>
            </a:r>
            <a:r>
              <a:rPr lang="fr-CH" sz="1200" dirty="0" err="1" smtClean="0">
                <a:solidFill>
                  <a:schemeClr val="accent3"/>
                </a:solidFill>
              </a:rPr>
              <a:t>prepare</a:t>
            </a:r>
            <a:r>
              <a:rPr lang="fr-CH" sz="1200" dirty="0" smtClean="0">
                <a:solidFill>
                  <a:schemeClr val="accent3"/>
                </a:solidFill>
              </a:rPr>
              <a:t> for </a:t>
            </a:r>
            <a:r>
              <a:rPr lang="fr-CH" sz="1200" dirty="0" err="1" smtClean="0">
                <a:solidFill>
                  <a:schemeClr val="accent3"/>
                </a:solidFill>
              </a:rPr>
              <a:t>implementation</a:t>
            </a:r>
            <a:endParaRPr lang="fr-CH" sz="1200" dirty="0" smtClean="0">
              <a:solidFill>
                <a:schemeClr val="accent3"/>
              </a:solidFill>
            </a:endParaRPr>
          </a:p>
          <a:p>
            <a:pPr marL="228600" indent="-228600">
              <a:buAutoNum type="arabicPeriod"/>
            </a:pPr>
            <a:r>
              <a:rPr lang="fr-CH" sz="1200" dirty="0" err="1" smtClean="0">
                <a:solidFill>
                  <a:schemeClr val="accent3"/>
                </a:solidFill>
              </a:rPr>
              <a:t>Implementation</a:t>
            </a:r>
            <a:endParaRPr lang="fr-CH" sz="1200" dirty="0" smtClean="0">
              <a:solidFill>
                <a:schemeClr val="accent3"/>
              </a:solidFill>
            </a:endParaRPr>
          </a:p>
          <a:p>
            <a:pPr marL="228600" indent="-228600">
              <a:buAutoNum type="arabicPeriod"/>
            </a:pPr>
            <a:r>
              <a:rPr lang="fr-CH" sz="1200" dirty="0" smtClean="0">
                <a:solidFill>
                  <a:schemeClr val="accent3"/>
                </a:solidFill>
              </a:rPr>
              <a:t>Evaluation:</a:t>
            </a:r>
            <a:r>
              <a:rPr lang="fr-CH" sz="1200" baseline="0" dirty="0" smtClean="0">
                <a:solidFill>
                  <a:schemeClr val="accent3"/>
                </a:solidFill>
              </a:rPr>
              <a:t> </a:t>
            </a:r>
            <a:r>
              <a:rPr lang="fr-CH" sz="1200" dirty="0" smtClean="0">
                <a:solidFill>
                  <a:schemeClr val="accent3"/>
                </a:solidFill>
              </a:rPr>
              <a:t>monitoring and evaluation of the NEP</a:t>
            </a:r>
          </a:p>
          <a:p>
            <a:pPr marL="0" indent="0">
              <a:buNone/>
            </a:pPr>
            <a:endParaRPr lang="fr-CH" sz="1200" dirty="0" smtClean="0">
              <a:solidFill>
                <a:schemeClr val="accent3"/>
              </a:solidFill>
            </a:endParaRPr>
          </a:p>
          <a:p>
            <a:pPr marL="0" indent="0">
              <a:buNone/>
            </a:pPr>
            <a:r>
              <a:rPr lang="fr-CH" sz="1200" b="1" dirty="0" smtClean="0">
                <a:solidFill>
                  <a:schemeClr val="accent3"/>
                </a:solidFill>
              </a:rPr>
              <a:t>A detailed checklist for each of the elements indicated above will be</a:t>
            </a:r>
            <a:r>
              <a:rPr lang="fr-CH" sz="1200" b="1" baseline="0" dirty="0" smtClean="0">
                <a:solidFill>
                  <a:schemeClr val="accent3"/>
                </a:solidFill>
              </a:rPr>
              <a:t> provided in a table</a:t>
            </a:r>
            <a:endParaRPr lang="en-GB" b="1" dirty="0"/>
          </a:p>
        </p:txBody>
      </p:sp>
      <p:sp>
        <p:nvSpPr>
          <p:cNvPr id="4" name="Date Placeholder 3"/>
          <p:cNvSpPr>
            <a:spLocks noGrp="1"/>
          </p:cNvSpPr>
          <p:nvPr>
            <p:ph type="dt" idx="10"/>
          </p:nvPr>
        </p:nvSpPr>
        <p:spPr/>
        <p:txBody>
          <a:bodyPr/>
          <a:lstStyle/>
          <a:p>
            <a:fld id="{AA2CEB4C-364C-674E-A933-C3977187AE0B}" type="datetime1">
              <a:rPr lang="id-ID" smtClean="0"/>
              <a:pPr/>
              <a:t>19/06/2013</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16</a:t>
            </a:fld>
            <a:endParaRPr lang="id-ID"/>
          </a:p>
        </p:txBody>
      </p:sp>
    </p:spTree>
    <p:extLst>
      <p:ext uri="{BB962C8B-B14F-4D97-AF65-F5344CB8AC3E}">
        <p14:creationId xmlns:p14="http://schemas.microsoft.com/office/powerpoint/2010/main" val="135691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b="1" i="1" dirty="0" smtClean="0">
                <a:latin typeface="+mn-lt"/>
              </a:rPr>
              <a:t>Policy formulation</a:t>
            </a:r>
            <a:endParaRPr lang="fr-FR" dirty="0" smtClean="0">
              <a:latin typeface="+mn-lt"/>
            </a:endParaRPr>
          </a:p>
          <a:p>
            <a:pPr>
              <a:defRPr/>
            </a:pPr>
            <a:r>
              <a:rPr lang="en-GB" i="1" dirty="0" smtClean="0">
                <a:latin typeface="+mn-lt"/>
              </a:rPr>
              <a:t>Step 3 (‘formulation phase’): </a:t>
            </a:r>
            <a:r>
              <a:rPr lang="en-GB" dirty="0" smtClean="0">
                <a:latin typeface="+mn-lt"/>
              </a:rPr>
              <a:t>CEPOL works with constituents to ensure an interface with national development and planning processes and governmental economic teams. CEPOL’s role as a facilitator includes that of ensuring social dialogue throughout the process, i.e., making sure that governments, employers and workers participate in an active and substantial manner to the process. Where necessary, CEPOL, with the technical field specialists – including ACTRAV and ACTEMP, will provide capacity development for those constituents who have not undertaken similar exercises, as to enable them to meaningfully contribute to the drafting process.  In addition, CEPOL makes sure the policy is formulated in a coherent, coordinated and integrated manner. Involving </a:t>
            </a:r>
            <a:r>
              <a:rPr lang="en-GB" dirty="0" err="1" smtClean="0">
                <a:latin typeface="+mn-lt"/>
              </a:rPr>
              <a:t>sectoral</a:t>
            </a:r>
            <a:r>
              <a:rPr lang="en-GB" dirty="0" smtClean="0">
                <a:latin typeface="+mn-lt"/>
              </a:rPr>
              <a:t> ministries and agencies entrusted with macroeconomic management – such as the Central Bank, finance ministries and national planning agencies – is key. Finally, CEPOL provides technical advice to operationalize the document (formulation of objectives and outcomes, choice of monitoring indicators, coordination mechanism, M&amp;E framework, budget, etc.).</a:t>
            </a:r>
            <a:endParaRPr lang="fr-FR" dirty="0" smtClean="0">
              <a:latin typeface="+mn-lt"/>
            </a:endParaRPr>
          </a:p>
          <a:p>
            <a:pPr>
              <a:defRPr/>
            </a:pPr>
            <a:r>
              <a:rPr lang="en-GB" dirty="0" smtClean="0">
                <a:latin typeface="+mn-lt"/>
              </a:rPr>
              <a:t>Where possible, the policy is drafted by the relevant unit in the labour ministry. However, in practice, this has proven to be difficult in countries where institutional capacity is weak. In such cases CEPOL provides financial assistance to pay an external consultant, whose main task consists in putting all the information compiled through the consultations together into a coherent policy. </a:t>
            </a:r>
            <a:endParaRPr lang="fr-FR" dirty="0" smtClean="0">
              <a:latin typeface="+mn-lt"/>
            </a:endParaRPr>
          </a:p>
          <a:p>
            <a:pPr>
              <a:defRPr/>
            </a:pPr>
            <a:endParaRPr lang="fr-FR" dirty="0"/>
          </a:p>
        </p:txBody>
      </p:sp>
      <p:sp>
        <p:nvSpPr>
          <p:cNvPr id="55300"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338DD01B-A09E-4A3D-B2E0-4E3F01E8F6F5}" type="slidenum">
              <a:rPr lang="it-IT" smtClean="0">
                <a:solidFill>
                  <a:schemeClr val="tx1"/>
                </a:solidFill>
                <a:latin typeface="Arial" pitchFamily="34" charset="0"/>
              </a:rPr>
              <a:pPr eaLnBrk="1" hangingPunct="1"/>
              <a:t>18</a:t>
            </a:fld>
            <a:endParaRPr lang="it-IT" smtClean="0">
              <a:solidFill>
                <a:schemeClr val="tx1"/>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BAF24A-49B1-4041-9A1F-7D95A5AF1805}" type="slidenum">
              <a:rPr lang="it-IT" smtClean="0"/>
              <a:t>20</a:t>
            </a:fld>
            <a:endParaRPr lang="it-IT"/>
          </a:p>
        </p:txBody>
      </p:sp>
    </p:spTree>
    <p:extLst>
      <p:ext uri="{BB962C8B-B14F-4D97-AF65-F5344CB8AC3E}">
        <p14:creationId xmlns:p14="http://schemas.microsoft.com/office/powerpoint/2010/main" val="111319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8BBAF24A-49B1-4041-9A1F-7D95A5AF1805}" type="slidenum">
              <a:rPr lang="it-IT" smtClean="0"/>
              <a:pPr/>
              <a:t>22</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fr-FR" smtClean="0">
                <a:latin typeface="Arial" pitchFamily="34" charset="0"/>
                <a:cs typeface="Arial" pitchFamily="34" charset="0"/>
              </a:rPr>
              <a:t>If the intervention fits within the existing institutional framework, does it entail increasing budget, hiring staff, etc.? Is that feasible given the national procedures, budget constraints, etc? If more than one structure could be responsible for implementation, how to choose between them? Or enhance partnerships or convergence?</a:t>
            </a:r>
            <a:endParaRPr lang="en-GB" smtClean="0">
              <a:latin typeface="Arial" pitchFamily="34" charset="0"/>
            </a:endParaRPr>
          </a:p>
        </p:txBody>
      </p:sp>
      <p:sp>
        <p:nvSpPr>
          <p:cNvPr id="57348" name="Date Placeholder 3"/>
          <p:cNvSpPr>
            <a:spLocks noGrp="1"/>
          </p:cNvSpPr>
          <p:nvPr>
            <p:ph type="dt" sz="quarter" idx="1"/>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976AA4E5-C9CD-424B-972D-D93E7F2AA440}" type="datetime1">
              <a:rPr lang="id-ID" smtClean="0">
                <a:solidFill>
                  <a:schemeClr val="tx1"/>
                </a:solidFill>
                <a:latin typeface="Arial" pitchFamily="34" charset="0"/>
              </a:rPr>
              <a:pPr eaLnBrk="1" hangingPunct="1"/>
              <a:t>19/06/2013</a:t>
            </a:fld>
            <a:endParaRPr lang="id-ID" smtClean="0">
              <a:solidFill>
                <a:schemeClr val="tx1"/>
              </a:solidFill>
              <a:latin typeface="Arial" pitchFamily="34" charset="0"/>
            </a:endParaRPr>
          </a:p>
        </p:txBody>
      </p:sp>
      <p:sp>
        <p:nvSpPr>
          <p:cNvPr id="57349" name="Slide Number Placeholder 4"/>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9C9C8094-DA68-4FAB-B1E3-39DB0300EA55}" type="slidenum">
              <a:rPr lang="id-ID" smtClean="0">
                <a:solidFill>
                  <a:schemeClr val="tx1"/>
                </a:solidFill>
                <a:latin typeface="Arial" pitchFamily="34" charset="0"/>
              </a:rPr>
              <a:pPr eaLnBrk="1" hangingPunct="1"/>
              <a:t>23</a:t>
            </a:fld>
            <a:endParaRPr lang="id-ID" smtClean="0">
              <a:solidFill>
                <a:schemeClr val="tx1"/>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CH" dirty="0" err="1" smtClean="0"/>
              <a:t>Strong</a:t>
            </a:r>
            <a:r>
              <a:rPr lang="fr-CH" dirty="0" smtClean="0"/>
              <a:t> coordination </a:t>
            </a:r>
            <a:r>
              <a:rPr lang="fr-CH" dirty="0" err="1" smtClean="0"/>
              <a:t>systems</a:t>
            </a:r>
            <a:r>
              <a:rPr lang="fr-CH" dirty="0" smtClean="0"/>
              <a:t> </a:t>
            </a:r>
            <a:r>
              <a:rPr lang="fr-CH" dirty="0" err="1" smtClean="0"/>
              <a:t>needed</a:t>
            </a:r>
            <a:r>
              <a:rPr lang="fr-CH" dirty="0" smtClean="0"/>
              <a:t> </a:t>
            </a:r>
            <a:r>
              <a:rPr lang="fr-CH" dirty="0" err="1" smtClean="0"/>
              <a:t>because</a:t>
            </a:r>
            <a:r>
              <a:rPr lang="fr-CH" dirty="0" smtClean="0"/>
              <a:t> of multiple </a:t>
            </a:r>
            <a:r>
              <a:rPr lang="fr-CH" dirty="0" err="1" smtClean="0"/>
              <a:t>stakeholders</a:t>
            </a:r>
            <a:endParaRPr lang="fr-CH" dirty="0" smtClean="0"/>
          </a:p>
          <a:p>
            <a:r>
              <a:rPr lang="fr-CH" dirty="0" err="1" smtClean="0"/>
              <a:t>Interministerial</a:t>
            </a:r>
            <a:r>
              <a:rPr lang="fr-CH" dirty="0" smtClean="0"/>
              <a:t>, tripartite bodies</a:t>
            </a:r>
          </a:p>
          <a:p>
            <a:r>
              <a:rPr lang="fr-CH" dirty="0" err="1" smtClean="0"/>
              <a:t>Avoid</a:t>
            </a:r>
            <a:r>
              <a:rPr lang="fr-CH" dirty="0" smtClean="0"/>
              <a:t> </a:t>
            </a:r>
            <a:r>
              <a:rPr lang="fr-CH" dirty="0" err="1" smtClean="0"/>
              <a:t>institutional</a:t>
            </a:r>
            <a:r>
              <a:rPr lang="fr-CH" dirty="0" smtClean="0"/>
              <a:t> </a:t>
            </a:r>
            <a:r>
              <a:rPr lang="fr-CH" dirty="0" err="1" smtClean="0"/>
              <a:t>proliferation</a:t>
            </a:r>
            <a:r>
              <a:rPr lang="fr-CH" dirty="0" smtClean="0"/>
              <a:t> – </a:t>
            </a:r>
            <a:r>
              <a:rPr lang="fr-CH" dirty="0" err="1" smtClean="0"/>
              <a:t>existing</a:t>
            </a:r>
            <a:r>
              <a:rPr lang="fr-CH" dirty="0" smtClean="0"/>
              <a:t> structures </a:t>
            </a:r>
            <a:r>
              <a:rPr lang="fr-CH" dirty="0" err="1" smtClean="0"/>
              <a:t>can</a:t>
            </a:r>
            <a:r>
              <a:rPr lang="fr-CH" dirty="0" smtClean="0"/>
              <a:t> </a:t>
            </a:r>
            <a:r>
              <a:rPr lang="fr-CH" dirty="0" err="1" smtClean="0"/>
              <a:t>be</a:t>
            </a:r>
            <a:r>
              <a:rPr lang="fr-CH" dirty="0" smtClean="0"/>
              <a:t> </a:t>
            </a:r>
            <a:r>
              <a:rPr lang="fr-CH" dirty="0" err="1" smtClean="0"/>
              <a:t>used</a:t>
            </a:r>
            <a:r>
              <a:rPr lang="fr-CH" dirty="0" smtClean="0"/>
              <a:t>; rationalise and </a:t>
            </a:r>
            <a:r>
              <a:rPr lang="fr-CH" dirty="0" err="1" smtClean="0"/>
              <a:t>strengthen</a:t>
            </a:r>
            <a:r>
              <a:rPr lang="fr-CH" dirty="0" smtClean="0"/>
              <a:t> </a:t>
            </a:r>
            <a:r>
              <a:rPr lang="fr-CH" dirty="0" err="1" smtClean="0"/>
              <a:t>existing</a:t>
            </a:r>
            <a:r>
              <a:rPr lang="fr-CH" dirty="0" smtClean="0"/>
              <a:t> </a:t>
            </a:r>
            <a:r>
              <a:rPr lang="fr-CH" dirty="0" err="1" smtClean="0"/>
              <a:t>mechanisms</a:t>
            </a:r>
            <a:endParaRPr lang="fr-CH" dirty="0" smtClean="0"/>
          </a:p>
          <a:p>
            <a:r>
              <a:rPr lang="fr-CH" dirty="0" smtClean="0"/>
              <a:t>Link </a:t>
            </a:r>
            <a:r>
              <a:rPr lang="fr-CH" dirty="0" err="1" smtClean="0"/>
              <a:t>with</a:t>
            </a:r>
            <a:r>
              <a:rPr lang="fr-CH" dirty="0" smtClean="0"/>
              <a:t> structures </a:t>
            </a:r>
            <a:r>
              <a:rPr lang="fr-CH" dirty="0" err="1" smtClean="0"/>
              <a:t>that</a:t>
            </a:r>
            <a:r>
              <a:rPr lang="fr-CH" dirty="0" smtClean="0"/>
              <a:t> are </a:t>
            </a:r>
            <a:r>
              <a:rPr lang="fr-CH" dirty="0" err="1" smtClean="0"/>
              <a:t>influencial</a:t>
            </a:r>
            <a:r>
              <a:rPr lang="fr-CH" dirty="0" smtClean="0"/>
              <a:t> in the country</a:t>
            </a:r>
            <a:endParaRPr lang="fr-FR" dirty="0" smtClean="0"/>
          </a:p>
          <a:p>
            <a:endParaRPr lang="en-GB" dirty="0"/>
          </a:p>
        </p:txBody>
      </p:sp>
      <p:sp>
        <p:nvSpPr>
          <p:cNvPr id="4" name="Slide Number Placeholder 3"/>
          <p:cNvSpPr>
            <a:spLocks noGrp="1"/>
          </p:cNvSpPr>
          <p:nvPr>
            <p:ph type="sldNum" sz="quarter" idx="10"/>
          </p:nvPr>
        </p:nvSpPr>
        <p:spPr/>
        <p:txBody>
          <a:bodyPr/>
          <a:lstStyle/>
          <a:p>
            <a:fld id="{8BBAF24A-49B1-4041-9A1F-7D95A5AF1805}" type="slidenum">
              <a:rPr lang="it-IT" smtClean="0"/>
              <a:t>24</a:t>
            </a:fld>
            <a:endParaRPr lang="it-IT"/>
          </a:p>
        </p:txBody>
      </p:sp>
    </p:spTree>
    <p:extLst>
      <p:ext uri="{BB962C8B-B14F-4D97-AF65-F5344CB8AC3E}">
        <p14:creationId xmlns:p14="http://schemas.microsoft.com/office/powerpoint/2010/main" val="3337477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fr-CH" smtClean="0">
                <a:latin typeface="Arial" pitchFamily="34" charset="0"/>
              </a:rPr>
              <a:t>In Malawi, the first two stages of the NEP process took 2 years, from 2010-2012 (policy research, dialogue, formulation, validation), however it is still not adopted.</a:t>
            </a:r>
          </a:p>
          <a:p>
            <a:r>
              <a:rPr lang="fr-CH" smtClean="0">
                <a:latin typeface="Arial" pitchFamily="34" charset="0"/>
              </a:rPr>
              <a:t>Total amount spent: between 180’000-200’000$ including mission costs.</a:t>
            </a:r>
          </a:p>
          <a:p>
            <a:r>
              <a:rPr lang="fr-CH" smtClean="0">
                <a:latin typeface="Arial" pitchFamily="34" charset="0"/>
              </a:rPr>
              <a:t>In Sri Lanka, the full process took 2 years (2011-2012)</a:t>
            </a:r>
            <a:endParaRPr lang="en-US" smtClean="0">
              <a:latin typeface="Arial" pitchFamily="34" charset="0"/>
            </a:endParaRPr>
          </a:p>
        </p:txBody>
      </p:sp>
      <p:sp>
        <p:nvSpPr>
          <p:cNvPr id="58372"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A8966251-3993-4117-ACFB-C3E532877C17}" type="slidenum">
              <a:rPr lang="it-IT" smtClean="0">
                <a:solidFill>
                  <a:schemeClr val="tx1"/>
                </a:solidFill>
                <a:latin typeface="Arial" pitchFamily="34" charset="0"/>
              </a:rPr>
              <a:pPr eaLnBrk="1" hangingPunct="1"/>
              <a:t>27</a:t>
            </a:fld>
            <a:endParaRPr lang="it-IT" smtClean="0">
              <a:solidFill>
                <a:schemeClr val="tx1"/>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GB" dirty="0" smtClean="0">
                <a:latin typeface="+mn-lt"/>
              </a:rPr>
              <a:t>It is essential to conduct a good stakeholder analysis and draw up an institutional map so as to understand from the outset where influence lies in each country, and to identify the key decision-making actors. This is crucial, since involving such actors throughout the process will ease its adoption and implementation.</a:t>
            </a:r>
          </a:p>
          <a:p>
            <a:pPr>
              <a:defRPr/>
            </a:pPr>
            <a:r>
              <a:rPr lang="en-GB" dirty="0" smtClean="0">
                <a:latin typeface="+mn-lt"/>
              </a:rPr>
              <a:t>Working with well-established research institutes or universities in the country can help strengthen the legitimacy of research outcomes.</a:t>
            </a:r>
          </a:p>
          <a:p>
            <a:pPr>
              <a:defRPr/>
            </a:pPr>
            <a:r>
              <a:rPr lang="en-GB" dirty="0" smtClean="0">
                <a:latin typeface="+mn-lt"/>
              </a:rPr>
              <a:t>The preparation of highly technical and analytical materials does not necessarily result in immediate endorsements or buy-in from government ministries. It is necessary to dedicate time, resources and efforts to “sell” them. In this sense, creating an inter-ministerial committee from the outset can help minimize reluctance, and can smooth policy validation. </a:t>
            </a:r>
          </a:p>
          <a:p>
            <a:pPr>
              <a:defRPr/>
            </a:pPr>
            <a:r>
              <a:rPr lang="en-GB" dirty="0" smtClean="0">
                <a:latin typeface="+mn-lt"/>
              </a:rPr>
              <a:t>National ownership of the policy is crucial. </a:t>
            </a:r>
          </a:p>
          <a:p>
            <a:pPr defTabSz="457200" eaLnBrk="1" fontAlgn="auto" hangingPunct="1">
              <a:spcBef>
                <a:spcPts val="0"/>
              </a:spcBef>
              <a:spcAft>
                <a:spcPts val="0"/>
              </a:spcAft>
              <a:defRPr/>
            </a:pPr>
            <a:r>
              <a:rPr lang="en-GB" dirty="0" smtClean="0">
                <a:latin typeface="+mn-lt"/>
              </a:rPr>
              <a:t>Work at the local level is crucial in the policy process: consequently, there is a need to emphasize the upstream work and participation of local stakeholders from the very beginning in order to ensure that the employment policy is inclusive. </a:t>
            </a:r>
          </a:p>
          <a:p>
            <a:pPr>
              <a:defRPr/>
            </a:pPr>
            <a:r>
              <a:rPr lang="en-GB" dirty="0" smtClean="0">
                <a:latin typeface="+mn-lt"/>
              </a:rPr>
              <a:t>While developing the policy, it is also necessary to think about the technical and financial feasibility of its implementation. Involving other line ministries from the outset of the exercise, such as the ministry of finance, helps to address this issue in a timely manner.</a:t>
            </a:r>
          </a:p>
          <a:p>
            <a:pPr>
              <a:defRPr/>
            </a:pPr>
            <a:r>
              <a:rPr lang="en-GB" dirty="0" smtClean="0">
                <a:latin typeface="+mn-lt"/>
              </a:rPr>
              <a:t>Implementation does not follow if the policy is not popular, or if people don’t know about it. It may hence be useful to develop a coherent communication strategy to ensure visibility from the outset, and to inform people that the policy is being developed, raise awareness of its importance, and advocate its content.</a:t>
            </a:r>
          </a:p>
          <a:p>
            <a:pPr>
              <a:defRPr/>
            </a:pPr>
            <a:endParaRPr lang="en-US" dirty="0"/>
          </a:p>
        </p:txBody>
      </p:sp>
      <p:sp>
        <p:nvSpPr>
          <p:cNvPr id="59396"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89FF6153-0A77-4E1E-BF18-E602C84E1352}" type="slidenum">
              <a:rPr lang="it-IT" smtClean="0">
                <a:solidFill>
                  <a:schemeClr val="tx1"/>
                </a:solidFill>
                <a:latin typeface="Arial" pitchFamily="34" charset="0"/>
              </a:rPr>
              <a:pPr eaLnBrk="1" hangingPunct="1"/>
              <a:t>28</a:t>
            </a:fld>
            <a:endParaRPr lang="it-IT" smtClean="0">
              <a:solidFill>
                <a:schemeClr val="tx1"/>
              </a:solidFill>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latin typeface="+mn-lt"/>
              </a:rPr>
              <a:t>The need to improve the knowledge base at regional and country levels is a key issue. Furthermore, identifying and working with institutions and individuals who have the capacity to collect data, disseminate reports, and influence policy making can take time. Exploring and establishing wider networks requires a fairly long period of initial interactions, with some risks of non-delivery.</a:t>
            </a:r>
          </a:p>
          <a:p>
            <a:pPr>
              <a:defRPr/>
            </a:pPr>
            <a:r>
              <a:rPr lang="en-GB" dirty="0" smtClean="0">
                <a:latin typeface="+mn-lt"/>
              </a:rPr>
              <a:t>The policy is often drafted by an external consultant. However, CEPOL knows this does not always allow for full ownership. Ideally, the policy should be drafted by the relevant unit in the ministry in charge of employment. But in some countries where CEPOL works, such units suffer from various weaknesses, such as numbers of staff or poor recognition, or simply do not exist. CEPOL is increasingly working to build the capacity of such ministries to undertake such tasks. </a:t>
            </a:r>
          </a:p>
          <a:p>
            <a:pPr>
              <a:defRPr/>
            </a:pPr>
            <a:r>
              <a:rPr lang="en-GB" dirty="0" smtClean="0">
                <a:latin typeface="+mn-lt"/>
              </a:rPr>
              <a:t>Often the policy development cycle is not planned at the outset. Rather, spaced activities are planned. This makes it very difficult to estimate the resources and time needed to develop a policy.</a:t>
            </a:r>
          </a:p>
          <a:p>
            <a:pPr>
              <a:defRPr/>
            </a:pPr>
            <a:r>
              <a:rPr lang="en-GB" dirty="0" smtClean="0">
                <a:latin typeface="+mn-lt"/>
              </a:rPr>
              <a:t>Work at the local level is crucial in the policy process: consequently, there is a need to emphasize the upstream work and participation of local stakeholders from the very beginning in order to ensure that the employment policy is inclusive. </a:t>
            </a:r>
          </a:p>
          <a:p>
            <a:pPr>
              <a:defRPr/>
            </a:pPr>
            <a:r>
              <a:rPr lang="en-GB" dirty="0" smtClean="0">
                <a:latin typeface="+mn-lt"/>
              </a:rPr>
              <a:t>Developing a policy is not cheap and easy, and can be expensive and very time consuming. Expectations should be clear from the initial steps of developing a policy.</a:t>
            </a:r>
          </a:p>
          <a:p>
            <a:pPr>
              <a:defRPr/>
            </a:pPr>
            <a:r>
              <a:rPr lang="en-GB" dirty="0" smtClean="0">
                <a:latin typeface="+mn-lt"/>
              </a:rPr>
              <a:t>While in some countries CEPOL can rely on national consultants’ expertise, in others it cannot. This should be considered from the outset, as it will have an impact on the budget.</a:t>
            </a:r>
          </a:p>
          <a:p>
            <a:pPr>
              <a:defRPr/>
            </a:pPr>
            <a:endParaRPr lang="en-GB" dirty="0"/>
          </a:p>
        </p:txBody>
      </p:sp>
      <p:sp>
        <p:nvSpPr>
          <p:cNvPr id="60420"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4C9005F2-791D-41A4-89C3-26DD879B2E8A}" type="slidenum">
              <a:rPr lang="it-IT" smtClean="0">
                <a:solidFill>
                  <a:schemeClr val="tx1"/>
                </a:solidFill>
                <a:latin typeface="Arial" pitchFamily="34" charset="0"/>
              </a:rPr>
              <a:pPr eaLnBrk="1" hangingPunct="1"/>
              <a:t>29</a:t>
            </a:fld>
            <a:endParaRPr lang="it-IT" smtClean="0">
              <a:solidFill>
                <a:schemeClr val="tx1"/>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latin typeface="Arial" charset="0"/>
                <a:cs typeface="Arial" charset="0"/>
              </a:rPr>
              <a:t>Renewed commitment</a:t>
            </a:r>
            <a:r>
              <a:rPr lang="en-US" sz="1200" b="1" dirty="0" smtClean="0">
                <a:solidFill>
                  <a:srgbClr val="0070C0"/>
                </a:solidFill>
                <a:latin typeface="Arial" charset="0"/>
                <a:cs typeface="Arial" charset="0"/>
              </a:rPr>
              <a:t> </a:t>
            </a:r>
            <a:r>
              <a:rPr lang="en-US" sz="1200" b="1" dirty="0" smtClean="0">
                <a:latin typeface="Arial" charset="0"/>
                <a:cs typeface="Arial" charset="0"/>
              </a:rPr>
              <a:t>to employment at </a:t>
            </a:r>
            <a:r>
              <a:rPr lang="en-US" sz="1200" b="1" dirty="0" smtClean="0">
                <a:solidFill>
                  <a:schemeClr val="accent1"/>
                </a:solidFill>
                <a:latin typeface="Arial" charset="0"/>
                <a:cs typeface="Arial" charset="0"/>
              </a:rPr>
              <a:t>international level</a:t>
            </a:r>
          </a:p>
          <a:p>
            <a:pPr eaLnBrk="1" hangingPunct="1">
              <a:spcBef>
                <a:spcPct val="0"/>
              </a:spcBef>
            </a:pPr>
            <a:endParaRPr lang="en-GB" sz="1200" dirty="0" smtClean="0"/>
          </a:p>
          <a:p>
            <a:pPr eaLnBrk="1" hangingPunct="1">
              <a:spcBef>
                <a:spcPct val="0"/>
              </a:spcBef>
            </a:pPr>
            <a:r>
              <a:rPr lang="en-GB" sz="1200" dirty="0" smtClean="0"/>
              <a:t>Employment is having a prominent role in the </a:t>
            </a:r>
            <a:r>
              <a:rPr lang="en-GB" sz="1200" b="1" i="1" u="sng" dirty="0" smtClean="0"/>
              <a:t>international policy agenda</a:t>
            </a:r>
            <a:r>
              <a:rPr lang="en-GB" sz="1200" dirty="0" smtClean="0"/>
              <a:t>. </a:t>
            </a:r>
          </a:p>
          <a:p>
            <a:pPr eaLnBrk="1" hangingPunct="1">
              <a:spcBef>
                <a:spcPct val="0"/>
              </a:spcBef>
            </a:pPr>
            <a:r>
              <a:rPr lang="en-GB" sz="1200" dirty="0" smtClean="0"/>
              <a:t>In 2008, the Millennium Development Goals (MDGs) were expanded to include four new employment indicators under a new target. The inclusion of these new indicators represents a renewed commitment to employment promotion</a:t>
            </a:r>
          </a:p>
          <a:p>
            <a:pPr eaLnBrk="1" hangingPunct="1">
              <a:spcBef>
                <a:spcPct val="0"/>
              </a:spcBef>
            </a:pPr>
            <a:r>
              <a:rPr lang="en-GB" sz="1200" dirty="0" smtClean="0"/>
              <a:t>The </a:t>
            </a:r>
            <a:r>
              <a:rPr lang="en-GB" sz="1200" dirty="0" smtClean="0"/>
              <a:t>G20 leaders are increasingly recognizing the role of employment policies in addressing the human dimension of the financial and economic crisis. </a:t>
            </a:r>
          </a:p>
          <a:p>
            <a:pPr eaLnBrk="1" hangingPunct="1">
              <a:spcBef>
                <a:spcPct val="0"/>
              </a:spcBef>
            </a:pPr>
            <a:r>
              <a:rPr lang="en-GB" sz="1200" dirty="0" smtClean="0"/>
              <a:t>The Seoul development consensus on shared growth unveiled during the November 2010 G20 represents an important step forward towards pro-employment macroeconomic frameworks.</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latin typeface="Arial" charset="0"/>
                <a:cs typeface="Arial" charset="0"/>
              </a:rPr>
              <a:t>Renewed commitment also at </a:t>
            </a:r>
            <a:r>
              <a:rPr lang="en-US" sz="1200" b="1" dirty="0" smtClean="0">
                <a:solidFill>
                  <a:schemeClr val="accent1"/>
                </a:solidFill>
                <a:latin typeface="Arial" charset="0"/>
                <a:cs typeface="Arial" charset="0"/>
              </a:rPr>
              <a:t>national level: </a:t>
            </a:r>
            <a:r>
              <a:rPr lang="en-US" sz="1200" b="1" dirty="0" smtClean="0">
                <a:latin typeface="Arial" charset="0"/>
                <a:cs typeface="Arial" charset="0"/>
              </a:rPr>
              <a:t>policy responses to the crisis disrupted dominant consensus on macro policy</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Employment is also high in political agendas at </a:t>
            </a:r>
            <a:r>
              <a:rPr lang="en-GB" sz="1200" b="1" i="1" u="sng" dirty="0" smtClean="0"/>
              <a:t>national level</a:t>
            </a:r>
            <a:r>
              <a:rPr lang="en-GB" sz="1200" dirty="0" smtClean="0"/>
              <a:t>. Policy responses to the crisis  have disrupted the dominant consensus on macroeconomic policy and extraordinary fiscal stimulus measures have been effective in stimulating output and employment. A rethinking of macroeconomic policy frameworks is taking place, in part triggered by the need to accommodate more employment-oriented growth.</a:t>
            </a:r>
          </a:p>
          <a:p>
            <a:pPr eaLnBrk="1" hangingPunct="1">
              <a:spcBef>
                <a:spcPct val="0"/>
              </a:spcBef>
            </a:pPr>
            <a:r>
              <a:rPr lang="en-GB" sz="1200" dirty="0" smtClean="0"/>
              <a:t>Efforts are needed to integrate  employment policy into overall development frameworks, requiring a systematic incorporation of employment targets and policies in national policy and development frameworks, including quantitative and qualitative targets in national monitoring mechanisms.</a:t>
            </a:r>
          </a:p>
          <a:p>
            <a:endParaRPr lang="en-GB" dirty="0"/>
          </a:p>
        </p:txBody>
      </p:sp>
      <p:sp>
        <p:nvSpPr>
          <p:cNvPr id="4" name="Date Placeholder 3"/>
          <p:cNvSpPr>
            <a:spLocks noGrp="1"/>
          </p:cNvSpPr>
          <p:nvPr>
            <p:ph type="dt" idx="10"/>
          </p:nvPr>
        </p:nvSpPr>
        <p:spPr/>
        <p:txBody>
          <a:bodyPr/>
          <a:lstStyle/>
          <a:p>
            <a:fld id="{AA2CEB4C-364C-674E-A933-C3977187AE0B}" type="datetime1">
              <a:rPr lang="id-ID" smtClean="0"/>
              <a:pPr/>
              <a:t>19/06/2013</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4</a:t>
            </a:fld>
            <a:endParaRPr lang="id-ID"/>
          </a:p>
        </p:txBody>
      </p:sp>
    </p:spTree>
    <p:extLst>
      <p:ext uri="{BB962C8B-B14F-4D97-AF65-F5344CB8AC3E}">
        <p14:creationId xmlns:p14="http://schemas.microsoft.com/office/powerpoint/2010/main" val="426158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Decent Work concept was formulated by the ILO’s constituents – governments and employers and workers – as a means to identify the Organization’s major priorities. It is based on the understanding that work is a source of personal dignity, family stability, peace in the community, democracies that deliver for people, and economic growth that expands opportunities for productive jobs and enterprise development. </a:t>
            </a:r>
            <a:br>
              <a:rPr lang="en-GB" dirty="0" smtClean="0"/>
            </a:br>
            <a:r>
              <a:rPr lang="en-GB" dirty="0" smtClean="0"/>
              <a:t/>
            </a:r>
            <a:br>
              <a:rPr lang="en-GB" dirty="0" smtClean="0"/>
            </a:br>
            <a:r>
              <a:rPr lang="en-GB" dirty="0" smtClean="0"/>
              <a:t>Decent Work reflects priorities on the social, economic and political agenda of countries and the international system. In a relatively short time this concept has forged an international consensus among governments, employers, workers and civil society that productive employment and Decent Work are key elements to achieving a fair globalization, reducing poverty and achieving equitable, inclusive, and sustainable development. </a:t>
            </a:r>
          </a:p>
          <a:p>
            <a:r>
              <a:rPr lang="en-GB" dirty="0" smtClean="0"/>
              <a:t>The overall goal of Decent Work is to effect positive change in people’s lives at the national and local levels. The ILO provides support through integrated Decent Work Country Programmes developed in coordination with ILO constituents. They define the priorities and the targets within national development frameworks and aim to tackle major Decent Work deficits through efficient programmes that embrace each of the strategic objectives.</a:t>
            </a:r>
            <a:endParaRPr lang="fr-FR" dirty="0"/>
          </a:p>
        </p:txBody>
      </p:sp>
      <p:sp>
        <p:nvSpPr>
          <p:cNvPr id="4" name="Slide Number Placeholder 3"/>
          <p:cNvSpPr>
            <a:spLocks noGrp="1"/>
          </p:cNvSpPr>
          <p:nvPr>
            <p:ph type="sldNum" sz="quarter" idx="10"/>
          </p:nvPr>
        </p:nvSpPr>
        <p:spPr/>
        <p:txBody>
          <a:bodyPr/>
          <a:lstStyle/>
          <a:p>
            <a:fld id="{8BBAF24A-49B1-4041-9A1F-7D95A5AF1805}" type="slidenum">
              <a:rPr lang="it-IT" smtClean="0"/>
              <a:t>5</a:t>
            </a:fld>
            <a:endParaRPr lang="it-IT"/>
          </a:p>
        </p:txBody>
      </p:sp>
    </p:spTree>
    <p:extLst>
      <p:ext uri="{BB962C8B-B14F-4D97-AF65-F5344CB8AC3E}">
        <p14:creationId xmlns:p14="http://schemas.microsoft.com/office/powerpoint/2010/main" val="118194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fr-FR" dirty="0" smtClean="0">
                <a:latin typeface="+mn-lt"/>
              </a:rPr>
              <a:t>Au cours des deux dernières décennies, l’Assemblée Générale des Nations Unies a reconnu et souligné l’importance de l’emploi productif et du travail décent à l’occasion de plusieurs conférences, réunions et sommets internationaux.</a:t>
            </a:r>
            <a:endParaRPr lang="en-GB" dirty="0" smtClean="0">
              <a:latin typeface="+mn-lt"/>
            </a:endParaRPr>
          </a:p>
          <a:p>
            <a:pPr marL="171450" indent="-171450">
              <a:buFont typeface="Arial" pitchFamily="34" charset="0"/>
              <a:buChar char="•"/>
              <a:defRPr/>
            </a:pPr>
            <a:r>
              <a:rPr lang="fr-FR" dirty="0" smtClean="0">
                <a:latin typeface="+mn-lt"/>
              </a:rPr>
              <a:t>En 1995, le sommet mondial de Copenhague pour le développement social s’est efforcé de placer la personne humaine au cœur de la politique internationale. En désignant la pauvreté, le chômage et l’exclusion sociale, dans leur interdépendance, comme les cibles d’une stratégie mondiale de justice sociale, il a marqué un tournant dans l’action multilatérale ;</a:t>
            </a:r>
            <a:endParaRPr lang="en-GB" dirty="0" smtClean="0">
              <a:latin typeface="+mn-lt"/>
            </a:endParaRPr>
          </a:p>
          <a:p>
            <a:pPr marL="171450" indent="-171450">
              <a:buFont typeface="Arial" pitchFamily="34" charset="0"/>
              <a:buChar char="•"/>
              <a:defRPr/>
            </a:pPr>
            <a:r>
              <a:rPr lang="fr-FR" dirty="0" smtClean="0">
                <a:latin typeface="+mn-lt"/>
              </a:rPr>
              <a:t>En 2000, au cours du sommet du millénaire à New-York, les dirigeants politiques du monde ont engagé la communauté des nations dans une action concertée et coordonnée pour atteindre les Objectifs du Millénaire pour le Développement (OMD) qui sont un ensemble de huit objectifs internationalement convenus concourant à la réduction de la pauvreté sous ses multiples dimensions. L’objectif N° 8, relatif au partenariat mondial pour le développement, couvre plusieurs aspects dont la formulation et la mise en œuvre de stratégies permettant aux jeunes de trouver un travail décent et productif (objectif 8, Cible 16 et indicateur 45) ;</a:t>
            </a:r>
            <a:endParaRPr lang="en-GB" dirty="0" smtClean="0">
              <a:latin typeface="+mn-lt"/>
            </a:endParaRPr>
          </a:p>
          <a:p>
            <a:pPr marL="171450" indent="-171450">
              <a:buFont typeface="Arial" pitchFamily="34" charset="0"/>
              <a:buChar char="•"/>
              <a:defRPr/>
            </a:pPr>
            <a:r>
              <a:rPr lang="fr-FR" dirty="0" smtClean="0">
                <a:latin typeface="+mn-lt"/>
              </a:rPr>
              <a:t>En 2005, au cours du Sommet mondial tenu en septembre à New- York, des décisions importantes ont été prises pour faire du plein emploi productif et du travail décent pour tous, y compris pour les femmes et les jeunes, un objectif central des politiques nationales et internationales ;</a:t>
            </a:r>
            <a:endParaRPr lang="en-GB" dirty="0" smtClean="0">
              <a:latin typeface="+mn-lt"/>
            </a:endParaRPr>
          </a:p>
          <a:p>
            <a:pPr marL="171450" indent="-171450">
              <a:buFont typeface="Arial" pitchFamily="34" charset="0"/>
              <a:buChar char="•"/>
              <a:defRPr/>
            </a:pPr>
            <a:r>
              <a:rPr lang="fr-FR" dirty="0" smtClean="0">
                <a:latin typeface="+mn-lt"/>
              </a:rPr>
              <a:t>La Déclaration ministérielle de 2006 du Conseil Economique et Social des Nations Unies (ECOSOC) sur la création d’emplois et le travail décent pour tous exhortait les gouvernements, la communauté internationale et toutes les organisations internationales pertinentes, y compris le Système des Nations Unies, à contribuer, dans le cadre de leurs programmes, mesures et activités, à la création d’un contexte propice à la concrétisation de ces objectifs aux niveaux national et international. Des résolutions ultérieures de l’ECOSOC, notamment en 2007, 2008 et 2009, ont souligné l’importance d’approches multidimensionnelles de l’emploi productif et du travail décent à plusieurs niveaux ; </a:t>
            </a:r>
          </a:p>
          <a:p>
            <a:pPr marL="171450" indent="-171450">
              <a:buFont typeface="Arial" pitchFamily="34" charset="0"/>
              <a:buChar char="•"/>
              <a:defRPr/>
            </a:pPr>
            <a:r>
              <a:rPr lang="fr-FR" dirty="0" smtClean="0">
                <a:latin typeface="+mn-lt"/>
              </a:rPr>
              <a:t>En 2008, les 0MD ont été étendus pour englober quatre nouveaux indicateurs d’emploi dans une nouvelle cible (encadré N° 1.2), représentant un engagement renouvelé envers la promotion de l’emploi (voir encadré ci-contre). Les indicateurs demandent à tous les pays de communiquer tout progrès et de fournir des données ventilées par genre et villes/ zones urbaines dans la mesure du possible ;</a:t>
            </a:r>
            <a:endParaRPr lang="en-GB" dirty="0" smtClean="0">
              <a:latin typeface="+mn-lt"/>
            </a:endParaRPr>
          </a:p>
          <a:p>
            <a:pPr marL="171450" indent="-171450">
              <a:buFont typeface="Arial" pitchFamily="34" charset="0"/>
              <a:buChar char="•"/>
              <a:defRPr/>
            </a:pPr>
            <a:r>
              <a:rPr lang="fr-FR" dirty="0" smtClean="0">
                <a:latin typeface="+mn-lt"/>
              </a:rPr>
              <a:t>La Commission du développement social, lors de sa 46</a:t>
            </a:r>
            <a:r>
              <a:rPr lang="fr-FR" baseline="30000" dirty="0" smtClean="0">
                <a:latin typeface="+mn-lt"/>
              </a:rPr>
              <a:t>ème</a:t>
            </a:r>
            <a:r>
              <a:rPr lang="fr-FR" dirty="0" smtClean="0">
                <a:latin typeface="+mn-lt"/>
              </a:rPr>
              <a:t> session, a approuvé un texte consensuel intitulé «promouvoir le plein emploi et le travail décent pour tous» qui recommandait, entre autres, que l’ECOSOC appelle de toute urgence les gouvernements à poursuivre les efforts en vue de la ratification et l’application totale des conventions pertinentes de l’OIT  et des principes fondamentaux énoncés dans l’Agenda du travail décent, et qu’il plaide pour l’établissement et l’application de politiques et stratégies intégrées favorisant la possibilité, pour les jeunes, y compris des régions rurales, de suivre une préparation, trouver et conserver un emploi à temps plein et productif, convenablement rémunéré, et l’intégration de l’emploi des jeunes aux stratégies nationales de développement. </a:t>
            </a:r>
            <a:endParaRPr lang="en-GB" dirty="0" smtClean="0">
              <a:latin typeface="+mn-lt"/>
            </a:endParaRPr>
          </a:p>
          <a:p>
            <a:pPr>
              <a:defRPr/>
            </a:pPr>
            <a:endParaRPr lang="fr-FR" dirty="0" smtClean="0">
              <a:latin typeface="+mn-lt"/>
            </a:endParaRPr>
          </a:p>
          <a:p>
            <a:pPr>
              <a:defRPr/>
            </a:pPr>
            <a:r>
              <a:rPr lang="fr-FR" dirty="0" smtClean="0">
                <a:latin typeface="+mn-lt"/>
              </a:rPr>
              <a:t>A ces actions menées dans le cadre de l’ONU, il faut ajouter le soutien actif réaffirmé par les pays développés et les institutions financières internationales à œuvrer pour la concrétisation de ces engagements internationaux. Ainsi, les dirigeants du G20, le groupe des 20 pays les plus industrialisés, ont à plusieurs occasions, démontré leur volonté et leur engagement à placer la question de l’emploi décent au centre de la résolution de la crise économique et financière et de la mise en œuvre de réformes de politiques macroéconomiques et sectorielles. Ils ont mis en relief le rôle que jouent des politiques actives du marché du travail dans la prise en compte de l’aspect humain de la crise économique et financière. (Sommet de Londres en avril 2000, Sommet de Pittsburg en septembre 2009, Réunion des ministres du travail et de l’emploi du G20 à Washington en avril 2010, Sommet de Toronto en septembre 2010, le Consensus de Séoul au cours de la réunion du G20 de novembre 2010)</a:t>
            </a:r>
          </a:p>
          <a:p>
            <a:pPr>
              <a:defRPr/>
            </a:pPr>
            <a:endParaRPr lang="en-GB" dirty="0" smtClean="0">
              <a:latin typeface="+mn-lt"/>
            </a:endParaRPr>
          </a:p>
          <a:p>
            <a:pPr>
              <a:defRPr/>
            </a:pPr>
            <a:r>
              <a:rPr lang="fr-FR" dirty="0" smtClean="0">
                <a:latin typeface="+mn-lt"/>
              </a:rPr>
              <a:t>Signe d’une évolution idéologique notoire, les Institutions de </a:t>
            </a:r>
            <a:r>
              <a:rPr lang="fr-FR" dirty="0" err="1" smtClean="0">
                <a:latin typeface="+mn-lt"/>
              </a:rPr>
              <a:t>Bretton</a:t>
            </a:r>
            <a:r>
              <a:rPr lang="fr-FR" dirty="0" smtClean="0">
                <a:latin typeface="+mn-lt"/>
              </a:rPr>
              <a:t> </a:t>
            </a:r>
            <a:r>
              <a:rPr lang="fr-FR" dirty="0" err="1" smtClean="0">
                <a:latin typeface="+mn-lt"/>
              </a:rPr>
              <a:t>Woods</a:t>
            </a:r>
            <a:r>
              <a:rPr lang="fr-FR" dirty="0" smtClean="0">
                <a:latin typeface="+mn-lt"/>
              </a:rPr>
              <a:t> (FMI et Banque mondiale) ne sont pas restées en marge de cette prise de conscience internationale quant au rôle et à l’importance de l’emploi. Ainsi, au cours de la conférence historique d’0slo en septembre 2010, le FMI et l’OIT ont appelé la communauté internationale à axer résolument la reprise économique sur la création d’emplois. </a:t>
            </a:r>
            <a:endParaRPr lang="en-GB" dirty="0" smtClean="0">
              <a:latin typeface="+mn-lt"/>
            </a:endParaRPr>
          </a:p>
        </p:txBody>
      </p:sp>
      <p:sp>
        <p:nvSpPr>
          <p:cNvPr id="46084"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52950E86-6457-4E6B-8316-62F6D2323008}" type="slidenum">
              <a:rPr lang="it-IT" smtClean="0">
                <a:solidFill>
                  <a:schemeClr val="tx1"/>
                </a:solidFill>
                <a:latin typeface="Arial" pitchFamily="34" charset="0"/>
              </a:rPr>
              <a:pPr eaLnBrk="1" hangingPunct="1"/>
              <a:t>6</a:t>
            </a:fld>
            <a:endParaRPr lang="it-IT" smtClean="0">
              <a:solidFill>
                <a:schemeClr val="tx1"/>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defTabSz="457200" eaLnBrk="1" hangingPunct="1">
              <a:spcBef>
                <a:spcPct val="0"/>
              </a:spcBef>
            </a:pPr>
            <a:r>
              <a:rPr lang="fr-CH" smtClean="0">
                <a:latin typeface="Arial" pitchFamily="34" charset="0"/>
              </a:rPr>
              <a:t>Example of vision: More women and men have access to productive employment, decent work and income opportunities</a:t>
            </a:r>
            <a:endParaRPr lang="fr-FR" smtClean="0">
              <a:latin typeface="Arial" pitchFamily="34" charset="0"/>
            </a:endParaRPr>
          </a:p>
        </p:txBody>
      </p:sp>
      <p:sp>
        <p:nvSpPr>
          <p:cNvPr id="47108"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02388A86-7923-4DE4-B8F0-B8B8C54C341E}" type="slidenum">
              <a:rPr lang="it-IT" smtClean="0">
                <a:solidFill>
                  <a:schemeClr val="tx1"/>
                </a:solidFill>
                <a:latin typeface="Arial" pitchFamily="34" charset="0"/>
              </a:rPr>
              <a:pPr eaLnBrk="1" hangingPunct="1"/>
              <a:t>8</a:t>
            </a:fld>
            <a:endParaRPr lang="it-IT" smtClean="0">
              <a:solidFill>
                <a:schemeClr val="tx1"/>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8132"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42839FCA-23D5-4E91-BFC8-F87DA2CC3711}" type="slidenum">
              <a:rPr lang="en-US" smtClean="0">
                <a:solidFill>
                  <a:schemeClr val="tx1"/>
                </a:solidFill>
                <a:latin typeface="Arial" pitchFamily="34" charset="0"/>
              </a:rPr>
              <a:pPr eaLnBrk="1" hangingPunct="1"/>
              <a:t>9</a:t>
            </a:fld>
            <a:endParaRPr lang="en-US" smtClean="0">
              <a:solidFill>
                <a:schemeClr val="tx1"/>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fr-CH" dirty="0" smtClean="0"/>
              <a:t>A stand-</a:t>
            </a:r>
            <a:r>
              <a:rPr lang="fr-CH" dirty="0" err="1" smtClean="0"/>
              <a:t>alone</a:t>
            </a:r>
            <a:r>
              <a:rPr lang="fr-CH" dirty="0" smtClean="0"/>
              <a:t> </a:t>
            </a:r>
            <a:r>
              <a:rPr lang="fr-CH" dirty="0" err="1" smtClean="0"/>
              <a:t>policy</a:t>
            </a:r>
            <a:r>
              <a:rPr lang="fr-CH" dirty="0" smtClean="0"/>
              <a:t> document </a:t>
            </a:r>
            <a:r>
              <a:rPr lang="fr-CH" dirty="0" err="1" smtClean="0"/>
              <a:t>adopted</a:t>
            </a:r>
            <a:r>
              <a:rPr lang="fr-CH" dirty="0" smtClean="0"/>
              <a:t> by the </a:t>
            </a:r>
            <a:r>
              <a:rPr lang="fr-CH" dirty="0" err="1" smtClean="0"/>
              <a:t>highest</a:t>
            </a:r>
            <a:r>
              <a:rPr lang="fr-CH" dirty="0" smtClean="0"/>
              <a:t> </a:t>
            </a:r>
            <a:r>
              <a:rPr lang="fr-CH" dirty="0" err="1" smtClean="0"/>
              <a:t>political</a:t>
            </a:r>
            <a:r>
              <a:rPr lang="fr-CH" dirty="0" smtClean="0"/>
              <a:t> </a:t>
            </a:r>
            <a:r>
              <a:rPr lang="fr-CH" dirty="0" err="1" smtClean="0"/>
              <a:t>authorities</a:t>
            </a:r>
            <a:r>
              <a:rPr lang="fr-CH" dirty="0" smtClean="0"/>
              <a:t> </a:t>
            </a:r>
            <a:r>
              <a:rPr lang="fr-CH" dirty="0" err="1" smtClean="0"/>
              <a:t>is</a:t>
            </a:r>
            <a:r>
              <a:rPr lang="fr-CH" dirty="0" smtClean="0"/>
              <a:t> the </a:t>
            </a:r>
            <a:r>
              <a:rPr lang="fr-CH" dirty="0" err="1" smtClean="0"/>
              <a:t>most</a:t>
            </a:r>
            <a:r>
              <a:rPr lang="fr-CH" dirty="0" smtClean="0"/>
              <a:t> </a:t>
            </a:r>
            <a:r>
              <a:rPr lang="fr-CH" dirty="0" err="1" smtClean="0"/>
              <a:t>ambitious</a:t>
            </a:r>
            <a:r>
              <a:rPr lang="fr-CH" dirty="0" smtClean="0"/>
              <a:t> model. The alternative </a:t>
            </a:r>
            <a:r>
              <a:rPr lang="fr-CH" dirty="0" err="1" smtClean="0"/>
              <a:t>models</a:t>
            </a:r>
            <a:r>
              <a:rPr lang="fr-CH" dirty="0" smtClean="0"/>
              <a:t> are </a:t>
            </a:r>
            <a:r>
              <a:rPr lang="fr-CH" dirty="0" err="1" smtClean="0"/>
              <a:t>less</a:t>
            </a:r>
            <a:r>
              <a:rPr lang="fr-CH" dirty="0" smtClean="0"/>
              <a:t> </a:t>
            </a:r>
            <a:r>
              <a:rPr lang="fr-CH" dirty="0" err="1" smtClean="0"/>
              <a:t>ambitious</a:t>
            </a:r>
            <a:r>
              <a:rPr lang="fr-CH" dirty="0" smtClean="0"/>
              <a:t> but </a:t>
            </a:r>
            <a:r>
              <a:rPr lang="fr-CH" dirty="0" err="1" smtClean="0"/>
              <a:t>might</a:t>
            </a:r>
            <a:r>
              <a:rPr lang="fr-CH" dirty="0" smtClean="0"/>
              <a:t> </a:t>
            </a:r>
            <a:r>
              <a:rPr lang="fr-CH" dirty="0" err="1" smtClean="0"/>
              <a:t>be</a:t>
            </a:r>
            <a:r>
              <a:rPr lang="fr-CH" dirty="0" smtClean="0"/>
              <a:t> </a:t>
            </a:r>
            <a:r>
              <a:rPr lang="fr-CH" dirty="0" err="1" smtClean="0"/>
              <a:t>very</a:t>
            </a:r>
            <a:r>
              <a:rPr lang="fr-CH" dirty="0" smtClean="0"/>
              <a:t> effective in </a:t>
            </a:r>
            <a:r>
              <a:rPr lang="fr-CH" dirty="0" err="1" smtClean="0"/>
              <a:t>integrating</a:t>
            </a:r>
            <a:r>
              <a:rPr lang="fr-CH" dirty="0" smtClean="0"/>
              <a:t> key </a:t>
            </a:r>
            <a:r>
              <a:rPr lang="fr-CH" dirty="0" err="1" smtClean="0"/>
              <a:t>policy</a:t>
            </a:r>
            <a:r>
              <a:rPr lang="fr-CH" dirty="0" smtClean="0"/>
              <a:t> messages of </a:t>
            </a:r>
            <a:r>
              <a:rPr lang="fr-CH" dirty="0" err="1" smtClean="0"/>
              <a:t>NEPs</a:t>
            </a:r>
            <a:r>
              <a:rPr lang="fr-CH" dirty="0" smtClean="0"/>
              <a:t> in NDF.</a:t>
            </a:r>
          </a:p>
          <a:p>
            <a:pPr>
              <a:defRPr/>
            </a:pPr>
            <a:r>
              <a:rPr lang="en-GB" b="1" dirty="0" smtClean="0">
                <a:latin typeface="+mn-lt"/>
              </a:rPr>
              <a:t>Indonesia</a:t>
            </a:r>
            <a:endParaRPr lang="en-GB" dirty="0" smtClean="0">
              <a:latin typeface="+mn-lt"/>
            </a:endParaRPr>
          </a:p>
          <a:p>
            <a:pPr marL="171450" indent="-171450">
              <a:buFont typeface="Arial" pitchFamily="34" charset="0"/>
              <a:buChar char="•"/>
              <a:defRPr/>
            </a:pPr>
            <a:r>
              <a:rPr lang="en-AU" dirty="0" smtClean="0">
                <a:latin typeface="+mn-lt"/>
              </a:rPr>
              <a:t>1945 Constitution, article 27, clause 2: every citizen has the right to have </a:t>
            </a:r>
            <a:r>
              <a:rPr lang="en-AU" b="1" dirty="0" smtClean="0">
                <a:latin typeface="+mn-lt"/>
              </a:rPr>
              <a:t>decent work</a:t>
            </a:r>
            <a:r>
              <a:rPr lang="en-AU" dirty="0" smtClean="0">
                <a:latin typeface="+mn-lt"/>
              </a:rPr>
              <a:t> and decent life</a:t>
            </a:r>
            <a:endParaRPr lang="en-GB" dirty="0" smtClean="0">
              <a:latin typeface="+mn-lt"/>
            </a:endParaRPr>
          </a:p>
          <a:p>
            <a:pPr marL="171450" indent="-171450">
              <a:buFont typeface="Arial" pitchFamily="34" charset="0"/>
              <a:buChar char="•"/>
              <a:defRPr/>
            </a:pPr>
            <a:r>
              <a:rPr lang="en-AU" dirty="0" smtClean="0">
                <a:latin typeface="+mn-lt"/>
              </a:rPr>
              <a:t>Since 2004, elements of a national employment policy can be found in the Medium Term Development Plan (RPJM).</a:t>
            </a:r>
            <a:endParaRPr lang="en-GB" dirty="0" smtClean="0">
              <a:latin typeface="+mn-lt"/>
            </a:endParaRPr>
          </a:p>
          <a:p>
            <a:pPr marL="171450" indent="-171450">
              <a:buFont typeface="Arial" pitchFamily="34" charset="0"/>
              <a:buChar char="•"/>
              <a:defRPr/>
            </a:pPr>
            <a:r>
              <a:rPr lang="en-AU" dirty="0" smtClean="0">
                <a:latin typeface="+mn-lt"/>
              </a:rPr>
              <a:t>basic rights or entitlement approach (right to decent work)</a:t>
            </a:r>
            <a:endParaRPr lang="en-GB" dirty="0" smtClean="0">
              <a:latin typeface="+mn-lt"/>
            </a:endParaRPr>
          </a:p>
          <a:p>
            <a:pPr marL="171450" indent="-171450">
              <a:buFont typeface="Arial" pitchFamily="34" charset="0"/>
              <a:buChar char="•"/>
              <a:defRPr/>
            </a:pPr>
            <a:r>
              <a:rPr lang="en-AU" dirty="0" smtClean="0">
                <a:latin typeface="+mn-lt"/>
              </a:rPr>
              <a:t>2004-2009 RJPM: one strategy for poverty reduction in the 2004-09 RPJM was the fulfilment of citizen rights to full and productive employment. Key development targets included to reduce the unemployment rate to 5.1% by 2009.</a:t>
            </a:r>
            <a:endParaRPr lang="en-GB" dirty="0" smtClean="0">
              <a:latin typeface="+mn-lt"/>
            </a:endParaRPr>
          </a:p>
          <a:p>
            <a:pPr marL="171450" indent="-171450">
              <a:buFont typeface="Arial" pitchFamily="34" charset="0"/>
              <a:buChar char="•"/>
              <a:defRPr/>
            </a:pPr>
            <a:r>
              <a:rPr lang="en-AU" dirty="0" smtClean="0">
                <a:latin typeface="+mn-lt"/>
              </a:rPr>
              <a:t>The RPJM 2010-14 consists of 11 main national priorities. To achieve these priorities, the development plan is categorized into 9 development fields. The economics chapter contains, among others, sections on ‘manpower competitiveness’ and ‘social security’.  The manpower section in the economics chapter recognizes that the main problem of employment is the limited opportunities for the labour force to obtain decent work. Therefore, the first directive of the manpower development is to “enhance the creation of decent work, which is productive employment with the adequate protection and social security”. </a:t>
            </a:r>
            <a:endParaRPr lang="en-GB" dirty="0" smtClean="0">
              <a:latin typeface="+mn-lt"/>
            </a:endParaRPr>
          </a:p>
        </p:txBody>
      </p:sp>
      <p:sp>
        <p:nvSpPr>
          <p:cNvPr id="49156"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4AC7970D-2A30-4670-BCE9-48AFAF1D9AEF}" type="slidenum">
              <a:rPr lang="it-IT" smtClean="0">
                <a:solidFill>
                  <a:schemeClr val="tx1"/>
                </a:solidFill>
                <a:latin typeface="Arial" pitchFamily="34" charset="0"/>
              </a:rPr>
              <a:pPr eaLnBrk="1" hangingPunct="1"/>
              <a:t>10</a:t>
            </a:fld>
            <a:endParaRPr lang="it-IT" smtClean="0">
              <a:solidFill>
                <a:schemeClr val="tx1"/>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r>
              <a:rPr lang="en-GB" smtClean="0">
                <a:latin typeface="Arial" pitchFamily="34" charset="0"/>
              </a:rPr>
              <a:t>Major ILO global policy frameworks articulate the importance of employment policies. </a:t>
            </a:r>
          </a:p>
          <a:p>
            <a:pPr eaLnBrk="1" hangingPunct="1"/>
            <a:endParaRPr lang="en-GB" smtClean="0">
              <a:latin typeface="Arial" pitchFamily="34" charset="0"/>
            </a:endParaRPr>
          </a:p>
          <a:p>
            <a:pPr eaLnBrk="1" hangingPunct="1"/>
            <a:r>
              <a:rPr lang="en-GB" smtClean="0">
                <a:latin typeface="Arial" pitchFamily="34" charset="0"/>
              </a:rPr>
              <a:t>The Global Employment Agenda (2003) underscores the importance of employment policy development and implementation to promote full, decent, productive and freely chosen employment. Six policy areas.</a:t>
            </a:r>
          </a:p>
          <a:p>
            <a:pPr eaLnBrk="1" hangingPunct="1"/>
            <a:endParaRPr lang="en-GB" smtClean="0">
              <a:latin typeface="Arial" pitchFamily="34" charset="0"/>
            </a:endParaRPr>
          </a:p>
          <a:p>
            <a:pPr eaLnBrk="1" hangingPunct="1"/>
            <a:r>
              <a:rPr lang="en-GB" smtClean="0">
                <a:latin typeface="Arial" pitchFamily="34" charset="0"/>
              </a:rPr>
              <a:t>The Declaration on Social Justice for a Fair Globalization (2008), the Global Jobs Pact (2009) further emphasize the key role of employment policy and give guidance for development </a:t>
            </a:r>
            <a:r>
              <a:rPr lang="es-AR" smtClean="0">
                <a:latin typeface="Arial" pitchFamily="34" charset="0"/>
              </a:rPr>
              <a:t>and implementation.</a:t>
            </a:r>
          </a:p>
          <a:p>
            <a:endParaRPr lang="en-GB" smtClean="0">
              <a:latin typeface="Arial" pitchFamily="34" charset="0"/>
            </a:endParaRPr>
          </a:p>
        </p:txBody>
      </p:sp>
      <p:sp>
        <p:nvSpPr>
          <p:cNvPr id="50180" name="Date Placeholder 3"/>
          <p:cNvSpPr>
            <a:spLocks noGrp="1"/>
          </p:cNvSpPr>
          <p:nvPr>
            <p:ph type="dt" sz="quarter" idx="1"/>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F1F1CAE4-4B0F-472D-B119-17331C06304F}" type="datetime1">
              <a:rPr lang="id-ID" smtClean="0">
                <a:solidFill>
                  <a:schemeClr val="tx1"/>
                </a:solidFill>
                <a:latin typeface="Arial" pitchFamily="34" charset="0"/>
              </a:rPr>
              <a:pPr eaLnBrk="1" hangingPunct="1"/>
              <a:t>19/06/2013</a:t>
            </a:fld>
            <a:endParaRPr lang="id-ID" smtClean="0">
              <a:solidFill>
                <a:schemeClr val="tx1"/>
              </a:solidFill>
              <a:latin typeface="Arial" pitchFamily="34" charset="0"/>
            </a:endParaRPr>
          </a:p>
        </p:txBody>
      </p:sp>
      <p:sp>
        <p:nvSpPr>
          <p:cNvPr id="50181" name="Slide Number Placeholder 4"/>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94CD62F3-E16E-4A91-B3AE-815A1F3155BD}" type="slidenum">
              <a:rPr lang="id-ID" smtClean="0">
                <a:solidFill>
                  <a:schemeClr val="tx1"/>
                </a:solidFill>
                <a:latin typeface="Arial" pitchFamily="34" charset="0"/>
              </a:rPr>
              <a:pPr eaLnBrk="1" hangingPunct="1"/>
              <a:t>12</a:t>
            </a:fld>
            <a:endParaRPr lang="id-ID" smtClean="0">
              <a:solidFill>
                <a:schemeClr val="tx1"/>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lnSpc>
                <a:spcPct val="90000"/>
              </a:lnSpc>
              <a:buClr>
                <a:srgbClr val="FFFFFF"/>
              </a:buClr>
              <a:buFont typeface="Wingdings" pitchFamily="2" charset="2"/>
              <a:buNone/>
            </a:pPr>
            <a:r>
              <a:rPr lang="en-GB" smtClean="0">
                <a:latin typeface="Arial" pitchFamily="34" charset="0"/>
              </a:rPr>
              <a:t>The resolution and conclusions of the International Labour Conference’s general discussion on the strategic objective of employment (2010) provides the ILO’s comprehensive approach to national employment policies.</a:t>
            </a:r>
          </a:p>
          <a:p>
            <a:pPr eaLnBrk="1" hangingPunct="1">
              <a:lnSpc>
                <a:spcPct val="90000"/>
              </a:lnSpc>
              <a:buClr>
                <a:srgbClr val="FFFFFF"/>
              </a:buClr>
              <a:buFont typeface="Wingdings" pitchFamily="2" charset="2"/>
              <a:buNone/>
            </a:pPr>
            <a:endParaRPr lang="en-GB" smtClean="0">
              <a:latin typeface="Arial" pitchFamily="34" charset="0"/>
            </a:endParaRPr>
          </a:p>
          <a:p>
            <a:pPr eaLnBrk="1" hangingPunct="1">
              <a:lnSpc>
                <a:spcPct val="90000"/>
              </a:lnSpc>
              <a:buClr>
                <a:srgbClr val="FFFFFF"/>
              </a:buClr>
              <a:buFont typeface="Wingdings" pitchFamily="2" charset="2"/>
              <a:buNone/>
            </a:pPr>
            <a:r>
              <a:rPr lang="en-GB" smtClean="0">
                <a:latin typeface="Arial" pitchFamily="34" charset="0"/>
              </a:rPr>
              <a:t>In order to foster both the quality and quantity of employment, a coherent, integrated and well designed national employment policy, which cuts across both macro and microeconomic dimensions and addresses both labour demand and supply, is of utmost importance. </a:t>
            </a:r>
          </a:p>
          <a:p>
            <a:pPr eaLnBrk="1" hangingPunct="1">
              <a:lnSpc>
                <a:spcPct val="90000"/>
              </a:lnSpc>
              <a:buClr>
                <a:srgbClr val="FFFFFF"/>
              </a:buClr>
              <a:buFont typeface="Wingdings" pitchFamily="2" charset="2"/>
              <a:buNone/>
            </a:pPr>
            <a:endParaRPr lang="en-GB" smtClean="0">
              <a:latin typeface="Arial" pitchFamily="34" charset="0"/>
            </a:endParaRPr>
          </a:p>
          <a:p>
            <a:pPr eaLnBrk="1" hangingPunct="1">
              <a:spcBef>
                <a:spcPct val="0"/>
              </a:spcBef>
            </a:pPr>
            <a:r>
              <a:rPr lang="en-GB" smtClean="0">
                <a:latin typeface="Arial" pitchFamily="34" charset="0"/>
              </a:rPr>
              <a:t>Such integrated approach to employment policy, however, can only be effective where there is close coordination among central banks, ministries of finance and economic affairs, line ministries and the Ministry of Labour. </a:t>
            </a:r>
            <a:r>
              <a:rPr lang="en-US" smtClean="0">
                <a:latin typeface="Arial" pitchFamily="34" charset="0"/>
                <a:cs typeface="Arial" pitchFamily="34" charset="0"/>
              </a:rPr>
              <a:t>Integrated approach only effective if </a:t>
            </a:r>
            <a:r>
              <a:rPr lang="en-US" b="1" smtClean="0">
                <a:solidFill>
                  <a:schemeClr val="accent1"/>
                </a:solidFill>
                <a:latin typeface="Arial" pitchFamily="34" charset="0"/>
                <a:cs typeface="Arial" pitchFamily="34" charset="0"/>
              </a:rPr>
              <a:t>multiple stakeholders </a:t>
            </a:r>
            <a:r>
              <a:rPr lang="en-US" smtClean="0">
                <a:solidFill>
                  <a:schemeClr val="tx2"/>
                </a:solidFill>
                <a:latin typeface="Arial" pitchFamily="34" charset="0"/>
                <a:cs typeface="Arial" pitchFamily="34" charset="0"/>
              </a:rPr>
              <a:t>involved.</a:t>
            </a:r>
            <a:endParaRPr lang="en-US" smtClean="0">
              <a:latin typeface="Arial" pitchFamily="34" charset="0"/>
              <a:cs typeface="Arial" pitchFamily="34" charset="0"/>
            </a:endParaRPr>
          </a:p>
          <a:p>
            <a:pPr eaLnBrk="1" hangingPunct="1">
              <a:spcBef>
                <a:spcPct val="0"/>
              </a:spcBef>
            </a:pPr>
            <a:endParaRPr lang="en-GB" smtClean="0">
              <a:latin typeface="Arial" pitchFamily="34" charset="0"/>
            </a:endParaRPr>
          </a:p>
          <a:p>
            <a:pPr eaLnBrk="1" hangingPunct="1">
              <a:spcBef>
                <a:spcPct val="0"/>
              </a:spcBef>
            </a:pPr>
            <a:r>
              <a:rPr lang="en-GB" smtClean="0">
                <a:latin typeface="Arial" pitchFamily="34" charset="0"/>
              </a:rPr>
              <a:t>An informed and effective social dialogue on employment policy is key for gaining consensus on the best way to achieve employment gains in a given context. </a:t>
            </a:r>
            <a:r>
              <a:rPr lang="en-US" b="1" smtClean="0">
                <a:solidFill>
                  <a:schemeClr val="accent1"/>
                </a:solidFill>
                <a:latin typeface="Arial" pitchFamily="34" charset="0"/>
                <a:cs typeface="Arial" pitchFamily="34" charset="0"/>
              </a:rPr>
              <a:t>Continuous social dialogue on employment</a:t>
            </a:r>
            <a:r>
              <a:rPr lang="en-US" smtClean="0">
                <a:solidFill>
                  <a:schemeClr val="accent1"/>
                </a:solidFill>
                <a:latin typeface="Arial" pitchFamily="34" charset="0"/>
                <a:cs typeface="Arial" pitchFamily="34" charset="0"/>
              </a:rPr>
              <a:t> </a:t>
            </a:r>
            <a:r>
              <a:rPr lang="en-US" smtClean="0">
                <a:latin typeface="Arial" pitchFamily="34" charset="0"/>
                <a:cs typeface="Arial" pitchFamily="34" charset="0"/>
              </a:rPr>
              <a:t>is most effective way to achieve consensus on the policy priorities and policy options</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GB" smtClean="0">
                <a:latin typeface="Arial" pitchFamily="34" charset="0"/>
              </a:rPr>
              <a:t>Integration of employment policy into development frameworks: quantitative and qualitative targets in national monitoring mechanisms</a:t>
            </a:r>
          </a:p>
          <a:p>
            <a:pPr eaLnBrk="1" hangingPunct="1">
              <a:spcBef>
                <a:spcPct val="0"/>
              </a:spcBef>
            </a:pPr>
            <a:endParaRPr lang="en-GB" b="1" smtClean="0">
              <a:solidFill>
                <a:schemeClr val="accent1"/>
              </a:solidFill>
              <a:latin typeface="Arial" pitchFamily="34" charset="0"/>
              <a:cs typeface="Arial" pitchFamily="34" charset="0"/>
            </a:endParaRPr>
          </a:p>
          <a:p>
            <a:pPr eaLnBrk="1" hangingPunct="1">
              <a:spcBef>
                <a:spcPct val="0"/>
              </a:spcBef>
            </a:pPr>
            <a:r>
              <a:rPr lang="en-US" b="1" smtClean="0">
                <a:solidFill>
                  <a:schemeClr val="accent1"/>
                </a:solidFill>
                <a:latin typeface="Arial" pitchFamily="34" charset="0"/>
                <a:cs typeface="Arial" pitchFamily="34" charset="0"/>
              </a:rPr>
              <a:t>Rights</a:t>
            </a:r>
            <a:r>
              <a:rPr lang="en-US" smtClean="0">
                <a:solidFill>
                  <a:srgbClr val="1FAECD"/>
                </a:solidFill>
                <a:latin typeface="Arial" pitchFamily="34" charset="0"/>
                <a:cs typeface="Arial" pitchFamily="34" charset="0"/>
              </a:rPr>
              <a:t> </a:t>
            </a:r>
            <a:r>
              <a:rPr lang="en-US" smtClean="0">
                <a:latin typeface="Arial" pitchFamily="34" charset="0"/>
                <a:cs typeface="Arial" pitchFamily="34" charset="0"/>
              </a:rPr>
              <a:t>based and </a:t>
            </a:r>
            <a:r>
              <a:rPr lang="en-US" b="1" smtClean="0">
                <a:solidFill>
                  <a:schemeClr val="accent1"/>
                </a:solidFill>
                <a:latin typeface="Arial" pitchFamily="34" charset="0"/>
                <a:cs typeface="Arial" pitchFamily="34" charset="0"/>
              </a:rPr>
              <a:t>gender</a:t>
            </a:r>
            <a:r>
              <a:rPr lang="en-US" smtClean="0">
                <a:latin typeface="Arial" pitchFamily="34" charset="0"/>
                <a:cs typeface="Arial" pitchFamily="34" charset="0"/>
              </a:rPr>
              <a:t> equality</a:t>
            </a:r>
          </a:p>
        </p:txBody>
      </p:sp>
      <p:sp>
        <p:nvSpPr>
          <p:cNvPr id="51204" name="Date Placeholder 3"/>
          <p:cNvSpPr>
            <a:spLocks noGrp="1"/>
          </p:cNvSpPr>
          <p:nvPr>
            <p:ph type="dt" sz="quarter" idx="1"/>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E821D2DD-702E-45D9-8FCF-B588A89812CA}" type="datetime1">
              <a:rPr lang="id-ID" smtClean="0">
                <a:solidFill>
                  <a:schemeClr val="tx1"/>
                </a:solidFill>
                <a:latin typeface="Arial" pitchFamily="34" charset="0"/>
              </a:rPr>
              <a:pPr eaLnBrk="1" hangingPunct="1"/>
              <a:t>19/06/2013</a:t>
            </a:fld>
            <a:endParaRPr lang="id-ID" smtClean="0">
              <a:solidFill>
                <a:schemeClr val="tx1"/>
              </a:solidFill>
              <a:latin typeface="Arial" pitchFamily="34" charset="0"/>
            </a:endParaRPr>
          </a:p>
        </p:txBody>
      </p:sp>
      <p:sp>
        <p:nvSpPr>
          <p:cNvPr id="51205" name="Slide Number Placeholder 4"/>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9FAD94B0-C06D-4FA5-A165-3AF2D0865F20}" type="slidenum">
              <a:rPr lang="id-ID" smtClean="0">
                <a:solidFill>
                  <a:schemeClr val="tx1"/>
                </a:solidFill>
                <a:latin typeface="Arial" pitchFamily="34" charset="0"/>
              </a:rPr>
              <a:pPr eaLnBrk="1" hangingPunct="1"/>
              <a:t>13</a:t>
            </a:fld>
            <a:endParaRPr lang="id-ID" smtClean="0">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24E7CD9F-F159-4E7B-B2EC-C81EAD5AC3DA}" type="slidenum">
              <a:rPr lang="en-GB"/>
              <a:pPr>
                <a:defRPr/>
              </a:pPr>
              <a:t>‹#›</a:t>
            </a:fld>
            <a:endParaRPr lang="en-GB"/>
          </a:p>
        </p:txBody>
      </p:sp>
    </p:spTree>
    <p:extLst>
      <p:ext uri="{BB962C8B-B14F-4D97-AF65-F5344CB8AC3E}">
        <p14:creationId xmlns:p14="http://schemas.microsoft.com/office/powerpoint/2010/main" val="150788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EA03AA-FD2E-4A4D-B9C6-685BA8E9799B}" type="slidenum">
              <a:rPr lang="en-GB"/>
              <a:pPr>
                <a:defRPr/>
              </a:pPr>
              <a:t>‹#›</a:t>
            </a:fld>
            <a:endParaRPr lang="en-GB"/>
          </a:p>
        </p:txBody>
      </p:sp>
    </p:spTree>
    <p:extLst>
      <p:ext uri="{BB962C8B-B14F-4D97-AF65-F5344CB8AC3E}">
        <p14:creationId xmlns:p14="http://schemas.microsoft.com/office/powerpoint/2010/main" val="48714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04C615-6F2F-4B60-AC42-D8B11BF3C05E}" type="slidenum">
              <a:rPr lang="en-GB"/>
              <a:pPr>
                <a:defRPr/>
              </a:pPr>
              <a:t>‹#›</a:t>
            </a:fld>
            <a:endParaRPr lang="en-GB"/>
          </a:p>
        </p:txBody>
      </p:sp>
    </p:spTree>
    <p:extLst>
      <p:ext uri="{BB962C8B-B14F-4D97-AF65-F5344CB8AC3E}">
        <p14:creationId xmlns:p14="http://schemas.microsoft.com/office/powerpoint/2010/main" val="204629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GB" dirty="0"/>
          </a:p>
        </p:txBody>
      </p:sp>
      <p:sp>
        <p:nvSpPr>
          <p:cNvPr id="9" name="Content Placeholder 8"/>
          <p:cNvSpPr>
            <a:spLocks noGrp="1"/>
          </p:cNvSpPr>
          <p:nvPr>
            <p:ph sz="quarter" idx="13"/>
          </p:nvPr>
        </p:nvSpPr>
        <p:spPr>
          <a:xfrm>
            <a:off x="539750" y="2565400"/>
            <a:ext cx="8208963" cy="3167063"/>
          </a:xfrm>
          <a:prstGeom prst="rect">
            <a:avLst/>
          </a:prstGeom>
        </p:spPr>
        <p:txBody>
          <a:bodyPr/>
          <a:lstStyle>
            <a:lvl2pPr>
              <a:buClr>
                <a:schemeClr val="accent1"/>
              </a:buClr>
              <a:defRPr/>
            </a:lvl2pPr>
            <a:lvl3pPr>
              <a:buClr>
                <a:schemeClr val="accent1"/>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2"/>
          <p:cNvSpPr>
            <a:spLocks noGrp="1"/>
          </p:cNvSpPr>
          <p:nvPr>
            <p:ph type="dt" sz="half" idx="14"/>
          </p:nvPr>
        </p:nvSpPr>
        <p:spPr/>
        <p:txBody>
          <a:bodyPr/>
          <a:lstStyle>
            <a:lvl1pPr>
              <a:defRPr smtClean="0"/>
            </a:lvl1pPr>
          </a:lstStyle>
          <a:p>
            <a:pPr>
              <a:defRPr/>
            </a:pPr>
            <a:fld id="{12FBD856-4EB8-4175-AD2E-AA0735423A5F}" type="datetimeFigureOut">
              <a:rPr lang="en-GB"/>
              <a:pPr>
                <a:defRPr/>
              </a:pPr>
              <a:t>19/06/2013</a:t>
            </a:fld>
            <a:endParaRPr lang="en-GB"/>
          </a:p>
        </p:txBody>
      </p:sp>
      <p:sp>
        <p:nvSpPr>
          <p:cNvPr id="5" name="Footer Placeholder 3"/>
          <p:cNvSpPr>
            <a:spLocks noGrp="1"/>
          </p:cNvSpPr>
          <p:nvPr>
            <p:ph type="ftr" sz="quarter" idx="15"/>
          </p:nvPr>
        </p:nvSpPr>
        <p:spPr/>
        <p:txBody>
          <a:bodyPr/>
          <a:lstStyle>
            <a:lvl1pPr>
              <a:defRPr/>
            </a:lvl1pPr>
          </a:lstStyle>
          <a:p>
            <a:pPr>
              <a:defRPr/>
            </a:pPr>
            <a:endParaRPr lang="en-GB"/>
          </a:p>
        </p:txBody>
      </p:sp>
      <p:sp>
        <p:nvSpPr>
          <p:cNvPr id="6" name="Slide Number Placeholder 4"/>
          <p:cNvSpPr>
            <a:spLocks noGrp="1"/>
          </p:cNvSpPr>
          <p:nvPr>
            <p:ph type="sldNum" sz="quarter" idx="16"/>
          </p:nvPr>
        </p:nvSpPr>
        <p:spPr/>
        <p:txBody>
          <a:bodyPr/>
          <a:lstStyle>
            <a:lvl1pPr>
              <a:defRPr smtClean="0"/>
            </a:lvl1pPr>
          </a:lstStyle>
          <a:p>
            <a:pPr>
              <a:defRPr/>
            </a:pPr>
            <a:fld id="{3828245A-DA43-4A18-8B0F-D0F1A7CDDE4B}" type="slidenum">
              <a:rPr lang="en-GB"/>
              <a:pPr>
                <a:defRPr/>
              </a:pPr>
              <a:t>‹#›</a:t>
            </a:fld>
            <a:endParaRPr lang="en-GB"/>
          </a:p>
        </p:txBody>
      </p:sp>
    </p:spTree>
    <p:extLst>
      <p:ext uri="{BB962C8B-B14F-4D97-AF65-F5344CB8AC3E}">
        <p14:creationId xmlns:p14="http://schemas.microsoft.com/office/powerpoint/2010/main" val="2083060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467544" y="1196752"/>
            <a:ext cx="8229600" cy="4525963"/>
          </a:xfrm>
          <a:prstGeom prst="rect">
            <a:avLst/>
          </a:prstGeom>
        </p:spPr>
        <p:txBody>
          <a:bodyPr vert="eaVert"/>
          <a:lstStyle>
            <a:lvl2pPr>
              <a:buClr>
                <a:schemeClr val="accent1"/>
              </a:buClr>
              <a:defRPr/>
            </a:lvl2pPr>
            <a:lvl3pPr>
              <a:buClr>
                <a:schemeClr val="accent1"/>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0"/>
          </p:nvPr>
        </p:nvSpPr>
        <p:spPr/>
        <p:txBody>
          <a:bodyPr/>
          <a:lstStyle>
            <a:lvl1pPr>
              <a:defRPr smtClean="0"/>
            </a:lvl1pPr>
          </a:lstStyle>
          <a:p>
            <a:pPr>
              <a:defRPr/>
            </a:pPr>
            <a:fld id="{0F62F703-9056-4411-83A2-891BB62A923D}" type="datetimeFigureOut">
              <a:rPr lang="en-GB"/>
              <a:pPr>
                <a:defRPr/>
              </a:pPr>
              <a:t>19/06/2013</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smtClean="0"/>
            </a:lvl1pPr>
          </a:lstStyle>
          <a:p>
            <a:pPr>
              <a:defRPr/>
            </a:pPr>
            <a:fld id="{6D4A5DF0-E3CB-42E4-A070-483D9D479EC3}" type="slidenum">
              <a:rPr lang="en-GB"/>
              <a:pPr>
                <a:defRPr/>
              </a:pPr>
              <a:t>‹#›</a:t>
            </a:fld>
            <a:endParaRPr lang="en-GB"/>
          </a:p>
        </p:txBody>
      </p:sp>
    </p:spTree>
    <p:extLst>
      <p:ext uri="{BB962C8B-B14F-4D97-AF65-F5344CB8AC3E}">
        <p14:creationId xmlns:p14="http://schemas.microsoft.com/office/powerpoint/2010/main" val="93782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8E1FDA-F367-4E9A-8EA4-4F07B9172CC3}" type="slidenum">
              <a:rPr lang="en-GB"/>
              <a:pPr>
                <a:defRPr/>
              </a:pPr>
              <a:t>‹#›</a:t>
            </a:fld>
            <a:endParaRPr lang="en-GB"/>
          </a:p>
        </p:txBody>
      </p:sp>
    </p:spTree>
    <p:extLst>
      <p:ext uri="{BB962C8B-B14F-4D97-AF65-F5344CB8AC3E}">
        <p14:creationId xmlns:p14="http://schemas.microsoft.com/office/powerpoint/2010/main" val="213702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F997321-55B7-4854-8A3E-B9574DAE350C}" type="slidenum">
              <a:rPr lang="en-GB"/>
              <a:pPr>
                <a:defRPr/>
              </a:pPr>
              <a:t>‹#›</a:t>
            </a:fld>
            <a:endParaRPr lang="en-GB"/>
          </a:p>
        </p:txBody>
      </p:sp>
    </p:spTree>
    <p:extLst>
      <p:ext uri="{BB962C8B-B14F-4D97-AF65-F5344CB8AC3E}">
        <p14:creationId xmlns:p14="http://schemas.microsoft.com/office/powerpoint/2010/main" val="259850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A4D13CF-B45F-4292-93F4-310E9957462B}" type="slidenum">
              <a:rPr lang="en-GB"/>
              <a:pPr>
                <a:defRPr/>
              </a:pPr>
              <a:t>‹#›</a:t>
            </a:fld>
            <a:endParaRPr lang="en-GB"/>
          </a:p>
        </p:txBody>
      </p:sp>
    </p:spTree>
    <p:extLst>
      <p:ext uri="{BB962C8B-B14F-4D97-AF65-F5344CB8AC3E}">
        <p14:creationId xmlns:p14="http://schemas.microsoft.com/office/powerpoint/2010/main" val="83140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0C82D08-6ADC-48B2-89E2-BECDD67F904C}" type="slidenum">
              <a:rPr lang="en-GB"/>
              <a:pPr>
                <a:defRPr/>
              </a:pPr>
              <a:t>‹#›</a:t>
            </a:fld>
            <a:endParaRPr lang="en-GB"/>
          </a:p>
        </p:txBody>
      </p:sp>
    </p:spTree>
    <p:extLst>
      <p:ext uri="{BB962C8B-B14F-4D97-AF65-F5344CB8AC3E}">
        <p14:creationId xmlns:p14="http://schemas.microsoft.com/office/powerpoint/2010/main" val="272421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52B20-2A23-4D97-92CD-5CD215D9FE47}" type="slidenum">
              <a:rPr lang="en-GB"/>
              <a:pPr>
                <a:defRPr/>
              </a:pPr>
              <a:t>‹#›</a:t>
            </a:fld>
            <a:endParaRPr lang="en-GB"/>
          </a:p>
        </p:txBody>
      </p:sp>
    </p:spTree>
    <p:extLst>
      <p:ext uri="{BB962C8B-B14F-4D97-AF65-F5344CB8AC3E}">
        <p14:creationId xmlns:p14="http://schemas.microsoft.com/office/powerpoint/2010/main" val="192597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8AB7A7A-9626-4977-A16D-35522F27389B}" type="slidenum">
              <a:rPr lang="en-GB"/>
              <a:pPr>
                <a:defRPr/>
              </a:pPr>
              <a:t>‹#›</a:t>
            </a:fld>
            <a:endParaRPr lang="en-GB"/>
          </a:p>
        </p:txBody>
      </p:sp>
    </p:spTree>
    <p:extLst>
      <p:ext uri="{BB962C8B-B14F-4D97-AF65-F5344CB8AC3E}">
        <p14:creationId xmlns:p14="http://schemas.microsoft.com/office/powerpoint/2010/main" val="379252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331ECE6-D41B-4F63-AFAB-44505C397982}" type="slidenum">
              <a:rPr lang="en-GB"/>
              <a:pPr>
                <a:defRPr/>
              </a:pPr>
              <a:t>‹#›</a:t>
            </a:fld>
            <a:endParaRPr lang="en-GB"/>
          </a:p>
        </p:txBody>
      </p:sp>
    </p:spTree>
    <p:extLst>
      <p:ext uri="{BB962C8B-B14F-4D97-AF65-F5344CB8AC3E}">
        <p14:creationId xmlns:p14="http://schemas.microsoft.com/office/powerpoint/2010/main" val="32312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15A97F7-9B95-4987-B59B-224F67533E63}" type="slidenum">
              <a:rPr lang="en-GB"/>
              <a:pPr>
                <a:defRPr/>
              </a:pPr>
              <a:t>‹#›</a:t>
            </a:fld>
            <a:endParaRPr lang="en-GB"/>
          </a:p>
        </p:txBody>
      </p:sp>
    </p:spTree>
    <p:extLst>
      <p:ext uri="{BB962C8B-B14F-4D97-AF65-F5344CB8AC3E}">
        <p14:creationId xmlns:p14="http://schemas.microsoft.com/office/powerpoint/2010/main" val="17364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C0F516C8-A677-4FA0-A71E-ECBE5D100D86}"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89"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ilo.org/global/about-the-ilo/decent-work-agenda/employment-creation/lang--en/index.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ilo.org/global/about-the-ilo/decent-work-agenda/social-dialogue/lang--en/index.htm" TargetMode="External"/><Relationship Id="rId5" Type="http://schemas.openxmlformats.org/officeDocument/2006/relationships/hyperlink" Target="http://www.ilo.org/global/about-the-ilo/decent-work-agenda/social-protection/lang--en/index.htm" TargetMode="External"/><Relationship Id="rId4" Type="http://schemas.openxmlformats.org/officeDocument/2006/relationships/hyperlink" Target="http://www.ilo.org/global/about-the-ilo/decent-work-agenda/rights-at-work/lang--en/index.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ctrTitle"/>
          </p:nvPr>
        </p:nvSpPr>
        <p:spPr/>
        <p:txBody>
          <a:bodyPr/>
          <a:lstStyle/>
          <a:p>
            <a:r>
              <a:rPr lang="it-IT" sz="4400" dirty="0" smtClean="0"/>
              <a:t>National Employment Policy</a:t>
            </a:r>
            <a:endParaRPr lang="it-IT" sz="4400" dirty="0" smtClean="0"/>
          </a:p>
        </p:txBody>
      </p:sp>
      <p:sp>
        <p:nvSpPr>
          <p:cNvPr id="3" name="Subtitle 2"/>
          <p:cNvSpPr>
            <a:spLocks noGrp="1"/>
          </p:cNvSpPr>
          <p:nvPr>
            <p:ph type="subTitle" idx="1"/>
          </p:nvPr>
        </p:nvSpPr>
        <p:spPr>
          <a:xfrm>
            <a:off x="611188" y="4005064"/>
            <a:ext cx="8532812" cy="1728787"/>
          </a:xfrm>
        </p:spPr>
        <p:txBody>
          <a:bodyPr/>
          <a:lstStyle/>
          <a:p>
            <a:r>
              <a:rPr lang="it-IT" dirty="0"/>
              <a:t>Strategic framework and areas of support for development </a:t>
            </a:r>
            <a:r>
              <a:rPr lang="it-IT" dirty="0" smtClean="0"/>
              <a:t>cooperation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052513"/>
            <a:ext cx="8229600" cy="1289050"/>
          </a:xfrm>
        </p:spPr>
        <p:txBody>
          <a:bodyPr/>
          <a:lstStyle/>
          <a:p>
            <a:r>
              <a:rPr lang="fr-CH" sz="2800" smtClean="0"/>
              <a:t>A national employment policy can take a variety of forms</a:t>
            </a:r>
            <a:endParaRPr lang="fr-FR" sz="2800" smtClean="0"/>
          </a:p>
        </p:txBody>
      </p:sp>
      <p:sp>
        <p:nvSpPr>
          <p:cNvPr id="3" name="Content Placeholder 2"/>
          <p:cNvSpPr>
            <a:spLocks noGrp="1"/>
          </p:cNvSpPr>
          <p:nvPr>
            <p:ph idx="1"/>
          </p:nvPr>
        </p:nvSpPr>
        <p:spPr>
          <a:xfrm>
            <a:off x="468313" y="2708275"/>
            <a:ext cx="8229600" cy="3946525"/>
          </a:xfrm>
        </p:spPr>
        <p:txBody>
          <a:bodyPr>
            <a:normAutofit/>
          </a:bodyPr>
          <a:lstStyle/>
          <a:p>
            <a:pPr marL="457200" indent="-457200">
              <a:buClr>
                <a:schemeClr val="accent2"/>
              </a:buClr>
              <a:defRPr/>
            </a:pPr>
            <a:r>
              <a:rPr lang="fr-CH" i="0" dirty="0" smtClean="0"/>
              <a:t>General </a:t>
            </a:r>
            <a:r>
              <a:rPr lang="fr-CH" i="0" dirty="0" err="1" smtClean="0"/>
              <a:t>declaration</a:t>
            </a:r>
            <a:r>
              <a:rPr lang="fr-CH" i="0" dirty="0" smtClean="0"/>
              <a:t> in the Constitution (Nicaragua, Panama, </a:t>
            </a:r>
            <a:r>
              <a:rPr lang="fr-CH" i="0" dirty="0" err="1" smtClean="0"/>
              <a:t>Indonesia</a:t>
            </a:r>
            <a:r>
              <a:rPr lang="fr-CH" i="0" dirty="0" smtClean="0"/>
              <a:t>, …)</a:t>
            </a:r>
          </a:p>
          <a:p>
            <a:pPr marL="457200" indent="-457200">
              <a:buClr>
                <a:schemeClr val="accent2"/>
              </a:buClr>
              <a:defRPr/>
            </a:pPr>
            <a:r>
              <a:rPr lang="fr-CH" i="0" dirty="0" err="1" smtClean="0"/>
              <a:t>Secondary</a:t>
            </a:r>
            <a:r>
              <a:rPr lang="fr-CH" i="0" dirty="0" smtClean="0"/>
              <a:t> </a:t>
            </a:r>
            <a:r>
              <a:rPr lang="fr-CH" i="0" dirty="0" err="1" smtClean="0"/>
              <a:t>legislation</a:t>
            </a:r>
            <a:r>
              <a:rPr lang="fr-CH" i="0" dirty="0" smtClean="0"/>
              <a:t> and </a:t>
            </a:r>
            <a:r>
              <a:rPr lang="fr-CH" i="0" dirty="0" err="1" smtClean="0"/>
              <a:t>policy</a:t>
            </a:r>
            <a:r>
              <a:rPr lang="fr-CH" i="0" dirty="0" smtClean="0"/>
              <a:t> instruments (Burkina Faso, Sri Lanka, China, …)</a:t>
            </a:r>
          </a:p>
          <a:p>
            <a:pPr marL="457200" indent="-457200">
              <a:buClr>
                <a:schemeClr val="accent2"/>
              </a:buClr>
              <a:defRPr/>
            </a:pPr>
            <a:r>
              <a:rPr lang="fr-CH" i="0" dirty="0" err="1" smtClean="0"/>
              <a:t>Integration</a:t>
            </a:r>
            <a:r>
              <a:rPr lang="fr-CH" i="0" dirty="0" smtClean="0"/>
              <a:t> in national </a:t>
            </a:r>
            <a:r>
              <a:rPr lang="fr-CH" i="0" dirty="0" err="1" smtClean="0"/>
              <a:t>development</a:t>
            </a:r>
            <a:r>
              <a:rPr lang="fr-CH" i="0" dirty="0" smtClean="0"/>
              <a:t> plans (</a:t>
            </a:r>
            <a:r>
              <a:rPr lang="fr-CH" i="0" dirty="0" err="1" smtClean="0"/>
              <a:t>Indonesia</a:t>
            </a:r>
            <a:r>
              <a:rPr lang="fr-CH" i="0" dirty="0" smtClean="0"/>
              <a:t>, Honduras, …)</a:t>
            </a:r>
          </a:p>
          <a:p>
            <a:pPr marL="0" indent="0">
              <a:buFontTx/>
              <a:buNone/>
              <a:defRPr/>
            </a:pPr>
            <a:endParaRPr lang="fr-CH" i="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4294967295"/>
          </p:nvPr>
        </p:nvSpPr>
        <p:spPr>
          <a:xfrm>
            <a:off x="0" y="2205038"/>
            <a:ext cx="2051050" cy="3384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lnSpc>
                <a:spcPct val="90000"/>
              </a:lnSpc>
              <a:buFontTx/>
              <a:buNone/>
            </a:pPr>
            <a:r>
              <a:rPr lang="en-GB" b="1" smtClean="0"/>
              <a:t>The three guiding principles of an employment policy</a:t>
            </a:r>
          </a:p>
        </p:txBody>
      </p:sp>
      <p:graphicFrame>
        <p:nvGraphicFramePr>
          <p:cNvPr id="5" name="Diagram 4"/>
          <p:cNvGraphicFramePr/>
          <p:nvPr/>
        </p:nvGraphicFramePr>
        <p:xfrm>
          <a:off x="1331144" y="1772816"/>
          <a:ext cx="7633344" cy="4124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Rectangle 5"/>
          <p:cNvSpPr>
            <a:spLocks noChangeArrowheads="1"/>
          </p:cNvSpPr>
          <p:nvPr/>
        </p:nvSpPr>
        <p:spPr bwMode="auto">
          <a:xfrm>
            <a:off x="4284663" y="6205538"/>
            <a:ext cx="446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GB" sz="1400" i="1">
                <a:cs typeface="Arial" pitchFamily="34" charset="0"/>
              </a:rPr>
              <a:t>Employment Policy Convention, 1964 (No. 122)</a:t>
            </a:r>
            <a:endParaRPr lang="fr-CH" sz="1400">
              <a:cs typeface="Arial" pitchFamily="34" charset="0"/>
            </a:endParaRPr>
          </a:p>
        </p:txBody>
      </p:sp>
      <p:sp>
        <p:nvSpPr>
          <p:cNvPr id="15365" name="Rectangle 5"/>
          <p:cNvSpPr txBox="1">
            <a:spLocks noChangeArrowheads="1"/>
          </p:cNvSpPr>
          <p:nvPr/>
        </p:nvSpPr>
        <p:spPr bwMode="auto">
          <a:xfrm>
            <a:off x="392113" y="1295400"/>
            <a:ext cx="64087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sz="2800" b="1">
                <a:solidFill>
                  <a:schemeClr val="tx1"/>
                </a:solidFill>
                <a:latin typeface="Arial" pitchFamily="34" charset="0"/>
              </a:rPr>
              <a:t>The ILO’s normative framework</a:t>
            </a:r>
            <a:endParaRPr lang="id-ID" sz="2800" b="1">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sz="quarter" idx="4294967295"/>
          </p:nvPr>
        </p:nvSpPr>
        <p:spPr>
          <a:xfrm>
            <a:off x="395288" y="1987550"/>
            <a:ext cx="7489080" cy="5762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fr-CH" dirty="0" smtClean="0"/>
              <a:t>The Global </a:t>
            </a:r>
            <a:r>
              <a:rPr lang="fr-CH" dirty="0" err="1" smtClean="0"/>
              <a:t>Employment</a:t>
            </a:r>
            <a:r>
              <a:rPr lang="fr-CH" dirty="0" smtClean="0"/>
              <a:t> Agenda (2003/2006)</a:t>
            </a:r>
          </a:p>
        </p:txBody>
      </p:sp>
      <p:graphicFrame>
        <p:nvGraphicFramePr>
          <p:cNvPr id="4" name="Diagram 3"/>
          <p:cNvGraphicFramePr/>
          <p:nvPr/>
        </p:nvGraphicFramePr>
        <p:xfrm>
          <a:off x="1081533" y="2132856"/>
          <a:ext cx="65527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Rectangle 4"/>
          <p:cNvSpPr>
            <a:spLocks noChangeArrowheads="1"/>
          </p:cNvSpPr>
          <p:nvPr/>
        </p:nvSpPr>
        <p:spPr bwMode="auto">
          <a:xfrm>
            <a:off x="682625" y="5653088"/>
            <a:ext cx="7704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CH" sz="1800" dirty="0" err="1">
                <a:cs typeface="Arial" pitchFamily="34" charset="0"/>
              </a:rPr>
              <a:t>Gender</a:t>
            </a:r>
            <a:r>
              <a:rPr lang="fr-CH" sz="1800" dirty="0">
                <a:cs typeface="Arial" pitchFamily="34" charset="0"/>
              </a:rPr>
              <a:t> </a:t>
            </a:r>
            <a:r>
              <a:rPr lang="fr-CH" sz="1800" dirty="0" err="1">
                <a:cs typeface="Arial" pitchFamily="34" charset="0"/>
              </a:rPr>
              <a:t>equality</a:t>
            </a:r>
            <a:r>
              <a:rPr lang="fr-CH" sz="1800" dirty="0">
                <a:cs typeface="Arial" pitchFamily="34" charset="0"/>
              </a:rPr>
              <a:t> and </a:t>
            </a:r>
            <a:r>
              <a:rPr lang="fr-CH" sz="1800" dirty="0" err="1">
                <a:cs typeface="Arial" pitchFamily="34" charset="0"/>
              </a:rPr>
              <a:t>informality</a:t>
            </a:r>
            <a:r>
              <a:rPr lang="fr-CH" sz="1800" dirty="0">
                <a:cs typeface="Arial" pitchFamily="34" charset="0"/>
              </a:rPr>
              <a:t> are </a:t>
            </a:r>
            <a:r>
              <a:rPr lang="fr-CH" sz="1800" dirty="0" err="1">
                <a:cs typeface="Arial" pitchFamily="34" charset="0"/>
              </a:rPr>
              <a:t>mainstreamed</a:t>
            </a:r>
            <a:endParaRPr lang="fr-CH" sz="1800" dirty="0">
              <a:cs typeface="Arial" pitchFamily="34" charset="0"/>
            </a:endParaRPr>
          </a:p>
        </p:txBody>
      </p:sp>
      <p:sp>
        <p:nvSpPr>
          <p:cNvPr id="16389" name="Rectangle 5"/>
          <p:cNvSpPr txBox="1">
            <a:spLocks noChangeArrowheads="1"/>
          </p:cNvSpPr>
          <p:nvPr/>
        </p:nvSpPr>
        <p:spPr bwMode="auto">
          <a:xfrm>
            <a:off x="466725" y="1285082"/>
            <a:ext cx="7780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sz="2800" b="1" dirty="0">
                <a:solidFill>
                  <a:schemeClr val="tx1"/>
                </a:solidFill>
                <a:latin typeface="Arial" pitchFamily="34" charset="0"/>
              </a:rPr>
              <a:t>The ILO’s policy framework</a:t>
            </a:r>
            <a:endParaRPr lang="id-ID" sz="2800" b="1" dirty="0">
              <a:solidFill>
                <a:schemeClr val="tx1"/>
              </a:solidFill>
              <a:latin typeface="Arial" pitchFamily="34" charset="0"/>
            </a:endParaRPr>
          </a:p>
        </p:txBody>
      </p:sp>
      <p:pic>
        <p:nvPicPr>
          <p:cNvPr id="163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8113" y="1250306"/>
            <a:ext cx="1257300" cy="138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sz="quarter" idx="4294967295"/>
          </p:nvPr>
        </p:nvSpPr>
        <p:spPr>
          <a:xfrm>
            <a:off x="684213" y="1916113"/>
            <a:ext cx="7612062" cy="720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0" indent="0" eaLnBrk="1" hangingPunct="1">
              <a:buFontTx/>
              <a:buNone/>
              <a:defRPr/>
            </a:pPr>
            <a:r>
              <a:rPr lang="fr-CH" dirty="0" err="1" smtClean="0"/>
              <a:t>Resolution</a:t>
            </a:r>
            <a:r>
              <a:rPr lang="fr-CH" dirty="0" smtClean="0"/>
              <a:t> on </a:t>
            </a:r>
            <a:r>
              <a:rPr lang="fr-CH" dirty="0" err="1" smtClean="0"/>
              <a:t>employment</a:t>
            </a:r>
            <a:r>
              <a:rPr lang="fr-CH" dirty="0" smtClean="0"/>
              <a:t> </a:t>
            </a:r>
            <a:r>
              <a:rPr lang="fr-CH" dirty="0" err="1" smtClean="0"/>
              <a:t>at</a:t>
            </a:r>
            <a:r>
              <a:rPr lang="fr-CH" dirty="0" smtClean="0"/>
              <a:t> the 2010 International Labour </a:t>
            </a:r>
            <a:r>
              <a:rPr lang="fr-CH" dirty="0" err="1" smtClean="0"/>
              <a:t>Conference</a:t>
            </a:r>
            <a:endParaRPr lang="fr-CH" dirty="0" smtClean="0"/>
          </a:p>
          <a:p>
            <a:pPr lvl="1" eaLnBrk="1" hangingPunct="1">
              <a:defRPr/>
            </a:pPr>
            <a:endParaRPr lang="fr-CH" sz="2400" dirty="0" smtClean="0"/>
          </a:p>
        </p:txBody>
      </p:sp>
      <p:graphicFrame>
        <p:nvGraphicFramePr>
          <p:cNvPr id="4" name="Diagram 3"/>
          <p:cNvGraphicFramePr/>
          <p:nvPr/>
        </p:nvGraphicFramePr>
        <p:xfrm>
          <a:off x="395536" y="2780928"/>
          <a:ext cx="8064896" cy="3543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Rectangle 5"/>
          <p:cNvSpPr txBox="1">
            <a:spLocks noChangeArrowheads="1"/>
          </p:cNvSpPr>
          <p:nvPr/>
        </p:nvSpPr>
        <p:spPr bwMode="auto">
          <a:xfrm>
            <a:off x="468313" y="1162050"/>
            <a:ext cx="7553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sz="2800" b="1">
                <a:solidFill>
                  <a:schemeClr val="tx1"/>
                </a:solidFill>
                <a:latin typeface="Arial" pitchFamily="34" charset="0"/>
              </a:rPr>
              <a:t>The ILO’s policy framework (cont’d)</a:t>
            </a:r>
            <a:endParaRPr lang="id-ID" sz="2800" b="1">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800" smtClean="0">
                <a:solidFill>
                  <a:schemeClr val="tx1"/>
                </a:solidFill>
              </a:rPr>
              <a:t>Employment objectives and National Development frameworks</a:t>
            </a:r>
          </a:p>
        </p:txBody>
      </p:sp>
      <p:sp>
        <p:nvSpPr>
          <p:cNvPr id="3" name="Content Placeholder 2"/>
          <p:cNvSpPr>
            <a:spLocks noGrp="1"/>
          </p:cNvSpPr>
          <p:nvPr>
            <p:ph idx="1"/>
          </p:nvPr>
        </p:nvSpPr>
        <p:spPr>
          <a:xfrm>
            <a:off x="468313" y="2349500"/>
            <a:ext cx="8002587" cy="4216400"/>
          </a:xfrm>
        </p:spPr>
        <p:txBody>
          <a:bodyPr>
            <a:normAutofit fontScale="85000" lnSpcReduction="10000"/>
          </a:bodyPr>
          <a:lstStyle/>
          <a:p>
            <a:pPr marL="0" indent="0">
              <a:spcAft>
                <a:spcPts val="1200"/>
              </a:spcAft>
              <a:buFontTx/>
              <a:buNone/>
              <a:defRPr/>
            </a:pPr>
            <a:r>
              <a:rPr lang="fr-CH" b="1" i="0" dirty="0" err="1" smtClean="0">
                <a:solidFill>
                  <a:schemeClr val="tx1"/>
                </a:solidFill>
              </a:rPr>
              <a:t>Why</a:t>
            </a:r>
            <a:r>
              <a:rPr lang="fr-CH" b="1" i="0" dirty="0" smtClean="0">
                <a:solidFill>
                  <a:schemeClr val="tx1"/>
                </a:solidFill>
              </a:rPr>
              <a:t> are national </a:t>
            </a:r>
            <a:r>
              <a:rPr lang="fr-CH" b="1" i="0" dirty="0" err="1" smtClean="0">
                <a:solidFill>
                  <a:schemeClr val="tx1"/>
                </a:solidFill>
              </a:rPr>
              <a:t>development</a:t>
            </a:r>
            <a:r>
              <a:rPr lang="fr-CH" b="1" i="0" dirty="0" smtClean="0">
                <a:solidFill>
                  <a:schemeClr val="tx1"/>
                </a:solidFill>
              </a:rPr>
              <a:t> </a:t>
            </a:r>
            <a:r>
              <a:rPr lang="fr-CH" b="1" i="0" dirty="0" err="1" smtClean="0">
                <a:solidFill>
                  <a:schemeClr val="tx1"/>
                </a:solidFill>
              </a:rPr>
              <a:t>frameworks</a:t>
            </a:r>
            <a:r>
              <a:rPr lang="fr-CH" b="1" i="0" dirty="0" smtClean="0">
                <a:solidFill>
                  <a:schemeClr val="tx1"/>
                </a:solidFill>
              </a:rPr>
              <a:t> the place to </a:t>
            </a:r>
            <a:r>
              <a:rPr lang="fr-CH" b="1" i="0" dirty="0" err="1" smtClean="0">
                <a:solidFill>
                  <a:schemeClr val="tx1"/>
                </a:solidFill>
              </a:rPr>
              <a:t>be</a:t>
            </a:r>
            <a:r>
              <a:rPr lang="fr-CH" b="1" i="0" dirty="0" smtClean="0">
                <a:solidFill>
                  <a:schemeClr val="tx1"/>
                </a:solidFill>
              </a:rPr>
              <a:t> ?</a:t>
            </a:r>
          </a:p>
          <a:p>
            <a:pPr>
              <a:spcAft>
                <a:spcPts val="600"/>
              </a:spcAft>
              <a:buClr>
                <a:schemeClr val="accent2"/>
              </a:buClr>
              <a:defRPr/>
            </a:pPr>
            <a:r>
              <a:rPr lang="fr-CH" i="0" dirty="0" smtClean="0"/>
              <a:t>To </a:t>
            </a:r>
            <a:r>
              <a:rPr lang="fr-CH" i="0" dirty="0" err="1" smtClean="0"/>
              <a:t>operationalize</a:t>
            </a:r>
            <a:r>
              <a:rPr lang="fr-CH" i="0" dirty="0" smtClean="0"/>
              <a:t> the </a:t>
            </a:r>
            <a:r>
              <a:rPr lang="fr-CH" i="0" dirty="0" err="1" smtClean="0"/>
              <a:t>crosscutting</a:t>
            </a:r>
            <a:r>
              <a:rPr lang="fr-CH" i="0" dirty="0" smtClean="0"/>
              <a:t> nature of the NEP and </a:t>
            </a:r>
            <a:r>
              <a:rPr lang="fr-CH" i="0" dirty="0" err="1" smtClean="0"/>
              <a:t>meet</a:t>
            </a:r>
            <a:r>
              <a:rPr lang="fr-CH" i="0" dirty="0" smtClean="0"/>
              <a:t> the </a:t>
            </a:r>
            <a:r>
              <a:rPr lang="fr-CH" i="0" dirty="0" err="1" smtClean="0"/>
              <a:t>ambitious</a:t>
            </a:r>
            <a:r>
              <a:rPr lang="fr-CH" i="0" dirty="0" smtClean="0"/>
              <a:t> </a:t>
            </a:r>
            <a:r>
              <a:rPr lang="fr-CH" i="0" dirty="0" err="1" smtClean="0"/>
              <a:t>targets</a:t>
            </a:r>
            <a:r>
              <a:rPr lang="fr-CH" i="0" dirty="0" smtClean="0"/>
              <a:t> </a:t>
            </a:r>
            <a:r>
              <a:rPr lang="fr-CH" i="0" dirty="0" err="1" smtClean="0"/>
              <a:t>that</a:t>
            </a:r>
            <a:r>
              <a:rPr lang="fr-CH" i="0" dirty="0" smtClean="0"/>
              <a:t> countries </a:t>
            </a:r>
            <a:r>
              <a:rPr lang="fr-CH" i="0" dirty="0" err="1" smtClean="0"/>
              <a:t>announce</a:t>
            </a:r>
            <a:endParaRPr lang="fr-CH" i="0" dirty="0" smtClean="0"/>
          </a:p>
          <a:p>
            <a:pPr>
              <a:spcAft>
                <a:spcPts val="600"/>
              </a:spcAft>
              <a:buClr>
                <a:schemeClr val="accent2"/>
              </a:buClr>
              <a:defRPr/>
            </a:pPr>
            <a:r>
              <a:rPr lang="en-US" i="0" dirty="0" smtClean="0"/>
              <a:t>It offers space for putting employment and decent work at the </a:t>
            </a:r>
            <a:r>
              <a:rPr lang="en-US" i="0" dirty="0" err="1" smtClean="0"/>
              <a:t>centre</a:t>
            </a:r>
            <a:r>
              <a:rPr lang="en-US" i="0" dirty="0" smtClean="0"/>
              <a:t> of national debates</a:t>
            </a:r>
          </a:p>
          <a:p>
            <a:pPr>
              <a:spcAft>
                <a:spcPts val="600"/>
              </a:spcAft>
              <a:buClr>
                <a:schemeClr val="accent2"/>
              </a:buClr>
              <a:defRPr/>
            </a:pPr>
            <a:r>
              <a:rPr lang="en-US" i="0" dirty="0" smtClean="0"/>
              <a:t>It provides opportunities to institutionally embed social dialogue in the formulation of social and economic policy</a:t>
            </a:r>
          </a:p>
          <a:p>
            <a:pPr>
              <a:spcAft>
                <a:spcPts val="600"/>
              </a:spcAft>
              <a:buClr>
                <a:schemeClr val="accent2"/>
              </a:buClr>
              <a:defRPr/>
            </a:pPr>
            <a:r>
              <a:rPr lang="en-US" i="0" dirty="0" smtClean="0"/>
              <a:t>In most developing countries, national development frameworks play a fundamental role as a basis for policy-making and resource allocation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txBox="1">
            <a:spLocks/>
          </p:cNvSpPr>
          <p:nvPr/>
        </p:nvSpPr>
        <p:spPr bwMode="auto">
          <a:xfrm>
            <a:off x="539750" y="2420938"/>
            <a:ext cx="82089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eaLnBrk="1" hangingPunct="1">
              <a:spcBef>
                <a:spcPct val="20000"/>
              </a:spcBef>
              <a:buFont typeface="Arial" pitchFamily="34" charset="0"/>
              <a:buNone/>
            </a:pPr>
            <a:endParaRPr lang="en-US" sz="3200">
              <a:solidFill>
                <a:schemeClr val="tx1"/>
              </a:solidFill>
            </a:endParaRPr>
          </a:p>
        </p:txBody>
      </p:sp>
      <p:sp>
        <p:nvSpPr>
          <p:cNvPr id="2" name="Title 1"/>
          <p:cNvSpPr>
            <a:spLocks noGrp="1"/>
          </p:cNvSpPr>
          <p:nvPr>
            <p:ph type="title"/>
          </p:nvPr>
        </p:nvSpPr>
        <p:spPr/>
        <p:txBody>
          <a:bodyPr/>
          <a:lstStyle/>
          <a:p>
            <a:pPr marL="0" indent="0"/>
            <a:r>
              <a:rPr lang="en-GB" sz="3200" dirty="0" smtClean="0"/>
              <a:t>Areas of support for development cooperation</a:t>
            </a:r>
            <a:br>
              <a:rPr lang="en-GB" sz="3200" dirty="0" smtClean="0"/>
            </a:br>
            <a:endParaRPr lang="en-GB" sz="3200" dirty="0"/>
          </a:p>
        </p:txBody>
      </p:sp>
      <p:sp>
        <p:nvSpPr>
          <p:cNvPr id="4" name="Text Placeholder 3"/>
          <p:cNvSpPr>
            <a:spLocks noGrp="1"/>
          </p:cNvSpPr>
          <p:nvPr>
            <p:ph type="body" idx="1"/>
          </p:nvPr>
        </p:nvSpPr>
        <p:spPr/>
        <p:txBody>
          <a:bodyPr/>
          <a:lstStyle/>
          <a:p>
            <a:r>
              <a:rPr lang="en-GB" smtClean="0"/>
              <a:t>The Employment Policy Intervention Model</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w Cen MT" pitchFamily="34" charset="0"/>
            </a:endParaRPr>
          </a:p>
        </p:txBody>
      </p:sp>
      <p:sp>
        <p:nvSpPr>
          <p:cNvPr id="15364" name="Rectangle 1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900"/>
              <a:t/>
            </a:r>
            <a:br>
              <a:rPr lang="en-US" sz="900"/>
            </a:br>
            <a:endParaRPr lang="en-US"/>
          </a:p>
          <a:p>
            <a:pPr eaLnBrk="0" hangingPunct="0"/>
            <a:endParaRPr lang="en-US"/>
          </a:p>
        </p:txBody>
      </p:sp>
      <p:sp>
        <p:nvSpPr>
          <p:cNvPr id="15365" name="Rectangle 20"/>
          <p:cNvSpPr>
            <a:spLocks noChangeArrowheads="1"/>
          </p:cNvSpPr>
          <p:nvPr/>
        </p:nvSpPr>
        <p:spPr bwMode="auto">
          <a:xfrm>
            <a:off x="0" y="3762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8" name="Rectangle 5"/>
          <p:cNvSpPr txBox="1">
            <a:spLocks noChangeArrowheads="1"/>
          </p:cNvSpPr>
          <p:nvPr/>
        </p:nvSpPr>
        <p:spPr bwMode="auto">
          <a:xfrm>
            <a:off x="448191" y="1110274"/>
            <a:ext cx="7991475" cy="64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3600" b="1" dirty="0" smtClean="0">
                <a:solidFill>
                  <a:schemeClr val="accent2"/>
                </a:solidFill>
              </a:rPr>
              <a:t>The employment policy cycle</a:t>
            </a:r>
            <a:endParaRPr lang="id-ID" sz="3600" b="1" dirty="0" smtClean="0">
              <a:solidFill>
                <a:schemeClr val="accent2"/>
              </a:solidFill>
            </a:endParaRPr>
          </a:p>
        </p:txBody>
      </p:sp>
      <p:graphicFrame>
        <p:nvGraphicFramePr>
          <p:cNvPr id="2" name="Diagram 1"/>
          <p:cNvGraphicFramePr/>
          <p:nvPr>
            <p:extLst>
              <p:ext uri="{D42A27DB-BD31-4B8C-83A1-F6EECF244321}">
                <p14:modId xmlns:p14="http://schemas.microsoft.com/office/powerpoint/2010/main" val="2609260437"/>
              </p:ext>
            </p:extLst>
          </p:nvPr>
        </p:nvGraphicFramePr>
        <p:xfrm>
          <a:off x="624925" y="2238233"/>
          <a:ext cx="7798222" cy="439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6864824" y="5877273"/>
            <a:ext cx="2019869" cy="7964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H" dirty="0" err="1" smtClean="0"/>
              <a:t>Integration</a:t>
            </a:r>
            <a:r>
              <a:rPr lang="fr-CH" dirty="0" smtClean="0"/>
              <a:t> in the NDF</a:t>
            </a:r>
            <a:endParaRPr lang="en-GB" dirty="0"/>
          </a:p>
        </p:txBody>
      </p:sp>
      <p:cxnSp>
        <p:nvCxnSpPr>
          <p:cNvPr id="5" name="Straight Arrow Connector 4"/>
          <p:cNvCxnSpPr>
            <a:endCxn id="3" idx="1"/>
          </p:cNvCxnSpPr>
          <p:nvPr/>
        </p:nvCxnSpPr>
        <p:spPr>
          <a:xfrm>
            <a:off x="5950424" y="5661248"/>
            <a:ext cx="914400" cy="6142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 name="Pentagon 5"/>
          <p:cNvSpPr/>
          <p:nvPr/>
        </p:nvSpPr>
        <p:spPr>
          <a:xfrm>
            <a:off x="93350" y="3735079"/>
            <a:ext cx="1719618" cy="105087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dirty="0" smtClean="0"/>
              <a:t>Inter-</a:t>
            </a:r>
            <a:r>
              <a:rPr lang="fr-CH" dirty="0" err="1" smtClean="0"/>
              <a:t>ministerial</a:t>
            </a:r>
            <a:r>
              <a:rPr lang="fr-CH" dirty="0" smtClean="0"/>
              <a:t> coordination</a:t>
            </a:r>
            <a:endParaRPr lang="en-GB" dirty="0"/>
          </a:p>
        </p:txBody>
      </p:sp>
      <p:sp>
        <p:nvSpPr>
          <p:cNvPr id="7" name="Down Arrow 6"/>
          <p:cNvSpPr/>
          <p:nvPr/>
        </p:nvSpPr>
        <p:spPr>
          <a:xfrm>
            <a:off x="6741994" y="1757268"/>
            <a:ext cx="2402007" cy="27055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dirty="0" err="1" smtClean="0"/>
              <a:t>Alignment</a:t>
            </a:r>
            <a:r>
              <a:rPr lang="fr-CH" dirty="0" smtClean="0"/>
              <a:t> </a:t>
            </a:r>
            <a:r>
              <a:rPr lang="fr-CH" dirty="0" err="1" smtClean="0"/>
              <a:t>with</a:t>
            </a:r>
            <a:r>
              <a:rPr lang="fr-CH" dirty="0" smtClean="0"/>
              <a:t> </a:t>
            </a:r>
            <a:r>
              <a:rPr lang="fr-CH" dirty="0" err="1" smtClean="0"/>
              <a:t>other</a:t>
            </a:r>
            <a:r>
              <a:rPr lang="fr-CH" dirty="0" smtClean="0"/>
              <a:t> national </a:t>
            </a:r>
            <a:r>
              <a:rPr lang="fr-CH" dirty="0" err="1" smtClean="0"/>
              <a:t>policy</a:t>
            </a:r>
            <a:r>
              <a:rPr lang="fr-CH" dirty="0" smtClean="0"/>
              <a:t> </a:t>
            </a:r>
            <a:r>
              <a:rPr lang="fr-CH" dirty="0" err="1" smtClean="0"/>
              <a:t>processes</a:t>
            </a:r>
            <a:endParaRPr lang="en-GB" dirty="0"/>
          </a:p>
        </p:txBody>
      </p:sp>
      <p:sp>
        <p:nvSpPr>
          <p:cNvPr id="8" name="Right Arrow 7"/>
          <p:cNvSpPr/>
          <p:nvPr/>
        </p:nvSpPr>
        <p:spPr>
          <a:xfrm>
            <a:off x="750627" y="5295331"/>
            <a:ext cx="1746913" cy="13784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dirty="0" err="1" smtClean="0"/>
              <a:t>Build</a:t>
            </a:r>
            <a:r>
              <a:rPr lang="fr-CH" dirty="0" smtClean="0"/>
              <a:t> </a:t>
            </a:r>
            <a:r>
              <a:rPr lang="fr-CH" dirty="0" err="1" smtClean="0"/>
              <a:t>partnerships</a:t>
            </a:r>
            <a:endParaRPr lang="en-GB" dirty="0"/>
          </a:p>
        </p:txBody>
      </p:sp>
      <p:sp>
        <p:nvSpPr>
          <p:cNvPr id="10" name="Right Arrow 9"/>
          <p:cNvSpPr/>
          <p:nvPr/>
        </p:nvSpPr>
        <p:spPr>
          <a:xfrm>
            <a:off x="750627" y="1988840"/>
            <a:ext cx="1626268" cy="12828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dirty="0" smtClean="0"/>
              <a:t>Be inclusive</a:t>
            </a:r>
            <a:endParaRPr lang="en-GB" dirty="0"/>
          </a:p>
        </p:txBody>
      </p:sp>
    </p:spTree>
    <p:extLst>
      <p:ext uri="{BB962C8B-B14F-4D97-AF65-F5344CB8AC3E}">
        <p14:creationId xmlns:p14="http://schemas.microsoft.com/office/powerpoint/2010/main" val="3695498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3"/>
          <p:cNvSpPr txBox="1">
            <a:spLocks/>
          </p:cNvSpPr>
          <p:nvPr/>
        </p:nvSpPr>
        <p:spPr bwMode="auto">
          <a:xfrm>
            <a:off x="395287" y="1196752"/>
            <a:ext cx="8099425" cy="107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fr-CH" sz="3200" b="1" dirty="0">
                <a:solidFill>
                  <a:srgbClr val="2D5EC1"/>
                </a:solidFill>
              </a:rPr>
              <a:t>1. Building </a:t>
            </a:r>
            <a:r>
              <a:rPr lang="fr-CH" sz="3200" b="1" dirty="0" err="1">
                <a:solidFill>
                  <a:srgbClr val="2D5EC1"/>
                </a:solidFill>
              </a:rPr>
              <a:t>knowledge</a:t>
            </a:r>
            <a:endParaRPr lang="fr-CH" sz="3200" b="1" dirty="0">
              <a:solidFill>
                <a:srgbClr val="2D5EC1"/>
              </a:solidFill>
            </a:endParaRPr>
          </a:p>
          <a:p>
            <a:pPr algn="ctr" eaLnBrk="1" hangingPunct="1"/>
            <a:r>
              <a:rPr lang="fr-CH" sz="2400" b="1" dirty="0">
                <a:solidFill>
                  <a:srgbClr val="2D5EC1"/>
                </a:solidFill>
              </a:rPr>
              <a:t>The issue identification </a:t>
            </a:r>
            <a:r>
              <a:rPr lang="fr-CH" sz="2400" b="1" dirty="0" smtClean="0">
                <a:solidFill>
                  <a:srgbClr val="2D5EC1"/>
                </a:solidFill>
              </a:rPr>
              <a:t>phase</a:t>
            </a:r>
            <a:endParaRPr lang="fr-CH" sz="2400" b="1" dirty="0">
              <a:solidFill>
                <a:srgbClr val="2D5EC1"/>
              </a:solidFill>
            </a:endParaRPr>
          </a:p>
        </p:txBody>
      </p:sp>
      <p:sp>
        <p:nvSpPr>
          <p:cNvPr id="4" name="Rectangle 3"/>
          <p:cNvSpPr/>
          <p:nvPr/>
        </p:nvSpPr>
        <p:spPr>
          <a:xfrm>
            <a:off x="395288" y="2060848"/>
            <a:ext cx="8497192" cy="4662815"/>
          </a:xfrm>
          <a:prstGeom prst="rect">
            <a:avLst/>
          </a:prstGeom>
        </p:spPr>
        <p:txBody>
          <a:bodyPr wrap="square">
            <a:spAutoFit/>
          </a:bodyPr>
          <a:lstStyle/>
          <a:p>
            <a:pPr>
              <a:spcAft>
                <a:spcPts val="600"/>
              </a:spcAft>
            </a:pPr>
            <a:r>
              <a:rPr lang="en-GB" sz="1800" dirty="0" smtClean="0"/>
              <a:t>Areas for support:</a:t>
            </a:r>
            <a:endParaRPr lang="en-GB" sz="1800" dirty="0"/>
          </a:p>
          <a:p>
            <a:pPr marL="712788" indent="-350838">
              <a:spcAft>
                <a:spcPts val="600"/>
              </a:spcAft>
              <a:buClr>
                <a:schemeClr val="accent1"/>
              </a:buClr>
              <a:buFont typeface="Wingdings" pitchFamily="2" charset="2"/>
              <a:buChar char="Ø"/>
            </a:pPr>
            <a:r>
              <a:rPr lang="en-GB" sz="1800" dirty="0"/>
              <a:t>in-country </a:t>
            </a:r>
            <a:r>
              <a:rPr lang="en-GB" sz="1800" dirty="0" smtClean="0"/>
              <a:t>research – analysis of economic and labour market data; policy reviews; thematic analysis</a:t>
            </a:r>
            <a:endParaRPr lang="en-GB" sz="1800" dirty="0"/>
          </a:p>
          <a:p>
            <a:pPr marL="712788" indent="-350838">
              <a:spcAft>
                <a:spcPts val="600"/>
              </a:spcAft>
              <a:buClr>
                <a:schemeClr val="accent1"/>
              </a:buClr>
              <a:buFont typeface="Wingdings" pitchFamily="2" charset="2"/>
              <a:buChar char="Ø"/>
            </a:pPr>
            <a:r>
              <a:rPr lang="en-GB" sz="1800" dirty="0"/>
              <a:t>Reviews of programmes and projects</a:t>
            </a:r>
          </a:p>
          <a:p>
            <a:pPr marL="712788" indent="-350838">
              <a:spcAft>
                <a:spcPts val="600"/>
              </a:spcAft>
              <a:buClr>
                <a:schemeClr val="accent1"/>
              </a:buClr>
              <a:buFont typeface="Wingdings" pitchFamily="2" charset="2"/>
              <a:buChar char="Ø"/>
            </a:pPr>
            <a:r>
              <a:rPr lang="en-GB" sz="1800" dirty="0"/>
              <a:t>Reviews of institutional frameworks (audits)</a:t>
            </a:r>
          </a:p>
          <a:p>
            <a:pPr marL="712788" indent="-350838">
              <a:spcAft>
                <a:spcPts val="600"/>
              </a:spcAft>
              <a:buClr>
                <a:schemeClr val="accent1"/>
              </a:buClr>
              <a:buFont typeface="Wingdings" pitchFamily="2" charset="2"/>
              <a:buChar char="Ø"/>
            </a:pPr>
            <a:r>
              <a:rPr lang="en-GB" sz="1800" dirty="0"/>
              <a:t>Public expenditure reviews</a:t>
            </a:r>
          </a:p>
          <a:p>
            <a:pPr marL="712788" indent="-350838">
              <a:spcAft>
                <a:spcPts val="600"/>
              </a:spcAft>
              <a:buClr>
                <a:schemeClr val="accent1"/>
              </a:buClr>
              <a:buFont typeface="Wingdings" pitchFamily="2" charset="2"/>
              <a:buChar char="Ø"/>
            </a:pPr>
            <a:r>
              <a:rPr lang="fr-CH" sz="1800" dirty="0"/>
              <a:t>Broad-</a:t>
            </a:r>
            <a:r>
              <a:rPr lang="fr-CH" sz="1800" dirty="0" err="1"/>
              <a:t>based</a:t>
            </a:r>
            <a:r>
              <a:rPr lang="fr-CH" sz="1800" dirty="0"/>
              <a:t> </a:t>
            </a:r>
            <a:r>
              <a:rPr lang="fr-CH" sz="1800" dirty="0" smtClean="0"/>
              <a:t>consultations</a:t>
            </a:r>
            <a:endParaRPr lang="en-GB" sz="1800" dirty="0"/>
          </a:p>
          <a:p>
            <a:pPr>
              <a:spcAft>
                <a:spcPts val="600"/>
              </a:spcAft>
              <a:buClr>
                <a:schemeClr val="accent1"/>
              </a:buClr>
            </a:pPr>
            <a:r>
              <a:rPr lang="fr-CH" sz="1800" dirty="0" smtClean="0"/>
              <a:t>Good practices</a:t>
            </a:r>
          </a:p>
          <a:p>
            <a:pPr marL="712788" indent="-350838">
              <a:spcAft>
                <a:spcPts val="600"/>
              </a:spcAft>
              <a:buClr>
                <a:schemeClr val="accent1"/>
              </a:buClr>
              <a:buFont typeface="Wingdings" pitchFamily="2" charset="2"/>
              <a:buChar char="Ø"/>
            </a:pPr>
            <a:r>
              <a:rPr lang="en-US" sz="1800" dirty="0"/>
              <a:t>use existing tools to integrate the employment analysis in poverty diagnostics and other </a:t>
            </a:r>
            <a:r>
              <a:rPr lang="en-US" sz="1800" dirty="0" smtClean="0"/>
              <a:t>on-going knowledge-building </a:t>
            </a:r>
            <a:r>
              <a:rPr lang="en-US" sz="1800" dirty="0"/>
              <a:t>exercises</a:t>
            </a:r>
          </a:p>
          <a:p>
            <a:pPr marL="712788" indent="-350838">
              <a:spcAft>
                <a:spcPts val="600"/>
              </a:spcAft>
              <a:buClr>
                <a:schemeClr val="accent1"/>
              </a:buClr>
              <a:buFont typeface="Wingdings" pitchFamily="2" charset="2"/>
              <a:buChar char="Ø"/>
            </a:pPr>
            <a:r>
              <a:rPr lang="en-US" sz="1800" dirty="0"/>
              <a:t>establish strategic partnerships with other ministries, think tanks, universities, civil society, IOs and </a:t>
            </a:r>
            <a:r>
              <a:rPr lang="en-US" sz="1800" dirty="0" err="1"/>
              <a:t>bilaterals</a:t>
            </a:r>
            <a:endParaRPr lang="en-US" sz="1800" dirty="0"/>
          </a:p>
          <a:p>
            <a:pPr marL="712788" indent="-350838">
              <a:spcAft>
                <a:spcPts val="600"/>
              </a:spcAft>
              <a:buClr>
                <a:schemeClr val="accent1"/>
              </a:buClr>
              <a:buFont typeface="Wingdings" pitchFamily="2" charset="2"/>
              <a:buChar char="Ø"/>
            </a:pPr>
            <a:r>
              <a:rPr lang="en-US" sz="1800" dirty="0"/>
              <a:t>do not limit research to areas implemented by </a:t>
            </a:r>
            <a:r>
              <a:rPr lang="en-US" sz="1800" dirty="0" err="1" smtClean="0"/>
              <a:t>MoE</a:t>
            </a: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4744"/>
            <a:ext cx="9144000" cy="1223789"/>
          </a:xfrm>
        </p:spPr>
        <p:txBody>
          <a:bodyPr>
            <a:noAutofit/>
          </a:bodyPr>
          <a:lstStyle/>
          <a:p>
            <a:pPr>
              <a:defRPr/>
            </a:pPr>
            <a:r>
              <a:rPr lang="fr-CH" sz="2400" dirty="0" smtClean="0">
                <a:solidFill>
                  <a:schemeClr val="accent2"/>
                </a:solidFill>
              </a:rPr>
              <a:t>2. </a:t>
            </a:r>
            <a:r>
              <a:rPr lang="fr-CH" sz="2400" dirty="0" err="1" smtClean="0">
                <a:solidFill>
                  <a:schemeClr val="accent2"/>
                </a:solidFill>
              </a:rPr>
              <a:t>From</a:t>
            </a:r>
            <a:r>
              <a:rPr lang="fr-CH" sz="2400" dirty="0" smtClean="0">
                <a:solidFill>
                  <a:schemeClr val="accent2"/>
                </a:solidFill>
              </a:rPr>
              <a:t> situation </a:t>
            </a:r>
            <a:r>
              <a:rPr lang="fr-CH" sz="2400" dirty="0" err="1" smtClean="0">
                <a:solidFill>
                  <a:schemeClr val="accent2"/>
                </a:solidFill>
              </a:rPr>
              <a:t>analysis</a:t>
            </a:r>
            <a:r>
              <a:rPr lang="fr-CH" sz="2400" dirty="0" smtClean="0">
                <a:solidFill>
                  <a:schemeClr val="accent2"/>
                </a:solidFill>
              </a:rPr>
              <a:t> to </a:t>
            </a:r>
            <a:r>
              <a:rPr lang="fr-CH" sz="2400" dirty="0" err="1" smtClean="0">
                <a:solidFill>
                  <a:schemeClr val="accent2"/>
                </a:solidFill>
              </a:rPr>
              <a:t>strategic</a:t>
            </a:r>
            <a:r>
              <a:rPr lang="fr-CH" sz="2400" dirty="0" smtClean="0">
                <a:solidFill>
                  <a:schemeClr val="accent2"/>
                </a:solidFill>
              </a:rPr>
              <a:t> </a:t>
            </a:r>
            <a:r>
              <a:rPr lang="fr-CH" sz="2400" dirty="0" smtClean="0">
                <a:solidFill>
                  <a:schemeClr val="accent2"/>
                </a:solidFill>
              </a:rPr>
              <a:t>planning</a:t>
            </a:r>
            <a:br>
              <a:rPr lang="fr-CH" sz="2400" dirty="0" smtClean="0">
                <a:solidFill>
                  <a:schemeClr val="accent2"/>
                </a:solidFill>
              </a:rPr>
            </a:br>
            <a:r>
              <a:rPr lang="fr-CH" sz="2400" dirty="0" smtClean="0">
                <a:solidFill>
                  <a:schemeClr val="accent2"/>
                </a:solidFill>
              </a:rPr>
              <a:t>The </a:t>
            </a:r>
            <a:r>
              <a:rPr lang="fr-CH" sz="2400" dirty="0" err="1" smtClean="0">
                <a:solidFill>
                  <a:schemeClr val="accent2"/>
                </a:solidFill>
              </a:rPr>
              <a:t>policy</a:t>
            </a:r>
            <a:r>
              <a:rPr lang="fr-CH" sz="2400" dirty="0" smtClean="0">
                <a:solidFill>
                  <a:schemeClr val="accent2"/>
                </a:solidFill>
              </a:rPr>
              <a:t> formulation stage</a:t>
            </a:r>
            <a:endParaRPr lang="fr-FR" sz="2400" dirty="0">
              <a:solidFill>
                <a:schemeClr val="accent2"/>
              </a:solidFill>
            </a:endParaRPr>
          </a:p>
        </p:txBody>
      </p:sp>
      <p:sp>
        <p:nvSpPr>
          <p:cNvPr id="3" name="Content Placeholder 2"/>
          <p:cNvSpPr>
            <a:spLocks noGrp="1"/>
          </p:cNvSpPr>
          <p:nvPr>
            <p:ph idx="1"/>
          </p:nvPr>
        </p:nvSpPr>
        <p:spPr>
          <a:xfrm>
            <a:off x="467544" y="2348880"/>
            <a:ext cx="8229600" cy="4376738"/>
          </a:xfrm>
        </p:spPr>
        <p:txBody>
          <a:bodyPr>
            <a:noAutofit/>
          </a:bodyPr>
          <a:lstStyle/>
          <a:p>
            <a:pPr>
              <a:buClr>
                <a:schemeClr val="accent2"/>
              </a:buClr>
              <a:defRPr/>
            </a:pPr>
            <a:r>
              <a:rPr lang="en-GB" sz="2000" i="0" dirty="0" smtClean="0"/>
              <a:t>Of all the problems identified in the situation analysis, which ones is the NEP going to address?</a:t>
            </a:r>
            <a:endParaRPr lang="en-GB" sz="2000" i="0" dirty="0"/>
          </a:p>
          <a:p>
            <a:pPr>
              <a:buClr>
                <a:schemeClr val="accent2"/>
              </a:buClr>
              <a:defRPr/>
            </a:pPr>
            <a:r>
              <a:rPr lang="en-GB" sz="2000" i="0" dirty="0" smtClean="0"/>
              <a:t>What are the relevant policy areas?</a:t>
            </a:r>
          </a:p>
          <a:p>
            <a:pPr>
              <a:buClr>
                <a:schemeClr val="accent2"/>
              </a:buClr>
              <a:defRPr/>
            </a:pPr>
            <a:r>
              <a:rPr lang="en-GB" sz="2000" i="0" dirty="0" smtClean="0"/>
              <a:t>What policy interventions to choose?</a:t>
            </a:r>
          </a:p>
          <a:p>
            <a:pPr marL="0" indent="0">
              <a:spcBef>
                <a:spcPts val="400"/>
              </a:spcBef>
              <a:buSzPct val="68000"/>
              <a:buFontTx/>
              <a:buNone/>
              <a:defRPr/>
            </a:pPr>
            <a:endParaRPr lang="en-GB" sz="2000" i="0" dirty="0" smtClean="0"/>
          </a:p>
          <a:p>
            <a:pPr marL="712788" indent="-350838">
              <a:buClr>
                <a:schemeClr val="accent2"/>
              </a:buClr>
              <a:buFont typeface="Wingdings" pitchFamily="2" charset="2"/>
              <a:buChar char="Ø"/>
              <a:defRPr/>
            </a:pPr>
            <a:r>
              <a:rPr lang="en-GB" sz="2000" i="0" dirty="0" smtClean="0"/>
              <a:t>Should involve many actors - Social dialogue </a:t>
            </a:r>
          </a:p>
          <a:p>
            <a:pPr marL="712788" indent="-350838">
              <a:buClr>
                <a:schemeClr val="accent2"/>
              </a:buClr>
              <a:buFont typeface="Wingdings" pitchFamily="2" charset="2"/>
              <a:buChar char="Ø"/>
              <a:defRPr/>
            </a:pPr>
            <a:r>
              <a:rPr lang="it-IT" sz="2000" i="0" dirty="0" smtClean="0"/>
              <a:t>Priorities </a:t>
            </a:r>
            <a:r>
              <a:rPr lang="it-IT" sz="2000" i="0" dirty="0"/>
              <a:t>need to be defined based on:</a:t>
            </a:r>
          </a:p>
          <a:p>
            <a:pPr marL="1073150" lvl="1" indent="-360363">
              <a:defRPr/>
            </a:pPr>
            <a:r>
              <a:rPr lang="en-GB" b="0" dirty="0"/>
              <a:t>National circumstances</a:t>
            </a:r>
          </a:p>
          <a:p>
            <a:pPr marL="1073150" lvl="1" indent="-360363">
              <a:defRPr/>
            </a:pPr>
            <a:r>
              <a:rPr lang="en-GB" b="0" dirty="0"/>
              <a:t>Availability of resources</a:t>
            </a:r>
          </a:p>
          <a:p>
            <a:pPr marL="1073150" lvl="1" indent="-360363">
              <a:defRPr/>
            </a:pPr>
            <a:r>
              <a:rPr lang="en-GB" b="0" dirty="0"/>
              <a:t>Coherence with national </a:t>
            </a:r>
            <a:r>
              <a:rPr lang="en-GB" b="0" dirty="0" smtClean="0"/>
              <a:t>priorities</a:t>
            </a:r>
          </a:p>
        </p:txBody>
      </p:sp>
      <p:pic>
        <p:nvPicPr>
          <p:cNvPr id="24580" name="Picture 2" descr="C:\Documents and Settings\harasty\Local Settings\Temporary Internet Files\Content.IE5\P0EXYPKK\MC9003634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0" y="3973513"/>
            <a:ext cx="1311275"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482600" y="1989138"/>
            <a:ext cx="8229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The various plans that define priorities at national level are:</a:t>
            </a:r>
          </a:p>
          <a:p>
            <a:pPr marL="742950" lvl="1" indent="-285750">
              <a:spcBef>
                <a:spcPct val="20000"/>
              </a:spcBef>
              <a:buClr>
                <a:schemeClr val="accent1"/>
              </a:buClr>
              <a:buSzPct val="120000"/>
              <a:buFont typeface="Arial" pitchFamily="34" charset="0"/>
              <a:buChar char="•"/>
            </a:pPr>
            <a:r>
              <a:rPr lang="fr-FR" sz="2000" dirty="0" err="1"/>
              <a:t>Presidential</a:t>
            </a:r>
            <a:r>
              <a:rPr lang="en-US" sz="2000" dirty="0"/>
              <a:t> </a:t>
            </a:r>
            <a:r>
              <a:rPr lang="fr-FR" sz="2000" dirty="0"/>
              <a:t>Programme /party </a:t>
            </a:r>
            <a:r>
              <a:rPr lang="fr-FR" sz="2000" dirty="0" err="1"/>
              <a:t>manifesto</a:t>
            </a:r>
            <a:endParaRPr lang="fr-FR" sz="2000" dirty="0"/>
          </a:p>
          <a:p>
            <a:pPr marL="742950" lvl="1" indent="-285750">
              <a:spcBef>
                <a:spcPct val="20000"/>
              </a:spcBef>
              <a:buClr>
                <a:schemeClr val="accent1"/>
              </a:buClr>
              <a:buSzPct val="120000"/>
              <a:buFont typeface="Arial" pitchFamily="34" charset="0"/>
              <a:buChar char="•"/>
            </a:pPr>
            <a:r>
              <a:rPr lang="en-US" sz="2000" dirty="0"/>
              <a:t>“ Vision”  document (long term 15-20 years)</a:t>
            </a:r>
          </a:p>
          <a:p>
            <a:pPr marL="742950" lvl="1" indent="-285750">
              <a:spcBef>
                <a:spcPct val="20000"/>
              </a:spcBef>
              <a:buClr>
                <a:schemeClr val="accent1"/>
              </a:buClr>
              <a:buSzPct val="120000"/>
              <a:buFont typeface="Arial" pitchFamily="34" charset="0"/>
              <a:buChar char="•"/>
            </a:pPr>
            <a:r>
              <a:rPr lang="en-US" sz="2000" dirty="0"/>
              <a:t>National Development Framework (5 to 10 years)</a:t>
            </a:r>
          </a:p>
          <a:p>
            <a:pPr marL="742950" lvl="1" indent="-285750">
              <a:spcBef>
                <a:spcPct val="20000"/>
              </a:spcBef>
              <a:buClr>
                <a:schemeClr val="accent1"/>
              </a:buClr>
              <a:buSzPct val="120000"/>
              <a:buFont typeface="Arial" pitchFamily="34" charset="0"/>
              <a:buChar char="•"/>
            </a:pPr>
            <a:r>
              <a:rPr lang="en-US" sz="2000" dirty="0" err="1"/>
              <a:t>Sectoral</a:t>
            </a:r>
            <a:r>
              <a:rPr lang="en-US" sz="2000" dirty="0"/>
              <a:t> policies</a:t>
            </a:r>
          </a:p>
          <a:p>
            <a:pPr marL="742950" lvl="1" indent="-285750">
              <a:spcBef>
                <a:spcPct val="20000"/>
              </a:spcBef>
              <a:buClr>
                <a:schemeClr val="accent1"/>
              </a:buClr>
              <a:buSzPct val="120000"/>
              <a:buFont typeface="Arial" pitchFamily="34" charset="0"/>
              <a:buChar char="•"/>
            </a:pPr>
            <a:r>
              <a:rPr lang="en-US" sz="2000" dirty="0"/>
              <a:t>The national budget</a:t>
            </a:r>
          </a:p>
          <a:p>
            <a:endParaRPr lang="fr-CH" sz="2000" dirty="0"/>
          </a:p>
          <a:p>
            <a:r>
              <a:rPr lang="fr-CH" sz="2000" dirty="0"/>
              <a:t>Link the NEP formulation </a:t>
            </a:r>
            <a:r>
              <a:rPr lang="fr-CH" sz="2000" dirty="0" err="1"/>
              <a:t>process</a:t>
            </a:r>
            <a:r>
              <a:rPr lang="fr-CH" sz="2000" dirty="0"/>
              <a:t> </a:t>
            </a:r>
            <a:r>
              <a:rPr lang="fr-CH" sz="2000" dirty="0" err="1"/>
              <a:t>with</a:t>
            </a:r>
            <a:r>
              <a:rPr lang="fr-CH" sz="2000" dirty="0"/>
              <a:t> the national planning </a:t>
            </a:r>
            <a:r>
              <a:rPr lang="fr-CH" sz="2000" dirty="0" err="1"/>
              <a:t>process</a:t>
            </a:r>
            <a:endParaRPr lang="fr-CH" sz="2000" dirty="0"/>
          </a:p>
          <a:p>
            <a:pPr marL="742950" lvl="1" indent="-285750">
              <a:spcBef>
                <a:spcPct val="20000"/>
              </a:spcBef>
              <a:buClr>
                <a:schemeClr val="accent1"/>
              </a:buClr>
              <a:buSzPct val="120000"/>
              <a:buFont typeface="Arial" pitchFamily="34" charset="0"/>
              <a:buChar char="•"/>
            </a:pPr>
            <a:r>
              <a:rPr lang="fr-CH" sz="2000" dirty="0"/>
              <a:t>Timing</a:t>
            </a:r>
          </a:p>
          <a:p>
            <a:pPr marL="742950" lvl="1" indent="-285750">
              <a:spcBef>
                <a:spcPct val="20000"/>
              </a:spcBef>
              <a:buClr>
                <a:schemeClr val="accent1"/>
              </a:buClr>
              <a:buSzPct val="120000"/>
              <a:buFont typeface="Arial" pitchFamily="34" charset="0"/>
              <a:buChar char="•"/>
            </a:pPr>
            <a:r>
              <a:rPr lang="fr-CH" sz="2000" dirty="0"/>
              <a:t>national </a:t>
            </a:r>
            <a:r>
              <a:rPr lang="fr-CH" sz="2000" dirty="0" err="1"/>
              <a:t>procedures</a:t>
            </a:r>
            <a:endParaRPr lang="fr-CH" sz="2000" dirty="0"/>
          </a:p>
          <a:p>
            <a:pPr marL="742950" lvl="1" indent="-285750">
              <a:spcBef>
                <a:spcPct val="20000"/>
              </a:spcBef>
              <a:buClr>
                <a:schemeClr val="accent1"/>
              </a:buClr>
              <a:buSzPct val="120000"/>
              <a:buFont typeface="Arial" pitchFamily="34" charset="0"/>
              <a:buChar char="•"/>
            </a:pPr>
            <a:r>
              <a:rPr lang="fr-CH" sz="2000" dirty="0" err="1"/>
              <a:t>policy</a:t>
            </a:r>
            <a:r>
              <a:rPr lang="fr-CH" sz="2000" dirty="0"/>
              <a:t> </a:t>
            </a:r>
            <a:r>
              <a:rPr lang="fr-CH" sz="2000" dirty="0" err="1"/>
              <a:t>coherence</a:t>
            </a:r>
            <a:endParaRPr lang="fr-CH" sz="2000" dirty="0"/>
          </a:p>
          <a:p>
            <a:pPr marL="742950" lvl="1" indent="-285750">
              <a:spcBef>
                <a:spcPct val="20000"/>
              </a:spcBef>
              <a:buClr>
                <a:schemeClr val="accent1"/>
              </a:buClr>
              <a:buSzPct val="120000"/>
              <a:buFont typeface="Arial" pitchFamily="34" charset="0"/>
              <a:buChar char="•"/>
            </a:pPr>
            <a:r>
              <a:rPr lang="fr-CH" sz="2000" dirty="0"/>
              <a:t>key </a:t>
            </a:r>
            <a:r>
              <a:rPr lang="fr-CH" sz="2000" dirty="0" err="1"/>
              <a:t>stakeholders</a:t>
            </a:r>
            <a:endParaRPr lang="fr-CH" sz="2000" dirty="0"/>
          </a:p>
        </p:txBody>
      </p:sp>
      <p:sp>
        <p:nvSpPr>
          <p:cNvPr id="25603" name="Title 1"/>
          <p:cNvSpPr txBox="1">
            <a:spLocks/>
          </p:cNvSpPr>
          <p:nvPr/>
        </p:nvSpPr>
        <p:spPr bwMode="auto">
          <a:xfrm>
            <a:off x="579438" y="1340768"/>
            <a:ext cx="81327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sz="2400" b="1" dirty="0">
                <a:solidFill>
                  <a:schemeClr val="tx1"/>
                </a:solidFill>
              </a:rPr>
              <a:t>Coherence with national priorities</a:t>
            </a:r>
            <a:br>
              <a:rPr lang="en-US" sz="2400" b="1" dirty="0">
                <a:solidFill>
                  <a:schemeClr val="tx1"/>
                </a:solidFill>
              </a:rPr>
            </a:br>
            <a:endParaRPr lang="en-GB" sz="24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9093" y="1052736"/>
            <a:ext cx="8229600" cy="936625"/>
          </a:xfrm>
        </p:spPr>
        <p:txBody>
          <a:bodyPr>
            <a:normAutofit/>
          </a:bodyPr>
          <a:lstStyle/>
          <a:p>
            <a:r>
              <a:rPr lang="en-GB" sz="3600" dirty="0" smtClean="0"/>
              <a:t>Key questions</a:t>
            </a:r>
            <a:endParaRPr lang="en-GB" sz="3600" dirty="0"/>
          </a:p>
        </p:txBody>
      </p:sp>
      <p:sp>
        <p:nvSpPr>
          <p:cNvPr id="5" name="Content Placeholder 4"/>
          <p:cNvSpPr>
            <a:spLocks noGrp="1"/>
          </p:cNvSpPr>
          <p:nvPr>
            <p:ph idx="1"/>
          </p:nvPr>
        </p:nvSpPr>
        <p:spPr>
          <a:xfrm>
            <a:off x="467544" y="1959347"/>
            <a:ext cx="8229600" cy="3529013"/>
          </a:xfrm>
        </p:spPr>
        <p:txBody>
          <a:bodyPr>
            <a:normAutofit/>
          </a:bodyPr>
          <a:lstStyle/>
          <a:p>
            <a:pPr marL="514350" indent="-514350">
              <a:buClr>
                <a:schemeClr val="accent2"/>
              </a:buClr>
              <a:buFont typeface="+mj-lt"/>
              <a:buAutoNum type="arabicPeriod"/>
            </a:pPr>
            <a:r>
              <a:rPr lang="en-GB" sz="2000" i="0" dirty="0"/>
              <a:t>What is an employment policy</a:t>
            </a:r>
            <a:r>
              <a:rPr lang="en-GB" sz="2000" i="0" dirty="0" smtClean="0"/>
              <a:t>? </a:t>
            </a:r>
          </a:p>
          <a:p>
            <a:pPr marL="514350" indent="-514350">
              <a:buClr>
                <a:schemeClr val="accent2"/>
              </a:buClr>
              <a:buFont typeface="+mj-lt"/>
              <a:buAutoNum type="arabicPeriod"/>
            </a:pPr>
            <a:r>
              <a:rPr lang="en-GB" sz="2000" i="0" dirty="0" smtClean="0"/>
              <a:t>Why </a:t>
            </a:r>
            <a:r>
              <a:rPr lang="en-GB" sz="2000" i="0" dirty="0"/>
              <a:t>do countries need a comprehensive employment policy? </a:t>
            </a:r>
            <a:endParaRPr lang="en-GB" sz="2000" i="0" dirty="0" smtClean="0"/>
          </a:p>
          <a:p>
            <a:pPr marL="514350" indent="-514350">
              <a:buClr>
                <a:schemeClr val="accent2"/>
              </a:buClr>
              <a:buFont typeface="+mj-lt"/>
              <a:buAutoNum type="arabicPeriod"/>
            </a:pPr>
            <a:r>
              <a:rPr lang="en-GB" sz="2000" i="0" dirty="0" smtClean="0"/>
              <a:t>How can development cooperation support inclusive employment policy-making?</a:t>
            </a:r>
            <a:endParaRPr lang="en-GB" sz="2000" i="0" dirty="0" smtClean="0"/>
          </a:p>
        </p:txBody>
      </p:sp>
      <p:pic>
        <p:nvPicPr>
          <p:cNvPr id="6" name="Picture 5"/>
          <p:cNvPicPr>
            <a:picLocks/>
          </p:cNvPicPr>
          <p:nvPr/>
        </p:nvPicPr>
        <p:blipFill rotWithShape="1">
          <a:blip r:embed="rId2"/>
          <a:srcRect l="21846" t="5650" r="23314" b="6403"/>
          <a:stretch/>
        </p:blipFill>
        <p:spPr bwMode="auto">
          <a:xfrm>
            <a:off x="6803867" y="3723854"/>
            <a:ext cx="2340133" cy="3134145"/>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52465" y="3056572"/>
            <a:ext cx="3148965" cy="445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412" y="-7705725"/>
            <a:ext cx="3148965" cy="445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3893" y="3709034"/>
            <a:ext cx="2361724" cy="3148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58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2208455"/>
              </p:ext>
            </p:extLst>
          </p:nvPr>
        </p:nvGraphicFramePr>
        <p:xfrm>
          <a:off x="127816" y="1752339"/>
          <a:ext cx="8640960" cy="4976032"/>
        </p:xfrm>
        <a:graphic>
          <a:graphicData uri="http://schemas.openxmlformats.org/drawingml/2006/table">
            <a:tbl>
              <a:tblPr firstRow="1" firstCol="1" bandRow="1" bandCol="1">
                <a:tableStyleId>{5C22544A-7EE6-4342-B048-85BDC9FD1C3A}</a:tableStyleId>
              </a:tblPr>
              <a:tblGrid>
                <a:gridCol w="4319988"/>
                <a:gridCol w="4320972"/>
              </a:tblGrid>
              <a:tr h="306910">
                <a:tc>
                  <a:txBody>
                    <a:bodyPr/>
                    <a:lstStyle/>
                    <a:p>
                      <a:pPr algn="ctr">
                        <a:spcAft>
                          <a:spcPts val="0"/>
                        </a:spcAft>
                      </a:pPr>
                      <a:r>
                        <a:rPr lang="en-US" sz="1400" dirty="0">
                          <a:effectLst/>
                        </a:rPr>
                        <a:t>Objectives </a:t>
                      </a:r>
                      <a:r>
                        <a:rPr lang="en-US" sz="1400" dirty="0" smtClean="0">
                          <a:effectLst/>
                        </a:rPr>
                        <a:t>of </a:t>
                      </a:r>
                      <a:r>
                        <a:rPr lang="en-US" sz="1400" dirty="0">
                          <a:effectLst/>
                        </a:rPr>
                        <a:t>the SEDS 2011-2020</a:t>
                      </a:r>
                      <a:endParaRPr lang="en-US" sz="1400" dirty="0">
                        <a:effectLst/>
                        <a:latin typeface="Times New Roman"/>
                        <a:ea typeface="MS Mincho"/>
                        <a:cs typeface="Times New Roman"/>
                      </a:endParaRPr>
                    </a:p>
                  </a:txBody>
                  <a:tcPr marL="68580" marR="68580" marT="36195" marB="36195"/>
                </a:tc>
                <a:tc>
                  <a:txBody>
                    <a:bodyPr/>
                    <a:lstStyle/>
                    <a:p>
                      <a:pPr algn="ctr">
                        <a:spcAft>
                          <a:spcPts val="0"/>
                        </a:spcAft>
                      </a:pPr>
                      <a:r>
                        <a:rPr lang="en-US" sz="1400" dirty="0" smtClean="0">
                          <a:effectLst/>
                        </a:rPr>
                        <a:t>Decent Employment implications</a:t>
                      </a:r>
                      <a:endParaRPr lang="en-US" sz="1400" dirty="0">
                        <a:effectLst/>
                        <a:latin typeface="Times New Roman"/>
                        <a:ea typeface="MS Mincho"/>
                        <a:cs typeface="Times New Roman"/>
                      </a:endParaRPr>
                    </a:p>
                  </a:txBody>
                  <a:tcPr marL="68580" marR="68580" marT="36195" marB="36195"/>
                </a:tc>
              </a:tr>
              <a:tr h="765229">
                <a:tc>
                  <a:txBody>
                    <a:bodyPr/>
                    <a:lstStyle/>
                    <a:p>
                      <a:pPr algn="just">
                        <a:spcAft>
                          <a:spcPts val="0"/>
                        </a:spcAft>
                      </a:pPr>
                      <a:r>
                        <a:rPr lang="en-US" sz="1400" b="0" dirty="0">
                          <a:effectLst/>
                        </a:rPr>
                        <a:t>“Accelerate </a:t>
                      </a:r>
                      <a:r>
                        <a:rPr lang="en-US" sz="1400" b="0" dirty="0" smtClean="0">
                          <a:effectLst/>
                        </a:rPr>
                        <a:t>economic </a:t>
                      </a:r>
                      <a:r>
                        <a:rPr lang="en-US" sz="1400" b="0" dirty="0">
                          <a:effectLst/>
                        </a:rPr>
                        <a:t>restructuring, knowledge economy</a:t>
                      </a:r>
                      <a:r>
                        <a:rPr lang="en-US" sz="1400" b="0" dirty="0" smtClean="0">
                          <a:effectLst/>
                        </a:rPr>
                        <a:t>” </a:t>
                      </a:r>
                      <a:endParaRPr lang="en-US" sz="1400" b="0" dirty="0">
                        <a:effectLst/>
                        <a:latin typeface="Times New Roman"/>
                        <a:ea typeface="MS Mincho"/>
                        <a:cs typeface="Times New Roman"/>
                      </a:endParaRPr>
                    </a:p>
                  </a:txBody>
                  <a:tcPr marL="68580" marR="68580" marT="36195" marB="36195"/>
                </a:tc>
                <a:tc>
                  <a:txBody>
                    <a:bodyPr/>
                    <a:lstStyle/>
                    <a:p>
                      <a:pPr>
                        <a:spcAft>
                          <a:spcPts val="0"/>
                        </a:spcAft>
                      </a:pPr>
                      <a:r>
                        <a:rPr lang="en-US" sz="1400" dirty="0">
                          <a:effectLst/>
                        </a:rPr>
                        <a:t>Shifting </a:t>
                      </a:r>
                      <a:r>
                        <a:rPr lang="en-US" sz="1400" dirty="0" err="1">
                          <a:effectLst/>
                        </a:rPr>
                        <a:t>labour</a:t>
                      </a:r>
                      <a:r>
                        <a:rPr lang="en-US" sz="1400" dirty="0">
                          <a:effectLst/>
                        </a:rPr>
                        <a:t> market and employment shares, growing demand for skilled </a:t>
                      </a:r>
                      <a:r>
                        <a:rPr lang="en-US" sz="1400" dirty="0" err="1">
                          <a:effectLst/>
                        </a:rPr>
                        <a:t>labour</a:t>
                      </a:r>
                      <a:r>
                        <a:rPr lang="en-US" sz="1400" dirty="0">
                          <a:effectLst/>
                        </a:rPr>
                        <a:t>, dealing with the informal economy</a:t>
                      </a:r>
                      <a:endParaRPr lang="en-US" sz="1400" dirty="0">
                        <a:effectLst/>
                        <a:latin typeface="Times New Roman"/>
                        <a:ea typeface="MS Mincho"/>
                        <a:cs typeface="Times New Roman"/>
                      </a:endParaRPr>
                    </a:p>
                  </a:txBody>
                  <a:tcPr marL="68580" marR="68580" marT="36195" marB="36195"/>
                </a:tc>
              </a:tr>
              <a:tr h="536069">
                <a:tc>
                  <a:txBody>
                    <a:bodyPr/>
                    <a:lstStyle/>
                    <a:p>
                      <a:pPr>
                        <a:spcAft>
                          <a:spcPts val="0"/>
                        </a:spcAft>
                      </a:pPr>
                      <a:r>
                        <a:rPr lang="en-US" sz="1400" b="0" dirty="0">
                          <a:effectLst/>
                        </a:rPr>
                        <a:t>“Quality, productivity, efficiency and competitiveness as first priorities”</a:t>
                      </a:r>
                      <a:endParaRPr lang="en-US" sz="1400" b="0" dirty="0">
                        <a:effectLst/>
                        <a:latin typeface="Times New Roman"/>
                        <a:ea typeface="MS Mincho"/>
                        <a:cs typeface="Times New Roman"/>
                      </a:endParaRPr>
                    </a:p>
                  </a:txBody>
                  <a:tcPr marL="68580" marR="68580" marT="36195" marB="36195"/>
                </a:tc>
                <a:tc>
                  <a:txBody>
                    <a:bodyPr/>
                    <a:lstStyle/>
                    <a:p>
                      <a:pPr>
                        <a:spcAft>
                          <a:spcPts val="0"/>
                        </a:spcAft>
                      </a:pPr>
                      <a:r>
                        <a:rPr lang="en-US" sz="1400" dirty="0" err="1">
                          <a:effectLst/>
                        </a:rPr>
                        <a:t>Labour</a:t>
                      </a:r>
                      <a:r>
                        <a:rPr lang="en-US" sz="1400" dirty="0">
                          <a:effectLst/>
                        </a:rPr>
                        <a:t> productivity </a:t>
                      </a:r>
                      <a:r>
                        <a:rPr lang="en-US" sz="1400" dirty="0" smtClean="0">
                          <a:effectLst/>
                        </a:rPr>
                        <a:t>through skills and income policies; sustainable enterprises</a:t>
                      </a:r>
                      <a:endParaRPr lang="en-US" sz="1400" dirty="0">
                        <a:effectLst/>
                        <a:latin typeface="Times New Roman"/>
                        <a:ea typeface="MS Mincho"/>
                        <a:cs typeface="Times New Roman"/>
                      </a:endParaRPr>
                    </a:p>
                  </a:txBody>
                  <a:tcPr marL="68580" marR="68580" marT="36195" marB="36195"/>
                </a:tc>
              </a:tr>
              <a:tr h="536069">
                <a:tc>
                  <a:txBody>
                    <a:bodyPr/>
                    <a:lstStyle/>
                    <a:p>
                      <a:pPr>
                        <a:spcAft>
                          <a:spcPts val="0"/>
                        </a:spcAft>
                      </a:pPr>
                      <a:r>
                        <a:rPr lang="en-US" sz="1400" b="0" dirty="0" smtClean="0">
                          <a:effectLst/>
                        </a:rPr>
                        <a:t>“Improve </a:t>
                      </a:r>
                      <a:r>
                        <a:rPr lang="en-US" sz="1400" b="0" dirty="0">
                          <a:effectLst/>
                        </a:rPr>
                        <a:t>the quality of human resources”</a:t>
                      </a:r>
                      <a:endParaRPr lang="en-US" sz="1400" b="0" dirty="0">
                        <a:effectLst/>
                        <a:latin typeface="Times New Roman"/>
                        <a:ea typeface="MS Mincho"/>
                        <a:cs typeface="Times New Roman"/>
                      </a:endParaRPr>
                    </a:p>
                  </a:txBody>
                  <a:tcPr marL="68580" marR="68580" marT="36195" marB="36195"/>
                </a:tc>
                <a:tc>
                  <a:txBody>
                    <a:bodyPr/>
                    <a:lstStyle/>
                    <a:p>
                      <a:pPr>
                        <a:spcAft>
                          <a:spcPts val="0"/>
                        </a:spcAft>
                      </a:pPr>
                      <a:r>
                        <a:rPr lang="en-US" sz="1400" dirty="0">
                          <a:effectLst/>
                        </a:rPr>
                        <a:t>Education and training </a:t>
                      </a:r>
                      <a:r>
                        <a:rPr lang="en-US" sz="1400" dirty="0" smtClean="0">
                          <a:effectLst/>
                        </a:rPr>
                        <a:t>for </a:t>
                      </a:r>
                      <a:r>
                        <a:rPr lang="en-US" sz="1400" dirty="0" err="1" smtClean="0">
                          <a:effectLst/>
                        </a:rPr>
                        <a:t>labour</a:t>
                      </a:r>
                      <a:r>
                        <a:rPr lang="en-US" sz="1400" dirty="0" smtClean="0">
                          <a:effectLst/>
                        </a:rPr>
                        <a:t> </a:t>
                      </a:r>
                      <a:r>
                        <a:rPr lang="en-US" sz="1400" dirty="0">
                          <a:effectLst/>
                        </a:rPr>
                        <a:t>market </a:t>
                      </a:r>
                      <a:r>
                        <a:rPr lang="en-US" sz="1400" dirty="0" smtClean="0">
                          <a:effectLst/>
                        </a:rPr>
                        <a:t>needs, </a:t>
                      </a:r>
                      <a:r>
                        <a:rPr lang="en-US" sz="1400" dirty="0">
                          <a:effectLst/>
                        </a:rPr>
                        <a:t>matching of </a:t>
                      </a:r>
                      <a:r>
                        <a:rPr lang="en-US" sz="1400" dirty="0" err="1">
                          <a:effectLst/>
                        </a:rPr>
                        <a:t>labour</a:t>
                      </a:r>
                      <a:r>
                        <a:rPr lang="en-US" sz="1400" dirty="0">
                          <a:effectLst/>
                        </a:rPr>
                        <a:t> supply and demand</a:t>
                      </a:r>
                      <a:endParaRPr lang="en-US" sz="1400" dirty="0">
                        <a:effectLst/>
                        <a:latin typeface="Times New Roman"/>
                        <a:ea typeface="MS Mincho"/>
                        <a:cs typeface="Times New Roman"/>
                      </a:endParaRPr>
                    </a:p>
                  </a:txBody>
                  <a:tcPr marL="68580" marR="68580" marT="36195" marB="36195"/>
                </a:tc>
              </a:tr>
              <a:tr h="994388">
                <a:tc>
                  <a:txBody>
                    <a:bodyPr/>
                    <a:lstStyle/>
                    <a:p>
                      <a:pPr>
                        <a:spcAft>
                          <a:spcPts val="0"/>
                        </a:spcAft>
                      </a:pPr>
                      <a:r>
                        <a:rPr lang="en-US" sz="1400" b="0" dirty="0" smtClean="0">
                          <a:effectLst/>
                        </a:rPr>
                        <a:t>“Ensure </a:t>
                      </a:r>
                      <a:r>
                        <a:rPr lang="en-US" sz="1400" b="0" dirty="0">
                          <a:effectLst/>
                        </a:rPr>
                        <a:t>social equity; </a:t>
                      </a:r>
                      <a:r>
                        <a:rPr lang="en-US" sz="1400" b="0" dirty="0" smtClean="0">
                          <a:effectLst/>
                        </a:rPr>
                        <a:t>Reduce poverty;</a:t>
                      </a:r>
                      <a:r>
                        <a:rPr lang="en-US" sz="1400" b="0" baseline="0" dirty="0" smtClean="0">
                          <a:effectLst/>
                        </a:rPr>
                        <a:t> S</a:t>
                      </a:r>
                      <a:r>
                        <a:rPr lang="en-US" sz="1400" b="0" dirty="0" smtClean="0">
                          <a:effectLst/>
                        </a:rPr>
                        <a:t>ocial </a:t>
                      </a:r>
                      <a:r>
                        <a:rPr lang="en-US" sz="1400" b="0" dirty="0">
                          <a:effectLst/>
                        </a:rPr>
                        <a:t>welfare, social security and community health care </a:t>
                      </a:r>
                      <a:r>
                        <a:rPr lang="en-US" sz="1400" b="0" dirty="0" smtClean="0">
                          <a:effectLst/>
                        </a:rPr>
                        <a:t>provided”</a:t>
                      </a:r>
                      <a:endParaRPr lang="en-US" sz="1400" b="0" dirty="0">
                        <a:effectLst/>
                        <a:latin typeface="Times New Roman"/>
                        <a:ea typeface="MS Mincho"/>
                        <a:cs typeface="Times New Roman"/>
                      </a:endParaRPr>
                    </a:p>
                  </a:txBody>
                  <a:tcPr marL="68580" marR="68580" marT="36195" marB="36195"/>
                </a:tc>
                <a:tc>
                  <a:txBody>
                    <a:bodyPr/>
                    <a:lstStyle/>
                    <a:p>
                      <a:pPr>
                        <a:spcAft>
                          <a:spcPts val="0"/>
                        </a:spcAft>
                      </a:pPr>
                      <a:r>
                        <a:rPr lang="en-US" sz="1400" dirty="0" smtClean="0">
                          <a:effectLst/>
                        </a:rPr>
                        <a:t>Minimum </a:t>
                      </a:r>
                      <a:r>
                        <a:rPr lang="en-US" sz="1400" dirty="0">
                          <a:effectLst/>
                        </a:rPr>
                        <a:t>wages and fair incomes from work; non-discrimination; gender equality; </a:t>
                      </a:r>
                      <a:endParaRPr lang="en-US" sz="1400" dirty="0" smtClean="0">
                        <a:effectLst/>
                      </a:endParaRPr>
                    </a:p>
                    <a:p>
                      <a:pPr>
                        <a:spcAft>
                          <a:spcPts val="0"/>
                        </a:spcAft>
                      </a:pPr>
                      <a:r>
                        <a:rPr lang="en-US" sz="1400" dirty="0" smtClean="0">
                          <a:effectLst/>
                        </a:rPr>
                        <a:t>social </a:t>
                      </a:r>
                      <a:r>
                        <a:rPr lang="en-US" sz="1400" dirty="0">
                          <a:effectLst/>
                        </a:rPr>
                        <a:t>protection; attention to the working poor and vulnerable groups</a:t>
                      </a:r>
                      <a:endParaRPr lang="en-US" sz="1400" dirty="0">
                        <a:effectLst/>
                        <a:latin typeface="Times New Roman"/>
                        <a:ea typeface="MS Mincho"/>
                        <a:cs typeface="Times New Roman"/>
                      </a:endParaRPr>
                    </a:p>
                  </a:txBody>
                  <a:tcPr marL="68580" marR="68580" marT="36195" marB="36195"/>
                </a:tc>
              </a:tr>
              <a:tr h="765229">
                <a:tc>
                  <a:txBody>
                    <a:bodyPr/>
                    <a:lstStyle/>
                    <a:p>
                      <a:pPr>
                        <a:spcAft>
                          <a:spcPts val="0"/>
                        </a:spcAft>
                      </a:pPr>
                      <a:r>
                        <a:rPr lang="en-US" sz="1400" b="0" dirty="0">
                          <a:effectLst/>
                        </a:rPr>
                        <a:t>“Vigorous development of productive forces at increasingly higher scientific and technological levels while improving production relations”</a:t>
                      </a:r>
                      <a:endParaRPr lang="en-US" sz="1400" b="0" dirty="0">
                        <a:effectLst/>
                        <a:latin typeface="Times New Roman"/>
                        <a:ea typeface="MS Mincho"/>
                        <a:cs typeface="Times New Roman"/>
                      </a:endParaRPr>
                    </a:p>
                  </a:txBody>
                  <a:tcPr marL="68580" marR="68580" marT="36195" marB="36195"/>
                </a:tc>
                <a:tc>
                  <a:txBody>
                    <a:bodyPr/>
                    <a:lstStyle/>
                    <a:p>
                      <a:pPr>
                        <a:spcAft>
                          <a:spcPts val="0"/>
                        </a:spcAft>
                      </a:pPr>
                      <a:r>
                        <a:rPr lang="en-US" sz="1400" dirty="0">
                          <a:effectLst/>
                        </a:rPr>
                        <a:t>Enabling environment for </a:t>
                      </a:r>
                      <a:r>
                        <a:rPr lang="en-US" sz="1400" dirty="0" smtClean="0">
                          <a:effectLst/>
                        </a:rPr>
                        <a:t>sustainable </a:t>
                      </a:r>
                      <a:r>
                        <a:rPr lang="en-US" sz="1400" dirty="0">
                          <a:effectLst/>
                        </a:rPr>
                        <a:t>enterprises; </a:t>
                      </a:r>
                      <a:r>
                        <a:rPr lang="en-US" sz="1400" dirty="0" smtClean="0">
                          <a:effectLst/>
                        </a:rPr>
                        <a:t>value chains; harmonious </a:t>
                      </a:r>
                      <a:r>
                        <a:rPr lang="en-US" sz="1400" dirty="0">
                          <a:effectLst/>
                        </a:rPr>
                        <a:t>industrial relations</a:t>
                      </a:r>
                      <a:endParaRPr lang="en-US" sz="1400" dirty="0">
                        <a:effectLst/>
                        <a:latin typeface="Times New Roman"/>
                        <a:ea typeface="MS Mincho"/>
                        <a:cs typeface="Times New Roman"/>
                      </a:endParaRPr>
                    </a:p>
                  </a:txBody>
                  <a:tcPr marL="68580" marR="68580" marT="36195" marB="36195"/>
                </a:tc>
              </a:tr>
              <a:tr h="536069">
                <a:tc>
                  <a:txBody>
                    <a:bodyPr/>
                    <a:lstStyle/>
                    <a:p>
                      <a:pPr>
                        <a:spcAft>
                          <a:spcPts val="0"/>
                        </a:spcAft>
                      </a:pPr>
                      <a:r>
                        <a:rPr lang="en-US" sz="1400" b="0" dirty="0">
                          <a:effectLst/>
                        </a:rPr>
                        <a:t>“Proactive </a:t>
                      </a:r>
                      <a:r>
                        <a:rPr lang="en-US" sz="1400" b="0" dirty="0" smtClean="0">
                          <a:effectLst/>
                        </a:rPr>
                        <a:t>engagement </a:t>
                      </a:r>
                      <a:r>
                        <a:rPr lang="en-US" sz="1400" b="0" dirty="0">
                          <a:effectLst/>
                        </a:rPr>
                        <a:t>in far-reaching and efficient international integration”</a:t>
                      </a:r>
                      <a:endParaRPr lang="en-US" sz="1400" b="0" dirty="0">
                        <a:effectLst/>
                        <a:latin typeface="Times New Roman"/>
                        <a:ea typeface="MS Mincho"/>
                        <a:cs typeface="Times New Roman"/>
                      </a:endParaRPr>
                    </a:p>
                  </a:txBody>
                  <a:tcPr marL="68580" marR="68580" marT="36195" marB="36195"/>
                </a:tc>
                <a:tc>
                  <a:txBody>
                    <a:bodyPr/>
                    <a:lstStyle/>
                    <a:p>
                      <a:pPr>
                        <a:spcAft>
                          <a:spcPts val="0"/>
                        </a:spcAft>
                      </a:pPr>
                      <a:r>
                        <a:rPr lang="en-US" sz="1400" dirty="0" smtClean="0">
                          <a:effectLst/>
                        </a:rPr>
                        <a:t>Skills for trade; </a:t>
                      </a:r>
                      <a:r>
                        <a:rPr lang="en-US" sz="1400" dirty="0" err="1" smtClean="0">
                          <a:effectLst/>
                        </a:rPr>
                        <a:t>labour</a:t>
                      </a:r>
                      <a:r>
                        <a:rPr lang="en-US" sz="1400" dirty="0" smtClean="0">
                          <a:effectLst/>
                        </a:rPr>
                        <a:t> </a:t>
                      </a:r>
                      <a:r>
                        <a:rPr lang="en-US" sz="1400" dirty="0">
                          <a:effectLst/>
                        </a:rPr>
                        <a:t>productivity and </a:t>
                      </a:r>
                      <a:r>
                        <a:rPr lang="en-US" sz="1400" dirty="0" err="1">
                          <a:effectLst/>
                        </a:rPr>
                        <a:t>labour</a:t>
                      </a:r>
                      <a:r>
                        <a:rPr lang="en-US" sz="1400" dirty="0">
                          <a:effectLst/>
                        </a:rPr>
                        <a:t> rights in global integration; migration policy</a:t>
                      </a:r>
                      <a:endParaRPr lang="en-US" sz="1400" dirty="0">
                        <a:effectLst/>
                        <a:latin typeface="Times New Roman"/>
                        <a:ea typeface="MS Mincho"/>
                        <a:cs typeface="Times New Roman"/>
                      </a:endParaRPr>
                    </a:p>
                  </a:txBody>
                  <a:tcPr marL="68580" marR="68580" marT="36195" marB="36195"/>
                </a:tc>
              </a:tr>
              <a:tr h="536069">
                <a:tc>
                  <a:txBody>
                    <a:bodyPr/>
                    <a:lstStyle/>
                    <a:p>
                      <a:pPr>
                        <a:spcAft>
                          <a:spcPts val="0"/>
                        </a:spcAft>
                      </a:pPr>
                      <a:r>
                        <a:rPr lang="en-US" sz="1400" b="0" dirty="0">
                          <a:effectLst/>
                        </a:rPr>
                        <a:t>“Improve environmental quality, cope proactively and efficiently with climate change</a:t>
                      </a:r>
                      <a:endParaRPr lang="en-US" sz="1400" b="0" dirty="0">
                        <a:effectLst/>
                        <a:latin typeface="Times New Roman"/>
                        <a:ea typeface="MS Mincho"/>
                        <a:cs typeface="Times New Roman"/>
                      </a:endParaRPr>
                    </a:p>
                  </a:txBody>
                  <a:tcPr marL="68580" marR="68580" marT="36195" marB="36195"/>
                </a:tc>
                <a:tc>
                  <a:txBody>
                    <a:bodyPr/>
                    <a:lstStyle/>
                    <a:p>
                      <a:pPr>
                        <a:spcAft>
                          <a:spcPts val="0"/>
                        </a:spcAft>
                      </a:pPr>
                      <a:r>
                        <a:rPr lang="en-US" sz="1400" dirty="0">
                          <a:effectLst/>
                        </a:rPr>
                        <a:t>Green jobs and greener enterprises</a:t>
                      </a:r>
                      <a:endParaRPr lang="en-US" sz="1400" dirty="0">
                        <a:effectLst/>
                        <a:latin typeface="Times New Roman"/>
                        <a:ea typeface="MS Mincho"/>
                        <a:cs typeface="Times New Roman"/>
                      </a:endParaRPr>
                    </a:p>
                  </a:txBody>
                  <a:tcPr marL="68580" marR="68580" marT="36195" marB="36195"/>
                </a:tc>
              </a:tr>
            </a:tbl>
          </a:graphicData>
        </a:graphic>
      </p:graphicFrame>
      <p:sp>
        <p:nvSpPr>
          <p:cNvPr id="5" name="Oval 4"/>
          <p:cNvSpPr/>
          <p:nvPr/>
        </p:nvSpPr>
        <p:spPr>
          <a:xfrm>
            <a:off x="7160383" y="2349567"/>
            <a:ext cx="1149003" cy="26246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6322183" y="4087297"/>
            <a:ext cx="1467494" cy="34805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6077309" y="2483889"/>
            <a:ext cx="1572441" cy="28803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5259592" y="3134179"/>
            <a:ext cx="2112461" cy="21602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4359295" y="2858134"/>
            <a:ext cx="1943825" cy="27604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4411066" y="4941168"/>
            <a:ext cx="3636092" cy="27604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4514100" y="3933056"/>
            <a:ext cx="1563209" cy="22249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4514100" y="5642757"/>
            <a:ext cx="1285230" cy="27604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7140974" y="5877272"/>
            <a:ext cx="1297406" cy="27604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p:cNvSpPr/>
          <p:nvPr/>
        </p:nvSpPr>
        <p:spPr>
          <a:xfrm>
            <a:off x="4500173" y="6237312"/>
            <a:ext cx="960794" cy="27604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199824" y="1290674"/>
            <a:ext cx="8568952" cy="461665"/>
          </a:xfrm>
          <a:prstGeom prst="rect">
            <a:avLst/>
          </a:prstGeom>
          <a:noFill/>
        </p:spPr>
        <p:txBody>
          <a:bodyPr wrap="square" rtlCol="0">
            <a:spAutoFit/>
          </a:bodyPr>
          <a:lstStyle/>
          <a:p>
            <a:r>
              <a:rPr lang="en-GB" sz="2400" b="1" dirty="0">
                <a:latin typeface="+mj-lt"/>
                <a:ea typeface="+mj-ea"/>
                <a:cs typeface="+mj-cs"/>
              </a:rPr>
              <a:t>Example from Viet Nam</a:t>
            </a:r>
          </a:p>
        </p:txBody>
      </p:sp>
      <p:sp>
        <p:nvSpPr>
          <p:cNvPr id="15" name="Oval 14"/>
          <p:cNvSpPr/>
          <p:nvPr/>
        </p:nvSpPr>
        <p:spPr>
          <a:xfrm>
            <a:off x="4570635" y="3391081"/>
            <a:ext cx="1377914" cy="27604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5259592" y="4581128"/>
            <a:ext cx="1105066" cy="27604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p:cNvSpPr/>
          <p:nvPr/>
        </p:nvSpPr>
        <p:spPr>
          <a:xfrm>
            <a:off x="4622583" y="5366712"/>
            <a:ext cx="1516399" cy="27604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17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661" y="4923507"/>
            <a:ext cx="202406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323529" y="1340768"/>
            <a:ext cx="8694024" cy="72008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a:solidFill>
                  <a:schemeClr val="accent2"/>
                </a:solidFill>
              </a:rPr>
              <a:t>HOW to support social dialogue?</a:t>
            </a:r>
          </a:p>
        </p:txBody>
      </p:sp>
      <p:sp>
        <p:nvSpPr>
          <p:cNvPr id="3" name="Content Placeholder 3"/>
          <p:cNvSpPr txBox="1">
            <a:spLocks/>
          </p:cNvSpPr>
          <p:nvPr/>
        </p:nvSpPr>
        <p:spPr>
          <a:xfrm>
            <a:off x="395536" y="2267744"/>
            <a:ext cx="8208963" cy="41476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smtClean="0"/>
              <a:t>The </a:t>
            </a:r>
            <a:r>
              <a:rPr lang="en-GB" sz="2000" dirty="0" smtClean="0"/>
              <a:t>workshop approach</a:t>
            </a:r>
          </a:p>
          <a:p>
            <a:pPr lvl="1"/>
            <a:r>
              <a:rPr lang="en-GB" sz="2000" dirty="0" smtClean="0"/>
              <a:t>Brings all actors together over two-three days, preferably away from usual workplace</a:t>
            </a:r>
          </a:p>
          <a:p>
            <a:pPr lvl="1"/>
            <a:r>
              <a:rPr lang="en-GB" sz="2000" dirty="0" smtClean="0"/>
              <a:t>Enables brainstorming, dialogue and consensus building</a:t>
            </a:r>
          </a:p>
          <a:p>
            <a:pPr marL="542925" indent="-361950">
              <a:buFont typeface="Wingdings" pitchFamily="2" charset="2"/>
              <a:buChar char="ü"/>
            </a:pPr>
            <a:r>
              <a:rPr lang="en-GB" sz="2000" dirty="0" smtClean="0">
                <a:solidFill>
                  <a:schemeClr val="accent4"/>
                </a:solidFill>
              </a:rPr>
              <a:t>Bosnia Herzegovina, Indonesia, </a:t>
            </a:r>
            <a:r>
              <a:rPr lang="en-GB" sz="2000" dirty="0" smtClean="0">
                <a:solidFill>
                  <a:schemeClr val="accent4"/>
                </a:solidFill>
              </a:rPr>
              <a:t>Mongolia</a:t>
            </a:r>
          </a:p>
          <a:p>
            <a:r>
              <a:rPr lang="en-GB" sz="2000" dirty="0"/>
              <a:t>The national dialogue approach</a:t>
            </a:r>
          </a:p>
          <a:p>
            <a:pPr lvl="1"/>
            <a:r>
              <a:rPr lang="en-GB" sz="2000" dirty="0"/>
              <a:t>Comprehensive dialogue spread over a few months with monthly thematic meetings</a:t>
            </a:r>
          </a:p>
          <a:p>
            <a:pPr lvl="1"/>
            <a:r>
              <a:rPr lang="en-GB" sz="2000" dirty="0"/>
              <a:t>Brings a </a:t>
            </a:r>
            <a:r>
              <a:rPr lang="en-GB" sz="2000" dirty="0" err="1" smtClean="0"/>
              <a:t>chorum</a:t>
            </a:r>
            <a:r>
              <a:rPr lang="en-GB" sz="2000" dirty="0" smtClean="0"/>
              <a:t> </a:t>
            </a:r>
            <a:r>
              <a:rPr lang="en-GB" sz="2000" dirty="0"/>
              <a:t>of actors together and invites specific actors over specific topics</a:t>
            </a:r>
          </a:p>
          <a:p>
            <a:pPr marL="542925" indent="-361950">
              <a:buFont typeface="Wingdings" pitchFamily="2" charset="2"/>
              <a:buChar char="ü"/>
            </a:pPr>
            <a:r>
              <a:rPr lang="en-GB" sz="2000" dirty="0" smtClean="0">
                <a:solidFill>
                  <a:schemeClr val="accent4"/>
                </a:solidFill>
              </a:rPr>
              <a:t>Uruguay</a:t>
            </a:r>
            <a:endParaRPr lang="en-GB" sz="2000" dirty="0">
              <a:solidFill>
                <a:schemeClr val="accent4"/>
              </a:solidFill>
            </a:endParaRPr>
          </a:p>
        </p:txBody>
      </p:sp>
    </p:spTree>
    <p:extLst>
      <p:ext uri="{BB962C8B-B14F-4D97-AF65-F5344CB8AC3E}">
        <p14:creationId xmlns:p14="http://schemas.microsoft.com/office/powerpoint/2010/main" val="3426209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95238004"/>
              </p:ext>
            </p:extLst>
          </p:nvPr>
        </p:nvGraphicFramePr>
        <p:xfrm>
          <a:off x="1623237" y="222515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75842" y="2291354"/>
            <a:ext cx="946298" cy="34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Goal</a:t>
            </a:r>
            <a:endParaRPr lang="fr-CH" dirty="0">
              <a:solidFill>
                <a:schemeClr val="tx1"/>
              </a:solidFill>
            </a:endParaRPr>
          </a:p>
        </p:txBody>
      </p:sp>
      <p:sp>
        <p:nvSpPr>
          <p:cNvPr id="9" name="Rectangle 8"/>
          <p:cNvSpPr/>
          <p:nvPr/>
        </p:nvSpPr>
        <p:spPr>
          <a:xfrm>
            <a:off x="2512828" y="2291354"/>
            <a:ext cx="1385777" cy="34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smtClean="0">
              <a:solidFill>
                <a:schemeClr val="tx1"/>
              </a:solidFill>
            </a:endParaRPr>
          </a:p>
          <a:p>
            <a:pPr algn="ctr"/>
            <a:r>
              <a:rPr lang="fr-CH" dirty="0" smtClean="0">
                <a:solidFill>
                  <a:schemeClr val="tx1"/>
                </a:solidFill>
              </a:rPr>
              <a:t>Objectives</a:t>
            </a:r>
          </a:p>
          <a:p>
            <a:pPr algn="ctr"/>
            <a:endParaRPr lang="fr-CH" dirty="0">
              <a:solidFill>
                <a:schemeClr val="tx1"/>
              </a:solidFill>
            </a:endParaRPr>
          </a:p>
        </p:txBody>
      </p:sp>
      <p:sp>
        <p:nvSpPr>
          <p:cNvPr id="10" name="Rectangle 9"/>
          <p:cNvSpPr/>
          <p:nvPr/>
        </p:nvSpPr>
        <p:spPr>
          <a:xfrm>
            <a:off x="469604" y="5265775"/>
            <a:ext cx="1162493" cy="34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Outputs</a:t>
            </a:r>
            <a:endParaRPr lang="fr-CH" dirty="0">
              <a:solidFill>
                <a:schemeClr val="tx1"/>
              </a:solidFill>
            </a:endParaRPr>
          </a:p>
        </p:txBody>
      </p:sp>
      <p:sp>
        <p:nvSpPr>
          <p:cNvPr id="11" name="Rectangle 10"/>
          <p:cNvSpPr/>
          <p:nvPr/>
        </p:nvSpPr>
        <p:spPr>
          <a:xfrm>
            <a:off x="1137681" y="2807035"/>
            <a:ext cx="1573620" cy="34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smtClean="0">
                <a:solidFill>
                  <a:schemeClr val="tx1"/>
                </a:solidFill>
              </a:rPr>
              <a:t>Outcomes</a:t>
            </a:r>
            <a:endParaRPr lang="fr-CH" dirty="0">
              <a:solidFill>
                <a:schemeClr val="tx1"/>
              </a:solidFill>
            </a:endParaRPr>
          </a:p>
        </p:txBody>
      </p:sp>
      <p:sp>
        <p:nvSpPr>
          <p:cNvPr id="12" name="Rectangle 11"/>
          <p:cNvSpPr/>
          <p:nvPr/>
        </p:nvSpPr>
        <p:spPr>
          <a:xfrm>
            <a:off x="641496" y="5784112"/>
            <a:ext cx="1573620" cy="34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smtClean="0">
                <a:solidFill>
                  <a:schemeClr val="tx1"/>
                </a:solidFill>
              </a:rPr>
              <a:t>Activities</a:t>
            </a:r>
            <a:endParaRPr lang="fr-CH" dirty="0">
              <a:solidFill>
                <a:schemeClr val="tx1"/>
              </a:solidFill>
            </a:endParaRPr>
          </a:p>
        </p:txBody>
      </p:sp>
      <p:sp>
        <p:nvSpPr>
          <p:cNvPr id="13" name="Rectangle 12"/>
          <p:cNvSpPr/>
          <p:nvPr/>
        </p:nvSpPr>
        <p:spPr>
          <a:xfrm>
            <a:off x="1632097" y="6283842"/>
            <a:ext cx="1573620" cy="34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smtClean="0">
                <a:solidFill>
                  <a:schemeClr val="tx1"/>
                </a:solidFill>
              </a:rPr>
              <a:t>Resources</a:t>
            </a:r>
            <a:endParaRPr lang="fr-CH" dirty="0">
              <a:solidFill>
                <a:schemeClr val="tx1"/>
              </a:solidFill>
            </a:endParaRPr>
          </a:p>
        </p:txBody>
      </p:sp>
      <p:sp>
        <p:nvSpPr>
          <p:cNvPr id="14" name="Rectangle 13"/>
          <p:cNvSpPr/>
          <p:nvPr/>
        </p:nvSpPr>
        <p:spPr>
          <a:xfrm>
            <a:off x="6939515" y="5438554"/>
            <a:ext cx="1573620" cy="34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smtClean="0">
                <a:solidFill>
                  <a:schemeClr val="tx1"/>
                </a:solidFill>
              </a:rPr>
              <a:t>Timeframe</a:t>
            </a:r>
            <a:endParaRPr lang="fr-CH" dirty="0">
              <a:solidFill>
                <a:schemeClr val="tx1"/>
              </a:solidFill>
            </a:endParaRPr>
          </a:p>
        </p:txBody>
      </p:sp>
      <p:sp>
        <p:nvSpPr>
          <p:cNvPr id="15" name="Rectangle 14"/>
          <p:cNvSpPr/>
          <p:nvPr/>
        </p:nvSpPr>
        <p:spPr>
          <a:xfrm>
            <a:off x="3498112" y="5784112"/>
            <a:ext cx="2346251" cy="855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smtClean="0">
                <a:solidFill>
                  <a:schemeClr val="tx1"/>
                </a:solidFill>
              </a:rPr>
              <a:t>Implementing</a:t>
            </a:r>
            <a:r>
              <a:rPr lang="fr-CH" dirty="0" smtClean="0">
                <a:solidFill>
                  <a:schemeClr val="tx1"/>
                </a:solidFill>
              </a:rPr>
              <a:t> </a:t>
            </a:r>
            <a:r>
              <a:rPr lang="fr-CH" dirty="0" err="1" smtClean="0">
                <a:solidFill>
                  <a:schemeClr val="tx1"/>
                </a:solidFill>
              </a:rPr>
              <a:t>partners</a:t>
            </a:r>
            <a:endParaRPr lang="fr-CH" dirty="0" smtClean="0">
              <a:solidFill>
                <a:schemeClr val="tx1"/>
              </a:solidFill>
            </a:endParaRPr>
          </a:p>
        </p:txBody>
      </p:sp>
      <p:sp>
        <p:nvSpPr>
          <p:cNvPr id="16" name="Rectangle 15"/>
          <p:cNvSpPr/>
          <p:nvPr/>
        </p:nvSpPr>
        <p:spPr>
          <a:xfrm>
            <a:off x="6341759" y="5938284"/>
            <a:ext cx="1832345" cy="701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smtClean="0">
                <a:solidFill>
                  <a:schemeClr val="tx1"/>
                </a:solidFill>
              </a:rPr>
              <a:t>Employment</a:t>
            </a:r>
            <a:r>
              <a:rPr lang="fr-CH" dirty="0" smtClean="0">
                <a:solidFill>
                  <a:schemeClr val="tx1"/>
                </a:solidFill>
              </a:rPr>
              <a:t> </a:t>
            </a:r>
            <a:r>
              <a:rPr lang="fr-CH" dirty="0" err="1" smtClean="0">
                <a:solidFill>
                  <a:schemeClr val="tx1"/>
                </a:solidFill>
              </a:rPr>
              <a:t>indicators</a:t>
            </a:r>
            <a:endParaRPr lang="fr-CH" dirty="0">
              <a:solidFill>
                <a:schemeClr val="tx1"/>
              </a:solidFill>
            </a:endParaRPr>
          </a:p>
        </p:txBody>
      </p:sp>
      <p:sp>
        <p:nvSpPr>
          <p:cNvPr id="17" name="Rectangle 16"/>
          <p:cNvSpPr/>
          <p:nvPr/>
        </p:nvSpPr>
        <p:spPr>
          <a:xfrm>
            <a:off x="6485861" y="2636912"/>
            <a:ext cx="2349796" cy="5156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smtClean="0">
                <a:solidFill>
                  <a:schemeClr val="tx1"/>
                </a:solidFill>
              </a:rPr>
              <a:t>Employment</a:t>
            </a:r>
            <a:r>
              <a:rPr lang="fr-CH" dirty="0" smtClean="0">
                <a:solidFill>
                  <a:schemeClr val="tx1"/>
                </a:solidFill>
              </a:rPr>
              <a:t> </a:t>
            </a:r>
            <a:r>
              <a:rPr lang="fr-CH" dirty="0" err="1" smtClean="0">
                <a:solidFill>
                  <a:schemeClr val="tx1"/>
                </a:solidFill>
              </a:rPr>
              <a:t>targets</a:t>
            </a:r>
            <a:endParaRPr lang="fr-CH" dirty="0" smtClean="0">
              <a:solidFill>
                <a:schemeClr val="tx1"/>
              </a:solidFill>
            </a:endParaRPr>
          </a:p>
        </p:txBody>
      </p:sp>
      <p:sp>
        <p:nvSpPr>
          <p:cNvPr id="18" name="Title 1"/>
          <p:cNvSpPr>
            <a:spLocks noGrp="1"/>
          </p:cNvSpPr>
          <p:nvPr>
            <p:ph type="title"/>
          </p:nvPr>
        </p:nvSpPr>
        <p:spPr>
          <a:xfrm>
            <a:off x="0" y="947564"/>
            <a:ext cx="9144000" cy="1375218"/>
          </a:xfrm>
        </p:spPr>
        <p:txBody>
          <a:bodyPr>
            <a:noAutofit/>
          </a:bodyPr>
          <a:lstStyle/>
          <a:p>
            <a:r>
              <a:rPr lang="fr-CH" sz="2800" b="1" dirty="0" smtClean="0">
                <a:solidFill>
                  <a:schemeClr val="accent2"/>
                </a:solidFill>
              </a:rPr>
              <a:t>3. </a:t>
            </a:r>
            <a:r>
              <a:rPr lang="fr-CH" sz="2800" b="1" dirty="0" err="1">
                <a:solidFill>
                  <a:schemeClr val="accent2"/>
                </a:solidFill>
              </a:rPr>
              <a:t>From</a:t>
            </a:r>
            <a:r>
              <a:rPr lang="fr-CH" sz="2800" b="1" dirty="0">
                <a:solidFill>
                  <a:schemeClr val="accent2"/>
                </a:solidFill>
              </a:rPr>
              <a:t> </a:t>
            </a:r>
            <a:r>
              <a:rPr lang="fr-CH" sz="2800" b="1" dirty="0" err="1">
                <a:solidFill>
                  <a:schemeClr val="accent2"/>
                </a:solidFill>
              </a:rPr>
              <a:t>strategic</a:t>
            </a:r>
            <a:r>
              <a:rPr lang="fr-CH" sz="2800" b="1" dirty="0">
                <a:solidFill>
                  <a:schemeClr val="accent2"/>
                </a:solidFill>
              </a:rPr>
              <a:t> to </a:t>
            </a:r>
            <a:r>
              <a:rPr lang="fr-CH" sz="2800" b="1" dirty="0" err="1">
                <a:solidFill>
                  <a:schemeClr val="accent2"/>
                </a:solidFill>
              </a:rPr>
              <a:t>operational</a:t>
            </a:r>
            <a:r>
              <a:rPr lang="fr-CH" sz="2800" b="1" dirty="0">
                <a:solidFill>
                  <a:schemeClr val="accent2"/>
                </a:solidFill>
              </a:rPr>
              <a:t> planning</a:t>
            </a:r>
            <a:r>
              <a:rPr lang="fr-CH" sz="2800" b="1" dirty="0" smtClean="0">
                <a:solidFill>
                  <a:schemeClr val="accent2"/>
                </a:solidFill>
              </a:rPr>
              <a:t/>
            </a:r>
            <a:br>
              <a:rPr lang="fr-CH" sz="2800" b="1" dirty="0" smtClean="0">
                <a:solidFill>
                  <a:schemeClr val="accent2"/>
                </a:solidFill>
              </a:rPr>
            </a:br>
            <a:r>
              <a:rPr lang="fr-CH" sz="2000" b="1" dirty="0" smtClean="0">
                <a:solidFill>
                  <a:schemeClr val="accent2"/>
                </a:solidFill>
              </a:rPr>
              <a:t>Policy </a:t>
            </a:r>
            <a:r>
              <a:rPr lang="fr-CH" sz="2000" b="1" dirty="0">
                <a:solidFill>
                  <a:schemeClr val="accent2"/>
                </a:solidFill>
              </a:rPr>
              <a:t>coordination, </a:t>
            </a:r>
            <a:r>
              <a:rPr lang="fr-CH" sz="2000" b="1" dirty="0" err="1" smtClean="0">
                <a:solidFill>
                  <a:schemeClr val="accent2"/>
                </a:solidFill>
              </a:rPr>
              <a:t>implementation</a:t>
            </a:r>
            <a:r>
              <a:rPr lang="fr-CH" sz="2000" b="1" dirty="0" smtClean="0">
                <a:solidFill>
                  <a:schemeClr val="accent2"/>
                </a:solidFill>
              </a:rPr>
              <a:t> and monitoring</a:t>
            </a:r>
            <a:endParaRPr lang="fr-FR" sz="2000" b="1" dirty="0">
              <a:solidFill>
                <a:schemeClr val="accent2"/>
              </a:solidFill>
            </a:endParaRPr>
          </a:p>
        </p:txBody>
      </p:sp>
    </p:spTree>
    <p:extLst>
      <p:ext uri="{BB962C8B-B14F-4D97-AF65-F5344CB8AC3E}">
        <p14:creationId xmlns:p14="http://schemas.microsoft.com/office/powerpoint/2010/main" val="244240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9750" y="1125538"/>
            <a:ext cx="8229600" cy="1143000"/>
          </a:xfrm>
        </p:spPr>
        <p:txBody>
          <a:bodyPr/>
          <a:lstStyle/>
          <a:p>
            <a:r>
              <a:rPr lang="en-GB" sz="2400" smtClean="0"/>
              <a:t>Who will be responsible for implementation of the NEP?</a:t>
            </a:r>
          </a:p>
        </p:txBody>
      </p:sp>
      <p:sp>
        <p:nvSpPr>
          <p:cNvPr id="32771" name="Content Placeholder 3"/>
          <p:cNvSpPr>
            <a:spLocks noGrp="1"/>
          </p:cNvSpPr>
          <p:nvPr>
            <p:ph sz="quarter" idx="13"/>
          </p:nvPr>
        </p:nvSpPr>
        <p:spPr>
          <a:xfrm>
            <a:off x="539750" y="2349500"/>
            <a:ext cx="8208963" cy="3382963"/>
          </a:xfrm>
        </p:spPr>
        <p:txBody>
          <a:bodyPr/>
          <a:lstStyle/>
          <a:p>
            <a:pPr>
              <a:buClr>
                <a:schemeClr val="accent2"/>
              </a:buClr>
            </a:pPr>
            <a:r>
              <a:rPr lang="en-GB" i="0" dirty="0" smtClean="0"/>
              <a:t>Are the necessary structures in place? </a:t>
            </a:r>
          </a:p>
          <a:p>
            <a:pPr>
              <a:buClr>
                <a:schemeClr val="accent2"/>
              </a:buClr>
            </a:pPr>
            <a:r>
              <a:rPr lang="en-GB" i="0" dirty="0" smtClean="0"/>
              <a:t>Does the intervention fit within the existing institutional framework?</a:t>
            </a:r>
          </a:p>
          <a:p>
            <a:pPr>
              <a:buClr>
                <a:schemeClr val="accent2"/>
              </a:buClr>
            </a:pPr>
            <a:r>
              <a:rPr lang="en-GB" i="0" dirty="0" smtClean="0"/>
              <a:t>Does a new structure need to be created?</a:t>
            </a:r>
          </a:p>
          <a:p>
            <a:pPr>
              <a:buClr>
                <a:schemeClr val="accent2"/>
              </a:buClr>
            </a:pPr>
            <a:r>
              <a:rPr lang="en-GB" i="0" dirty="0" smtClean="0"/>
              <a:t>Is it feasible within the NEP timeframe?</a:t>
            </a:r>
          </a:p>
          <a:p>
            <a:pPr>
              <a:buClr>
                <a:schemeClr val="accent2"/>
              </a:buClr>
            </a:pPr>
            <a:r>
              <a:rPr lang="fr-FR" i="0" dirty="0" err="1" smtClean="0"/>
              <a:t>Won’t</a:t>
            </a:r>
            <a:r>
              <a:rPr lang="fr-FR" i="0" dirty="0" smtClean="0"/>
              <a:t> </a:t>
            </a:r>
            <a:r>
              <a:rPr lang="fr-FR" i="0" dirty="0" err="1" smtClean="0"/>
              <a:t>it</a:t>
            </a:r>
            <a:r>
              <a:rPr lang="fr-FR" i="0" dirty="0" smtClean="0"/>
              <a:t> </a:t>
            </a:r>
            <a:r>
              <a:rPr lang="fr-FR" i="0" dirty="0" err="1" smtClean="0"/>
              <a:t>add</a:t>
            </a:r>
            <a:r>
              <a:rPr lang="fr-FR" i="0" dirty="0" smtClean="0"/>
              <a:t> </a:t>
            </a:r>
            <a:r>
              <a:rPr lang="fr-FR" i="0" dirty="0" err="1" smtClean="0"/>
              <a:t>unnecessary</a:t>
            </a:r>
            <a:r>
              <a:rPr lang="fr-FR" i="0" dirty="0" smtClean="0"/>
              <a:t> </a:t>
            </a:r>
            <a:r>
              <a:rPr lang="fr-FR" i="0" dirty="0" err="1" smtClean="0"/>
              <a:t>additional</a:t>
            </a:r>
            <a:r>
              <a:rPr lang="fr-FR" i="0" dirty="0" smtClean="0"/>
              <a:t> </a:t>
            </a:r>
            <a:r>
              <a:rPr lang="fr-FR" i="0" dirty="0" err="1" smtClean="0"/>
              <a:t>layers</a:t>
            </a:r>
            <a:r>
              <a:rPr lang="fr-FR" i="0" dirty="0" smtClean="0"/>
              <a:t> of </a:t>
            </a:r>
            <a:r>
              <a:rPr lang="fr-FR" i="0" dirty="0" err="1" smtClean="0"/>
              <a:t>government</a:t>
            </a:r>
            <a:r>
              <a:rPr lang="fr-FR" i="0" dirty="0" smtClean="0"/>
              <a:t> (for </a:t>
            </a:r>
            <a:r>
              <a:rPr lang="fr-FR" i="0" dirty="0" err="1" smtClean="0"/>
              <a:t>example</a:t>
            </a:r>
            <a:r>
              <a:rPr lang="fr-FR" i="0" dirty="0" smtClean="0"/>
              <a:t>)?</a:t>
            </a:r>
            <a:endParaRPr lang="en-GB" i="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CH" dirty="0" smtClean="0"/>
              <a:t>Support institution building</a:t>
            </a:r>
            <a:endParaRPr lang="en-GB" dirty="0"/>
          </a:p>
        </p:txBody>
      </p:sp>
      <p:sp>
        <p:nvSpPr>
          <p:cNvPr id="2" name="Content Placeholder 1"/>
          <p:cNvSpPr>
            <a:spLocks noGrp="1"/>
          </p:cNvSpPr>
          <p:nvPr>
            <p:ph idx="1"/>
          </p:nvPr>
        </p:nvSpPr>
        <p:spPr/>
        <p:txBody>
          <a:bodyPr>
            <a:normAutofit fontScale="70000" lnSpcReduction="20000"/>
          </a:bodyPr>
          <a:lstStyle/>
          <a:p>
            <a:pPr marL="0" indent="0">
              <a:buNone/>
            </a:pPr>
            <a:r>
              <a:rPr lang="fr-CH" i="0" dirty="0" smtClean="0"/>
              <a:t>Important </a:t>
            </a:r>
            <a:r>
              <a:rPr lang="fr-CH" i="0" dirty="0" err="1" smtClean="0"/>
              <a:t>implementation</a:t>
            </a:r>
            <a:r>
              <a:rPr lang="fr-CH" i="0" dirty="0" smtClean="0"/>
              <a:t> institutions:</a:t>
            </a:r>
          </a:p>
          <a:p>
            <a:pPr>
              <a:buClr>
                <a:schemeClr val="accent2"/>
              </a:buClr>
            </a:pPr>
            <a:r>
              <a:rPr lang="fr-CH" i="0" dirty="0" smtClean="0"/>
              <a:t>Labour </a:t>
            </a:r>
            <a:r>
              <a:rPr lang="fr-CH" i="0" dirty="0" err="1" smtClean="0"/>
              <a:t>market</a:t>
            </a:r>
            <a:r>
              <a:rPr lang="fr-CH" i="0" dirty="0" smtClean="0"/>
              <a:t> information </a:t>
            </a:r>
            <a:r>
              <a:rPr lang="fr-CH" i="0" dirty="0" err="1" smtClean="0"/>
              <a:t>analysis</a:t>
            </a:r>
            <a:r>
              <a:rPr lang="fr-CH" i="0" dirty="0" smtClean="0"/>
              <a:t> system</a:t>
            </a:r>
          </a:p>
          <a:p>
            <a:pPr>
              <a:buClr>
                <a:schemeClr val="accent2"/>
              </a:buClr>
            </a:pPr>
            <a:r>
              <a:rPr lang="fr-CH" i="0" dirty="0" smtClean="0"/>
              <a:t>Coordination </a:t>
            </a:r>
            <a:r>
              <a:rPr lang="fr-CH" i="0" dirty="0" err="1" smtClean="0"/>
              <a:t>mechanism</a:t>
            </a:r>
            <a:r>
              <a:rPr lang="fr-CH" i="0" dirty="0" smtClean="0"/>
              <a:t> (tripartite inter-</a:t>
            </a:r>
            <a:r>
              <a:rPr lang="fr-CH" i="0" dirty="0" err="1" smtClean="0"/>
              <a:t>ministerial</a:t>
            </a:r>
            <a:r>
              <a:rPr lang="fr-CH" i="0" dirty="0" smtClean="0"/>
              <a:t> </a:t>
            </a:r>
            <a:r>
              <a:rPr lang="fr-CH" i="0" dirty="0" err="1" smtClean="0"/>
              <a:t>council</a:t>
            </a:r>
            <a:r>
              <a:rPr lang="fr-CH" i="0" dirty="0" smtClean="0"/>
              <a:t>)</a:t>
            </a:r>
            <a:endParaRPr lang="fr-CH" i="0" dirty="0" smtClean="0"/>
          </a:p>
          <a:p>
            <a:pPr>
              <a:buClr>
                <a:schemeClr val="accent2"/>
              </a:buClr>
            </a:pPr>
            <a:r>
              <a:rPr lang="fr-CH" i="0" dirty="0" smtClean="0"/>
              <a:t>Public and </a:t>
            </a:r>
            <a:r>
              <a:rPr lang="fr-CH" i="0" dirty="0" err="1" smtClean="0"/>
              <a:t>private</a:t>
            </a:r>
            <a:r>
              <a:rPr lang="fr-CH" i="0" dirty="0" smtClean="0"/>
              <a:t> </a:t>
            </a:r>
            <a:r>
              <a:rPr lang="fr-CH" i="0" dirty="0" err="1" smtClean="0"/>
              <a:t>Employment</a:t>
            </a:r>
            <a:r>
              <a:rPr lang="fr-CH" i="0" dirty="0" smtClean="0"/>
              <a:t> Services</a:t>
            </a:r>
          </a:p>
          <a:p>
            <a:pPr>
              <a:buClr>
                <a:schemeClr val="accent2"/>
              </a:buClr>
            </a:pPr>
            <a:r>
              <a:rPr lang="fr-CH" i="0" dirty="0" smtClean="0"/>
              <a:t>M&amp;E system</a:t>
            </a:r>
          </a:p>
          <a:p>
            <a:pPr marL="109728" indent="0">
              <a:buNone/>
            </a:pPr>
            <a:endParaRPr lang="fr-CH" i="0" dirty="0"/>
          </a:p>
          <a:p>
            <a:pPr marL="109728" indent="0" algn="just">
              <a:buNone/>
            </a:pPr>
            <a:r>
              <a:rPr lang="fr-CH" i="0" dirty="0"/>
              <a:t>Link the NEP monitoring system </a:t>
            </a:r>
            <a:r>
              <a:rPr lang="fr-CH" i="0" dirty="0" err="1"/>
              <a:t>with</a:t>
            </a:r>
            <a:r>
              <a:rPr lang="fr-CH" i="0" dirty="0"/>
              <a:t> the national monitoring system </a:t>
            </a:r>
            <a:r>
              <a:rPr lang="fr-CH" sz="2600" i="0" dirty="0"/>
              <a:t>(Bureau of </a:t>
            </a:r>
            <a:r>
              <a:rPr lang="fr-CH" sz="2600" i="0" dirty="0" err="1"/>
              <a:t>statistics</a:t>
            </a:r>
            <a:r>
              <a:rPr lang="fr-CH" sz="2600" i="0" dirty="0"/>
              <a:t>, </a:t>
            </a:r>
            <a:r>
              <a:rPr lang="fr-CH" sz="2600" i="0" dirty="0" err="1"/>
              <a:t>Statistical</a:t>
            </a:r>
            <a:r>
              <a:rPr lang="fr-CH" sz="2600" i="0" dirty="0"/>
              <a:t> Master Plan, </a:t>
            </a:r>
            <a:r>
              <a:rPr lang="fr-CH" sz="2600" i="0" dirty="0" err="1"/>
              <a:t>watch</a:t>
            </a:r>
            <a:r>
              <a:rPr lang="fr-CH" sz="2600" i="0" dirty="0"/>
              <a:t> the </a:t>
            </a:r>
            <a:r>
              <a:rPr lang="fr-CH" sz="2600" i="0" dirty="0" err="1"/>
              <a:t>perodicity</a:t>
            </a:r>
            <a:r>
              <a:rPr lang="fr-CH" sz="2600" i="0" dirty="0"/>
              <a:t> of </a:t>
            </a:r>
            <a:r>
              <a:rPr lang="fr-CH" sz="2600" i="0" dirty="0" err="1" smtClean="0"/>
              <a:t>review</a:t>
            </a:r>
            <a:r>
              <a:rPr lang="fr-CH" sz="2600" i="0" dirty="0" smtClean="0"/>
              <a:t>, </a:t>
            </a:r>
            <a:r>
              <a:rPr lang="fr-CH" sz="2600" i="0" dirty="0" err="1"/>
              <a:t>etc</a:t>
            </a:r>
            <a:r>
              <a:rPr lang="fr-CH" sz="2600" i="0" dirty="0"/>
              <a:t>)</a:t>
            </a:r>
          </a:p>
          <a:p>
            <a:pPr marL="109728" indent="0" algn="just">
              <a:buNone/>
            </a:pPr>
            <a:endParaRPr lang="fr-CH" sz="2400" i="0" dirty="0"/>
          </a:p>
          <a:p>
            <a:pPr marL="109728" indent="0">
              <a:buNone/>
            </a:pPr>
            <a:r>
              <a:rPr lang="fr-CH" i="0" dirty="0"/>
              <a:t>Link </a:t>
            </a:r>
            <a:r>
              <a:rPr lang="fr-CH" i="0" dirty="0" err="1"/>
              <a:t>with</a:t>
            </a:r>
            <a:r>
              <a:rPr lang="fr-CH" i="0" dirty="0"/>
              <a:t> the budget cycle</a:t>
            </a:r>
            <a:r>
              <a:rPr lang="fr-CH" b="1" i="0" dirty="0"/>
              <a:t>:</a:t>
            </a:r>
            <a:r>
              <a:rPr lang="fr-CH" i="0" dirty="0"/>
              <a:t> </a:t>
            </a:r>
            <a:r>
              <a:rPr lang="en-US" sz="2400" i="0" dirty="0"/>
              <a:t>being out of the loop </a:t>
            </a:r>
            <a:r>
              <a:rPr lang="en-US" sz="2600" i="0" dirty="0" smtClean="0"/>
              <a:t>(</a:t>
            </a:r>
            <a:r>
              <a:rPr lang="en-US" sz="2600" i="0" dirty="0"/>
              <a:t>in </a:t>
            </a:r>
            <a:r>
              <a:rPr lang="en-US" sz="2600" i="0" dirty="0" smtClean="0"/>
              <a:t>terms </a:t>
            </a:r>
            <a:r>
              <a:rPr lang="en-US" sz="2600" i="0" dirty="0"/>
              <a:t>of timeframe, procedures, existing tools, </a:t>
            </a:r>
            <a:r>
              <a:rPr lang="en-US" sz="2600" i="0" dirty="0" smtClean="0"/>
              <a:t>etc.) </a:t>
            </a:r>
            <a:r>
              <a:rPr lang="en-US" sz="2600" i="0" dirty="0"/>
              <a:t>can </a:t>
            </a:r>
            <a:r>
              <a:rPr lang="en-US" sz="2600" i="0" dirty="0" smtClean="0"/>
              <a:t>result </a:t>
            </a:r>
            <a:r>
              <a:rPr lang="en-US" sz="2600" i="0" dirty="0"/>
              <a:t>in missed opportunities in a context of highly competitive budgets</a:t>
            </a:r>
          </a:p>
          <a:p>
            <a:pPr marL="109728" indent="0">
              <a:buNone/>
            </a:pPr>
            <a:endParaRPr lang="en-GB" i="0" dirty="0"/>
          </a:p>
        </p:txBody>
      </p:sp>
    </p:spTree>
    <p:extLst>
      <p:ext uri="{BB962C8B-B14F-4D97-AF65-F5344CB8AC3E}">
        <p14:creationId xmlns:p14="http://schemas.microsoft.com/office/powerpoint/2010/main" val="1697517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466725" y="1341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r>
              <a:rPr lang="fr-CH" sz="3200">
                <a:solidFill>
                  <a:schemeClr val="tx1"/>
                </a:solidFill>
              </a:rPr>
              <a:t>How to integrate employment in national budgets? </a:t>
            </a:r>
            <a:endParaRPr lang="en-US" sz="3200">
              <a:solidFill>
                <a:schemeClr val="tx1"/>
              </a:solidFill>
            </a:endParaRPr>
          </a:p>
        </p:txBody>
      </p:sp>
      <p:graphicFrame>
        <p:nvGraphicFramePr>
          <p:cNvPr id="3" name="Content Placeholder 5"/>
          <p:cNvGraphicFramePr>
            <a:graphicFrameLocks/>
          </p:cNvGraphicFramePr>
          <p:nvPr>
            <p:extLst>
              <p:ext uri="{D42A27DB-BD31-4B8C-83A1-F6EECF244321}">
                <p14:modId xmlns:p14="http://schemas.microsoft.com/office/powerpoint/2010/main" val="1920921819"/>
              </p:ext>
            </p:extLst>
          </p:nvPr>
        </p:nvGraphicFramePr>
        <p:xfrm>
          <a:off x="319281" y="2901353"/>
          <a:ext cx="8208963" cy="3167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8"/>
          <p:cNvGraphicFramePr>
            <a:graphicFrameLocks/>
          </p:cNvGraphicFramePr>
          <p:nvPr>
            <p:extLst>
              <p:ext uri="{D42A27DB-BD31-4B8C-83A1-F6EECF244321}">
                <p14:modId xmlns:p14="http://schemas.microsoft.com/office/powerpoint/2010/main" val="3090280355"/>
              </p:ext>
            </p:extLst>
          </p:nvPr>
        </p:nvGraphicFramePr>
        <p:xfrm>
          <a:off x="395536" y="1484784"/>
          <a:ext cx="8352928" cy="2474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8"/>
          <p:cNvGraphicFramePr>
            <a:graphicFrameLocks/>
          </p:cNvGraphicFramePr>
          <p:nvPr>
            <p:extLst>
              <p:ext uri="{D42A27DB-BD31-4B8C-83A1-F6EECF244321}">
                <p14:modId xmlns:p14="http://schemas.microsoft.com/office/powerpoint/2010/main" val="2672660335"/>
              </p:ext>
            </p:extLst>
          </p:nvPr>
        </p:nvGraphicFramePr>
        <p:xfrm>
          <a:off x="323528" y="4005064"/>
          <a:ext cx="8496944" cy="2545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txBox="1">
            <a:spLocks/>
          </p:cNvSpPr>
          <p:nvPr/>
        </p:nvSpPr>
        <p:spPr bwMode="auto">
          <a:xfrm>
            <a:off x="368300" y="1524000"/>
            <a:ext cx="65516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eaLnBrk="1" hangingPunct="1">
              <a:spcBef>
                <a:spcPct val="20000"/>
              </a:spcBef>
            </a:pPr>
            <a:r>
              <a:rPr lang="fr-CH" sz="2400">
                <a:solidFill>
                  <a:schemeClr val="tx1"/>
                </a:solidFill>
              </a:rPr>
              <a:t>Full process may take up to 24 months</a:t>
            </a:r>
          </a:p>
        </p:txBody>
      </p:sp>
      <p:graphicFrame>
        <p:nvGraphicFramePr>
          <p:cNvPr id="5" name="Diagram 4"/>
          <p:cNvGraphicFramePr/>
          <p:nvPr>
            <p:extLst>
              <p:ext uri="{D42A27DB-BD31-4B8C-83A1-F6EECF244321}">
                <p14:modId xmlns:p14="http://schemas.microsoft.com/office/powerpoint/2010/main" val="2581105448"/>
              </p:ext>
            </p:extLst>
          </p:nvPr>
        </p:nvGraphicFramePr>
        <p:xfrm>
          <a:off x="736105" y="2420888"/>
          <a:ext cx="7148264" cy="3641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6" name="Rectangle 5"/>
          <p:cNvSpPr txBox="1">
            <a:spLocks noChangeArrowheads="1"/>
          </p:cNvSpPr>
          <p:nvPr/>
        </p:nvSpPr>
        <p:spPr bwMode="auto">
          <a:xfrm>
            <a:off x="346075" y="836613"/>
            <a:ext cx="85740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sz="2400" b="1">
                <a:solidFill>
                  <a:schemeClr val="tx1"/>
                </a:solidFill>
                <a:latin typeface="Arial" pitchFamily="34" charset="0"/>
              </a:rPr>
              <a:t>Indicative timeline of an employment policy process</a:t>
            </a:r>
            <a:endParaRPr lang="id-ID" sz="2400" b="1">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en-GB" smtClean="0"/>
              <a:t>Good and enabling practices</a:t>
            </a:r>
            <a:r>
              <a:rPr lang="fr-FR" smtClean="0"/>
              <a:t/>
            </a:r>
            <a:br>
              <a:rPr lang="fr-FR" smtClean="0"/>
            </a:br>
            <a:endParaRPr lang="en-US" smtClean="0"/>
          </a:p>
        </p:txBody>
      </p:sp>
      <p:sp>
        <p:nvSpPr>
          <p:cNvPr id="2" name="Content Placeholder 1"/>
          <p:cNvSpPr>
            <a:spLocks noGrp="1"/>
          </p:cNvSpPr>
          <p:nvPr>
            <p:ph idx="1"/>
          </p:nvPr>
        </p:nvSpPr>
        <p:spPr>
          <a:xfrm>
            <a:off x="467544" y="2060848"/>
            <a:ext cx="8229600" cy="3529013"/>
          </a:xfrm>
        </p:spPr>
        <p:txBody>
          <a:bodyPr/>
          <a:lstStyle/>
          <a:p>
            <a:pPr>
              <a:buClr>
                <a:schemeClr val="accent2"/>
              </a:buClr>
              <a:buFont typeface="Arial" pitchFamily="34" charset="0"/>
              <a:buChar char="•"/>
            </a:pPr>
            <a:r>
              <a:rPr lang="en-GB" i="0" smtClean="0"/>
              <a:t>conduct a good stakeholder analysis and draw up an institutional map </a:t>
            </a:r>
          </a:p>
          <a:p>
            <a:pPr>
              <a:buClr>
                <a:schemeClr val="accent2"/>
              </a:buClr>
              <a:buFont typeface="Arial" pitchFamily="34" charset="0"/>
              <a:buChar char="•"/>
            </a:pPr>
            <a:r>
              <a:rPr lang="en-GB" i="0" smtClean="0"/>
              <a:t>Work with well-established research institutes or universities in the country</a:t>
            </a:r>
          </a:p>
          <a:p>
            <a:pPr>
              <a:buClr>
                <a:schemeClr val="accent2"/>
              </a:buClr>
              <a:buFont typeface="Arial" pitchFamily="34" charset="0"/>
              <a:buChar char="•"/>
            </a:pPr>
            <a:r>
              <a:rPr lang="en-GB" i="0" smtClean="0"/>
              <a:t>create an inter-ministerial committee from the outset</a:t>
            </a:r>
          </a:p>
          <a:p>
            <a:pPr>
              <a:buClr>
                <a:schemeClr val="accent2"/>
              </a:buClr>
              <a:buFont typeface="Arial" pitchFamily="34" charset="0"/>
              <a:buChar char="•"/>
            </a:pPr>
            <a:r>
              <a:rPr lang="en-GB" i="0" smtClean="0"/>
              <a:t>emphasize the participation of local stakeholders</a:t>
            </a:r>
          </a:p>
          <a:p>
            <a:pPr>
              <a:buClr>
                <a:schemeClr val="accent2"/>
              </a:buClr>
              <a:buFont typeface="Arial" pitchFamily="34" charset="0"/>
              <a:buChar char="•"/>
            </a:pPr>
            <a:r>
              <a:rPr lang="en-GB" i="0" smtClean="0"/>
              <a:t>think about the technical and financial feasibility of the NEP’s implementation</a:t>
            </a:r>
          </a:p>
          <a:p>
            <a:pPr>
              <a:buClr>
                <a:schemeClr val="accent2"/>
              </a:buClr>
              <a:buFont typeface="Arial" pitchFamily="34" charset="0"/>
              <a:buChar char="•"/>
            </a:pPr>
            <a:r>
              <a:rPr lang="en-GB" i="0" smtClean="0"/>
              <a:t>develop a coherent communication strategy to ensure visibility of the NEP, raise awareness</a:t>
            </a:r>
            <a:endParaRPr lang="en-US" i="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231"/>
            <a:ext cx="8229600" cy="936625"/>
          </a:xfrm>
        </p:spPr>
        <p:txBody>
          <a:bodyPr/>
          <a:lstStyle/>
          <a:p>
            <a:r>
              <a:rPr lang="en-GB" dirty="0" smtClean="0"/>
              <a:t>Challenges and obstacles</a:t>
            </a:r>
            <a:endParaRPr lang="fr-FR" dirty="0"/>
          </a:p>
        </p:txBody>
      </p:sp>
      <p:sp>
        <p:nvSpPr>
          <p:cNvPr id="4" name="Rectangle 3"/>
          <p:cNvSpPr/>
          <p:nvPr/>
        </p:nvSpPr>
        <p:spPr>
          <a:xfrm>
            <a:off x="574675" y="2132856"/>
            <a:ext cx="8218488" cy="4402138"/>
          </a:xfrm>
          <a:prstGeom prst="rect">
            <a:avLst/>
          </a:prstGeom>
        </p:spPr>
        <p:txBody>
          <a:bodyPr>
            <a:spAutoFit/>
          </a:bodyPr>
          <a:lstStyle/>
          <a:p>
            <a:pPr>
              <a:spcAft>
                <a:spcPts val="600"/>
              </a:spcAft>
              <a:defRPr/>
            </a:pPr>
            <a:r>
              <a:rPr lang="fr-CH" sz="2000" dirty="0" err="1"/>
              <a:t>Insufficient</a:t>
            </a:r>
            <a:r>
              <a:rPr lang="fr-CH" sz="2000" dirty="0"/>
              <a:t> planification of the </a:t>
            </a:r>
            <a:r>
              <a:rPr lang="fr-CH" sz="2000" dirty="0" err="1"/>
              <a:t>complete</a:t>
            </a:r>
            <a:r>
              <a:rPr lang="fr-CH" sz="2000" dirty="0"/>
              <a:t> </a:t>
            </a:r>
            <a:r>
              <a:rPr lang="fr-CH" sz="2000" dirty="0" err="1"/>
              <a:t>policy</a:t>
            </a:r>
            <a:r>
              <a:rPr lang="fr-CH" sz="2000" dirty="0"/>
              <a:t> cycle </a:t>
            </a:r>
            <a:r>
              <a:rPr lang="fr-CH" sz="2000" dirty="0" err="1"/>
              <a:t>from</a:t>
            </a:r>
            <a:r>
              <a:rPr lang="fr-CH" sz="2000" dirty="0"/>
              <a:t> the </a:t>
            </a:r>
            <a:r>
              <a:rPr lang="fr-CH" sz="2000" dirty="0" err="1"/>
              <a:t>outset</a:t>
            </a:r>
            <a:endParaRPr lang="fr-CH" sz="2000" dirty="0"/>
          </a:p>
          <a:p>
            <a:pPr>
              <a:spcAft>
                <a:spcPts val="600"/>
              </a:spcAft>
              <a:defRPr/>
            </a:pPr>
            <a:endParaRPr lang="fr-CH" sz="2000" dirty="0"/>
          </a:p>
          <a:p>
            <a:pPr>
              <a:spcAft>
                <a:spcPts val="600"/>
              </a:spcAft>
              <a:defRPr/>
            </a:pPr>
            <a:r>
              <a:rPr lang="fr-CH" sz="2000" dirty="0"/>
              <a:t>Areas </a:t>
            </a:r>
            <a:r>
              <a:rPr lang="fr-CH" sz="2000" dirty="0" err="1"/>
              <a:t>where</a:t>
            </a:r>
            <a:r>
              <a:rPr lang="fr-CH" sz="2000" dirty="0"/>
              <a:t> </a:t>
            </a:r>
            <a:r>
              <a:rPr lang="fr-CH" sz="2000" dirty="0" err="1"/>
              <a:t>additional</a:t>
            </a:r>
            <a:r>
              <a:rPr lang="fr-CH" sz="2000" dirty="0"/>
              <a:t> </a:t>
            </a:r>
            <a:r>
              <a:rPr lang="fr-CH" sz="2000" dirty="0" err="1"/>
              <a:t>capacity</a:t>
            </a:r>
            <a:r>
              <a:rPr lang="fr-CH" sz="2000" dirty="0"/>
              <a:t>-building </a:t>
            </a:r>
            <a:r>
              <a:rPr lang="fr-CH" sz="2000" dirty="0" err="1"/>
              <a:t>may</a:t>
            </a:r>
            <a:r>
              <a:rPr lang="fr-CH" sz="2000" dirty="0"/>
              <a:t> </a:t>
            </a:r>
            <a:r>
              <a:rPr lang="fr-CH" sz="2000" dirty="0" err="1"/>
              <a:t>be</a:t>
            </a:r>
            <a:r>
              <a:rPr lang="fr-CH" sz="2000" dirty="0"/>
              <a:t> </a:t>
            </a:r>
            <a:r>
              <a:rPr lang="fr-CH" sz="2000" dirty="0" err="1"/>
              <a:t>needed</a:t>
            </a:r>
            <a:endParaRPr lang="en-GB" sz="2000" dirty="0"/>
          </a:p>
          <a:p>
            <a:pPr marL="542925" indent="-361950">
              <a:spcAft>
                <a:spcPts val="600"/>
              </a:spcAft>
              <a:buFont typeface="Arial" pitchFamily="34" charset="0"/>
              <a:buChar char="•"/>
              <a:defRPr/>
            </a:pPr>
            <a:r>
              <a:rPr lang="en-GB" sz="2000" dirty="0"/>
              <a:t>capacity </a:t>
            </a:r>
            <a:r>
              <a:rPr lang="en-GB" sz="2000" dirty="0"/>
              <a:t>to collect data, disseminate reports, and influence policy </a:t>
            </a:r>
            <a:r>
              <a:rPr lang="en-GB" sz="2000" dirty="0"/>
              <a:t>making</a:t>
            </a:r>
          </a:p>
          <a:p>
            <a:pPr marL="542925" indent="-361950">
              <a:spcAft>
                <a:spcPts val="600"/>
              </a:spcAft>
              <a:buFont typeface="Arial" pitchFamily="34" charset="0"/>
              <a:buChar char="•"/>
              <a:defRPr/>
            </a:pPr>
            <a:r>
              <a:rPr lang="fr-CH" sz="2000" dirty="0" err="1"/>
              <a:t>Availability</a:t>
            </a:r>
            <a:r>
              <a:rPr lang="fr-CH" sz="2000" dirty="0"/>
              <a:t> of </a:t>
            </a:r>
            <a:r>
              <a:rPr lang="fr-CH" sz="2000" dirty="0" err="1"/>
              <a:t>adequate</a:t>
            </a:r>
            <a:r>
              <a:rPr lang="fr-CH" sz="2000" dirty="0"/>
              <a:t> expertise</a:t>
            </a:r>
            <a:endParaRPr lang="en-GB" sz="2000" dirty="0"/>
          </a:p>
          <a:p>
            <a:pPr marL="542925" indent="-361950">
              <a:spcAft>
                <a:spcPts val="600"/>
              </a:spcAft>
              <a:buFont typeface="Arial" pitchFamily="34" charset="0"/>
              <a:buChar char="•"/>
              <a:defRPr/>
            </a:pPr>
            <a:r>
              <a:rPr lang="fr-CH" sz="2000" dirty="0" err="1"/>
              <a:t>Capacity</a:t>
            </a:r>
            <a:r>
              <a:rPr lang="fr-CH" sz="2000" dirty="0"/>
              <a:t> of </a:t>
            </a:r>
            <a:r>
              <a:rPr lang="fr-CH" sz="2000" dirty="0" err="1"/>
              <a:t>Ministry</a:t>
            </a:r>
            <a:r>
              <a:rPr lang="fr-CH" sz="2000" dirty="0"/>
              <a:t> in charge of </a:t>
            </a:r>
            <a:r>
              <a:rPr lang="fr-CH" sz="2000" dirty="0" err="1"/>
              <a:t>employment</a:t>
            </a:r>
            <a:r>
              <a:rPr lang="fr-CH" sz="2000" dirty="0"/>
              <a:t> to </a:t>
            </a:r>
            <a:r>
              <a:rPr lang="fr-CH" sz="2000" dirty="0" err="1"/>
              <a:t>take</a:t>
            </a:r>
            <a:r>
              <a:rPr lang="fr-CH" sz="2000" dirty="0"/>
              <a:t> the lead and </a:t>
            </a:r>
            <a:r>
              <a:rPr lang="fr-CH" sz="2000" dirty="0" err="1"/>
              <a:t>draft</a:t>
            </a:r>
            <a:r>
              <a:rPr lang="fr-CH" sz="2000" dirty="0"/>
              <a:t> the </a:t>
            </a:r>
            <a:r>
              <a:rPr lang="fr-CH" sz="2000" dirty="0" err="1"/>
              <a:t>policy</a:t>
            </a:r>
            <a:endParaRPr lang="fr-CH" sz="2000" dirty="0"/>
          </a:p>
          <a:p>
            <a:pPr marL="542925" indent="-361950">
              <a:spcAft>
                <a:spcPts val="600"/>
              </a:spcAft>
              <a:buFont typeface="Arial" pitchFamily="34" charset="0"/>
              <a:buChar char="•"/>
              <a:defRPr/>
            </a:pPr>
            <a:r>
              <a:rPr lang="fr-CH" sz="2000" dirty="0" err="1"/>
              <a:t>Capacity</a:t>
            </a:r>
            <a:r>
              <a:rPr lang="fr-CH" sz="2000" dirty="0"/>
              <a:t>/</a:t>
            </a:r>
            <a:r>
              <a:rPr lang="fr-CH" sz="2000" dirty="0" err="1"/>
              <a:t>will</a:t>
            </a:r>
            <a:r>
              <a:rPr lang="fr-CH" sz="2000" dirty="0"/>
              <a:t> to </a:t>
            </a:r>
            <a:r>
              <a:rPr lang="fr-CH" sz="2000" dirty="0" err="1"/>
              <a:t>ensure</a:t>
            </a:r>
            <a:r>
              <a:rPr lang="fr-CH" sz="2000" dirty="0"/>
              <a:t> an inclusive </a:t>
            </a:r>
            <a:r>
              <a:rPr lang="fr-CH" sz="2000" dirty="0" err="1"/>
              <a:t>process</a:t>
            </a:r>
            <a:endParaRPr lang="fr-CH" sz="2000" dirty="0"/>
          </a:p>
          <a:p>
            <a:pPr>
              <a:spcAft>
                <a:spcPts val="600"/>
              </a:spcAft>
              <a:defRPr/>
            </a:pPr>
            <a:endParaRPr lang="fr-CH" sz="2000" dirty="0"/>
          </a:p>
          <a:p>
            <a:pPr>
              <a:spcAft>
                <a:spcPts val="600"/>
              </a:spcAft>
              <a:defRPr/>
            </a:pPr>
            <a:r>
              <a:rPr lang="fr-CH" sz="2000" dirty="0" err="1"/>
              <a:t>Cost</a:t>
            </a:r>
            <a:r>
              <a:rPr lang="fr-CH" sz="2000" dirty="0"/>
              <a:t> </a:t>
            </a:r>
            <a:r>
              <a:rPr lang="fr-CH" sz="2000" dirty="0"/>
              <a:t>and </a:t>
            </a:r>
            <a:r>
              <a:rPr lang="fr-CH" sz="2000" dirty="0"/>
              <a:t>time</a:t>
            </a:r>
            <a:endParaRPr lang="fr-CH"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107950" y="1052513"/>
            <a:ext cx="9144000" cy="841375"/>
          </a:xfrm>
        </p:spPr>
        <p:txBody>
          <a:bodyPr/>
          <a:lstStyle/>
          <a:p>
            <a:r>
              <a:rPr lang="it-IT" sz="2400" smtClean="0"/>
              <a:t>An increasingly complex employment situation...</a:t>
            </a:r>
          </a:p>
        </p:txBody>
      </p:sp>
      <p:sp>
        <p:nvSpPr>
          <p:cNvPr id="7171" name="Rectangle 5"/>
          <p:cNvSpPr>
            <a:spLocks noChangeArrowheads="1"/>
          </p:cNvSpPr>
          <p:nvPr/>
        </p:nvSpPr>
        <p:spPr bwMode="auto">
          <a:xfrm>
            <a:off x="4427538" y="2738438"/>
            <a:ext cx="460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t>Employment by economic class, 1991-2011, developing world</a:t>
            </a:r>
          </a:p>
        </p:txBody>
      </p:sp>
      <p:sp>
        <p:nvSpPr>
          <p:cNvPr id="7172" name="Rectangle 6"/>
          <p:cNvSpPr>
            <a:spLocks noChangeArrowheads="1"/>
          </p:cNvSpPr>
          <p:nvPr/>
        </p:nvSpPr>
        <p:spPr bwMode="auto">
          <a:xfrm>
            <a:off x="5580063" y="6429375"/>
            <a:ext cx="328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i="1"/>
              <a:t>Source: Kapsos &amp; Bourmpoula 2013</a:t>
            </a:r>
            <a:endParaRPr lang="fr-FR"/>
          </a:p>
        </p:txBody>
      </p:sp>
      <p:sp>
        <p:nvSpPr>
          <p:cNvPr id="7173" name="Rectangle 9"/>
          <p:cNvSpPr>
            <a:spLocks noChangeArrowheads="1"/>
          </p:cNvSpPr>
          <p:nvPr/>
        </p:nvSpPr>
        <p:spPr bwMode="auto">
          <a:xfrm>
            <a:off x="107950" y="2636838"/>
            <a:ext cx="4092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t>Slow shift from subsistence household economy to wage work</a:t>
            </a:r>
          </a:p>
          <a:p>
            <a:r>
              <a:rPr lang="en-GB" sz="1400"/>
              <a:t>Wage employment and own-account workers and contributing family members in the world, 1999-2009</a:t>
            </a:r>
          </a:p>
        </p:txBody>
      </p:sp>
      <p:sp>
        <p:nvSpPr>
          <p:cNvPr id="7174" name="TextBox 10"/>
          <p:cNvSpPr txBox="1">
            <a:spLocks noChangeArrowheads="1"/>
          </p:cNvSpPr>
          <p:nvPr/>
        </p:nvSpPr>
        <p:spPr bwMode="auto">
          <a:xfrm>
            <a:off x="1871663" y="6469063"/>
            <a:ext cx="17224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CH" sz="1100" i="1"/>
              <a:t>Source: ILO 2011</a:t>
            </a:r>
            <a:endParaRPr lang="en-GB" sz="1100" i="1"/>
          </a:p>
        </p:txBody>
      </p:sp>
      <p:sp>
        <p:nvSpPr>
          <p:cNvPr id="7175" name="Rectangle 11"/>
          <p:cNvSpPr>
            <a:spLocks noChangeArrowheads="1"/>
          </p:cNvSpPr>
          <p:nvPr/>
        </p:nvSpPr>
        <p:spPr bwMode="auto">
          <a:xfrm>
            <a:off x="1627188" y="1744663"/>
            <a:ext cx="66881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lvl="1" indent="-361950">
              <a:spcAft>
                <a:spcPts val="600"/>
              </a:spcAft>
              <a:buFont typeface="Wingdings" pitchFamily="2" charset="2"/>
              <a:buChar char="Ø"/>
            </a:pPr>
            <a:r>
              <a:rPr lang="it-IT" sz="1400"/>
              <a:t>Uneven distribution of gains from economic growth</a:t>
            </a:r>
          </a:p>
          <a:p>
            <a:pPr marL="361950" lvl="1" indent="-361950">
              <a:spcAft>
                <a:spcPts val="600"/>
              </a:spcAft>
              <a:buFont typeface="Wingdings" pitchFamily="2" charset="2"/>
              <a:buChar char="Ø"/>
            </a:pPr>
            <a:r>
              <a:rPr lang="it-IT" sz="1400"/>
              <a:t>Slow decent job creation</a:t>
            </a:r>
          </a:p>
          <a:p>
            <a:pPr marL="361950" lvl="1" indent="-361950">
              <a:spcAft>
                <a:spcPts val="600"/>
              </a:spcAft>
              <a:buFont typeface="Wingdings" pitchFamily="2" charset="2"/>
              <a:buChar char="Ø"/>
            </a:pPr>
            <a:r>
              <a:rPr lang="it-IT" sz="1400"/>
              <a:t>Increasing economic instability</a:t>
            </a:r>
          </a:p>
        </p:txBody>
      </p:sp>
      <p:graphicFrame>
        <p:nvGraphicFramePr>
          <p:cNvPr id="8" name="Chart 7"/>
          <p:cNvGraphicFramePr/>
          <p:nvPr/>
        </p:nvGraphicFramePr>
        <p:xfrm>
          <a:off x="282063" y="3699026"/>
          <a:ext cx="3744416" cy="2917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201038" y="3188742"/>
          <a:ext cx="4662762" cy="305387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82209883"/>
              </p:ext>
            </p:extLst>
          </p:nvPr>
        </p:nvGraphicFramePr>
        <p:xfrm>
          <a:off x="1475656" y="2524178"/>
          <a:ext cx="6480000"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4" name="Rectangle 5"/>
          <p:cNvSpPr txBox="1">
            <a:spLocks noChangeArrowheads="1"/>
          </p:cNvSpPr>
          <p:nvPr/>
        </p:nvSpPr>
        <p:spPr bwMode="auto">
          <a:xfrm>
            <a:off x="462484" y="1196752"/>
            <a:ext cx="8280920" cy="1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800" b="1" dirty="0">
                <a:ea typeface="+mj-ea"/>
                <a:cs typeface="Arial" pitchFamily="34" charset="0"/>
              </a:rPr>
              <a:t>… creates a new momentum for employment </a:t>
            </a:r>
            <a:r>
              <a:rPr lang="en-US" sz="2800" b="1" dirty="0" smtClean="0">
                <a:ea typeface="+mj-ea"/>
                <a:cs typeface="Arial" pitchFamily="34" charset="0"/>
              </a:rPr>
              <a:t>policies to redress these </a:t>
            </a:r>
            <a:r>
              <a:rPr lang="it-IT" sz="2800" b="1" dirty="0" smtClean="0"/>
              <a:t>s</a:t>
            </a:r>
            <a:r>
              <a:rPr lang="it-IT" sz="2800" b="1" dirty="0" smtClean="0"/>
              <a:t>ocial </a:t>
            </a:r>
            <a:r>
              <a:rPr lang="it-IT" sz="2800" b="1" dirty="0"/>
              <a:t>and economic imbalances </a:t>
            </a:r>
            <a:endParaRPr lang="id-ID" sz="2800" b="1" dirty="0">
              <a:ea typeface="+mj-ea"/>
              <a:cs typeface="Arial" pitchFamily="34" charset="0"/>
            </a:endParaRPr>
          </a:p>
        </p:txBody>
      </p:sp>
      <p:sp>
        <p:nvSpPr>
          <p:cNvPr id="2" name="Explosion 1 1"/>
          <p:cNvSpPr/>
          <p:nvPr/>
        </p:nvSpPr>
        <p:spPr>
          <a:xfrm>
            <a:off x="0" y="2797791"/>
            <a:ext cx="1937982" cy="1624083"/>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Creating Jobs </a:t>
            </a:r>
          </a:p>
        </p:txBody>
      </p:sp>
      <p:sp>
        <p:nvSpPr>
          <p:cNvPr id="3" name="Explosion 1 2"/>
          <p:cNvSpPr/>
          <p:nvPr/>
        </p:nvSpPr>
        <p:spPr>
          <a:xfrm>
            <a:off x="6559424" y="4509120"/>
            <a:ext cx="2606722" cy="2156346"/>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Guaranteeing rights at work </a:t>
            </a:r>
          </a:p>
        </p:txBody>
      </p:sp>
      <p:sp>
        <p:nvSpPr>
          <p:cNvPr id="5" name="Explosion 1 4"/>
          <p:cNvSpPr/>
          <p:nvPr/>
        </p:nvSpPr>
        <p:spPr>
          <a:xfrm>
            <a:off x="0" y="4421874"/>
            <a:ext cx="2402006" cy="1958454"/>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Extending social protection </a:t>
            </a:r>
          </a:p>
        </p:txBody>
      </p:sp>
      <p:sp>
        <p:nvSpPr>
          <p:cNvPr id="6" name="Explosion 1 5"/>
          <p:cNvSpPr/>
          <p:nvPr/>
        </p:nvSpPr>
        <p:spPr>
          <a:xfrm>
            <a:off x="7001301" y="2142699"/>
            <a:ext cx="2164845" cy="1787856"/>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Promoting social dialogue </a:t>
            </a:r>
          </a:p>
        </p:txBody>
      </p:sp>
    </p:spTree>
    <p:extLst>
      <p:ext uri="{BB962C8B-B14F-4D97-AF65-F5344CB8AC3E}">
        <p14:creationId xmlns:p14="http://schemas.microsoft.com/office/powerpoint/2010/main" val="274558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80728"/>
            <a:ext cx="8748712" cy="936625"/>
          </a:xfrm>
        </p:spPr>
        <p:txBody>
          <a:bodyPr/>
          <a:lstStyle/>
          <a:p>
            <a:r>
              <a:rPr lang="fr-CH" sz="2400" dirty="0" smtClean="0"/>
              <a:t>The </a:t>
            </a:r>
            <a:r>
              <a:rPr lang="fr-CH" sz="2400" dirty="0" err="1" smtClean="0"/>
              <a:t>ILO’s</a:t>
            </a:r>
            <a:r>
              <a:rPr lang="fr-CH" sz="2400" dirty="0" smtClean="0"/>
              <a:t> </a:t>
            </a:r>
            <a:r>
              <a:rPr lang="fr-CH" sz="2400" dirty="0" err="1" smtClean="0"/>
              <a:t>response</a:t>
            </a:r>
            <a:r>
              <a:rPr lang="fr-CH" sz="2400" dirty="0" smtClean="0"/>
              <a:t>: the </a:t>
            </a:r>
            <a:r>
              <a:rPr lang="fr-CH" sz="2400" dirty="0" err="1" smtClean="0"/>
              <a:t>decent</a:t>
            </a:r>
            <a:r>
              <a:rPr lang="fr-CH" sz="2400" dirty="0" smtClean="0"/>
              <a:t> </a:t>
            </a:r>
            <a:r>
              <a:rPr lang="fr-CH" sz="2400" dirty="0" err="1" smtClean="0"/>
              <a:t>work</a:t>
            </a:r>
            <a:r>
              <a:rPr lang="fr-CH" sz="2400" dirty="0" smtClean="0"/>
              <a:t> agenda</a:t>
            </a:r>
            <a:endParaRPr lang="fr-FR" sz="2400" dirty="0"/>
          </a:p>
        </p:txBody>
      </p:sp>
      <p:sp>
        <p:nvSpPr>
          <p:cNvPr id="7" name="Content Placeholder 6"/>
          <p:cNvSpPr>
            <a:spLocks noGrp="1"/>
          </p:cNvSpPr>
          <p:nvPr>
            <p:ph idx="1"/>
          </p:nvPr>
        </p:nvSpPr>
        <p:spPr>
          <a:xfrm>
            <a:off x="467544" y="1844824"/>
            <a:ext cx="8229600" cy="3529013"/>
          </a:xfrm>
        </p:spPr>
        <p:txBody>
          <a:bodyPr/>
          <a:lstStyle/>
          <a:p>
            <a:pPr>
              <a:buClr>
                <a:schemeClr val="accent2"/>
              </a:buClr>
            </a:pPr>
            <a:r>
              <a:rPr lang="en-GB" sz="1800" i="0" dirty="0" smtClean="0">
                <a:hlinkClick r:id="rId3"/>
              </a:rPr>
              <a:t>Creating Jobs</a:t>
            </a:r>
            <a:r>
              <a:rPr lang="en-GB" sz="1800" i="0" dirty="0" smtClean="0"/>
              <a:t> – an economy that generates opportunities for investment, entrepreneurship, skills development, job creation and sustainable livelihoods.</a:t>
            </a:r>
          </a:p>
          <a:p>
            <a:pPr>
              <a:buClr>
                <a:schemeClr val="accent2"/>
              </a:buClr>
            </a:pPr>
            <a:r>
              <a:rPr lang="en-GB" sz="1800" i="0" dirty="0" smtClean="0">
                <a:hlinkClick r:id="rId4"/>
              </a:rPr>
              <a:t>Guaranteeing rights at work</a:t>
            </a:r>
            <a:r>
              <a:rPr lang="en-GB" sz="1800" i="0" dirty="0" smtClean="0"/>
              <a:t> – to obtain recognition and respect for the rights of workers. All workers, and in particular disadvantaged or poor workers, need representation, participation, and laws that work for their interests.</a:t>
            </a:r>
          </a:p>
          <a:p>
            <a:pPr>
              <a:buClr>
                <a:schemeClr val="accent2"/>
              </a:buClr>
            </a:pPr>
            <a:r>
              <a:rPr lang="en-GB" sz="1800" i="0" dirty="0" smtClean="0">
                <a:hlinkClick r:id="rId5"/>
              </a:rPr>
              <a:t>Extending social protection</a:t>
            </a:r>
            <a:r>
              <a:rPr lang="en-GB" sz="1800" i="0" dirty="0" smtClean="0"/>
              <a:t> – to promote both inclusion and productivity by ensuring that women and men enjoy working conditions that are safe, allow adequate free time and rest, take into account family and social values, provide for adequate compensation in case of lost or reduced income and permit access to adequate healthcare.</a:t>
            </a:r>
          </a:p>
          <a:p>
            <a:pPr>
              <a:buClr>
                <a:schemeClr val="accent2"/>
              </a:buClr>
            </a:pPr>
            <a:r>
              <a:rPr lang="en-GB" sz="1800" i="0" dirty="0" smtClean="0">
                <a:hlinkClick r:id="rId6"/>
              </a:rPr>
              <a:t>Promoting social dialogue</a:t>
            </a:r>
            <a:r>
              <a:rPr lang="en-GB" sz="1800" i="0" dirty="0" smtClean="0"/>
              <a:t> – Involving strong and independent workers’ and employers' organizations is central to increasing productivity, avoiding disputes at work, and building cohesive societies.</a:t>
            </a:r>
            <a:endParaRPr lang="en-GB" sz="1800" i="0" dirty="0"/>
          </a:p>
        </p:txBody>
      </p:sp>
    </p:spTree>
    <p:extLst>
      <p:ext uri="{BB962C8B-B14F-4D97-AF65-F5344CB8AC3E}">
        <p14:creationId xmlns:p14="http://schemas.microsoft.com/office/powerpoint/2010/main" val="1992454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268413"/>
            <a:ext cx="8229600" cy="936625"/>
          </a:xfrm>
        </p:spPr>
        <p:txBody>
          <a:bodyPr/>
          <a:lstStyle/>
          <a:p>
            <a:r>
              <a:rPr lang="fr-FR" sz="2400" smtClean="0"/>
              <a:t>Decent work: a priority and a commitment in international policy agendas</a:t>
            </a:r>
            <a:endParaRPr lang="en-GB" sz="2400" smtClean="0"/>
          </a:p>
        </p:txBody>
      </p:sp>
      <p:sp>
        <p:nvSpPr>
          <p:cNvPr id="10243" name="Content Placeholder 2"/>
          <p:cNvSpPr>
            <a:spLocks noGrp="1"/>
          </p:cNvSpPr>
          <p:nvPr>
            <p:ph idx="1"/>
          </p:nvPr>
        </p:nvSpPr>
        <p:spPr>
          <a:xfrm>
            <a:off x="468313" y="2205038"/>
            <a:ext cx="8229600" cy="4283075"/>
          </a:xfrm>
        </p:spPr>
        <p:txBody>
          <a:bodyPr/>
          <a:lstStyle/>
          <a:p>
            <a:r>
              <a:rPr lang="fr-CH" dirty="0" smtClean="0"/>
              <a:t>UN </a:t>
            </a:r>
            <a:r>
              <a:rPr lang="fr-CH" dirty="0" err="1" smtClean="0"/>
              <a:t>frameworks</a:t>
            </a:r>
            <a:r>
              <a:rPr lang="fr-CH" dirty="0" smtClean="0"/>
              <a:t>:</a:t>
            </a:r>
          </a:p>
          <a:p>
            <a:pPr lvl="1"/>
            <a:r>
              <a:rPr lang="fr-CH" dirty="0" smtClean="0"/>
              <a:t>1995 social </a:t>
            </a:r>
            <a:r>
              <a:rPr lang="fr-CH" dirty="0" err="1" smtClean="0"/>
              <a:t>development</a:t>
            </a:r>
            <a:r>
              <a:rPr lang="fr-CH" dirty="0" smtClean="0"/>
              <a:t> world </a:t>
            </a:r>
            <a:r>
              <a:rPr lang="fr-CH" dirty="0" err="1" smtClean="0"/>
              <a:t>summit</a:t>
            </a:r>
            <a:endParaRPr lang="fr-CH" dirty="0" smtClean="0"/>
          </a:p>
          <a:p>
            <a:pPr lvl="1"/>
            <a:r>
              <a:rPr lang="fr-CH" dirty="0" smtClean="0"/>
              <a:t>2000 millenium </a:t>
            </a:r>
            <a:r>
              <a:rPr lang="fr-CH" dirty="0" err="1" smtClean="0"/>
              <a:t>summit</a:t>
            </a:r>
            <a:endParaRPr lang="fr-CH" dirty="0" smtClean="0"/>
          </a:p>
          <a:p>
            <a:pPr lvl="1"/>
            <a:r>
              <a:rPr lang="fr-CH" dirty="0" smtClean="0"/>
              <a:t>2005 world </a:t>
            </a:r>
            <a:r>
              <a:rPr lang="fr-CH" dirty="0" err="1" smtClean="0"/>
              <a:t>summit</a:t>
            </a:r>
            <a:endParaRPr lang="fr-CH" dirty="0" smtClean="0"/>
          </a:p>
          <a:p>
            <a:pPr lvl="1"/>
            <a:r>
              <a:rPr lang="fr-CH" dirty="0" smtClean="0"/>
              <a:t>2006 </a:t>
            </a:r>
            <a:r>
              <a:rPr lang="fr-CH" dirty="0" err="1" smtClean="0"/>
              <a:t>ministerial</a:t>
            </a:r>
            <a:r>
              <a:rPr lang="fr-CH" dirty="0" smtClean="0"/>
              <a:t> </a:t>
            </a:r>
            <a:r>
              <a:rPr lang="fr-CH" dirty="0" err="1" smtClean="0"/>
              <a:t>declaration</a:t>
            </a:r>
            <a:endParaRPr lang="fr-CH" dirty="0" smtClean="0"/>
          </a:p>
          <a:p>
            <a:pPr lvl="1"/>
            <a:r>
              <a:rPr lang="fr-CH" dirty="0" smtClean="0"/>
              <a:t>2008 Commission for Social </a:t>
            </a:r>
            <a:r>
              <a:rPr lang="fr-CH" dirty="0" err="1" smtClean="0"/>
              <a:t>Development</a:t>
            </a:r>
            <a:endParaRPr lang="fr-CH" dirty="0" smtClean="0"/>
          </a:p>
          <a:p>
            <a:pPr lvl="1"/>
            <a:r>
              <a:rPr lang="fr-CH" dirty="0" smtClean="0"/>
              <a:t>2008 new </a:t>
            </a:r>
            <a:r>
              <a:rPr lang="fr-CH" dirty="0" err="1" smtClean="0"/>
              <a:t>target</a:t>
            </a:r>
            <a:r>
              <a:rPr lang="fr-CH" dirty="0" smtClean="0"/>
              <a:t> for MDG </a:t>
            </a:r>
            <a:r>
              <a:rPr lang="fr-CH" dirty="0" smtClean="0"/>
              <a:t>1</a:t>
            </a:r>
          </a:p>
          <a:p>
            <a:pPr lvl="1"/>
            <a:r>
              <a:rPr lang="fr-CH" dirty="0" smtClean="0"/>
              <a:t>Post-2015 </a:t>
            </a:r>
            <a:r>
              <a:rPr lang="fr-CH" dirty="0" err="1" smtClean="0"/>
              <a:t>framework</a:t>
            </a:r>
            <a:endParaRPr lang="fr-CH" dirty="0" smtClean="0"/>
          </a:p>
          <a:p>
            <a:r>
              <a:rPr lang="fr-CH" dirty="0" smtClean="0"/>
              <a:t>G20 </a:t>
            </a:r>
            <a:r>
              <a:rPr lang="fr-CH" dirty="0" err="1" smtClean="0"/>
              <a:t>summits</a:t>
            </a:r>
            <a:r>
              <a:rPr lang="fr-CH" dirty="0" smtClean="0"/>
              <a:t> – </a:t>
            </a:r>
            <a:r>
              <a:rPr lang="fr-CH" dirty="0" err="1" smtClean="0"/>
              <a:t>from</a:t>
            </a:r>
            <a:r>
              <a:rPr lang="fr-CH" dirty="0" smtClean="0"/>
              <a:t> London in 2000 to the Seoul consensus in 2010</a:t>
            </a:r>
          </a:p>
          <a:p>
            <a:r>
              <a:rPr lang="fr-CH" dirty="0" err="1" smtClean="0"/>
              <a:t>Bretton</a:t>
            </a:r>
            <a:r>
              <a:rPr lang="fr-CH" dirty="0" smtClean="0"/>
              <a:t> </a:t>
            </a:r>
            <a:r>
              <a:rPr lang="fr-CH" dirty="0" err="1" smtClean="0"/>
              <a:t>Woods</a:t>
            </a:r>
            <a:r>
              <a:rPr lang="fr-CH" dirty="0" smtClean="0"/>
              <a:t> Institutions</a:t>
            </a: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ILO definition and frameworks</a:t>
            </a:r>
            <a:endParaRPr lang="fr-FR" dirty="0"/>
          </a:p>
        </p:txBody>
      </p:sp>
      <p:sp>
        <p:nvSpPr>
          <p:cNvPr id="5" name="Text Placeholder 4"/>
          <p:cNvSpPr>
            <a:spLocks noGrp="1"/>
          </p:cNvSpPr>
          <p:nvPr>
            <p:ph type="body" idx="1"/>
          </p:nvPr>
        </p:nvSpPr>
        <p:spPr/>
        <p:txBody>
          <a:bodyPr/>
          <a:lstStyle/>
          <a:p>
            <a:r>
              <a:rPr lang="en-GB" dirty="0" smtClean="0"/>
              <a:t>What is a National Employment Policy?</a:t>
            </a:r>
            <a:endParaRPr lang="en-GB" dirty="0"/>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340768"/>
            <a:ext cx="4705350" cy="260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23528" y="1988840"/>
          <a:ext cx="8208912" cy="4066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Rectangle 5"/>
          <p:cNvSpPr txBox="1">
            <a:spLocks noChangeArrowheads="1"/>
          </p:cNvSpPr>
          <p:nvPr/>
        </p:nvSpPr>
        <p:spPr bwMode="auto">
          <a:xfrm>
            <a:off x="468313" y="1279525"/>
            <a:ext cx="79200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sz="2800">
                <a:solidFill>
                  <a:schemeClr val="tx1"/>
                </a:solidFill>
                <a:latin typeface="Arial" pitchFamily="34" charset="0"/>
              </a:rPr>
              <a:t>What is an employment policy?</a:t>
            </a:r>
            <a:endParaRPr lang="id-ID" sz="2800">
              <a:solidFill>
                <a:schemeClr val="tx1"/>
              </a:solidFill>
              <a:latin typeface="Arial" pitchFamily="34" charset="0"/>
            </a:endParaRPr>
          </a:p>
        </p:txBody>
      </p:sp>
      <p:pic>
        <p:nvPicPr>
          <p:cNvPr id="1229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5650" y="2636838"/>
            <a:ext cx="906463"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23528" y="1233378"/>
          <a:ext cx="8352927" cy="478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Rectangle 5"/>
          <p:cNvSpPr txBox="1">
            <a:spLocks noChangeArrowheads="1"/>
          </p:cNvSpPr>
          <p:nvPr/>
        </p:nvSpPr>
        <p:spPr bwMode="auto">
          <a:xfrm>
            <a:off x="179388" y="454025"/>
            <a:ext cx="8208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800" dirty="0" smtClean="0">
                <a:solidFill>
                  <a:schemeClr val="accent3"/>
                </a:solidFill>
              </a:rPr>
              <a:t>What is an employment policy? (Cont’d)</a:t>
            </a:r>
            <a:endParaRPr lang="id-ID" sz="2800" dirty="0" smtClean="0">
              <a:solidFill>
                <a:schemeClr val="accent3"/>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1834</TotalTime>
  <Words>3952</Words>
  <Application>Microsoft Office PowerPoint</Application>
  <PresentationFormat>On-screen Show (4:3)</PresentationFormat>
  <Paragraphs>373</Paragraphs>
  <Slides>29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Verdana</vt:lpstr>
      <vt:lpstr>Arial</vt:lpstr>
      <vt:lpstr>Wingdings</vt:lpstr>
      <vt:lpstr>Tw Cen MT</vt:lpstr>
      <vt:lpstr>MS Mincho</vt:lpstr>
      <vt:lpstr>Times New Roman</vt:lpstr>
      <vt:lpstr>Calibri</vt:lpstr>
      <vt:lpstr>Slide_Master</vt:lpstr>
      <vt:lpstr>National Employment Policy</vt:lpstr>
      <vt:lpstr>Key questions</vt:lpstr>
      <vt:lpstr>An increasingly complex employment situation...</vt:lpstr>
      <vt:lpstr>PowerPoint Presentation</vt:lpstr>
      <vt:lpstr>The ILO’s response: the decent work agenda</vt:lpstr>
      <vt:lpstr>Decent work: a priority and a commitment in international policy agendas</vt:lpstr>
      <vt:lpstr>ILO definition and frameworks</vt:lpstr>
      <vt:lpstr>PowerPoint Presentation</vt:lpstr>
      <vt:lpstr>PowerPoint Presentation</vt:lpstr>
      <vt:lpstr>A national employment policy can take a variety of forms</vt:lpstr>
      <vt:lpstr>PowerPoint Presentation</vt:lpstr>
      <vt:lpstr>PowerPoint Presentation</vt:lpstr>
      <vt:lpstr>PowerPoint Presentation</vt:lpstr>
      <vt:lpstr>Employment objectives and National Development frameworks</vt:lpstr>
      <vt:lpstr>Areas of support for development cooperation </vt:lpstr>
      <vt:lpstr>PowerPoint Presentation</vt:lpstr>
      <vt:lpstr>PowerPoint Presentation</vt:lpstr>
      <vt:lpstr>2. From situation analysis to strategic planning The policy formulation stage</vt:lpstr>
      <vt:lpstr>PowerPoint Presentation</vt:lpstr>
      <vt:lpstr>PowerPoint Presentation</vt:lpstr>
      <vt:lpstr>PowerPoint Presentation</vt:lpstr>
      <vt:lpstr>3. From strategic to operational planning Policy coordination, implementation and monitoring</vt:lpstr>
      <vt:lpstr>Who will be responsible for implementation of the NEP?</vt:lpstr>
      <vt:lpstr>Support institution building</vt:lpstr>
      <vt:lpstr>PowerPoint Presentation</vt:lpstr>
      <vt:lpstr>PowerPoint Presentation</vt:lpstr>
      <vt:lpstr>PowerPoint Presentation</vt:lpstr>
      <vt:lpstr>Good and enabling practices </vt:lpstr>
      <vt:lpstr>Challenges and obstacles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Claire Harasty</cp:lastModifiedBy>
  <cp:revision>111</cp:revision>
  <dcterms:created xsi:type="dcterms:W3CDTF">2011-10-28T10:25:18Z</dcterms:created>
  <dcterms:modified xsi:type="dcterms:W3CDTF">2013-06-19T10:44:28Z</dcterms:modified>
</cp:coreProperties>
</file>