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38"/>
  </p:notesMasterIdLst>
  <p:handoutMasterIdLst>
    <p:handoutMasterId r:id="rId39"/>
  </p:handoutMasterIdLst>
  <p:sldIdLst>
    <p:sldId id="256" r:id="rId3"/>
    <p:sldId id="281" r:id="rId4"/>
    <p:sldId id="282" r:id="rId5"/>
    <p:sldId id="283" r:id="rId6"/>
    <p:sldId id="285" r:id="rId7"/>
    <p:sldId id="284" r:id="rId8"/>
    <p:sldId id="295" r:id="rId9"/>
    <p:sldId id="278" r:id="rId10"/>
    <p:sldId id="302" r:id="rId11"/>
    <p:sldId id="275" r:id="rId12"/>
    <p:sldId id="287" r:id="rId13"/>
    <p:sldId id="277" r:id="rId14"/>
    <p:sldId id="291" r:id="rId15"/>
    <p:sldId id="303" r:id="rId16"/>
    <p:sldId id="298" r:id="rId17"/>
    <p:sldId id="304" r:id="rId18"/>
    <p:sldId id="305" r:id="rId19"/>
    <p:sldId id="299" r:id="rId20"/>
    <p:sldId id="316" r:id="rId21"/>
    <p:sldId id="306" r:id="rId22"/>
    <p:sldId id="307" r:id="rId23"/>
    <p:sldId id="308" r:id="rId24"/>
    <p:sldId id="309" r:id="rId25"/>
    <p:sldId id="310" r:id="rId26"/>
    <p:sldId id="300" r:id="rId27"/>
    <p:sldId id="319" r:id="rId28"/>
    <p:sldId id="317" r:id="rId29"/>
    <p:sldId id="301" r:id="rId30"/>
    <p:sldId id="311" r:id="rId31"/>
    <p:sldId id="318" r:id="rId32"/>
    <p:sldId id="312" r:id="rId33"/>
    <p:sldId id="313" r:id="rId34"/>
    <p:sldId id="314" r:id="rId35"/>
    <p:sldId id="315" r:id="rId36"/>
    <p:sldId id="320" r:id="rId37"/>
  </p:sldIdLst>
  <p:sldSz cx="9144000" cy="6858000" type="screen4x3"/>
  <p:notesSz cx="6877050" cy="965676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296"/>
    <a:srgbClr val="99CCFF"/>
  </p:clrMru>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630" autoAdjust="0"/>
  </p:normalViewPr>
  <p:slideViewPr>
    <p:cSldViewPr>
      <p:cViewPr>
        <p:scale>
          <a:sx n="100" d="100"/>
          <a:sy n="100" d="100"/>
        </p:scale>
        <p:origin x="-128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228" y="-96"/>
      </p:cViewPr>
      <p:guideLst>
        <p:guide orient="horz" pos="3042"/>
        <p:guide pos="216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3DF3ED-4D23-498C-A4C5-DD0D2A11E3CF}" type="doc">
      <dgm:prSet loTypeId="urn:microsoft.com/office/officeart/2005/8/layout/lProcess2" loCatId="list" qsTypeId="urn:microsoft.com/office/officeart/2005/8/quickstyle/simple1" qsCatId="simple" csTypeId="urn:microsoft.com/office/officeart/2005/8/colors/accent6_1" csCatId="accent6" phldr="1"/>
      <dgm:spPr/>
      <dgm:t>
        <a:bodyPr/>
        <a:lstStyle/>
        <a:p>
          <a:endParaRPr lang="nl-BE"/>
        </a:p>
      </dgm:t>
    </dgm:pt>
    <dgm:pt modelId="{598C5260-6FA9-4EC8-8CA6-A24E291A371B}">
      <dgm:prSet phldrT="[Tekst]"/>
      <dgm:spPr/>
      <dgm:t>
        <a:bodyPr/>
        <a:lstStyle/>
        <a:p>
          <a:r>
            <a:rPr lang="en-US" dirty="0" smtClean="0"/>
            <a:t>Sex</a:t>
          </a:r>
          <a:endParaRPr lang="nl-BE" dirty="0"/>
        </a:p>
      </dgm:t>
    </dgm:pt>
    <dgm:pt modelId="{6A032BE1-F687-4023-A69F-2B95966387AA}" type="parTrans" cxnId="{21FD189B-2FE1-4461-B3C2-7E05739355CB}">
      <dgm:prSet/>
      <dgm:spPr/>
      <dgm:t>
        <a:bodyPr/>
        <a:lstStyle/>
        <a:p>
          <a:endParaRPr lang="nl-BE"/>
        </a:p>
      </dgm:t>
    </dgm:pt>
    <dgm:pt modelId="{A94E615C-88C7-4392-8B1E-667485B6B864}" type="sibTrans" cxnId="{21FD189B-2FE1-4461-B3C2-7E05739355CB}">
      <dgm:prSet/>
      <dgm:spPr/>
      <dgm:t>
        <a:bodyPr/>
        <a:lstStyle/>
        <a:p>
          <a:endParaRPr lang="nl-BE"/>
        </a:p>
      </dgm:t>
    </dgm:pt>
    <dgm:pt modelId="{631F94FE-EB08-41CD-8148-08CFCC51C81E}">
      <dgm:prSet phldrT="[Tekst]"/>
      <dgm:spPr/>
      <dgm:t>
        <a:bodyPr/>
        <a:lstStyle/>
        <a:p>
          <a:r>
            <a:rPr lang="en-US" dirty="0" smtClean="0"/>
            <a:t>Biological differences (man/women) </a:t>
          </a:r>
          <a:endParaRPr lang="nl-BE" dirty="0"/>
        </a:p>
      </dgm:t>
    </dgm:pt>
    <dgm:pt modelId="{CAE7F5B6-266D-4A6D-ABDF-F73845E88357}" type="parTrans" cxnId="{8085DB7A-2875-4920-85B1-BF69146454BD}">
      <dgm:prSet/>
      <dgm:spPr/>
      <dgm:t>
        <a:bodyPr/>
        <a:lstStyle/>
        <a:p>
          <a:endParaRPr lang="nl-BE"/>
        </a:p>
      </dgm:t>
    </dgm:pt>
    <dgm:pt modelId="{146EBFE9-C6F6-465C-97C2-8D1423C35EFF}" type="sibTrans" cxnId="{8085DB7A-2875-4920-85B1-BF69146454BD}">
      <dgm:prSet/>
      <dgm:spPr/>
      <dgm:t>
        <a:bodyPr/>
        <a:lstStyle/>
        <a:p>
          <a:endParaRPr lang="nl-BE"/>
        </a:p>
      </dgm:t>
    </dgm:pt>
    <dgm:pt modelId="{130180F9-71AD-43F2-BBEE-22136E90DF4C}">
      <dgm:prSet phldrT="[Tekst]"/>
      <dgm:spPr/>
      <dgm:t>
        <a:bodyPr/>
        <a:lstStyle/>
        <a:p>
          <a:r>
            <a:rPr lang="en-US" dirty="0" smtClean="0"/>
            <a:t>Gender</a:t>
          </a:r>
          <a:endParaRPr lang="nl-BE" dirty="0"/>
        </a:p>
      </dgm:t>
    </dgm:pt>
    <dgm:pt modelId="{3898A1DD-985E-40AE-B1B2-7C73B75DCE68}" type="parTrans" cxnId="{59F2FBE9-F3B1-4273-997B-9B03FF81BB51}">
      <dgm:prSet/>
      <dgm:spPr/>
      <dgm:t>
        <a:bodyPr/>
        <a:lstStyle/>
        <a:p>
          <a:endParaRPr lang="nl-BE"/>
        </a:p>
      </dgm:t>
    </dgm:pt>
    <dgm:pt modelId="{67AD69EB-6A77-481C-8A6C-364F5F690F1D}" type="sibTrans" cxnId="{59F2FBE9-F3B1-4273-997B-9B03FF81BB51}">
      <dgm:prSet/>
      <dgm:spPr/>
      <dgm:t>
        <a:bodyPr/>
        <a:lstStyle/>
        <a:p>
          <a:endParaRPr lang="nl-BE"/>
        </a:p>
      </dgm:t>
    </dgm:pt>
    <dgm:pt modelId="{34E4188C-3B6A-4545-B326-375647E61B2B}">
      <dgm:prSet/>
      <dgm:spPr/>
      <dgm:t>
        <a:bodyPr/>
        <a:lstStyle/>
        <a:p>
          <a:r>
            <a:rPr lang="en-US" dirty="0" smtClean="0"/>
            <a:t>Social, political, and economic  roles may vary much among different cultures</a:t>
          </a:r>
          <a:endParaRPr lang="nl-BE" dirty="0"/>
        </a:p>
      </dgm:t>
    </dgm:pt>
    <dgm:pt modelId="{2F771510-8C83-444C-840E-1029534B2CB7}" type="parTrans" cxnId="{A657E74C-D817-465F-97A2-D26AF18CEDB6}">
      <dgm:prSet/>
      <dgm:spPr/>
      <dgm:t>
        <a:bodyPr/>
        <a:lstStyle/>
        <a:p>
          <a:endParaRPr lang="nl-BE"/>
        </a:p>
      </dgm:t>
    </dgm:pt>
    <dgm:pt modelId="{0C5EF454-93B4-4FC3-86DD-EC3F171C1198}" type="sibTrans" cxnId="{A657E74C-D817-465F-97A2-D26AF18CEDB6}">
      <dgm:prSet/>
      <dgm:spPr/>
      <dgm:t>
        <a:bodyPr/>
        <a:lstStyle/>
        <a:p>
          <a:endParaRPr lang="nl-BE"/>
        </a:p>
      </dgm:t>
    </dgm:pt>
    <dgm:pt modelId="{8677A7F4-1027-4FA7-951D-D31FD789EE17}">
      <dgm:prSet/>
      <dgm:spPr/>
      <dgm:t>
        <a:bodyPr/>
        <a:lstStyle/>
        <a:p>
          <a:r>
            <a:rPr lang="en-US" dirty="0" smtClean="0"/>
            <a:t>No much difference in time and place</a:t>
          </a:r>
          <a:endParaRPr lang="nl-BE" dirty="0"/>
        </a:p>
      </dgm:t>
    </dgm:pt>
    <dgm:pt modelId="{F3BEE569-792D-415D-B548-D656A47EB1B4}" type="parTrans" cxnId="{277C5C55-148B-4265-8FFD-985BE9A0DED5}">
      <dgm:prSet/>
      <dgm:spPr/>
      <dgm:t>
        <a:bodyPr/>
        <a:lstStyle/>
        <a:p>
          <a:endParaRPr lang="nl-BE"/>
        </a:p>
      </dgm:t>
    </dgm:pt>
    <dgm:pt modelId="{C8B73C3E-070D-492F-AD05-C1FDA7B773F7}" type="sibTrans" cxnId="{277C5C55-148B-4265-8FFD-985BE9A0DED5}">
      <dgm:prSet/>
      <dgm:spPr/>
      <dgm:t>
        <a:bodyPr/>
        <a:lstStyle/>
        <a:p>
          <a:endParaRPr lang="nl-BE"/>
        </a:p>
      </dgm:t>
    </dgm:pt>
    <dgm:pt modelId="{CAA22C7F-B556-422F-99D0-9D8A6E9A0AEE}">
      <dgm:prSet/>
      <dgm:spPr/>
      <dgm:t>
        <a:bodyPr/>
        <a:lstStyle/>
        <a:p>
          <a:r>
            <a:rPr lang="en-US" dirty="0" smtClean="0"/>
            <a:t>Chromosomal and physiological characteristics  of men and women do not vary much among  different  cultures</a:t>
          </a:r>
          <a:endParaRPr lang="nl-BE" dirty="0"/>
        </a:p>
      </dgm:t>
    </dgm:pt>
    <dgm:pt modelId="{BB963021-33B6-4439-BF81-3EE80D1C283A}" type="parTrans" cxnId="{66A27B9D-7137-435A-9E5E-706F5A0C1BE2}">
      <dgm:prSet/>
      <dgm:spPr/>
      <dgm:t>
        <a:bodyPr/>
        <a:lstStyle/>
        <a:p>
          <a:endParaRPr lang="nl-BE"/>
        </a:p>
      </dgm:t>
    </dgm:pt>
    <dgm:pt modelId="{6C3F7763-B924-4BD7-9A3E-1A422C9D0BF9}" type="sibTrans" cxnId="{66A27B9D-7137-435A-9E5E-706F5A0C1BE2}">
      <dgm:prSet/>
      <dgm:spPr/>
      <dgm:t>
        <a:bodyPr/>
        <a:lstStyle/>
        <a:p>
          <a:endParaRPr lang="nl-BE"/>
        </a:p>
      </dgm:t>
    </dgm:pt>
    <dgm:pt modelId="{5344429D-B564-4E20-B367-98D76BA322AA}">
      <dgm:prSet/>
      <dgm:spPr/>
      <dgm:t>
        <a:bodyPr/>
        <a:lstStyle/>
        <a:p>
          <a:r>
            <a:rPr lang="en-US" dirty="0" smtClean="0"/>
            <a:t>rather static</a:t>
          </a:r>
          <a:endParaRPr lang="nl-BE" dirty="0"/>
        </a:p>
      </dgm:t>
    </dgm:pt>
    <dgm:pt modelId="{B47A7986-B175-40C7-94C8-9B58BAC4E188}" type="parTrans" cxnId="{359AAF3D-61B6-4233-808A-04A74396C761}">
      <dgm:prSet/>
      <dgm:spPr/>
      <dgm:t>
        <a:bodyPr/>
        <a:lstStyle/>
        <a:p>
          <a:endParaRPr lang="nl-BE"/>
        </a:p>
      </dgm:t>
    </dgm:pt>
    <dgm:pt modelId="{F4FF06C3-D4FE-43CE-8063-940A653DEB20}" type="sibTrans" cxnId="{359AAF3D-61B6-4233-808A-04A74396C761}">
      <dgm:prSet/>
      <dgm:spPr/>
      <dgm:t>
        <a:bodyPr/>
        <a:lstStyle/>
        <a:p>
          <a:endParaRPr lang="nl-BE"/>
        </a:p>
      </dgm:t>
    </dgm:pt>
    <dgm:pt modelId="{F42A71C3-BAF8-48A8-B33A-B3FB151058B7}">
      <dgm:prSet/>
      <dgm:spPr/>
      <dgm:t>
        <a:bodyPr/>
        <a:lstStyle/>
        <a:p>
          <a:r>
            <a:rPr lang="en-US" dirty="0" smtClean="0"/>
            <a:t> dynamic</a:t>
          </a:r>
          <a:endParaRPr lang="nl-BE" dirty="0"/>
        </a:p>
      </dgm:t>
    </dgm:pt>
    <dgm:pt modelId="{97EFD144-7CD0-4110-A63C-F0D838F3ED64}" type="parTrans" cxnId="{F62F5712-268B-4B39-9E5D-79B7DA9B3030}">
      <dgm:prSet/>
      <dgm:spPr/>
      <dgm:t>
        <a:bodyPr/>
        <a:lstStyle/>
        <a:p>
          <a:endParaRPr lang="nl-BE"/>
        </a:p>
      </dgm:t>
    </dgm:pt>
    <dgm:pt modelId="{8E727D54-75B3-4F46-B631-222666891954}" type="sibTrans" cxnId="{F62F5712-268B-4B39-9E5D-79B7DA9B3030}">
      <dgm:prSet/>
      <dgm:spPr/>
      <dgm:t>
        <a:bodyPr/>
        <a:lstStyle/>
        <a:p>
          <a:endParaRPr lang="nl-BE"/>
        </a:p>
      </dgm:t>
    </dgm:pt>
    <dgm:pt modelId="{F8FA621C-0722-4965-8F1D-E48E2F341DB1}">
      <dgm:prSet/>
      <dgm:spPr/>
      <dgm:t>
        <a:bodyPr/>
        <a:lstStyle/>
        <a:p>
          <a:r>
            <a:rPr lang="en-US" dirty="0" smtClean="0"/>
            <a:t>Huge changes in time and place </a:t>
          </a:r>
          <a:endParaRPr lang="nl-BE" dirty="0"/>
        </a:p>
      </dgm:t>
    </dgm:pt>
    <dgm:pt modelId="{CBEFA4B2-843A-4FE8-8E79-3F2C765B9891}" type="parTrans" cxnId="{20331BB7-58EF-4C98-B199-E693BE2D7EA2}">
      <dgm:prSet/>
      <dgm:spPr/>
      <dgm:t>
        <a:bodyPr/>
        <a:lstStyle/>
        <a:p>
          <a:endParaRPr lang="nl-BE"/>
        </a:p>
      </dgm:t>
    </dgm:pt>
    <dgm:pt modelId="{67647729-0D8D-4177-A7A8-45A7605BA57A}" type="sibTrans" cxnId="{20331BB7-58EF-4C98-B199-E693BE2D7EA2}">
      <dgm:prSet/>
      <dgm:spPr/>
      <dgm:t>
        <a:bodyPr/>
        <a:lstStyle/>
        <a:p>
          <a:endParaRPr lang="nl-BE"/>
        </a:p>
      </dgm:t>
    </dgm:pt>
    <dgm:pt modelId="{260C60E1-CF7B-4949-86A4-A95B8C35EA60}">
      <dgm:prSet/>
      <dgm:spPr/>
      <dgm:t>
        <a:bodyPr/>
        <a:lstStyle/>
        <a:p>
          <a:r>
            <a:rPr lang="en-US" dirty="0" smtClean="0"/>
            <a:t>Socially constructed differences  (masculinity/femininity) </a:t>
          </a:r>
          <a:endParaRPr lang="nl-BE" dirty="0"/>
        </a:p>
      </dgm:t>
    </dgm:pt>
    <dgm:pt modelId="{0E933333-30DC-4AC8-A4E5-142234DBE93B}" type="parTrans" cxnId="{A1039987-6918-4028-8F18-860D9253D643}">
      <dgm:prSet/>
      <dgm:spPr/>
      <dgm:t>
        <a:bodyPr/>
        <a:lstStyle/>
        <a:p>
          <a:endParaRPr lang="nl-BE"/>
        </a:p>
      </dgm:t>
    </dgm:pt>
    <dgm:pt modelId="{2120392E-65F2-4F97-A838-A83AF55A45C4}" type="sibTrans" cxnId="{A1039987-6918-4028-8F18-860D9253D643}">
      <dgm:prSet/>
      <dgm:spPr/>
      <dgm:t>
        <a:bodyPr/>
        <a:lstStyle/>
        <a:p>
          <a:endParaRPr lang="nl-BE"/>
        </a:p>
      </dgm:t>
    </dgm:pt>
    <dgm:pt modelId="{C1AB418A-746D-4D68-8EE6-AAEE0F1ACAB5}" type="pres">
      <dgm:prSet presAssocID="{2F3DF3ED-4D23-498C-A4C5-DD0D2A11E3CF}" presName="theList" presStyleCnt="0">
        <dgm:presLayoutVars>
          <dgm:dir/>
          <dgm:animLvl val="lvl"/>
          <dgm:resizeHandles val="exact"/>
        </dgm:presLayoutVars>
      </dgm:prSet>
      <dgm:spPr/>
      <dgm:t>
        <a:bodyPr/>
        <a:lstStyle/>
        <a:p>
          <a:endParaRPr lang="nl-BE"/>
        </a:p>
      </dgm:t>
    </dgm:pt>
    <dgm:pt modelId="{C8A3D16C-18BA-46AB-AB9C-894A7BAA3492}" type="pres">
      <dgm:prSet presAssocID="{598C5260-6FA9-4EC8-8CA6-A24E291A371B}" presName="compNode" presStyleCnt="0"/>
      <dgm:spPr/>
    </dgm:pt>
    <dgm:pt modelId="{12FA7FAD-8957-47D4-8349-AD5FC407B72A}" type="pres">
      <dgm:prSet presAssocID="{598C5260-6FA9-4EC8-8CA6-A24E291A371B}" presName="aNode" presStyleLbl="bgShp" presStyleIdx="0" presStyleCnt="2"/>
      <dgm:spPr/>
      <dgm:t>
        <a:bodyPr/>
        <a:lstStyle/>
        <a:p>
          <a:endParaRPr lang="nl-BE"/>
        </a:p>
      </dgm:t>
    </dgm:pt>
    <dgm:pt modelId="{D69D9D69-9CD4-4CE7-8002-103073AAF557}" type="pres">
      <dgm:prSet presAssocID="{598C5260-6FA9-4EC8-8CA6-A24E291A371B}" presName="textNode" presStyleLbl="bgShp" presStyleIdx="0" presStyleCnt="2"/>
      <dgm:spPr/>
      <dgm:t>
        <a:bodyPr/>
        <a:lstStyle/>
        <a:p>
          <a:endParaRPr lang="nl-BE"/>
        </a:p>
      </dgm:t>
    </dgm:pt>
    <dgm:pt modelId="{1034F82F-BEAA-4846-8311-B910F62ABAFB}" type="pres">
      <dgm:prSet presAssocID="{598C5260-6FA9-4EC8-8CA6-A24E291A371B}" presName="compChildNode" presStyleCnt="0"/>
      <dgm:spPr/>
    </dgm:pt>
    <dgm:pt modelId="{19E1A263-00E4-448A-8CF5-308B4FD44598}" type="pres">
      <dgm:prSet presAssocID="{598C5260-6FA9-4EC8-8CA6-A24E291A371B}" presName="theInnerList" presStyleCnt="0"/>
      <dgm:spPr/>
    </dgm:pt>
    <dgm:pt modelId="{4CD22B94-6D6C-4AA3-86FA-FB03C4312E33}" type="pres">
      <dgm:prSet presAssocID="{631F94FE-EB08-41CD-8148-08CFCC51C81E}" presName="childNode" presStyleLbl="node1" presStyleIdx="0" presStyleCnt="8">
        <dgm:presLayoutVars>
          <dgm:bulletEnabled val="1"/>
        </dgm:presLayoutVars>
      </dgm:prSet>
      <dgm:spPr/>
      <dgm:t>
        <a:bodyPr/>
        <a:lstStyle/>
        <a:p>
          <a:endParaRPr lang="nl-BE"/>
        </a:p>
      </dgm:t>
    </dgm:pt>
    <dgm:pt modelId="{85DB349D-A60D-47EC-9017-5626374BA0B7}" type="pres">
      <dgm:prSet presAssocID="{631F94FE-EB08-41CD-8148-08CFCC51C81E}" presName="aSpace2" presStyleCnt="0"/>
      <dgm:spPr/>
    </dgm:pt>
    <dgm:pt modelId="{3DE86AEE-F095-4CD6-B7FF-E5B5074C6330}" type="pres">
      <dgm:prSet presAssocID="{CAA22C7F-B556-422F-99D0-9D8A6E9A0AEE}" presName="childNode" presStyleLbl="node1" presStyleIdx="1" presStyleCnt="8">
        <dgm:presLayoutVars>
          <dgm:bulletEnabled val="1"/>
        </dgm:presLayoutVars>
      </dgm:prSet>
      <dgm:spPr/>
      <dgm:t>
        <a:bodyPr/>
        <a:lstStyle/>
        <a:p>
          <a:endParaRPr lang="nl-BE"/>
        </a:p>
      </dgm:t>
    </dgm:pt>
    <dgm:pt modelId="{49029699-388E-49CE-BA10-3D3B70FB5B48}" type="pres">
      <dgm:prSet presAssocID="{CAA22C7F-B556-422F-99D0-9D8A6E9A0AEE}" presName="aSpace2" presStyleCnt="0"/>
      <dgm:spPr/>
    </dgm:pt>
    <dgm:pt modelId="{C87A4CA7-1421-4788-B6B2-6A6F72B2CEC1}" type="pres">
      <dgm:prSet presAssocID="{8677A7F4-1027-4FA7-951D-D31FD789EE17}" presName="childNode" presStyleLbl="node1" presStyleIdx="2" presStyleCnt="8">
        <dgm:presLayoutVars>
          <dgm:bulletEnabled val="1"/>
        </dgm:presLayoutVars>
      </dgm:prSet>
      <dgm:spPr/>
      <dgm:t>
        <a:bodyPr/>
        <a:lstStyle/>
        <a:p>
          <a:endParaRPr lang="nl-BE"/>
        </a:p>
      </dgm:t>
    </dgm:pt>
    <dgm:pt modelId="{7888418B-C62C-4772-8269-D343D0810CF2}" type="pres">
      <dgm:prSet presAssocID="{8677A7F4-1027-4FA7-951D-D31FD789EE17}" presName="aSpace2" presStyleCnt="0"/>
      <dgm:spPr/>
    </dgm:pt>
    <dgm:pt modelId="{40733E71-0E39-4004-A432-FA778F061F3D}" type="pres">
      <dgm:prSet presAssocID="{5344429D-B564-4E20-B367-98D76BA322AA}" presName="childNode" presStyleLbl="node1" presStyleIdx="3" presStyleCnt="8">
        <dgm:presLayoutVars>
          <dgm:bulletEnabled val="1"/>
        </dgm:presLayoutVars>
      </dgm:prSet>
      <dgm:spPr/>
      <dgm:t>
        <a:bodyPr/>
        <a:lstStyle/>
        <a:p>
          <a:endParaRPr lang="nl-BE"/>
        </a:p>
      </dgm:t>
    </dgm:pt>
    <dgm:pt modelId="{70E3600E-11F4-4810-A144-2D26B80992C7}" type="pres">
      <dgm:prSet presAssocID="{598C5260-6FA9-4EC8-8CA6-A24E291A371B}" presName="aSpace" presStyleCnt="0"/>
      <dgm:spPr/>
    </dgm:pt>
    <dgm:pt modelId="{EDC974AF-E393-46EA-965C-E11AA59A6DB8}" type="pres">
      <dgm:prSet presAssocID="{130180F9-71AD-43F2-BBEE-22136E90DF4C}" presName="compNode" presStyleCnt="0"/>
      <dgm:spPr/>
    </dgm:pt>
    <dgm:pt modelId="{650DB52F-95A8-4BBF-80A2-6574CA160F97}" type="pres">
      <dgm:prSet presAssocID="{130180F9-71AD-43F2-BBEE-22136E90DF4C}" presName="aNode" presStyleLbl="bgShp" presStyleIdx="1" presStyleCnt="2"/>
      <dgm:spPr/>
      <dgm:t>
        <a:bodyPr/>
        <a:lstStyle/>
        <a:p>
          <a:endParaRPr lang="nl-BE"/>
        </a:p>
      </dgm:t>
    </dgm:pt>
    <dgm:pt modelId="{7EA94DC1-1627-4071-B772-572E741C72AC}" type="pres">
      <dgm:prSet presAssocID="{130180F9-71AD-43F2-BBEE-22136E90DF4C}" presName="textNode" presStyleLbl="bgShp" presStyleIdx="1" presStyleCnt="2"/>
      <dgm:spPr/>
      <dgm:t>
        <a:bodyPr/>
        <a:lstStyle/>
        <a:p>
          <a:endParaRPr lang="nl-BE"/>
        </a:p>
      </dgm:t>
    </dgm:pt>
    <dgm:pt modelId="{E1B63086-2984-4489-B32C-155EF1AC1093}" type="pres">
      <dgm:prSet presAssocID="{130180F9-71AD-43F2-BBEE-22136E90DF4C}" presName="compChildNode" presStyleCnt="0"/>
      <dgm:spPr/>
    </dgm:pt>
    <dgm:pt modelId="{3BCDD75E-74CB-411E-9B4F-C99753AFFA63}" type="pres">
      <dgm:prSet presAssocID="{130180F9-71AD-43F2-BBEE-22136E90DF4C}" presName="theInnerList" presStyleCnt="0"/>
      <dgm:spPr/>
    </dgm:pt>
    <dgm:pt modelId="{7843065D-6CE2-41CE-9AC7-7B142D838BDF}" type="pres">
      <dgm:prSet presAssocID="{260C60E1-CF7B-4949-86A4-A95B8C35EA60}" presName="childNode" presStyleLbl="node1" presStyleIdx="4" presStyleCnt="8">
        <dgm:presLayoutVars>
          <dgm:bulletEnabled val="1"/>
        </dgm:presLayoutVars>
      </dgm:prSet>
      <dgm:spPr/>
      <dgm:t>
        <a:bodyPr/>
        <a:lstStyle/>
        <a:p>
          <a:endParaRPr lang="nl-BE"/>
        </a:p>
      </dgm:t>
    </dgm:pt>
    <dgm:pt modelId="{996B1EE0-7EE3-4C76-86E9-21FA89817349}" type="pres">
      <dgm:prSet presAssocID="{260C60E1-CF7B-4949-86A4-A95B8C35EA60}" presName="aSpace2" presStyleCnt="0"/>
      <dgm:spPr/>
    </dgm:pt>
    <dgm:pt modelId="{62B29731-3777-4D0D-8E5A-8C7B278C17C2}" type="pres">
      <dgm:prSet presAssocID="{34E4188C-3B6A-4545-B326-375647E61B2B}" presName="childNode" presStyleLbl="node1" presStyleIdx="5" presStyleCnt="8">
        <dgm:presLayoutVars>
          <dgm:bulletEnabled val="1"/>
        </dgm:presLayoutVars>
      </dgm:prSet>
      <dgm:spPr/>
      <dgm:t>
        <a:bodyPr/>
        <a:lstStyle/>
        <a:p>
          <a:endParaRPr lang="nl-BE"/>
        </a:p>
      </dgm:t>
    </dgm:pt>
    <dgm:pt modelId="{6DA7A585-5549-4644-97B9-AF52DFDCEE9B}" type="pres">
      <dgm:prSet presAssocID="{34E4188C-3B6A-4545-B326-375647E61B2B}" presName="aSpace2" presStyleCnt="0"/>
      <dgm:spPr/>
    </dgm:pt>
    <dgm:pt modelId="{4F9C6730-D752-45BB-8E45-560949DE2922}" type="pres">
      <dgm:prSet presAssocID="{F8FA621C-0722-4965-8F1D-E48E2F341DB1}" presName="childNode" presStyleLbl="node1" presStyleIdx="6" presStyleCnt="8">
        <dgm:presLayoutVars>
          <dgm:bulletEnabled val="1"/>
        </dgm:presLayoutVars>
      </dgm:prSet>
      <dgm:spPr/>
      <dgm:t>
        <a:bodyPr/>
        <a:lstStyle/>
        <a:p>
          <a:endParaRPr lang="nl-BE"/>
        </a:p>
      </dgm:t>
    </dgm:pt>
    <dgm:pt modelId="{CB82E4DD-7C62-446E-B8D5-EFB27C1EC045}" type="pres">
      <dgm:prSet presAssocID="{F8FA621C-0722-4965-8F1D-E48E2F341DB1}" presName="aSpace2" presStyleCnt="0"/>
      <dgm:spPr/>
    </dgm:pt>
    <dgm:pt modelId="{F9BC22C5-3769-4533-A1BE-DE6B4EBD7B41}" type="pres">
      <dgm:prSet presAssocID="{F42A71C3-BAF8-48A8-B33A-B3FB151058B7}" presName="childNode" presStyleLbl="node1" presStyleIdx="7" presStyleCnt="8">
        <dgm:presLayoutVars>
          <dgm:bulletEnabled val="1"/>
        </dgm:presLayoutVars>
      </dgm:prSet>
      <dgm:spPr/>
      <dgm:t>
        <a:bodyPr/>
        <a:lstStyle/>
        <a:p>
          <a:endParaRPr lang="nl-BE"/>
        </a:p>
      </dgm:t>
    </dgm:pt>
  </dgm:ptLst>
  <dgm:cxnLst>
    <dgm:cxn modelId="{A1039987-6918-4028-8F18-860D9253D643}" srcId="{130180F9-71AD-43F2-BBEE-22136E90DF4C}" destId="{260C60E1-CF7B-4949-86A4-A95B8C35EA60}" srcOrd="0" destOrd="0" parTransId="{0E933333-30DC-4AC8-A4E5-142234DBE93B}" sibTransId="{2120392E-65F2-4F97-A838-A83AF55A45C4}"/>
    <dgm:cxn modelId="{20331BB7-58EF-4C98-B199-E693BE2D7EA2}" srcId="{130180F9-71AD-43F2-BBEE-22136E90DF4C}" destId="{F8FA621C-0722-4965-8F1D-E48E2F341DB1}" srcOrd="2" destOrd="0" parTransId="{CBEFA4B2-843A-4FE8-8E79-3F2C765B9891}" sibTransId="{67647729-0D8D-4177-A7A8-45A7605BA57A}"/>
    <dgm:cxn modelId="{930B6F25-DAC3-7F40-B5DF-7083A7C37AD9}" type="presOf" srcId="{F8FA621C-0722-4965-8F1D-E48E2F341DB1}" destId="{4F9C6730-D752-45BB-8E45-560949DE2922}" srcOrd="0" destOrd="0" presId="urn:microsoft.com/office/officeart/2005/8/layout/lProcess2"/>
    <dgm:cxn modelId="{6F8F8825-278E-5246-AC58-777D2322368B}" type="presOf" srcId="{2F3DF3ED-4D23-498C-A4C5-DD0D2A11E3CF}" destId="{C1AB418A-746D-4D68-8EE6-AAEE0F1ACAB5}" srcOrd="0" destOrd="0" presId="urn:microsoft.com/office/officeart/2005/8/layout/lProcess2"/>
    <dgm:cxn modelId="{A8208605-D66D-8A46-968B-879C3A82D5B4}" type="presOf" srcId="{130180F9-71AD-43F2-BBEE-22136E90DF4C}" destId="{650DB52F-95A8-4BBF-80A2-6574CA160F97}" srcOrd="0" destOrd="0" presId="urn:microsoft.com/office/officeart/2005/8/layout/lProcess2"/>
    <dgm:cxn modelId="{568C4D6D-0AA2-F445-9A12-D722BFE3437D}" type="presOf" srcId="{34E4188C-3B6A-4545-B326-375647E61B2B}" destId="{62B29731-3777-4D0D-8E5A-8C7B278C17C2}" srcOrd="0" destOrd="0" presId="urn:microsoft.com/office/officeart/2005/8/layout/lProcess2"/>
    <dgm:cxn modelId="{66A27B9D-7137-435A-9E5E-706F5A0C1BE2}" srcId="{598C5260-6FA9-4EC8-8CA6-A24E291A371B}" destId="{CAA22C7F-B556-422F-99D0-9D8A6E9A0AEE}" srcOrd="1" destOrd="0" parTransId="{BB963021-33B6-4439-BF81-3EE80D1C283A}" sibTransId="{6C3F7763-B924-4BD7-9A3E-1A422C9D0BF9}"/>
    <dgm:cxn modelId="{115118A6-59D6-3D46-AA2F-9029B986F742}" type="presOf" srcId="{598C5260-6FA9-4EC8-8CA6-A24E291A371B}" destId="{D69D9D69-9CD4-4CE7-8002-103073AAF557}" srcOrd="1" destOrd="0" presId="urn:microsoft.com/office/officeart/2005/8/layout/lProcess2"/>
    <dgm:cxn modelId="{499F9599-7F11-934D-B750-197A3A3796FE}" type="presOf" srcId="{130180F9-71AD-43F2-BBEE-22136E90DF4C}" destId="{7EA94DC1-1627-4071-B772-572E741C72AC}" srcOrd="1" destOrd="0" presId="urn:microsoft.com/office/officeart/2005/8/layout/lProcess2"/>
    <dgm:cxn modelId="{F62F5712-268B-4B39-9E5D-79B7DA9B3030}" srcId="{130180F9-71AD-43F2-BBEE-22136E90DF4C}" destId="{F42A71C3-BAF8-48A8-B33A-B3FB151058B7}" srcOrd="3" destOrd="0" parTransId="{97EFD144-7CD0-4110-A63C-F0D838F3ED64}" sibTransId="{8E727D54-75B3-4F46-B631-222666891954}"/>
    <dgm:cxn modelId="{E2FBDD29-30B1-3147-B0D3-D6D17A553363}" type="presOf" srcId="{598C5260-6FA9-4EC8-8CA6-A24E291A371B}" destId="{12FA7FAD-8957-47D4-8349-AD5FC407B72A}" srcOrd="0" destOrd="0" presId="urn:microsoft.com/office/officeart/2005/8/layout/lProcess2"/>
    <dgm:cxn modelId="{B1CA6ED7-80C1-6849-9D92-A27A52F05024}" type="presOf" srcId="{631F94FE-EB08-41CD-8148-08CFCC51C81E}" destId="{4CD22B94-6D6C-4AA3-86FA-FB03C4312E33}" srcOrd="0" destOrd="0" presId="urn:microsoft.com/office/officeart/2005/8/layout/lProcess2"/>
    <dgm:cxn modelId="{277C5C55-148B-4265-8FFD-985BE9A0DED5}" srcId="{598C5260-6FA9-4EC8-8CA6-A24E291A371B}" destId="{8677A7F4-1027-4FA7-951D-D31FD789EE17}" srcOrd="2" destOrd="0" parTransId="{F3BEE569-792D-415D-B548-D656A47EB1B4}" sibTransId="{C8B73C3E-070D-492F-AD05-C1FDA7B773F7}"/>
    <dgm:cxn modelId="{62B7C05D-C9F3-1D4A-B2A2-ED20228EBA6F}" type="presOf" srcId="{5344429D-B564-4E20-B367-98D76BA322AA}" destId="{40733E71-0E39-4004-A432-FA778F061F3D}" srcOrd="0" destOrd="0" presId="urn:microsoft.com/office/officeart/2005/8/layout/lProcess2"/>
    <dgm:cxn modelId="{59F2FBE9-F3B1-4273-997B-9B03FF81BB51}" srcId="{2F3DF3ED-4D23-498C-A4C5-DD0D2A11E3CF}" destId="{130180F9-71AD-43F2-BBEE-22136E90DF4C}" srcOrd="1" destOrd="0" parTransId="{3898A1DD-985E-40AE-B1B2-7C73B75DCE68}" sibTransId="{67AD69EB-6A77-481C-8A6C-364F5F690F1D}"/>
    <dgm:cxn modelId="{6995D4BE-8CA5-0748-8114-BF0B87539A93}" type="presOf" srcId="{8677A7F4-1027-4FA7-951D-D31FD789EE17}" destId="{C87A4CA7-1421-4788-B6B2-6A6F72B2CEC1}" srcOrd="0" destOrd="0" presId="urn:microsoft.com/office/officeart/2005/8/layout/lProcess2"/>
    <dgm:cxn modelId="{E856907A-F233-894C-956E-37F85CC9BBF5}" type="presOf" srcId="{260C60E1-CF7B-4949-86A4-A95B8C35EA60}" destId="{7843065D-6CE2-41CE-9AC7-7B142D838BDF}" srcOrd="0" destOrd="0" presId="urn:microsoft.com/office/officeart/2005/8/layout/lProcess2"/>
    <dgm:cxn modelId="{21FD189B-2FE1-4461-B3C2-7E05739355CB}" srcId="{2F3DF3ED-4D23-498C-A4C5-DD0D2A11E3CF}" destId="{598C5260-6FA9-4EC8-8CA6-A24E291A371B}" srcOrd="0" destOrd="0" parTransId="{6A032BE1-F687-4023-A69F-2B95966387AA}" sibTransId="{A94E615C-88C7-4392-8B1E-667485B6B864}"/>
    <dgm:cxn modelId="{377E954D-DBB7-8741-BB4C-33EA26E29204}" type="presOf" srcId="{F42A71C3-BAF8-48A8-B33A-B3FB151058B7}" destId="{F9BC22C5-3769-4533-A1BE-DE6B4EBD7B41}" srcOrd="0" destOrd="0" presId="urn:microsoft.com/office/officeart/2005/8/layout/lProcess2"/>
    <dgm:cxn modelId="{6BD1C686-4AF8-9044-AB26-6E7CF39F76AF}" type="presOf" srcId="{CAA22C7F-B556-422F-99D0-9D8A6E9A0AEE}" destId="{3DE86AEE-F095-4CD6-B7FF-E5B5074C6330}" srcOrd="0" destOrd="0" presId="urn:microsoft.com/office/officeart/2005/8/layout/lProcess2"/>
    <dgm:cxn modelId="{359AAF3D-61B6-4233-808A-04A74396C761}" srcId="{598C5260-6FA9-4EC8-8CA6-A24E291A371B}" destId="{5344429D-B564-4E20-B367-98D76BA322AA}" srcOrd="3" destOrd="0" parTransId="{B47A7986-B175-40C7-94C8-9B58BAC4E188}" sibTransId="{F4FF06C3-D4FE-43CE-8063-940A653DEB20}"/>
    <dgm:cxn modelId="{A657E74C-D817-465F-97A2-D26AF18CEDB6}" srcId="{130180F9-71AD-43F2-BBEE-22136E90DF4C}" destId="{34E4188C-3B6A-4545-B326-375647E61B2B}" srcOrd="1" destOrd="0" parTransId="{2F771510-8C83-444C-840E-1029534B2CB7}" sibTransId="{0C5EF454-93B4-4FC3-86DD-EC3F171C1198}"/>
    <dgm:cxn modelId="{8085DB7A-2875-4920-85B1-BF69146454BD}" srcId="{598C5260-6FA9-4EC8-8CA6-A24E291A371B}" destId="{631F94FE-EB08-41CD-8148-08CFCC51C81E}" srcOrd="0" destOrd="0" parTransId="{CAE7F5B6-266D-4A6D-ABDF-F73845E88357}" sibTransId="{146EBFE9-C6F6-465C-97C2-8D1423C35EFF}"/>
    <dgm:cxn modelId="{AA903C8D-5E5A-4848-9096-DF90D54B483B}" type="presParOf" srcId="{C1AB418A-746D-4D68-8EE6-AAEE0F1ACAB5}" destId="{C8A3D16C-18BA-46AB-AB9C-894A7BAA3492}" srcOrd="0" destOrd="0" presId="urn:microsoft.com/office/officeart/2005/8/layout/lProcess2"/>
    <dgm:cxn modelId="{7DEE6E33-76BB-F64A-A9CA-56B4CABC67F5}" type="presParOf" srcId="{C8A3D16C-18BA-46AB-AB9C-894A7BAA3492}" destId="{12FA7FAD-8957-47D4-8349-AD5FC407B72A}" srcOrd="0" destOrd="0" presId="urn:microsoft.com/office/officeart/2005/8/layout/lProcess2"/>
    <dgm:cxn modelId="{7B72E181-E971-DC4E-8E8C-C7FDD195FDE9}" type="presParOf" srcId="{C8A3D16C-18BA-46AB-AB9C-894A7BAA3492}" destId="{D69D9D69-9CD4-4CE7-8002-103073AAF557}" srcOrd="1" destOrd="0" presId="urn:microsoft.com/office/officeart/2005/8/layout/lProcess2"/>
    <dgm:cxn modelId="{DF05A845-833D-9D43-97C0-48D929966E1F}" type="presParOf" srcId="{C8A3D16C-18BA-46AB-AB9C-894A7BAA3492}" destId="{1034F82F-BEAA-4846-8311-B910F62ABAFB}" srcOrd="2" destOrd="0" presId="urn:microsoft.com/office/officeart/2005/8/layout/lProcess2"/>
    <dgm:cxn modelId="{E99C9114-FC3E-0643-87F0-9148A30B5B65}" type="presParOf" srcId="{1034F82F-BEAA-4846-8311-B910F62ABAFB}" destId="{19E1A263-00E4-448A-8CF5-308B4FD44598}" srcOrd="0" destOrd="0" presId="urn:microsoft.com/office/officeart/2005/8/layout/lProcess2"/>
    <dgm:cxn modelId="{7018AA3D-FE98-0948-82D5-5FF445F8B7E7}" type="presParOf" srcId="{19E1A263-00E4-448A-8CF5-308B4FD44598}" destId="{4CD22B94-6D6C-4AA3-86FA-FB03C4312E33}" srcOrd="0" destOrd="0" presId="urn:microsoft.com/office/officeart/2005/8/layout/lProcess2"/>
    <dgm:cxn modelId="{22F24B55-42EC-2446-B714-482144571744}" type="presParOf" srcId="{19E1A263-00E4-448A-8CF5-308B4FD44598}" destId="{85DB349D-A60D-47EC-9017-5626374BA0B7}" srcOrd="1" destOrd="0" presId="urn:microsoft.com/office/officeart/2005/8/layout/lProcess2"/>
    <dgm:cxn modelId="{6FAD9FD2-EEDD-EE49-BE89-D17F059E424F}" type="presParOf" srcId="{19E1A263-00E4-448A-8CF5-308B4FD44598}" destId="{3DE86AEE-F095-4CD6-B7FF-E5B5074C6330}" srcOrd="2" destOrd="0" presId="urn:microsoft.com/office/officeart/2005/8/layout/lProcess2"/>
    <dgm:cxn modelId="{FF476ADA-2B3C-EF4C-834D-11FC4C534CA5}" type="presParOf" srcId="{19E1A263-00E4-448A-8CF5-308B4FD44598}" destId="{49029699-388E-49CE-BA10-3D3B70FB5B48}" srcOrd="3" destOrd="0" presId="urn:microsoft.com/office/officeart/2005/8/layout/lProcess2"/>
    <dgm:cxn modelId="{A92041E9-D682-DB45-B4C9-FFD8883559C4}" type="presParOf" srcId="{19E1A263-00E4-448A-8CF5-308B4FD44598}" destId="{C87A4CA7-1421-4788-B6B2-6A6F72B2CEC1}" srcOrd="4" destOrd="0" presId="urn:microsoft.com/office/officeart/2005/8/layout/lProcess2"/>
    <dgm:cxn modelId="{CEA44A0B-61B3-3341-8E39-5A08CA1A541A}" type="presParOf" srcId="{19E1A263-00E4-448A-8CF5-308B4FD44598}" destId="{7888418B-C62C-4772-8269-D343D0810CF2}" srcOrd="5" destOrd="0" presId="urn:microsoft.com/office/officeart/2005/8/layout/lProcess2"/>
    <dgm:cxn modelId="{BC6B0948-05F5-7A4F-9713-23BB833C46E4}" type="presParOf" srcId="{19E1A263-00E4-448A-8CF5-308B4FD44598}" destId="{40733E71-0E39-4004-A432-FA778F061F3D}" srcOrd="6" destOrd="0" presId="urn:microsoft.com/office/officeart/2005/8/layout/lProcess2"/>
    <dgm:cxn modelId="{8168D918-75C0-3648-AF15-A1F637D72FD5}" type="presParOf" srcId="{C1AB418A-746D-4D68-8EE6-AAEE0F1ACAB5}" destId="{70E3600E-11F4-4810-A144-2D26B80992C7}" srcOrd="1" destOrd="0" presId="urn:microsoft.com/office/officeart/2005/8/layout/lProcess2"/>
    <dgm:cxn modelId="{3AD53FA3-DA86-9947-96E6-3336B7286235}" type="presParOf" srcId="{C1AB418A-746D-4D68-8EE6-AAEE0F1ACAB5}" destId="{EDC974AF-E393-46EA-965C-E11AA59A6DB8}" srcOrd="2" destOrd="0" presId="urn:microsoft.com/office/officeart/2005/8/layout/lProcess2"/>
    <dgm:cxn modelId="{4B8E40E1-1263-394B-BDD6-B802CD4D867B}" type="presParOf" srcId="{EDC974AF-E393-46EA-965C-E11AA59A6DB8}" destId="{650DB52F-95A8-4BBF-80A2-6574CA160F97}" srcOrd="0" destOrd="0" presId="urn:microsoft.com/office/officeart/2005/8/layout/lProcess2"/>
    <dgm:cxn modelId="{312000AD-FE97-BA4E-9D9B-0123559F9314}" type="presParOf" srcId="{EDC974AF-E393-46EA-965C-E11AA59A6DB8}" destId="{7EA94DC1-1627-4071-B772-572E741C72AC}" srcOrd="1" destOrd="0" presId="urn:microsoft.com/office/officeart/2005/8/layout/lProcess2"/>
    <dgm:cxn modelId="{510594FB-738E-7A40-9B20-0DDF84815580}" type="presParOf" srcId="{EDC974AF-E393-46EA-965C-E11AA59A6DB8}" destId="{E1B63086-2984-4489-B32C-155EF1AC1093}" srcOrd="2" destOrd="0" presId="urn:microsoft.com/office/officeart/2005/8/layout/lProcess2"/>
    <dgm:cxn modelId="{D336F9F2-2AFA-1042-9CB3-1F234C9153BF}" type="presParOf" srcId="{E1B63086-2984-4489-B32C-155EF1AC1093}" destId="{3BCDD75E-74CB-411E-9B4F-C99753AFFA63}" srcOrd="0" destOrd="0" presId="urn:microsoft.com/office/officeart/2005/8/layout/lProcess2"/>
    <dgm:cxn modelId="{0473CF23-30F9-1D40-93FF-AB5B74841F37}" type="presParOf" srcId="{3BCDD75E-74CB-411E-9B4F-C99753AFFA63}" destId="{7843065D-6CE2-41CE-9AC7-7B142D838BDF}" srcOrd="0" destOrd="0" presId="urn:microsoft.com/office/officeart/2005/8/layout/lProcess2"/>
    <dgm:cxn modelId="{7DA90FC0-1680-124F-96B3-38639303FF69}" type="presParOf" srcId="{3BCDD75E-74CB-411E-9B4F-C99753AFFA63}" destId="{996B1EE0-7EE3-4C76-86E9-21FA89817349}" srcOrd="1" destOrd="0" presId="urn:microsoft.com/office/officeart/2005/8/layout/lProcess2"/>
    <dgm:cxn modelId="{F9CB17C9-30FA-8344-9C90-9643E737FA68}" type="presParOf" srcId="{3BCDD75E-74CB-411E-9B4F-C99753AFFA63}" destId="{62B29731-3777-4D0D-8E5A-8C7B278C17C2}" srcOrd="2" destOrd="0" presId="urn:microsoft.com/office/officeart/2005/8/layout/lProcess2"/>
    <dgm:cxn modelId="{510567C8-AB79-8744-BEE7-269EF7EEDF42}" type="presParOf" srcId="{3BCDD75E-74CB-411E-9B4F-C99753AFFA63}" destId="{6DA7A585-5549-4644-97B9-AF52DFDCEE9B}" srcOrd="3" destOrd="0" presId="urn:microsoft.com/office/officeart/2005/8/layout/lProcess2"/>
    <dgm:cxn modelId="{9A04C30B-427E-6346-BBC1-B9FF1A92D59B}" type="presParOf" srcId="{3BCDD75E-74CB-411E-9B4F-C99753AFFA63}" destId="{4F9C6730-D752-45BB-8E45-560949DE2922}" srcOrd="4" destOrd="0" presId="urn:microsoft.com/office/officeart/2005/8/layout/lProcess2"/>
    <dgm:cxn modelId="{FC2A2AC8-862C-7046-8FAC-FB6F7BD32636}" type="presParOf" srcId="{3BCDD75E-74CB-411E-9B4F-C99753AFFA63}" destId="{CB82E4DD-7C62-446E-B8D5-EFB27C1EC045}" srcOrd="5" destOrd="0" presId="urn:microsoft.com/office/officeart/2005/8/layout/lProcess2"/>
    <dgm:cxn modelId="{987CAE09-F089-B543-9972-F013AFAEDBDA}" type="presParOf" srcId="{3BCDD75E-74CB-411E-9B4F-C99753AFFA63}" destId="{F9BC22C5-3769-4533-A1BE-DE6B4EBD7B41}" srcOrd="6"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F31FD2-B2F4-4092-A26F-FAF8D4D55211}" type="doc">
      <dgm:prSet loTypeId="urn:microsoft.com/office/officeart/2005/8/layout/arrow2" loCatId="process" qsTypeId="urn:microsoft.com/office/officeart/2005/8/quickstyle/simple3" qsCatId="simple" csTypeId="urn:microsoft.com/office/officeart/2005/8/colors/accent2_4" csCatId="accent2" phldr="1"/>
      <dgm:spPr/>
    </dgm:pt>
    <dgm:pt modelId="{F2B3D87A-7D49-45F0-941B-5AAEBA4BF93C}">
      <dgm:prSet phldrT="[Tekst]"/>
      <dgm:spPr/>
      <dgm:t>
        <a:bodyPr/>
        <a:lstStyle/>
        <a:p>
          <a:pPr algn="r">
            <a:spcAft>
              <a:spcPts val="0"/>
            </a:spcAft>
          </a:pPr>
          <a:r>
            <a:rPr lang="en-US" dirty="0" smtClean="0"/>
            <a:t>The problem is not that men </a:t>
          </a:r>
        </a:p>
        <a:p>
          <a:pPr algn="r">
            <a:spcAft>
              <a:spcPts val="0"/>
            </a:spcAft>
          </a:pPr>
          <a:r>
            <a:rPr lang="en-US" dirty="0" smtClean="0"/>
            <a:t>and women are different, but </a:t>
          </a:r>
        </a:p>
        <a:p>
          <a:pPr algn="r">
            <a:spcAft>
              <a:spcPts val="0"/>
            </a:spcAft>
          </a:pPr>
          <a:r>
            <a:rPr lang="en-US" dirty="0" smtClean="0"/>
            <a:t>the traditionally assigned roles </a:t>
          </a:r>
        </a:p>
        <a:p>
          <a:pPr algn="r">
            <a:spcAft>
              <a:spcPts val="0"/>
            </a:spcAft>
          </a:pPr>
          <a:r>
            <a:rPr lang="en-US" dirty="0" smtClean="0"/>
            <a:t>are valued differently and men and women are stereotyped    </a:t>
          </a:r>
          <a:endParaRPr lang="nl-BE" dirty="0"/>
        </a:p>
      </dgm:t>
    </dgm:pt>
    <dgm:pt modelId="{09DB82AF-D9BD-4761-8F5A-568CE85941BC}" type="parTrans" cxnId="{56A46A8C-B2FE-45DD-B579-22C2AFE92194}">
      <dgm:prSet/>
      <dgm:spPr/>
      <dgm:t>
        <a:bodyPr/>
        <a:lstStyle/>
        <a:p>
          <a:endParaRPr lang="nl-BE"/>
        </a:p>
      </dgm:t>
    </dgm:pt>
    <dgm:pt modelId="{633CB948-922C-42DC-A25C-9CBABAA6453A}" type="sibTrans" cxnId="{56A46A8C-B2FE-45DD-B579-22C2AFE92194}">
      <dgm:prSet/>
      <dgm:spPr/>
      <dgm:t>
        <a:bodyPr/>
        <a:lstStyle/>
        <a:p>
          <a:endParaRPr lang="nl-BE"/>
        </a:p>
      </dgm:t>
    </dgm:pt>
    <dgm:pt modelId="{43EBE9B5-8D9A-4333-BAB6-DB7F289B96AD}">
      <dgm:prSet phldrT="[Tekst]"/>
      <dgm:spPr/>
      <dgm:t>
        <a:bodyPr/>
        <a:lstStyle/>
        <a:p>
          <a:r>
            <a:rPr lang="en-US" dirty="0" smtClean="0"/>
            <a:t>Everything associated with masculinity is valued higher</a:t>
          </a:r>
          <a:endParaRPr lang="nl-BE" dirty="0"/>
        </a:p>
      </dgm:t>
    </dgm:pt>
    <dgm:pt modelId="{11D8FE13-DF88-4F55-8C5A-D0E1B0420641}" type="parTrans" cxnId="{5CFCE11B-936B-4FC6-9F3C-32647AA8245D}">
      <dgm:prSet/>
      <dgm:spPr/>
      <dgm:t>
        <a:bodyPr/>
        <a:lstStyle/>
        <a:p>
          <a:endParaRPr lang="nl-BE"/>
        </a:p>
      </dgm:t>
    </dgm:pt>
    <dgm:pt modelId="{FE11797A-8268-4E16-A395-1A87530D1252}" type="sibTrans" cxnId="{5CFCE11B-936B-4FC6-9F3C-32647AA8245D}">
      <dgm:prSet/>
      <dgm:spPr/>
      <dgm:t>
        <a:bodyPr/>
        <a:lstStyle/>
        <a:p>
          <a:endParaRPr lang="nl-BE"/>
        </a:p>
      </dgm:t>
    </dgm:pt>
    <dgm:pt modelId="{2040FB7A-C348-4B6D-BD92-9C6E02D8254E}">
      <dgm:prSet phldrT="[Tekst]"/>
      <dgm:spPr/>
      <dgm:t>
        <a:bodyPr/>
        <a:lstStyle/>
        <a:p>
          <a:r>
            <a:rPr lang="en-US" dirty="0" smtClean="0"/>
            <a:t>The result is inequality in  opportunities, benefits, gender discrimination</a:t>
          </a:r>
          <a:endParaRPr lang="nl-BE" dirty="0"/>
        </a:p>
      </dgm:t>
    </dgm:pt>
    <dgm:pt modelId="{5F6789FD-671B-4B41-BE64-6B06B2C7CCE0}" type="parTrans" cxnId="{420202F7-F439-4103-828D-10326E360237}">
      <dgm:prSet/>
      <dgm:spPr/>
      <dgm:t>
        <a:bodyPr/>
        <a:lstStyle/>
        <a:p>
          <a:endParaRPr lang="nl-BE"/>
        </a:p>
      </dgm:t>
    </dgm:pt>
    <dgm:pt modelId="{DC6186F5-429D-47F3-825A-AAB7F66D9C6A}" type="sibTrans" cxnId="{420202F7-F439-4103-828D-10326E360237}">
      <dgm:prSet/>
      <dgm:spPr/>
      <dgm:t>
        <a:bodyPr/>
        <a:lstStyle/>
        <a:p>
          <a:endParaRPr lang="nl-BE"/>
        </a:p>
      </dgm:t>
    </dgm:pt>
    <dgm:pt modelId="{4BD3ECD3-A0AF-4134-98CF-FB23BBD9FE30}" type="pres">
      <dgm:prSet presAssocID="{30F31FD2-B2F4-4092-A26F-FAF8D4D55211}" presName="arrowDiagram" presStyleCnt="0">
        <dgm:presLayoutVars>
          <dgm:chMax val="5"/>
          <dgm:dir/>
          <dgm:resizeHandles val="exact"/>
        </dgm:presLayoutVars>
      </dgm:prSet>
      <dgm:spPr/>
    </dgm:pt>
    <dgm:pt modelId="{2328D180-4DDA-453A-AF9E-97596BC51F62}" type="pres">
      <dgm:prSet presAssocID="{30F31FD2-B2F4-4092-A26F-FAF8D4D55211}" presName="arrow" presStyleLbl="bgShp" presStyleIdx="0" presStyleCnt="1" custScaleX="115283" custLinFactNeighborX="1090" custLinFactNeighborY="3324"/>
      <dgm:spPr/>
    </dgm:pt>
    <dgm:pt modelId="{3C7D713E-3DE7-4764-8BAB-7C996F7E43F1}" type="pres">
      <dgm:prSet presAssocID="{30F31FD2-B2F4-4092-A26F-FAF8D4D55211}" presName="arrowDiagram3" presStyleCnt="0"/>
      <dgm:spPr/>
    </dgm:pt>
    <dgm:pt modelId="{368BE344-4B2D-4174-812E-5327E21128BD}" type="pres">
      <dgm:prSet presAssocID="{F2B3D87A-7D49-45F0-941B-5AAEBA4BF93C}" presName="bullet3a" presStyleLbl="node1" presStyleIdx="0" presStyleCnt="3"/>
      <dgm:spPr/>
    </dgm:pt>
    <dgm:pt modelId="{01AA0EC7-AFB2-42AC-968A-D4AD7034825B}" type="pres">
      <dgm:prSet presAssocID="{F2B3D87A-7D49-45F0-941B-5AAEBA4BF93C}" presName="textBox3a" presStyleLbl="revTx" presStyleIdx="0" presStyleCnt="3" custScaleX="220462" custScaleY="101984">
        <dgm:presLayoutVars>
          <dgm:bulletEnabled val="1"/>
        </dgm:presLayoutVars>
      </dgm:prSet>
      <dgm:spPr/>
      <dgm:t>
        <a:bodyPr/>
        <a:lstStyle/>
        <a:p>
          <a:endParaRPr lang="nl-BE"/>
        </a:p>
      </dgm:t>
    </dgm:pt>
    <dgm:pt modelId="{E420A036-80DB-4865-A2A3-ACE374F4D773}" type="pres">
      <dgm:prSet presAssocID="{43EBE9B5-8D9A-4333-BAB6-DB7F289B96AD}" presName="bullet3b" presStyleLbl="node1" presStyleIdx="1" presStyleCnt="3"/>
      <dgm:spPr/>
    </dgm:pt>
    <dgm:pt modelId="{50C4C57B-72AD-40A2-85DD-21564842B070}" type="pres">
      <dgm:prSet presAssocID="{43EBE9B5-8D9A-4333-BAB6-DB7F289B96AD}" presName="textBox3b" presStyleLbl="revTx" presStyleIdx="1" presStyleCnt="3" custScaleX="155008" custScaleY="77450">
        <dgm:presLayoutVars>
          <dgm:bulletEnabled val="1"/>
        </dgm:presLayoutVars>
      </dgm:prSet>
      <dgm:spPr/>
      <dgm:t>
        <a:bodyPr/>
        <a:lstStyle/>
        <a:p>
          <a:endParaRPr lang="nl-BE"/>
        </a:p>
      </dgm:t>
    </dgm:pt>
    <dgm:pt modelId="{5DF4F5A5-3412-4444-800D-3F4AF44B2857}" type="pres">
      <dgm:prSet presAssocID="{2040FB7A-C348-4B6D-BD92-9C6E02D8254E}" presName="bullet3c" presStyleLbl="node1" presStyleIdx="2" presStyleCnt="3"/>
      <dgm:spPr/>
    </dgm:pt>
    <dgm:pt modelId="{6432D3F3-5BEF-4A92-8DE0-06674C00B394}" type="pres">
      <dgm:prSet presAssocID="{2040FB7A-C348-4B6D-BD92-9C6E02D8254E}" presName="textBox3c" presStyleLbl="revTx" presStyleIdx="2" presStyleCnt="3" custScaleX="106892" custScaleY="101810">
        <dgm:presLayoutVars>
          <dgm:bulletEnabled val="1"/>
        </dgm:presLayoutVars>
      </dgm:prSet>
      <dgm:spPr/>
      <dgm:t>
        <a:bodyPr/>
        <a:lstStyle/>
        <a:p>
          <a:endParaRPr lang="nl-BE"/>
        </a:p>
      </dgm:t>
    </dgm:pt>
  </dgm:ptLst>
  <dgm:cxnLst>
    <dgm:cxn modelId="{56A46A8C-B2FE-45DD-B579-22C2AFE92194}" srcId="{30F31FD2-B2F4-4092-A26F-FAF8D4D55211}" destId="{F2B3D87A-7D49-45F0-941B-5AAEBA4BF93C}" srcOrd="0" destOrd="0" parTransId="{09DB82AF-D9BD-4761-8F5A-568CE85941BC}" sibTransId="{633CB948-922C-42DC-A25C-9CBABAA6453A}"/>
    <dgm:cxn modelId="{DAB681BB-1950-DF46-B035-654F90FBDF02}" type="presOf" srcId="{F2B3D87A-7D49-45F0-941B-5AAEBA4BF93C}" destId="{01AA0EC7-AFB2-42AC-968A-D4AD7034825B}" srcOrd="0" destOrd="0" presId="urn:microsoft.com/office/officeart/2005/8/layout/arrow2"/>
    <dgm:cxn modelId="{5CFCE11B-936B-4FC6-9F3C-32647AA8245D}" srcId="{30F31FD2-B2F4-4092-A26F-FAF8D4D55211}" destId="{43EBE9B5-8D9A-4333-BAB6-DB7F289B96AD}" srcOrd="1" destOrd="0" parTransId="{11D8FE13-DF88-4F55-8C5A-D0E1B0420641}" sibTransId="{FE11797A-8268-4E16-A395-1A87530D1252}"/>
    <dgm:cxn modelId="{420202F7-F439-4103-828D-10326E360237}" srcId="{30F31FD2-B2F4-4092-A26F-FAF8D4D55211}" destId="{2040FB7A-C348-4B6D-BD92-9C6E02D8254E}" srcOrd="2" destOrd="0" parTransId="{5F6789FD-671B-4B41-BE64-6B06B2C7CCE0}" sibTransId="{DC6186F5-429D-47F3-825A-AAB7F66D9C6A}"/>
    <dgm:cxn modelId="{2D2E5DAA-2D92-8A4F-9104-1CEA135C0DDE}" type="presOf" srcId="{2040FB7A-C348-4B6D-BD92-9C6E02D8254E}" destId="{6432D3F3-5BEF-4A92-8DE0-06674C00B394}" srcOrd="0" destOrd="0" presId="urn:microsoft.com/office/officeart/2005/8/layout/arrow2"/>
    <dgm:cxn modelId="{548084FD-F6F3-8341-89B3-8A12C927A85D}" type="presOf" srcId="{30F31FD2-B2F4-4092-A26F-FAF8D4D55211}" destId="{4BD3ECD3-A0AF-4134-98CF-FB23BBD9FE30}" srcOrd="0" destOrd="0" presId="urn:microsoft.com/office/officeart/2005/8/layout/arrow2"/>
    <dgm:cxn modelId="{0243BBA1-B8F2-414D-A9BF-1A0BB887D0D0}" type="presOf" srcId="{43EBE9B5-8D9A-4333-BAB6-DB7F289B96AD}" destId="{50C4C57B-72AD-40A2-85DD-21564842B070}" srcOrd="0" destOrd="0" presId="urn:microsoft.com/office/officeart/2005/8/layout/arrow2"/>
    <dgm:cxn modelId="{2681733A-D020-DC43-BE8C-909B249ACFEC}" type="presParOf" srcId="{4BD3ECD3-A0AF-4134-98CF-FB23BBD9FE30}" destId="{2328D180-4DDA-453A-AF9E-97596BC51F62}" srcOrd="0" destOrd="0" presId="urn:microsoft.com/office/officeart/2005/8/layout/arrow2"/>
    <dgm:cxn modelId="{CD7958AB-15DF-7348-9184-51490EE3AF4A}" type="presParOf" srcId="{4BD3ECD3-A0AF-4134-98CF-FB23BBD9FE30}" destId="{3C7D713E-3DE7-4764-8BAB-7C996F7E43F1}" srcOrd="1" destOrd="0" presId="urn:microsoft.com/office/officeart/2005/8/layout/arrow2"/>
    <dgm:cxn modelId="{809D514E-D144-5649-8112-63BDF6610A49}" type="presParOf" srcId="{3C7D713E-3DE7-4764-8BAB-7C996F7E43F1}" destId="{368BE344-4B2D-4174-812E-5327E21128BD}" srcOrd="0" destOrd="0" presId="urn:microsoft.com/office/officeart/2005/8/layout/arrow2"/>
    <dgm:cxn modelId="{AA19A266-0BD1-BF4A-8F9C-F7E89E4B3235}" type="presParOf" srcId="{3C7D713E-3DE7-4764-8BAB-7C996F7E43F1}" destId="{01AA0EC7-AFB2-42AC-968A-D4AD7034825B}" srcOrd="1" destOrd="0" presId="urn:microsoft.com/office/officeart/2005/8/layout/arrow2"/>
    <dgm:cxn modelId="{8514E520-888B-8441-9C8E-FC67C1F859AB}" type="presParOf" srcId="{3C7D713E-3DE7-4764-8BAB-7C996F7E43F1}" destId="{E420A036-80DB-4865-A2A3-ACE374F4D773}" srcOrd="2" destOrd="0" presId="urn:microsoft.com/office/officeart/2005/8/layout/arrow2"/>
    <dgm:cxn modelId="{A0184632-8291-8D44-8B39-3F22A824CBAB}" type="presParOf" srcId="{3C7D713E-3DE7-4764-8BAB-7C996F7E43F1}" destId="{50C4C57B-72AD-40A2-85DD-21564842B070}" srcOrd="3" destOrd="0" presId="urn:microsoft.com/office/officeart/2005/8/layout/arrow2"/>
    <dgm:cxn modelId="{7FEADBBA-E71C-AC47-B9E4-DA6BBA095929}" type="presParOf" srcId="{3C7D713E-3DE7-4764-8BAB-7C996F7E43F1}" destId="{5DF4F5A5-3412-4444-800D-3F4AF44B2857}" srcOrd="4" destOrd="0" presId="urn:microsoft.com/office/officeart/2005/8/layout/arrow2"/>
    <dgm:cxn modelId="{5A109C20-8BC5-5E4C-AFD9-AE6C0056A62A}" type="presParOf" srcId="{3C7D713E-3DE7-4764-8BAB-7C996F7E43F1}" destId="{6432D3F3-5BEF-4A92-8DE0-06674C00B394}"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B19BD-4859-425C-81E7-59C05E41A400}"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nl-BE"/>
        </a:p>
      </dgm:t>
    </dgm:pt>
    <dgm:pt modelId="{30236FFB-EE23-44BE-8750-1C27A60CCBE8}">
      <dgm:prSet custT="1"/>
      <dgm:spPr/>
      <dgm:t>
        <a:bodyPr/>
        <a:lstStyle/>
        <a:p>
          <a:r>
            <a:rPr lang="nl-BE" sz="1400" b="0" i="0" dirty="0" smtClean="0">
              <a:latin typeface="Arial"/>
              <a:cs typeface="Arial" pitchFamily="34" charset="0"/>
            </a:rPr>
            <a:t>Domestic violence</a:t>
          </a:r>
          <a:endParaRPr lang="nl-BE" sz="1400" b="0" i="0" dirty="0">
            <a:latin typeface="Arial"/>
            <a:cs typeface="Arial" pitchFamily="34" charset="0"/>
          </a:endParaRPr>
        </a:p>
      </dgm:t>
    </dgm:pt>
    <dgm:pt modelId="{B04E5715-4732-4959-9B42-4C8BE07ADCF8}" type="parTrans" cxnId="{A3724CAF-6845-4D15-96F6-F7BD1916DB56}">
      <dgm:prSet/>
      <dgm:spPr/>
      <dgm:t>
        <a:bodyPr/>
        <a:lstStyle/>
        <a:p>
          <a:endParaRPr lang="nl-BE"/>
        </a:p>
      </dgm:t>
    </dgm:pt>
    <dgm:pt modelId="{4E314EF0-DD22-4093-84FB-C927DEF632DE}" type="sibTrans" cxnId="{A3724CAF-6845-4D15-96F6-F7BD1916DB56}">
      <dgm:prSet/>
      <dgm:spPr/>
      <dgm:t>
        <a:bodyPr/>
        <a:lstStyle/>
        <a:p>
          <a:endParaRPr lang="nl-BE"/>
        </a:p>
      </dgm:t>
    </dgm:pt>
    <dgm:pt modelId="{DF51DEB5-9608-40A4-ABA4-FCB800B8A7C1}">
      <dgm:prSet custT="1"/>
      <dgm:spPr/>
      <dgm:t>
        <a:bodyPr/>
        <a:lstStyle/>
        <a:p>
          <a:r>
            <a:rPr lang="en-US" sz="1400" b="0" i="0" dirty="0" smtClean="0">
              <a:latin typeface="Arial"/>
              <a:cs typeface="Arial" pitchFamily="34" charset="0"/>
            </a:rPr>
            <a:t>Working environment</a:t>
          </a:r>
          <a:endParaRPr lang="nl-BE" sz="1400" b="0" i="0" dirty="0">
            <a:latin typeface="Arial"/>
            <a:cs typeface="Arial" pitchFamily="34" charset="0"/>
          </a:endParaRPr>
        </a:p>
      </dgm:t>
    </dgm:pt>
    <dgm:pt modelId="{216B86B7-7CB7-4537-9983-7FBE07F07901}" type="parTrans" cxnId="{9E72FA45-B0DD-4CCE-81E7-C6A4519505D9}">
      <dgm:prSet/>
      <dgm:spPr/>
      <dgm:t>
        <a:bodyPr/>
        <a:lstStyle/>
        <a:p>
          <a:endParaRPr lang="nl-BE"/>
        </a:p>
      </dgm:t>
    </dgm:pt>
    <dgm:pt modelId="{7FD8FED3-C5D5-42DD-B5D2-76950CEDC1F0}" type="sibTrans" cxnId="{9E72FA45-B0DD-4CCE-81E7-C6A4519505D9}">
      <dgm:prSet/>
      <dgm:spPr/>
      <dgm:t>
        <a:bodyPr/>
        <a:lstStyle/>
        <a:p>
          <a:endParaRPr lang="nl-BE"/>
        </a:p>
      </dgm:t>
    </dgm:pt>
    <dgm:pt modelId="{92F7D756-7700-4A9A-8782-91B2362AAAC5}">
      <dgm:prSet custT="1"/>
      <dgm:spPr/>
      <dgm:t>
        <a:bodyPr/>
        <a:lstStyle/>
        <a:p>
          <a:pPr>
            <a:spcAft>
              <a:spcPts val="0"/>
            </a:spcAft>
          </a:pPr>
          <a:r>
            <a:rPr lang="en-US" sz="1400" b="0" i="0" dirty="0" smtClean="0">
              <a:latin typeface="Arial"/>
              <a:cs typeface="Arial" pitchFamily="34" charset="0"/>
            </a:rPr>
            <a:t>Ethnicity</a:t>
          </a:r>
        </a:p>
      </dgm:t>
    </dgm:pt>
    <dgm:pt modelId="{593B0079-0CB7-4C7B-8C3F-EC2ABA1D1C01}" type="parTrans" cxnId="{3661A865-9C7F-49C0-99DD-070A042431DE}">
      <dgm:prSet/>
      <dgm:spPr/>
      <dgm:t>
        <a:bodyPr/>
        <a:lstStyle/>
        <a:p>
          <a:endParaRPr lang="nl-BE"/>
        </a:p>
      </dgm:t>
    </dgm:pt>
    <dgm:pt modelId="{12C72C72-FABC-4853-BBA8-11911ABE21A5}" type="sibTrans" cxnId="{3661A865-9C7F-49C0-99DD-070A042431DE}">
      <dgm:prSet/>
      <dgm:spPr/>
      <dgm:t>
        <a:bodyPr/>
        <a:lstStyle/>
        <a:p>
          <a:endParaRPr lang="nl-BE"/>
        </a:p>
      </dgm:t>
    </dgm:pt>
    <dgm:pt modelId="{B6575BF2-E831-4659-A522-CDE451B2283A}">
      <dgm:prSet custT="1"/>
      <dgm:spPr/>
      <dgm:t>
        <a:bodyPr/>
        <a:lstStyle/>
        <a:p>
          <a:r>
            <a:rPr lang="en-US" sz="1400" b="0" i="0" dirty="0" smtClean="0">
              <a:latin typeface="Arial"/>
            </a:rPr>
            <a:t>Sexual and reproductive rights</a:t>
          </a:r>
          <a:endParaRPr lang="nl-BE" sz="1400" b="0" i="0" dirty="0">
            <a:latin typeface="Arial"/>
          </a:endParaRPr>
        </a:p>
      </dgm:t>
    </dgm:pt>
    <dgm:pt modelId="{CC39A592-117D-4D84-AC29-93D32E8D677F}" type="parTrans" cxnId="{876F6FD6-0DF2-42D9-9B59-3D092D830186}">
      <dgm:prSet/>
      <dgm:spPr/>
      <dgm:t>
        <a:bodyPr/>
        <a:lstStyle/>
        <a:p>
          <a:endParaRPr lang="nl-BE"/>
        </a:p>
      </dgm:t>
    </dgm:pt>
    <dgm:pt modelId="{698EF6B6-9BC4-4364-BA80-E851E1CEF690}" type="sibTrans" cxnId="{876F6FD6-0DF2-42D9-9B59-3D092D830186}">
      <dgm:prSet/>
      <dgm:spPr/>
      <dgm:t>
        <a:bodyPr/>
        <a:lstStyle/>
        <a:p>
          <a:endParaRPr lang="nl-BE"/>
        </a:p>
      </dgm:t>
    </dgm:pt>
    <dgm:pt modelId="{34CA900B-2950-3F4A-AFB3-749F6EA789D3}">
      <dgm:prSet custT="1"/>
      <dgm:spPr/>
      <dgm:t>
        <a:bodyPr/>
        <a:lstStyle/>
        <a:p>
          <a:r>
            <a:rPr lang="en-US" sz="1400" b="0" i="0" dirty="0" smtClean="0">
              <a:latin typeface="Arial"/>
            </a:rPr>
            <a:t>W</a:t>
          </a:r>
          <a:r>
            <a:rPr lang="nl-BE" sz="1400" b="0" i="0" dirty="0" smtClean="0">
              <a:latin typeface="Arial"/>
            </a:rPr>
            <a:t>ork pays</a:t>
          </a:r>
          <a:endParaRPr lang="nl-BE" sz="1400" b="0" i="0" dirty="0">
            <a:latin typeface="Arial"/>
          </a:endParaRPr>
        </a:p>
      </dgm:t>
    </dgm:pt>
    <dgm:pt modelId="{76284397-7408-FE4B-A9C0-CF2B9C0B0E5D}" type="parTrans" cxnId="{81A3B292-416E-D944-97B2-B578F32FBA0C}">
      <dgm:prSet/>
      <dgm:spPr/>
      <dgm:t>
        <a:bodyPr/>
        <a:lstStyle/>
        <a:p>
          <a:endParaRPr lang="en-US"/>
        </a:p>
      </dgm:t>
    </dgm:pt>
    <dgm:pt modelId="{3512CAE0-DEF3-EB4F-995B-410C11876C63}" type="sibTrans" cxnId="{81A3B292-416E-D944-97B2-B578F32FBA0C}">
      <dgm:prSet/>
      <dgm:spPr/>
      <dgm:t>
        <a:bodyPr/>
        <a:lstStyle/>
        <a:p>
          <a:endParaRPr lang="en-US"/>
        </a:p>
      </dgm:t>
    </dgm:pt>
    <dgm:pt modelId="{D2C9A2C8-5960-D94B-9C1D-1BD59588813D}">
      <dgm:prSet custT="1"/>
      <dgm:spPr/>
      <dgm:t>
        <a:bodyPr/>
        <a:lstStyle/>
        <a:p>
          <a:r>
            <a:rPr lang="en-US" sz="1400" b="0" i="0" dirty="0" smtClean="0">
              <a:latin typeface="Arial"/>
            </a:rPr>
            <a:t>Inheritance laws</a:t>
          </a:r>
          <a:endParaRPr lang="en-US" sz="1400" b="0" i="0" dirty="0">
            <a:latin typeface="Arial"/>
          </a:endParaRPr>
        </a:p>
      </dgm:t>
    </dgm:pt>
    <dgm:pt modelId="{EBF42562-023D-0045-BA8C-ECEF12101C6C}" type="parTrans" cxnId="{DE59AACA-BFB3-A445-AD67-19D1847743F5}">
      <dgm:prSet/>
      <dgm:spPr/>
      <dgm:t>
        <a:bodyPr/>
        <a:lstStyle/>
        <a:p>
          <a:endParaRPr lang="en-US"/>
        </a:p>
      </dgm:t>
    </dgm:pt>
    <dgm:pt modelId="{73FE28C9-6639-124F-B946-3FE8B2A5C745}" type="sibTrans" cxnId="{DE59AACA-BFB3-A445-AD67-19D1847743F5}">
      <dgm:prSet/>
      <dgm:spPr/>
      <dgm:t>
        <a:bodyPr/>
        <a:lstStyle/>
        <a:p>
          <a:endParaRPr lang="en-US"/>
        </a:p>
      </dgm:t>
    </dgm:pt>
    <dgm:pt modelId="{175D34C6-88A0-284D-8ED4-C7179FCF38BC}">
      <dgm:prSet custT="1"/>
      <dgm:spPr/>
      <dgm:t>
        <a:bodyPr/>
        <a:lstStyle/>
        <a:p>
          <a:r>
            <a:rPr lang="en-US" sz="1400" b="0" i="0" dirty="0" smtClean="0">
              <a:latin typeface="Arial"/>
              <a:cs typeface="Arial" pitchFamily="34" charset="0"/>
            </a:rPr>
            <a:t>Citizenship and family laws</a:t>
          </a:r>
          <a:endParaRPr lang="en-US" sz="1400" b="0" i="0" dirty="0">
            <a:latin typeface="Arial"/>
          </a:endParaRPr>
        </a:p>
      </dgm:t>
    </dgm:pt>
    <dgm:pt modelId="{82812C6C-B1E9-AD4C-8BD2-79519E032AAE}" type="parTrans" cxnId="{173B1C0E-DCD6-2344-8E45-818B97D9363F}">
      <dgm:prSet/>
      <dgm:spPr/>
      <dgm:t>
        <a:bodyPr/>
        <a:lstStyle/>
        <a:p>
          <a:endParaRPr lang="en-US"/>
        </a:p>
      </dgm:t>
    </dgm:pt>
    <dgm:pt modelId="{375C059A-86EC-1B42-A1B4-3381848C9C21}" type="sibTrans" cxnId="{173B1C0E-DCD6-2344-8E45-818B97D9363F}">
      <dgm:prSet/>
      <dgm:spPr/>
      <dgm:t>
        <a:bodyPr/>
        <a:lstStyle/>
        <a:p>
          <a:endParaRPr lang="en-US"/>
        </a:p>
      </dgm:t>
    </dgm:pt>
    <dgm:pt modelId="{4FC89CFE-03CE-4954-83C5-40F8B15EA8E6}" type="pres">
      <dgm:prSet presAssocID="{01AB19BD-4859-425C-81E7-59C05E41A400}" presName="Name0" presStyleCnt="0">
        <dgm:presLayoutVars>
          <dgm:chPref val="3"/>
          <dgm:dir/>
          <dgm:animLvl val="lvl"/>
          <dgm:resizeHandles/>
        </dgm:presLayoutVars>
      </dgm:prSet>
      <dgm:spPr/>
      <dgm:t>
        <a:bodyPr/>
        <a:lstStyle/>
        <a:p>
          <a:endParaRPr lang="nl-BE"/>
        </a:p>
      </dgm:t>
    </dgm:pt>
    <dgm:pt modelId="{BA19767E-34B5-45C5-A849-2F2290F89F9A}" type="pres">
      <dgm:prSet presAssocID="{30236FFB-EE23-44BE-8750-1C27A60CCBE8}" presName="horFlow" presStyleCnt="0"/>
      <dgm:spPr/>
    </dgm:pt>
    <dgm:pt modelId="{F09D46A4-36A2-4522-A0C4-B79230FFF2EE}" type="pres">
      <dgm:prSet presAssocID="{30236FFB-EE23-44BE-8750-1C27A60CCBE8}" presName="bigChev" presStyleLbl="node1" presStyleIdx="0" presStyleCnt="7" custScaleX="126890"/>
      <dgm:spPr/>
      <dgm:t>
        <a:bodyPr/>
        <a:lstStyle/>
        <a:p>
          <a:endParaRPr lang="nl-BE"/>
        </a:p>
      </dgm:t>
    </dgm:pt>
    <dgm:pt modelId="{B5D5A41A-C5C8-428F-A1FF-5F4A4EC8DB58}" type="pres">
      <dgm:prSet presAssocID="{30236FFB-EE23-44BE-8750-1C27A60CCBE8}" presName="vSp" presStyleCnt="0"/>
      <dgm:spPr/>
    </dgm:pt>
    <dgm:pt modelId="{8AC42A59-2872-4354-9D26-D74BF7B61BDD}" type="pres">
      <dgm:prSet presAssocID="{DF51DEB5-9608-40A4-ABA4-FCB800B8A7C1}" presName="horFlow" presStyleCnt="0"/>
      <dgm:spPr/>
    </dgm:pt>
    <dgm:pt modelId="{E57FA497-CF9C-49FE-A49B-299C6F90293B}" type="pres">
      <dgm:prSet presAssocID="{DF51DEB5-9608-40A4-ABA4-FCB800B8A7C1}" presName="bigChev" presStyleLbl="node1" presStyleIdx="1" presStyleCnt="7" custScaleX="127047"/>
      <dgm:spPr/>
      <dgm:t>
        <a:bodyPr/>
        <a:lstStyle/>
        <a:p>
          <a:endParaRPr lang="nl-BE"/>
        </a:p>
      </dgm:t>
    </dgm:pt>
    <dgm:pt modelId="{5508E5B7-A37E-480C-A3E5-02D56A730396}" type="pres">
      <dgm:prSet presAssocID="{DF51DEB5-9608-40A4-ABA4-FCB800B8A7C1}" presName="vSp" presStyleCnt="0"/>
      <dgm:spPr/>
    </dgm:pt>
    <dgm:pt modelId="{F90D3966-A92A-4330-BC03-B92B29191F9B}" type="pres">
      <dgm:prSet presAssocID="{92F7D756-7700-4A9A-8782-91B2362AAAC5}" presName="horFlow" presStyleCnt="0"/>
      <dgm:spPr/>
    </dgm:pt>
    <dgm:pt modelId="{B4EBDF18-1254-4FF1-9CB7-708CBA1CBE8B}" type="pres">
      <dgm:prSet presAssocID="{92F7D756-7700-4A9A-8782-91B2362AAAC5}" presName="bigChev" presStyleLbl="node1" presStyleIdx="2" presStyleCnt="7" custScaleX="127047"/>
      <dgm:spPr/>
      <dgm:t>
        <a:bodyPr/>
        <a:lstStyle/>
        <a:p>
          <a:endParaRPr lang="nl-BE"/>
        </a:p>
      </dgm:t>
    </dgm:pt>
    <dgm:pt modelId="{EBFDA4D5-E9D7-4928-8F9C-A0BB1240720C}" type="pres">
      <dgm:prSet presAssocID="{92F7D756-7700-4A9A-8782-91B2362AAAC5}" presName="vSp" presStyleCnt="0"/>
      <dgm:spPr/>
    </dgm:pt>
    <dgm:pt modelId="{547727A4-37D2-8646-AB12-ACDF258219B3}" type="pres">
      <dgm:prSet presAssocID="{D2C9A2C8-5960-D94B-9C1D-1BD59588813D}" presName="horFlow" presStyleCnt="0"/>
      <dgm:spPr/>
    </dgm:pt>
    <dgm:pt modelId="{63349A78-60BE-D949-A628-FE73CF24CA02}" type="pres">
      <dgm:prSet presAssocID="{D2C9A2C8-5960-D94B-9C1D-1BD59588813D}" presName="bigChev" presStyleLbl="node1" presStyleIdx="3" presStyleCnt="7" custScaleX="122618"/>
      <dgm:spPr/>
      <dgm:t>
        <a:bodyPr/>
        <a:lstStyle/>
        <a:p>
          <a:endParaRPr lang="en-US"/>
        </a:p>
      </dgm:t>
    </dgm:pt>
    <dgm:pt modelId="{213282CA-13B6-4143-8159-FAECF2A36F58}" type="pres">
      <dgm:prSet presAssocID="{D2C9A2C8-5960-D94B-9C1D-1BD59588813D}" presName="vSp" presStyleCnt="0"/>
      <dgm:spPr/>
    </dgm:pt>
    <dgm:pt modelId="{9D3C96F1-087B-494E-8166-FA86A7E5927B}" type="pres">
      <dgm:prSet presAssocID="{175D34C6-88A0-284D-8ED4-C7179FCF38BC}" presName="horFlow" presStyleCnt="0"/>
      <dgm:spPr/>
    </dgm:pt>
    <dgm:pt modelId="{79E14E15-4495-384B-8485-565A33342813}" type="pres">
      <dgm:prSet presAssocID="{175D34C6-88A0-284D-8ED4-C7179FCF38BC}" presName="bigChev" presStyleLbl="node1" presStyleIdx="4" presStyleCnt="7" custScaleX="127047"/>
      <dgm:spPr/>
      <dgm:t>
        <a:bodyPr/>
        <a:lstStyle/>
        <a:p>
          <a:endParaRPr lang="en-US"/>
        </a:p>
      </dgm:t>
    </dgm:pt>
    <dgm:pt modelId="{C0BFEB3A-C231-844D-AC19-12FF32D24457}" type="pres">
      <dgm:prSet presAssocID="{175D34C6-88A0-284D-8ED4-C7179FCF38BC}" presName="vSp" presStyleCnt="0"/>
      <dgm:spPr/>
    </dgm:pt>
    <dgm:pt modelId="{DFFF0415-7A68-4173-A6AA-0F330DE98E9D}" type="pres">
      <dgm:prSet presAssocID="{B6575BF2-E831-4659-A522-CDE451B2283A}" presName="horFlow" presStyleCnt="0"/>
      <dgm:spPr/>
    </dgm:pt>
    <dgm:pt modelId="{AD092A13-C02C-47C5-863D-98ADBDEE04E5}" type="pres">
      <dgm:prSet presAssocID="{B6575BF2-E831-4659-A522-CDE451B2283A}" presName="bigChev" presStyleLbl="node1" presStyleIdx="5" presStyleCnt="7" custScaleX="127047"/>
      <dgm:spPr/>
      <dgm:t>
        <a:bodyPr/>
        <a:lstStyle/>
        <a:p>
          <a:endParaRPr lang="nl-BE"/>
        </a:p>
      </dgm:t>
    </dgm:pt>
    <dgm:pt modelId="{EECA688B-B11B-4841-83DD-861FB7272979}" type="pres">
      <dgm:prSet presAssocID="{B6575BF2-E831-4659-A522-CDE451B2283A}" presName="vSp" presStyleCnt="0"/>
      <dgm:spPr/>
    </dgm:pt>
    <dgm:pt modelId="{039162E6-5100-CF4E-A938-D725F09EC19F}" type="pres">
      <dgm:prSet presAssocID="{34CA900B-2950-3F4A-AFB3-749F6EA789D3}" presName="horFlow" presStyleCnt="0"/>
      <dgm:spPr/>
    </dgm:pt>
    <dgm:pt modelId="{6BB32FEF-429B-6845-B3BE-665406A12B0E}" type="pres">
      <dgm:prSet presAssocID="{34CA900B-2950-3F4A-AFB3-749F6EA789D3}" presName="bigChev" presStyleLbl="node1" presStyleIdx="6" presStyleCnt="7" custScaleX="128014"/>
      <dgm:spPr/>
      <dgm:t>
        <a:bodyPr/>
        <a:lstStyle/>
        <a:p>
          <a:endParaRPr lang="en-US"/>
        </a:p>
      </dgm:t>
    </dgm:pt>
  </dgm:ptLst>
  <dgm:cxnLst>
    <dgm:cxn modelId="{173B1C0E-DCD6-2344-8E45-818B97D9363F}" srcId="{01AB19BD-4859-425C-81E7-59C05E41A400}" destId="{175D34C6-88A0-284D-8ED4-C7179FCF38BC}" srcOrd="4" destOrd="0" parTransId="{82812C6C-B1E9-AD4C-8BD2-79519E032AAE}" sibTransId="{375C059A-86EC-1B42-A1B4-3381848C9C21}"/>
    <dgm:cxn modelId="{DE59AACA-BFB3-A445-AD67-19D1847743F5}" srcId="{01AB19BD-4859-425C-81E7-59C05E41A400}" destId="{D2C9A2C8-5960-D94B-9C1D-1BD59588813D}" srcOrd="3" destOrd="0" parTransId="{EBF42562-023D-0045-BA8C-ECEF12101C6C}" sibTransId="{73FE28C9-6639-124F-B946-3FE8B2A5C745}"/>
    <dgm:cxn modelId="{3661A865-9C7F-49C0-99DD-070A042431DE}" srcId="{01AB19BD-4859-425C-81E7-59C05E41A400}" destId="{92F7D756-7700-4A9A-8782-91B2362AAAC5}" srcOrd="2" destOrd="0" parTransId="{593B0079-0CB7-4C7B-8C3F-EC2ABA1D1C01}" sibTransId="{12C72C72-FABC-4853-BBA8-11911ABE21A5}"/>
    <dgm:cxn modelId="{0B378F9D-86C6-1B4D-BB04-0C9306FDD05F}" type="presOf" srcId="{175D34C6-88A0-284D-8ED4-C7179FCF38BC}" destId="{79E14E15-4495-384B-8485-565A33342813}" srcOrd="0" destOrd="0" presId="urn:microsoft.com/office/officeart/2005/8/layout/lProcess3"/>
    <dgm:cxn modelId="{1582E64A-5FD8-414F-A509-98AAF0D8D50A}" type="presOf" srcId="{92F7D756-7700-4A9A-8782-91B2362AAAC5}" destId="{B4EBDF18-1254-4FF1-9CB7-708CBA1CBE8B}" srcOrd="0" destOrd="0" presId="urn:microsoft.com/office/officeart/2005/8/layout/lProcess3"/>
    <dgm:cxn modelId="{ED6B1141-311A-4D43-935A-AAC6274C535F}" type="presOf" srcId="{34CA900B-2950-3F4A-AFB3-749F6EA789D3}" destId="{6BB32FEF-429B-6845-B3BE-665406A12B0E}" srcOrd="0" destOrd="0" presId="urn:microsoft.com/office/officeart/2005/8/layout/lProcess3"/>
    <dgm:cxn modelId="{DE07F5C5-D545-644D-9545-604CDDF8C2A1}" type="presOf" srcId="{30236FFB-EE23-44BE-8750-1C27A60CCBE8}" destId="{F09D46A4-36A2-4522-A0C4-B79230FFF2EE}" srcOrd="0" destOrd="0" presId="urn:microsoft.com/office/officeart/2005/8/layout/lProcess3"/>
    <dgm:cxn modelId="{B41F4475-B47E-5D4D-907C-377F148FFC1D}" type="presOf" srcId="{D2C9A2C8-5960-D94B-9C1D-1BD59588813D}" destId="{63349A78-60BE-D949-A628-FE73CF24CA02}" srcOrd="0" destOrd="0" presId="urn:microsoft.com/office/officeart/2005/8/layout/lProcess3"/>
    <dgm:cxn modelId="{9E72FA45-B0DD-4CCE-81E7-C6A4519505D9}" srcId="{01AB19BD-4859-425C-81E7-59C05E41A400}" destId="{DF51DEB5-9608-40A4-ABA4-FCB800B8A7C1}" srcOrd="1" destOrd="0" parTransId="{216B86B7-7CB7-4537-9983-7FBE07F07901}" sibTransId="{7FD8FED3-C5D5-42DD-B5D2-76950CEDC1F0}"/>
    <dgm:cxn modelId="{A3724CAF-6845-4D15-96F6-F7BD1916DB56}" srcId="{01AB19BD-4859-425C-81E7-59C05E41A400}" destId="{30236FFB-EE23-44BE-8750-1C27A60CCBE8}" srcOrd="0" destOrd="0" parTransId="{B04E5715-4732-4959-9B42-4C8BE07ADCF8}" sibTransId="{4E314EF0-DD22-4093-84FB-C927DEF632DE}"/>
    <dgm:cxn modelId="{4BD3E082-E65B-3940-9C4C-0C37981E425F}" type="presOf" srcId="{B6575BF2-E831-4659-A522-CDE451B2283A}" destId="{AD092A13-C02C-47C5-863D-98ADBDEE04E5}" srcOrd="0" destOrd="0" presId="urn:microsoft.com/office/officeart/2005/8/layout/lProcess3"/>
    <dgm:cxn modelId="{876F6FD6-0DF2-42D9-9B59-3D092D830186}" srcId="{01AB19BD-4859-425C-81E7-59C05E41A400}" destId="{B6575BF2-E831-4659-A522-CDE451B2283A}" srcOrd="5" destOrd="0" parTransId="{CC39A592-117D-4D84-AC29-93D32E8D677F}" sibTransId="{698EF6B6-9BC4-4364-BA80-E851E1CEF690}"/>
    <dgm:cxn modelId="{DD2D13D7-F61E-6B48-9301-2FFCC58A2841}" type="presOf" srcId="{DF51DEB5-9608-40A4-ABA4-FCB800B8A7C1}" destId="{E57FA497-CF9C-49FE-A49B-299C6F90293B}" srcOrd="0" destOrd="0" presId="urn:microsoft.com/office/officeart/2005/8/layout/lProcess3"/>
    <dgm:cxn modelId="{81A3B292-416E-D944-97B2-B578F32FBA0C}" srcId="{01AB19BD-4859-425C-81E7-59C05E41A400}" destId="{34CA900B-2950-3F4A-AFB3-749F6EA789D3}" srcOrd="6" destOrd="0" parTransId="{76284397-7408-FE4B-A9C0-CF2B9C0B0E5D}" sibTransId="{3512CAE0-DEF3-EB4F-995B-410C11876C63}"/>
    <dgm:cxn modelId="{B9163559-A358-B044-B835-41A699093487}" type="presOf" srcId="{01AB19BD-4859-425C-81E7-59C05E41A400}" destId="{4FC89CFE-03CE-4954-83C5-40F8B15EA8E6}" srcOrd="0" destOrd="0" presId="urn:microsoft.com/office/officeart/2005/8/layout/lProcess3"/>
    <dgm:cxn modelId="{402CADD1-11B1-944B-B5AF-6629B710AB93}" type="presParOf" srcId="{4FC89CFE-03CE-4954-83C5-40F8B15EA8E6}" destId="{BA19767E-34B5-45C5-A849-2F2290F89F9A}" srcOrd="0" destOrd="0" presId="urn:microsoft.com/office/officeart/2005/8/layout/lProcess3"/>
    <dgm:cxn modelId="{49BA61DA-DE42-8E48-94E2-E570849FD8A4}" type="presParOf" srcId="{BA19767E-34B5-45C5-A849-2F2290F89F9A}" destId="{F09D46A4-36A2-4522-A0C4-B79230FFF2EE}" srcOrd="0" destOrd="0" presId="urn:microsoft.com/office/officeart/2005/8/layout/lProcess3"/>
    <dgm:cxn modelId="{929B205A-316B-C541-9803-4D7DBDD044D5}" type="presParOf" srcId="{4FC89CFE-03CE-4954-83C5-40F8B15EA8E6}" destId="{B5D5A41A-C5C8-428F-A1FF-5F4A4EC8DB58}" srcOrd="1" destOrd="0" presId="urn:microsoft.com/office/officeart/2005/8/layout/lProcess3"/>
    <dgm:cxn modelId="{DC0E5961-819D-DE4A-B4D0-E5188D4D364A}" type="presParOf" srcId="{4FC89CFE-03CE-4954-83C5-40F8B15EA8E6}" destId="{8AC42A59-2872-4354-9D26-D74BF7B61BDD}" srcOrd="2" destOrd="0" presId="urn:microsoft.com/office/officeart/2005/8/layout/lProcess3"/>
    <dgm:cxn modelId="{C98D0960-6D3C-8A48-8BB9-CAB5B3EE197A}" type="presParOf" srcId="{8AC42A59-2872-4354-9D26-D74BF7B61BDD}" destId="{E57FA497-CF9C-49FE-A49B-299C6F90293B}" srcOrd="0" destOrd="0" presId="urn:microsoft.com/office/officeart/2005/8/layout/lProcess3"/>
    <dgm:cxn modelId="{E47B6D66-FCCD-5145-8C74-EF3778037B8D}" type="presParOf" srcId="{4FC89CFE-03CE-4954-83C5-40F8B15EA8E6}" destId="{5508E5B7-A37E-480C-A3E5-02D56A730396}" srcOrd="3" destOrd="0" presId="urn:microsoft.com/office/officeart/2005/8/layout/lProcess3"/>
    <dgm:cxn modelId="{E3E1C08E-7E3E-B845-9D14-10AAF4A8A3EB}" type="presParOf" srcId="{4FC89CFE-03CE-4954-83C5-40F8B15EA8E6}" destId="{F90D3966-A92A-4330-BC03-B92B29191F9B}" srcOrd="4" destOrd="0" presId="urn:microsoft.com/office/officeart/2005/8/layout/lProcess3"/>
    <dgm:cxn modelId="{7D426CB5-637E-5049-84A7-6D44EF3CFBB4}" type="presParOf" srcId="{F90D3966-A92A-4330-BC03-B92B29191F9B}" destId="{B4EBDF18-1254-4FF1-9CB7-708CBA1CBE8B}" srcOrd="0" destOrd="0" presId="urn:microsoft.com/office/officeart/2005/8/layout/lProcess3"/>
    <dgm:cxn modelId="{E66B1D8C-064E-0F43-8F10-C0BF6AC276F8}" type="presParOf" srcId="{4FC89CFE-03CE-4954-83C5-40F8B15EA8E6}" destId="{EBFDA4D5-E9D7-4928-8F9C-A0BB1240720C}" srcOrd="5" destOrd="0" presId="urn:microsoft.com/office/officeart/2005/8/layout/lProcess3"/>
    <dgm:cxn modelId="{AC3E793C-B17A-014D-B0AD-9C28A42F4E80}" type="presParOf" srcId="{4FC89CFE-03CE-4954-83C5-40F8B15EA8E6}" destId="{547727A4-37D2-8646-AB12-ACDF258219B3}" srcOrd="6" destOrd="0" presId="urn:microsoft.com/office/officeart/2005/8/layout/lProcess3"/>
    <dgm:cxn modelId="{F46ADE65-C259-AF46-8E24-7A3127DB8E98}" type="presParOf" srcId="{547727A4-37D2-8646-AB12-ACDF258219B3}" destId="{63349A78-60BE-D949-A628-FE73CF24CA02}" srcOrd="0" destOrd="0" presId="urn:microsoft.com/office/officeart/2005/8/layout/lProcess3"/>
    <dgm:cxn modelId="{42B7C9F5-BC51-574A-8B05-1EBFDD9D23C2}" type="presParOf" srcId="{4FC89CFE-03CE-4954-83C5-40F8B15EA8E6}" destId="{213282CA-13B6-4143-8159-FAECF2A36F58}" srcOrd="7" destOrd="0" presId="urn:microsoft.com/office/officeart/2005/8/layout/lProcess3"/>
    <dgm:cxn modelId="{630548CE-49E5-FC48-8C0F-4817D249F37B}" type="presParOf" srcId="{4FC89CFE-03CE-4954-83C5-40F8B15EA8E6}" destId="{9D3C96F1-087B-494E-8166-FA86A7E5927B}" srcOrd="8" destOrd="0" presId="urn:microsoft.com/office/officeart/2005/8/layout/lProcess3"/>
    <dgm:cxn modelId="{ED07FBA8-29E3-1045-A3CD-29D949A82E98}" type="presParOf" srcId="{9D3C96F1-087B-494E-8166-FA86A7E5927B}" destId="{79E14E15-4495-384B-8485-565A33342813}" srcOrd="0" destOrd="0" presId="urn:microsoft.com/office/officeart/2005/8/layout/lProcess3"/>
    <dgm:cxn modelId="{17DBBDBC-324D-494E-8CE2-9FF3A0EC0289}" type="presParOf" srcId="{4FC89CFE-03CE-4954-83C5-40F8B15EA8E6}" destId="{C0BFEB3A-C231-844D-AC19-12FF32D24457}" srcOrd="9" destOrd="0" presId="urn:microsoft.com/office/officeart/2005/8/layout/lProcess3"/>
    <dgm:cxn modelId="{453E9831-4B37-FE49-A2B4-43CFE420049A}" type="presParOf" srcId="{4FC89CFE-03CE-4954-83C5-40F8B15EA8E6}" destId="{DFFF0415-7A68-4173-A6AA-0F330DE98E9D}" srcOrd="10" destOrd="0" presId="urn:microsoft.com/office/officeart/2005/8/layout/lProcess3"/>
    <dgm:cxn modelId="{0288BA36-5D8C-7246-811D-044A9A98E265}" type="presParOf" srcId="{DFFF0415-7A68-4173-A6AA-0F330DE98E9D}" destId="{AD092A13-C02C-47C5-863D-98ADBDEE04E5}" srcOrd="0" destOrd="0" presId="urn:microsoft.com/office/officeart/2005/8/layout/lProcess3"/>
    <dgm:cxn modelId="{45C82052-B5F2-7845-A749-A8EB645AAB5C}" type="presParOf" srcId="{4FC89CFE-03CE-4954-83C5-40F8B15EA8E6}" destId="{EECA688B-B11B-4841-83DD-861FB7272979}" srcOrd="11" destOrd="0" presId="urn:microsoft.com/office/officeart/2005/8/layout/lProcess3"/>
    <dgm:cxn modelId="{C681CBD4-979F-984A-88D4-ACF857D2BB41}" type="presParOf" srcId="{4FC89CFE-03CE-4954-83C5-40F8B15EA8E6}" destId="{039162E6-5100-CF4E-A938-D725F09EC19F}" srcOrd="12" destOrd="0" presId="urn:microsoft.com/office/officeart/2005/8/layout/lProcess3"/>
    <dgm:cxn modelId="{99CF2CF9-DF7A-C64E-80E6-D0E2BE0D8FF3}" type="presParOf" srcId="{039162E6-5100-CF4E-A938-D725F09EC19F}" destId="{6BB32FEF-429B-6845-B3BE-665406A12B0E}"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61BDB3-DA9D-419D-BC10-6A228AA5A1E0}" type="doc">
      <dgm:prSet loTypeId="urn:microsoft.com/office/officeart/2005/8/layout/lProcess3" loCatId="process" qsTypeId="urn:microsoft.com/office/officeart/2005/8/quickstyle/simple1" qsCatId="simple" csTypeId="urn:microsoft.com/office/officeart/2005/8/colors/accent2_1" csCatId="accent2" phldr="1"/>
      <dgm:spPr/>
      <dgm:t>
        <a:bodyPr/>
        <a:lstStyle/>
        <a:p>
          <a:endParaRPr lang="nl-BE"/>
        </a:p>
      </dgm:t>
    </dgm:pt>
    <dgm:pt modelId="{4C4FDCBA-4CD4-4CC3-9F63-778FC2E2B9CA}">
      <dgm:prSet phldrT="[Tekst]" custT="1"/>
      <dgm:spPr/>
      <dgm:t>
        <a:bodyPr/>
        <a:lstStyle/>
        <a:p>
          <a:r>
            <a:rPr lang="en-GB" sz="1400" dirty="0" smtClean="0">
              <a:latin typeface="Arial"/>
            </a:rPr>
            <a:t>violence perpetrated within domestic walls often not considered</a:t>
          </a:r>
          <a:endParaRPr lang="nl-BE" sz="1400" dirty="0">
            <a:latin typeface="Arial"/>
            <a:cs typeface="Arial" pitchFamily="34" charset="0"/>
          </a:endParaRPr>
        </a:p>
      </dgm:t>
    </dgm:pt>
    <dgm:pt modelId="{E1DA3AFC-41F8-414D-9128-DFC98232D77F}" type="parTrans" cxnId="{D7D4DA7B-D746-42ED-B44F-A486CB16A18C}">
      <dgm:prSet/>
      <dgm:spPr/>
      <dgm:t>
        <a:bodyPr/>
        <a:lstStyle/>
        <a:p>
          <a:endParaRPr lang="nl-BE"/>
        </a:p>
      </dgm:t>
    </dgm:pt>
    <dgm:pt modelId="{FDD9C3B1-85CF-4E3E-A952-39B10D88A802}" type="sibTrans" cxnId="{D7D4DA7B-D746-42ED-B44F-A486CB16A18C}">
      <dgm:prSet/>
      <dgm:spPr/>
      <dgm:t>
        <a:bodyPr/>
        <a:lstStyle/>
        <a:p>
          <a:endParaRPr lang="nl-BE"/>
        </a:p>
      </dgm:t>
    </dgm:pt>
    <dgm:pt modelId="{FB098568-4A40-4CE9-ACBA-14F8B911FCF9}">
      <dgm:prSet phldrT="[Tekst]" custT="1"/>
      <dgm:spPr/>
      <dgm:t>
        <a:bodyPr/>
        <a:lstStyle/>
        <a:p>
          <a:r>
            <a:rPr lang="en-GB" sz="1400" dirty="0" smtClean="0">
              <a:latin typeface="Arial"/>
            </a:rPr>
            <a:t>discrimination based on being from a certain tribe or indigenous group</a:t>
          </a:r>
          <a:endParaRPr lang="nl-BE" sz="1400" dirty="0">
            <a:latin typeface="Arial"/>
            <a:cs typeface="Arial" pitchFamily="34" charset="0"/>
          </a:endParaRPr>
        </a:p>
      </dgm:t>
    </dgm:pt>
    <dgm:pt modelId="{8874E421-36FD-4932-81C9-865727DA09B2}" type="parTrans" cxnId="{8373B197-9F8A-40BE-B5DA-C89D021D0788}">
      <dgm:prSet/>
      <dgm:spPr/>
      <dgm:t>
        <a:bodyPr/>
        <a:lstStyle/>
        <a:p>
          <a:endParaRPr lang="nl-BE"/>
        </a:p>
      </dgm:t>
    </dgm:pt>
    <dgm:pt modelId="{497F63EB-AD78-438A-8086-F2356D528F30}" type="sibTrans" cxnId="{8373B197-9F8A-40BE-B5DA-C89D021D0788}">
      <dgm:prSet/>
      <dgm:spPr/>
      <dgm:t>
        <a:bodyPr/>
        <a:lstStyle/>
        <a:p>
          <a:endParaRPr lang="nl-BE"/>
        </a:p>
      </dgm:t>
    </dgm:pt>
    <dgm:pt modelId="{C0C964C7-981C-4381-BD2D-2E665606AB1F}">
      <dgm:prSet phldrT="[Tekst]" custT="1"/>
      <dgm:spPr/>
      <dgm:t>
        <a:bodyPr/>
        <a:lstStyle/>
        <a:p>
          <a:r>
            <a:rPr lang="en-GB" sz="1400" dirty="0" smtClean="0">
              <a:latin typeface="Arial"/>
            </a:rPr>
            <a:t>sexual harassment laws (lack of protection laws)</a:t>
          </a:r>
          <a:endParaRPr lang="nl-BE" sz="1400" dirty="0">
            <a:latin typeface="Arial"/>
            <a:cs typeface="Arial" pitchFamily="34" charset="0"/>
          </a:endParaRPr>
        </a:p>
      </dgm:t>
    </dgm:pt>
    <dgm:pt modelId="{361AE825-9805-4178-B377-4B97FDCB96D3}" type="parTrans" cxnId="{63AA3E88-3CEA-47D0-B728-B6AF24AC5FFB}">
      <dgm:prSet/>
      <dgm:spPr/>
      <dgm:t>
        <a:bodyPr/>
        <a:lstStyle/>
        <a:p>
          <a:endParaRPr lang="nl-BE"/>
        </a:p>
      </dgm:t>
    </dgm:pt>
    <dgm:pt modelId="{3B0ABF7B-5F07-4313-9225-BB2DA93432A1}" type="sibTrans" cxnId="{63AA3E88-3CEA-47D0-B728-B6AF24AC5FFB}">
      <dgm:prSet/>
      <dgm:spPr/>
      <dgm:t>
        <a:bodyPr/>
        <a:lstStyle/>
        <a:p>
          <a:endParaRPr lang="nl-BE"/>
        </a:p>
      </dgm:t>
    </dgm:pt>
    <dgm:pt modelId="{8908DF9B-B8A9-4710-ADAF-A94472ACFF60}">
      <dgm:prSet custT="1"/>
      <dgm:spPr/>
      <dgm:t>
        <a:bodyPr/>
        <a:lstStyle/>
        <a:p>
          <a:r>
            <a:rPr lang="en-GB" sz="1400" dirty="0" smtClean="0">
              <a:latin typeface="Arial"/>
            </a:rPr>
            <a:t>Inequalities related to marriage, divorce, custody</a:t>
          </a:r>
          <a:endParaRPr lang="nl-BE" sz="1400" dirty="0">
            <a:latin typeface="Arial"/>
            <a:cs typeface="Arial" pitchFamily="34" charset="0"/>
          </a:endParaRPr>
        </a:p>
      </dgm:t>
    </dgm:pt>
    <dgm:pt modelId="{E83E79E0-938D-4786-B4A5-9BD17B8A279B}" type="parTrans" cxnId="{36E47C45-39AB-4B04-8556-3D07804048DA}">
      <dgm:prSet/>
      <dgm:spPr/>
      <dgm:t>
        <a:bodyPr/>
        <a:lstStyle/>
        <a:p>
          <a:endParaRPr lang="nl-BE"/>
        </a:p>
      </dgm:t>
    </dgm:pt>
    <dgm:pt modelId="{9A5A49CA-30AA-4A84-8080-6B8CB97B13CB}" type="sibTrans" cxnId="{36E47C45-39AB-4B04-8556-3D07804048DA}">
      <dgm:prSet/>
      <dgm:spPr/>
      <dgm:t>
        <a:bodyPr/>
        <a:lstStyle/>
        <a:p>
          <a:endParaRPr lang="nl-BE"/>
        </a:p>
      </dgm:t>
    </dgm:pt>
    <dgm:pt modelId="{C0176A83-7702-4363-8F88-9EE7E632FC3E}">
      <dgm:prSet custT="1"/>
      <dgm:spPr/>
      <dgm:t>
        <a:bodyPr/>
        <a:lstStyle/>
        <a:p>
          <a:pPr>
            <a:lnSpc>
              <a:spcPct val="100000"/>
            </a:lnSpc>
            <a:spcAft>
              <a:spcPts val="0"/>
            </a:spcAft>
          </a:pPr>
          <a:r>
            <a:rPr lang="en-GB" sz="1400" u="none" dirty="0" smtClean="0">
              <a:latin typeface="Arial"/>
            </a:rPr>
            <a:t>equal pays for equal work, equal treatment, equal opportunities</a:t>
          </a:r>
          <a:endParaRPr lang="nl-BE" sz="1400" u="none" dirty="0">
            <a:latin typeface="Arial"/>
            <a:cs typeface="Arial" pitchFamily="34" charset="0"/>
          </a:endParaRPr>
        </a:p>
      </dgm:t>
    </dgm:pt>
    <dgm:pt modelId="{014694D4-3DDA-4177-8C8E-7628B5DAF557}" type="parTrans" cxnId="{4181E12E-4C0A-404C-A8C8-4581C50836CE}">
      <dgm:prSet/>
      <dgm:spPr/>
      <dgm:t>
        <a:bodyPr/>
        <a:lstStyle/>
        <a:p>
          <a:endParaRPr lang="en-US"/>
        </a:p>
      </dgm:t>
    </dgm:pt>
    <dgm:pt modelId="{304F02F5-6AF7-4B0F-BBF7-84995E9B2BAB}" type="sibTrans" cxnId="{4181E12E-4C0A-404C-A8C8-4581C50836CE}">
      <dgm:prSet/>
      <dgm:spPr/>
      <dgm:t>
        <a:bodyPr/>
        <a:lstStyle/>
        <a:p>
          <a:endParaRPr lang="en-US"/>
        </a:p>
      </dgm:t>
    </dgm:pt>
    <dgm:pt modelId="{224EF0FD-C6B0-CF41-9148-619DA97B42E2}">
      <dgm:prSet phldrT="[Tekst]" custT="1"/>
      <dgm:spPr/>
      <dgm:t>
        <a:bodyPr/>
        <a:lstStyle/>
        <a:p>
          <a:r>
            <a:rPr lang="en-GB" sz="1400" dirty="0" smtClean="0">
              <a:latin typeface="Arial"/>
            </a:rPr>
            <a:t>in particular related to property and land</a:t>
          </a:r>
          <a:endParaRPr lang="nl-BE" sz="1400" dirty="0">
            <a:latin typeface="Arial"/>
            <a:cs typeface="Arial" pitchFamily="34" charset="0"/>
          </a:endParaRPr>
        </a:p>
      </dgm:t>
    </dgm:pt>
    <dgm:pt modelId="{DF25EE75-4CBA-B842-8E08-55BE88BEACD3}" type="parTrans" cxnId="{6DAE0CD4-C6DD-AB44-87C0-536C1C239CB2}">
      <dgm:prSet/>
      <dgm:spPr/>
      <dgm:t>
        <a:bodyPr/>
        <a:lstStyle/>
        <a:p>
          <a:endParaRPr lang="en-US"/>
        </a:p>
      </dgm:t>
    </dgm:pt>
    <dgm:pt modelId="{AE2410B5-D9B6-5046-8C45-80041105BB63}" type="sibTrans" cxnId="{6DAE0CD4-C6DD-AB44-87C0-536C1C239CB2}">
      <dgm:prSet/>
      <dgm:spPr/>
      <dgm:t>
        <a:bodyPr/>
        <a:lstStyle/>
        <a:p>
          <a:endParaRPr lang="en-US"/>
        </a:p>
      </dgm:t>
    </dgm:pt>
    <dgm:pt modelId="{4C2FF5C0-63C0-6042-B12A-DBF3C7D8105C}">
      <dgm:prSet custT="1"/>
      <dgm:spPr/>
      <dgm:t>
        <a:bodyPr/>
        <a:lstStyle/>
        <a:p>
          <a:r>
            <a:rPr lang="en-GB" sz="1400" dirty="0" smtClean="0">
              <a:latin typeface="Arial"/>
            </a:rPr>
            <a:t>right to abortion, rights to maternity leave, HIV related information and treatments, etc.</a:t>
          </a:r>
          <a:r>
            <a:rPr lang="en-GB" sz="1400" u="sng" dirty="0" smtClean="0">
              <a:latin typeface="Arial"/>
            </a:rPr>
            <a:t> </a:t>
          </a:r>
          <a:endParaRPr lang="nl-BE" sz="1400" dirty="0">
            <a:latin typeface="Arial"/>
            <a:cs typeface="Arial" pitchFamily="34" charset="0"/>
          </a:endParaRPr>
        </a:p>
      </dgm:t>
    </dgm:pt>
    <dgm:pt modelId="{C7506921-F1D6-9848-AFA9-4DD7C38A5E52}" type="parTrans" cxnId="{00531304-AB8B-B54E-B808-85FD0C8C3DD2}">
      <dgm:prSet/>
      <dgm:spPr/>
      <dgm:t>
        <a:bodyPr/>
        <a:lstStyle/>
        <a:p>
          <a:endParaRPr lang="en-US"/>
        </a:p>
      </dgm:t>
    </dgm:pt>
    <dgm:pt modelId="{67E056BC-48A2-824C-9852-C5E21F028CA3}" type="sibTrans" cxnId="{00531304-AB8B-B54E-B808-85FD0C8C3DD2}">
      <dgm:prSet/>
      <dgm:spPr/>
      <dgm:t>
        <a:bodyPr/>
        <a:lstStyle/>
        <a:p>
          <a:endParaRPr lang="en-US"/>
        </a:p>
      </dgm:t>
    </dgm:pt>
    <dgm:pt modelId="{C350F2D6-1A1B-43D6-BEF5-91C0A67C716F}" type="pres">
      <dgm:prSet presAssocID="{3861BDB3-DA9D-419D-BC10-6A228AA5A1E0}" presName="Name0" presStyleCnt="0">
        <dgm:presLayoutVars>
          <dgm:chPref val="3"/>
          <dgm:dir/>
          <dgm:animLvl val="lvl"/>
          <dgm:resizeHandles/>
        </dgm:presLayoutVars>
      </dgm:prSet>
      <dgm:spPr/>
      <dgm:t>
        <a:bodyPr/>
        <a:lstStyle/>
        <a:p>
          <a:endParaRPr lang="nl-BE"/>
        </a:p>
      </dgm:t>
    </dgm:pt>
    <dgm:pt modelId="{B9216C80-E9EA-4C0E-906B-A2EFD8D33737}" type="pres">
      <dgm:prSet presAssocID="{4C4FDCBA-4CD4-4CC3-9F63-778FC2E2B9CA}" presName="horFlow" presStyleCnt="0"/>
      <dgm:spPr/>
    </dgm:pt>
    <dgm:pt modelId="{E55D80D4-20F4-48C2-83AB-D723175A7E3C}" type="pres">
      <dgm:prSet presAssocID="{4C4FDCBA-4CD4-4CC3-9F63-778FC2E2B9CA}" presName="bigChev" presStyleLbl="node1" presStyleIdx="0" presStyleCnt="7" custScaleX="349002"/>
      <dgm:spPr/>
      <dgm:t>
        <a:bodyPr/>
        <a:lstStyle/>
        <a:p>
          <a:endParaRPr lang="nl-BE"/>
        </a:p>
      </dgm:t>
    </dgm:pt>
    <dgm:pt modelId="{66DAF102-EC20-4AA1-80B2-AA7CCE2E6AA4}" type="pres">
      <dgm:prSet presAssocID="{4C4FDCBA-4CD4-4CC3-9F63-778FC2E2B9CA}" presName="vSp" presStyleCnt="0"/>
      <dgm:spPr/>
    </dgm:pt>
    <dgm:pt modelId="{AB362CFD-AC38-4C05-8B4D-5972E77EAF10}" type="pres">
      <dgm:prSet presAssocID="{C0C964C7-981C-4381-BD2D-2E665606AB1F}" presName="horFlow" presStyleCnt="0"/>
      <dgm:spPr/>
    </dgm:pt>
    <dgm:pt modelId="{9A3F660D-3218-493E-9F35-3AF65C1D3C83}" type="pres">
      <dgm:prSet presAssocID="{C0C964C7-981C-4381-BD2D-2E665606AB1F}" presName="bigChev" presStyleLbl="node1" presStyleIdx="1" presStyleCnt="7" custScaleX="348501" custLinFactNeighborX="-4126" custLinFactNeighborY="-1682"/>
      <dgm:spPr/>
      <dgm:t>
        <a:bodyPr/>
        <a:lstStyle/>
        <a:p>
          <a:endParaRPr lang="nl-BE"/>
        </a:p>
      </dgm:t>
    </dgm:pt>
    <dgm:pt modelId="{DE9D232D-D08F-4360-9634-4C0F2E34CE13}" type="pres">
      <dgm:prSet presAssocID="{C0C964C7-981C-4381-BD2D-2E665606AB1F}" presName="vSp" presStyleCnt="0"/>
      <dgm:spPr/>
    </dgm:pt>
    <dgm:pt modelId="{43AFBBBA-7D85-4844-A640-E3CE86F994B0}" type="pres">
      <dgm:prSet presAssocID="{FB098568-4A40-4CE9-ACBA-14F8B911FCF9}" presName="horFlow" presStyleCnt="0"/>
      <dgm:spPr/>
    </dgm:pt>
    <dgm:pt modelId="{D721D404-3B3A-49D1-B2E4-7A5495C5AAFC}" type="pres">
      <dgm:prSet presAssocID="{FB098568-4A40-4CE9-ACBA-14F8B911FCF9}" presName="bigChev" presStyleLbl="node1" presStyleIdx="2" presStyleCnt="7" custScaleX="349002"/>
      <dgm:spPr/>
      <dgm:t>
        <a:bodyPr/>
        <a:lstStyle/>
        <a:p>
          <a:endParaRPr lang="nl-BE"/>
        </a:p>
      </dgm:t>
    </dgm:pt>
    <dgm:pt modelId="{43FB81A1-3EAE-48C0-810B-422FDF969E85}" type="pres">
      <dgm:prSet presAssocID="{FB098568-4A40-4CE9-ACBA-14F8B911FCF9}" presName="vSp" presStyleCnt="0"/>
      <dgm:spPr/>
    </dgm:pt>
    <dgm:pt modelId="{021EC0C2-26B5-D440-830F-EE8EC3BBBB9D}" type="pres">
      <dgm:prSet presAssocID="{224EF0FD-C6B0-CF41-9148-619DA97B42E2}" presName="horFlow" presStyleCnt="0"/>
      <dgm:spPr/>
    </dgm:pt>
    <dgm:pt modelId="{DF0794FE-DC8C-AE49-B74B-DFC146E2C33D}" type="pres">
      <dgm:prSet presAssocID="{224EF0FD-C6B0-CF41-9148-619DA97B42E2}" presName="bigChev" presStyleLbl="node1" presStyleIdx="3" presStyleCnt="7" custScaleX="349002"/>
      <dgm:spPr/>
      <dgm:t>
        <a:bodyPr/>
        <a:lstStyle/>
        <a:p>
          <a:endParaRPr lang="en-US"/>
        </a:p>
      </dgm:t>
    </dgm:pt>
    <dgm:pt modelId="{5D3A6BB2-3676-F547-9E96-6E9B0E09E878}" type="pres">
      <dgm:prSet presAssocID="{224EF0FD-C6B0-CF41-9148-619DA97B42E2}" presName="vSp" presStyleCnt="0"/>
      <dgm:spPr/>
    </dgm:pt>
    <dgm:pt modelId="{442A8963-A88E-46B6-8B26-12A2EB282A7A}" type="pres">
      <dgm:prSet presAssocID="{8908DF9B-B8A9-4710-ADAF-A94472ACFF60}" presName="horFlow" presStyleCnt="0"/>
      <dgm:spPr/>
    </dgm:pt>
    <dgm:pt modelId="{C7FB497C-F6F4-4141-994F-DFB813C00ACB}" type="pres">
      <dgm:prSet presAssocID="{8908DF9B-B8A9-4710-ADAF-A94472ACFF60}" presName="bigChev" presStyleLbl="node1" presStyleIdx="4" presStyleCnt="7" custScaleX="349002" custScaleY="115214"/>
      <dgm:spPr/>
      <dgm:t>
        <a:bodyPr/>
        <a:lstStyle/>
        <a:p>
          <a:endParaRPr lang="nl-BE"/>
        </a:p>
      </dgm:t>
    </dgm:pt>
    <dgm:pt modelId="{7E43B031-4DF9-46AF-A356-9805BADCD5ED}" type="pres">
      <dgm:prSet presAssocID="{8908DF9B-B8A9-4710-ADAF-A94472ACFF60}" presName="vSp" presStyleCnt="0"/>
      <dgm:spPr/>
    </dgm:pt>
    <dgm:pt modelId="{F391A56D-7BF8-494F-A7E4-49361555C29C}" type="pres">
      <dgm:prSet presAssocID="{4C2FF5C0-63C0-6042-B12A-DBF3C7D8105C}" presName="horFlow" presStyleCnt="0"/>
      <dgm:spPr/>
    </dgm:pt>
    <dgm:pt modelId="{FA7185D0-3C56-F94B-856F-E54E24AC2739}" type="pres">
      <dgm:prSet presAssocID="{4C2FF5C0-63C0-6042-B12A-DBF3C7D8105C}" presName="bigChev" presStyleLbl="node1" presStyleIdx="5" presStyleCnt="7" custScaleX="349003"/>
      <dgm:spPr/>
      <dgm:t>
        <a:bodyPr/>
        <a:lstStyle/>
        <a:p>
          <a:endParaRPr lang="en-US"/>
        </a:p>
      </dgm:t>
    </dgm:pt>
    <dgm:pt modelId="{2D79A868-67B7-7A49-9A32-580573ED51A8}" type="pres">
      <dgm:prSet presAssocID="{4C2FF5C0-63C0-6042-B12A-DBF3C7D8105C}" presName="vSp" presStyleCnt="0"/>
      <dgm:spPr/>
    </dgm:pt>
    <dgm:pt modelId="{AC5184B6-F1A3-411D-B544-A21B3885CC17}" type="pres">
      <dgm:prSet presAssocID="{C0176A83-7702-4363-8F88-9EE7E632FC3E}" presName="horFlow" presStyleCnt="0"/>
      <dgm:spPr/>
    </dgm:pt>
    <dgm:pt modelId="{11647F35-B91D-4124-AEBE-A47D9CA13D62}" type="pres">
      <dgm:prSet presAssocID="{C0176A83-7702-4363-8F88-9EE7E632FC3E}" presName="bigChev" presStyleLbl="node1" presStyleIdx="6" presStyleCnt="7" custScaleX="349002"/>
      <dgm:spPr/>
      <dgm:t>
        <a:bodyPr/>
        <a:lstStyle/>
        <a:p>
          <a:endParaRPr lang="nl-BE"/>
        </a:p>
      </dgm:t>
    </dgm:pt>
  </dgm:ptLst>
  <dgm:cxnLst>
    <dgm:cxn modelId="{4181E12E-4C0A-404C-A8C8-4581C50836CE}" srcId="{3861BDB3-DA9D-419D-BC10-6A228AA5A1E0}" destId="{C0176A83-7702-4363-8F88-9EE7E632FC3E}" srcOrd="6" destOrd="0" parTransId="{014694D4-3DDA-4177-8C8E-7628B5DAF557}" sibTransId="{304F02F5-6AF7-4B0F-BBF7-84995E9B2BAB}"/>
    <dgm:cxn modelId="{6DAE0CD4-C6DD-AB44-87C0-536C1C239CB2}" srcId="{3861BDB3-DA9D-419D-BC10-6A228AA5A1E0}" destId="{224EF0FD-C6B0-CF41-9148-619DA97B42E2}" srcOrd="3" destOrd="0" parTransId="{DF25EE75-4CBA-B842-8E08-55BE88BEACD3}" sibTransId="{AE2410B5-D9B6-5046-8C45-80041105BB63}"/>
    <dgm:cxn modelId="{DC8988F3-A57C-DF44-AE7E-52B427FA6601}" type="presOf" srcId="{C0176A83-7702-4363-8F88-9EE7E632FC3E}" destId="{11647F35-B91D-4124-AEBE-A47D9CA13D62}" srcOrd="0" destOrd="0" presId="urn:microsoft.com/office/officeart/2005/8/layout/lProcess3"/>
    <dgm:cxn modelId="{36E47C45-39AB-4B04-8556-3D07804048DA}" srcId="{3861BDB3-DA9D-419D-BC10-6A228AA5A1E0}" destId="{8908DF9B-B8A9-4710-ADAF-A94472ACFF60}" srcOrd="4" destOrd="0" parTransId="{E83E79E0-938D-4786-B4A5-9BD17B8A279B}" sibTransId="{9A5A49CA-30AA-4A84-8080-6B8CB97B13CB}"/>
    <dgm:cxn modelId="{AFCED3A0-5A88-2144-B20A-C4C1F8B33231}" type="presOf" srcId="{8908DF9B-B8A9-4710-ADAF-A94472ACFF60}" destId="{C7FB497C-F6F4-4141-994F-DFB813C00ACB}" srcOrd="0" destOrd="0" presId="urn:microsoft.com/office/officeart/2005/8/layout/lProcess3"/>
    <dgm:cxn modelId="{D7D4DA7B-D746-42ED-B44F-A486CB16A18C}" srcId="{3861BDB3-DA9D-419D-BC10-6A228AA5A1E0}" destId="{4C4FDCBA-4CD4-4CC3-9F63-778FC2E2B9CA}" srcOrd="0" destOrd="0" parTransId="{E1DA3AFC-41F8-414D-9128-DFC98232D77F}" sibTransId="{FDD9C3B1-85CF-4E3E-A952-39B10D88A802}"/>
    <dgm:cxn modelId="{00531304-AB8B-B54E-B808-85FD0C8C3DD2}" srcId="{3861BDB3-DA9D-419D-BC10-6A228AA5A1E0}" destId="{4C2FF5C0-63C0-6042-B12A-DBF3C7D8105C}" srcOrd="5" destOrd="0" parTransId="{C7506921-F1D6-9848-AFA9-4DD7C38A5E52}" sibTransId="{67E056BC-48A2-824C-9852-C5E21F028CA3}"/>
    <dgm:cxn modelId="{8373B197-9F8A-40BE-B5DA-C89D021D0788}" srcId="{3861BDB3-DA9D-419D-BC10-6A228AA5A1E0}" destId="{FB098568-4A40-4CE9-ACBA-14F8B911FCF9}" srcOrd="2" destOrd="0" parTransId="{8874E421-36FD-4932-81C9-865727DA09B2}" sibTransId="{497F63EB-AD78-438A-8086-F2356D528F30}"/>
    <dgm:cxn modelId="{D58CF744-62EC-B34C-93A9-4623ECCB3C5E}" type="presOf" srcId="{224EF0FD-C6B0-CF41-9148-619DA97B42E2}" destId="{DF0794FE-DC8C-AE49-B74B-DFC146E2C33D}" srcOrd="0" destOrd="0" presId="urn:microsoft.com/office/officeart/2005/8/layout/lProcess3"/>
    <dgm:cxn modelId="{6612480B-3E4A-8949-931E-F8D90491AD23}" type="presOf" srcId="{FB098568-4A40-4CE9-ACBA-14F8B911FCF9}" destId="{D721D404-3B3A-49D1-B2E4-7A5495C5AAFC}" srcOrd="0" destOrd="0" presId="urn:microsoft.com/office/officeart/2005/8/layout/lProcess3"/>
    <dgm:cxn modelId="{63AA3E88-3CEA-47D0-B728-B6AF24AC5FFB}" srcId="{3861BDB3-DA9D-419D-BC10-6A228AA5A1E0}" destId="{C0C964C7-981C-4381-BD2D-2E665606AB1F}" srcOrd="1" destOrd="0" parTransId="{361AE825-9805-4178-B377-4B97FDCB96D3}" sibTransId="{3B0ABF7B-5F07-4313-9225-BB2DA93432A1}"/>
    <dgm:cxn modelId="{6CA5A57A-3CA3-5E48-A5FC-82A0A760D9A4}" type="presOf" srcId="{4C2FF5C0-63C0-6042-B12A-DBF3C7D8105C}" destId="{FA7185D0-3C56-F94B-856F-E54E24AC2739}" srcOrd="0" destOrd="0" presId="urn:microsoft.com/office/officeart/2005/8/layout/lProcess3"/>
    <dgm:cxn modelId="{181AB882-4260-FF40-B686-293F118422F6}" type="presOf" srcId="{3861BDB3-DA9D-419D-BC10-6A228AA5A1E0}" destId="{C350F2D6-1A1B-43D6-BEF5-91C0A67C716F}" srcOrd="0" destOrd="0" presId="urn:microsoft.com/office/officeart/2005/8/layout/lProcess3"/>
    <dgm:cxn modelId="{1CC3FBD4-201A-C34C-AAD4-9A85AEA5956B}" type="presOf" srcId="{4C4FDCBA-4CD4-4CC3-9F63-778FC2E2B9CA}" destId="{E55D80D4-20F4-48C2-83AB-D723175A7E3C}" srcOrd="0" destOrd="0" presId="urn:microsoft.com/office/officeart/2005/8/layout/lProcess3"/>
    <dgm:cxn modelId="{CFC40DF3-B660-3A4D-BB59-C019CB86832A}" type="presOf" srcId="{C0C964C7-981C-4381-BD2D-2E665606AB1F}" destId="{9A3F660D-3218-493E-9F35-3AF65C1D3C83}" srcOrd="0" destOrd="0" presId="urn:microsoft.com/office/officeart/2005/8/layout/lProcess3"/>
    <dgm:cxn modelId="{46F8A7A1-C039-CE41-9144-B375381ABFB8}" type="presParOf" srcId="{C350F2D6-1A1B-43D6-BEF5-91C0A67C716F}" destId="{B9216C80-E9EA-4C0E-906B-A2EFD8D33737}" srcOrd="0" destOrd="0" presId="urn:microsoft.com/office/officeart/2005/8/layout/lProcess3"/>
    <dgm:cxn modelId="{2CA90AA6-3CBA-3647-97BC-EA4A7AB87844}" type="presParOf" srcId="{B9216C80-E9EA-4C0E-906B-A2EFD8D33737}" destId="{E55D80D4-20F4-48C2-83AB-D723175A7E3C}" srcOrd="0" destOrd="0" presId="urn:microsoft.com/office/officeart/2005/8/layout/lProcess3"/>
    <dgm:cxn modelId="{204011C5-7CE6-2D4B-A573-17E0849EFDD0}" type="presParOf" srcId="{C350F2D6-1A1B-43D6-BEF5-91C0A67C716F}" destId="{66DAF102-EC20-4AA1-80B2-AA7CCE2E6AA4}" srcOrd="1" destOrd="0" presId="urn:microsoft.com/office/officeart/2005/8/layout/lProcess3"/>
    <dgm:cxn modelId="{30BD7603-70C5-E448-B8CC-3EB4ED6FD599}" type="presParOf" srcId="{C350F2D6-1A1B-43D6-BEF5-91C0A67C716F}" destId="{AB362CFD-AC38-4C05-8B4D-5972E77EAF10}" srcOrd="2" destOrd="0" presId="urn:microsoft.com/office/officeart/2005/8/layout/lProcess3"/>
    <dgm:cxn modelId="{86ABBAAD-8AEE-F040-8BF1-95D3F21EFBA1}" type="presParOf" srcId="{AB362CFD-AC38-4C05-8B4D-5972E77EAF10}" destId="{9A3F660D-3218-493E-9F35-3AF65C1D3C83}" srcOrd="0" destOrd="0" presId="urn:microsoft.com/office/officeart/2005/8/layout/lProcess3"/>
    <dgm:cxn modelId="{02439437-2CF6-5647-A915-F11E56478779}" type="presParOf" srcId="{C350F2D6-1A1B-43D6-BEF5-91C0A67C716F}" destId="{DE9D232D-D08F-4360-9634-4C0F2E34CE13}" srcOrd="3" destOrd="0" presId="urn:microsoft.com/office/officeart/2005/8/layout/lProcess3"/>
    <dgm:cxn modelId="{B094D262-54F4-6B44-9E5F-DE2D115E7E51}" type="presParOf" srcId="{C350F2D6-1A1B-43D6-BEF5-91C0A67C716F}" destId="{43AFBBBA-7D85-4844-A640-E3CE86F994B0}" srcOrd="4" destOrd="0" presId="urn:microsoft.com/office/officeart/2005/8/layout/lProcess3"/>
    <dgm:cxn modelId="{04F69046-E704-8042-88F4-7FDAE25505BC}" type="presParOf" srcId="{43AFBBBA-7D85-4844-A640-E3CE86F994B0}" destId="{D721D404-3B3A-49D1-B2E4-7A5495C5AAFC}" srcOrd="0" destOrd="0" presId="urn:microsoft.com/office/officeart/2005/8/layout/lProcess3"/>
    <dgm:cxn modelId="{9EE6CD40-5F66-E344-9098-B9FA0A6E8358}" type="presParOf" srcId="{C350F2D6-1A1B-43D6-BEF5-91C0A67C716F}" destId="{43FB81A1-3EAE-48C0-810B-422FDF969E85}" srcOrd="5" destOrd="0" presId="urn:microsoft.com/office/officeart/2005/8/layout/lProcess3"/>
    <dgm:cxn modelId="{9D9A65FD-97B3-D043-98A5-BF33A07F754A}" type="presParOf" srcId="{C350F2D6-1A1B-43D6-BEF5-91C0A67C716F}" destId="{021EC0C2-26B5-D440-830F-EE8EC3BBBB9D}" srcOrd="6" destOrd="0" presId="urn:microsoft.com/office/officeart/2005/8/layout/lProcess3"/>
    <dgm:cxn modelId="{74AD6CCF-8558-E94D-9BDF-8FFBEAA1100A}" type="presParOf" srcId="{021EC0C2-26B5-D440-830F-EE8EC3BBBB9D}" destId="{DF0794FE-DC8C-AE49-B74B-DFC146E2C33D}" srcOrd="0" destOrd="0" presId="urn:microsoft.com/office/officeart/2005/8/layout/lProcess3"/>
    <dgm:cxn modelId="{06BBE8ED-BC83-BC42-9A28-25D3FA080355}" type="presParOf" srcId="{C350F2D6-1A1B-43D6-BEF5-91C0A67C716F}" destId="{5D3A6BB2-3676-F547-9E96-6E9B0E09E878}" srcOrd="7" destOrd="0" presId="urn:microsoft.com/office/officeart/2005/8/layout/lProcess3"/>
    <dgm:cxn modelId="{DAFC6D8E-1A72-7D4E-B548-05E932917C54}" type="presParOf" srcId="{C350F2D6-1A1B-43D6-BEF5-91C0A67C716F}" destId="{442A8963-A88E-46B6-8B26-12A2EB282A7A}" srcOrd="8" destOrd="0" presId="urn:microsoft.com/office/officeart/2005/8/layout/lProcess3"/>
    <dgm:cxn modelId="{3EF2AA4A-4A7A-2E47-8958-44DFFFF06EB9}" type="presParOf" srcId="{442A8963-A88E-46B6-8B26-12A2EB282A7A}" destId="{C7FB497C-F6F4-4141-994F-DFB813C00ACB}" srcOrd="0" destOrd="0" presId="urn:microsoft.com/office/officeart/2005/8/layout/lProcess3"/>
    <dgm:cxn modelId="{9F0CB4A4-297F-1049-98E5-88CA5B4BF539}" type="presParOf" srcId="{C350F2D6-1A1B-43D6-BEF5-91C0A67C716F}" destId="{7E43B031-4DF9-46AF-A356-9805BADCD5ED}" srcOrd="9" destOrd="0" presId="urn:microsoft.com/office/officeart/2005/8/layout/lProcess3"/>
    <dgm:cxn modelId="{2D46626D-E52F-3A4C-A7AC-D5C032F1073B}" type="presParOf" srcId="{C350F2D6-1A1B-43D6-BEF5-91C0A67C716F}" destId="{F391A56D-7BF8-494F-A7E4-49361555C29C}" srcOrd="10" destOrd="0" presId="urn:microsoft.com/office/officeart/2005/8/layout/lProcess3"/>
    <dgm:cxn modelId="{C406DDE5-2B46-314B-A26F-A9F3CB1B1DBE}" type="presParOf" srcId="{F391A56D-7BF8-494F-A7E4-49361555C29C}" destId="{FA7185D0-3C56-F94B-856F-E54E24AC2739}" srcOrd="0" destOrd="0" presId="urn:microsoft.com/office/officeart/2005/8/layout/lProcess3"/>
    <dgm:cxn modelId="{43AE7D55-7443-C64B-8B5D-0CF7411DCC10}" type="presParOf" srcId="{C350F2D6-1A1B-43D6-BEF5-91C0A67C716F}" destId="{2D79A868-67B7-7A49-9A32-580573ED51A8}" srcOrd="11" destOrd="0" presId="urn:microsoft.com/office/officeart/2005/8/layout/lProcess3"/>
    <dgm:cxn modelId="{290D10F7-E500-3F49-B383-92623BBBCB0E}" type="presParOf" srcId="{C350F2D6-1A1B-43D6-BEF5-91C0A67C716F}" destId="{AC5184B6-F1A3-411D-B544-A21B3885CC17}" srcOrd="12" destOrd="0" presId="urn:microsoft.com/office/officeart/2005/8/layout/lProcess3"/>
    <dgm:cxn modelId="{FB39D4A4-D28D-0C49-AC8C-7EB901594C49}" type="presParOf" srcId="{AC5184B6-F1A3-411D-B544-A21B3885CC17}" destId="{11647F35-B91D-4124-AEBE-A47D9CA13D62}" srcOrd="0" destOrd="0" presId="urn:microsoft.com/office/officeart/2005/8/layout/lProcess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FA7FAD-8957-47D4-8349-AD5FC407B72A}">
      <dsp:nvSpPr>
        <dsp:cNvPr id="0" name=""/>
        <dsp:cNvSpPr/>
      </dsp:nvSpPr>
      <dsp:spPr>
        <a:xfrm>
          <a:off x="4252" y="0"/>
          <a:ext cx="4090813" cy="496855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Sex</a:t>
          </a:r>
          <a:endParaRPr lang="nl-BE" sz="6500" kern="1200" dirty="0"/>
        </a:p>
      </dsp:txBody>
      <dsp:txXfrm>
        <a:off x="4252" y="0"/>
        <a:ext cx="4090813" cy="1490565"/>
      </dsp:txXfrm>
    </dsp:sp>
    <dsp:sp modelId="{4CD22B94-6D6C-4AA3-86FA-FB03C4312E33}">
      <dsp:nvSpPr>
        <dsp:cNvPr id="0" name=""/>
        <dsp:cNvSpPr/>
      </dsp:nvSpPr>
      <dsp:spPr>
        <a:xfrm>
          <a:off x="413334" y="1490686"/>
          <a:ext cx="3272651" cy="72381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Biological differences (man/women) </a:t>
          </a:r>
          <a:endParaRPr lang="nl-BE" sz="1200" kern="1200" dirty="0"/>
        </a:p>
      </dsp:txBody>
      <dsp:txXfrm>
        <a:off x="413334" y="1490686"/>
        <a:ext cx="3272651" cy="723812"/>
      </dsp:txXfrm>
    </dsp:sp>
    <dsp:sp modelId="{3DE86AEE-F095-4CD6-B7FF-E5B5074C6330}">
      <dsp:nvSpPr>
        <dsp:cNvPr id="0" name=""/>
        <dsp:cNvSpPr/>
      </dsp:nvSpPr>
      <dsp:spPr>
        <a:xfrm>
          <a:off x="413334" y="2325854"/>
          <a:ext cx="3272651" cy="72381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Chromosomal and physiological characteristics  of men and women do not vary much among  different  cultures</a:t>
          </a:r>
          <a:endParaRPr lang="nl-BE" sz="1200" kern="1200" dirty="0"/>
        </a:p>
      </dsp:txBody>
      <dsp:txXfrm>
        <a:off x="413334" y="2325854"/>
        <a:ext cx="3272651" cy="723812"/>
      </dsp:txXfrm>
    </dsp:sp>
    <dsp:sp modelId="{C87A4CA7-1421-4788-B6B2-6A6F72B2CEC1}">
      <dsp:nvSpPr>
        <dsp:cNvPr id="0" name=""/>
        <dsp:cNvSpPr/>
      </dsp:nvSpPr>
      <dsp:spPr>
        <a:xfrm>
          <a:off x="413334" y="3161022"/>
          <a:ext cx="3272651" cy="72381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No much difference in time and place</a:t>
          </a:r>
          <a:endParaRPr lang="nl-BE" sz="1200" kern="1200" dirty="0"/>
        </a:p>
      </dsp:txBody>
      <dsp:txXfrm>
        <a:off x="413334" y="3161022"/>
        <a:ext cx="3272651" cy="723812"/>
      </dsp:txXfrm>
    </dsp:sp>
    <dsp:sp modelId="{40733E71-0E39-4004-A432-FA778F061F3D}">
      <dsp:nvSpPr>
        <dsp:cNvPr id="0" name=""/>
        <dsp:cNvSpPr/>
      </dsp:nvSpPr>
      <dsp:spPr>
        <a:xfrm>
          <a:off x="413334" y="3996190"/>
          <a:ext cx="3272651" cy="72381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rather static</a:t>
          </a:r>
          <a:endParaRPr lang="nl-BE" sz="1200" kern="1200" dirty="0"/>
        </a:p>
      </dsp:txBody>
      <dsp:txXfrm>
        <a:off x="413334" y="3996190"/>
        <a:ext cx="3272651" cy="723812"/>
      </dsp:txXfrm>
    </dsp:sp>
    <dsp:sp modelId="{650DB52F-95A8-4BBF-80A2-6574CA160F97}">
      <dsp:nvSpPr>
        <dsp:cNvPr id="0" name=""/>
        <dsp:cNvSpPr/>
      </dsp:nvSpPr>
      <dsp:spPr>
        <a:xfrm>
          <a:off x="4401877" y="0"/>
          <a:ext cx="4090813" cy="4968552"/>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Gender</a:t>
          </a:r>
          <a:endParaRPr lang="nl-BE" sz="6500" kern="1200" dirty="0"/>
        </a:p>
      </dsp:txBody>
      <dsp:txXfrm>
        <a:off x="4401877" y="0"/>
        <a:ext cx="4090813" cy="1490565"/>
      </dsp:txXfrm>
    </dsp:sp>
    <dsp:sp modelId="{7843065D-6CE2-41CE-9AC7-7B142D838BDF}">
      <dsp:nvSpPr>
        <dsp:cNvPr id="0" name=""/>
        <dsp:cNvSpPr/>
      </dsp:nvSpPr>
      <dsp:spPr>
        <a:xfrm>
          <a:off x="4810958" y="1490686"/>
          <a:ext cx="3272651" cy="72381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Socially constructed differences  (masculinity/femininity) </a:t>
          </a:r>
          <a:endParaRPr lang="nl-BE" sz="1200" kern="1200" dirty="0"/>
        </a:p>
      </dsp:txBody>
      <dsp:txXfrm>
        <a:off x="4810958" y="1490686"/>
        <a:ext cx="3272651" cy="723812"/>
      </dsp:txXfrm>
    </dsp:sp>
    <dsp:sp modelId="{62B29731-3777-4D0D-8E5A-8C7B278C17C2}">
      <dsp:nvSpPr>
        <dsp:cNvPr id="0" name=""/>
        <dsp:cNvSpPr/>
      </dsp:nvSpPr>
      <dsp:spPr>
        <a:xfrm>
          <a:off x="4810958" y="2325854"/>
          <a:ext cx="3272651" cy="72381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Social, political, and economic  roles may vary much among different cultures</a:t>
          </a:r>
          <a:endParaRPr lang="nl-BE" sz="1200" kern="1200" dirty="0"/>
        </a:p>
      </dsp:txBody>
      <dsp:txXfrm>
        <a:off x="4810958" y="2325854"/>
        <a:ext cx="3272651" cy="723812"/>
      </dsp:txXfrm>
    </dsp:sp>
    <dsp:sp modelId="{4F9C6730-D752-45BB-8E45-560949DE2922}">
      <dsp:nvSpPr>
        <dsp:cNvPr id="0" name=""/>
        <dsp:cNvSpPr/>
      </dsp:nvSpPr>
      <dsp:spPr>
        <a:xfrm>
          <a:off x="4810958" y="3161022"/>
          <a:ext cx="3272651" cy="72381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Huge changes in time and place </a:t>
          </a:r>
          <a:endParaRPr lang="nl-BE" sz="1200" kern="1200" dirty="0"/>
        </a:p>
      </dsp:txBody>
      <dsp:txXfrm>
        <a:off x="4810958" y="3161022"/>
        <a:ext cx="3272651" cy="723812"/>
      </dsp:txXfrm>
    </dsp:sp>
    <dsp:sp modelId="{F9BC22C5-3769-4533-A1BE-DE6B4EBD7B41}">
      <dsp:nvSpPr>
        <dsp:cNvPr id="0" name=""/>
        <dsp:cNvSpPr/>
      </dsp:nvSpPr>
      <dsp:spPr>
        <a:xfrm>
          <a:off x="4810958" y="3996190"/>
          <a:ext cx="3272651" cy="723812"/>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US" sz="1200" kern="1200" dirty="0" smtClean="0"/>
            <a:t> dynamic</a:t>
          </a:r>
          <a:endParaRPr lang="nl-BE" sz="1200" kern="1200" dirty="0"/>
        </a:p>
      </dsp:txBody>
      <dsp:txXfrm>
        <a:off x="4810958" y="3996190"/>
        <a:ext cx="3272651" cy="7238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28D180-4DDA-453A-AF9E-97596BC51F62}">
      <dsp:nvSpPr>
        <dsp:cNvPr id="0" name=""/>
        <dsp:cNvSpPr/>
      </dsp:nvSpPr>
      <dsp:spPr>
        <a:xfrm>
          <a:off x="323528" y="0"/>
          <a:ext cx="8505378" cy="4611141"/>
        </a:xfrm>
        <a:prstGeom prst="swooshArrow">
          <a:avLst>
            <a:gd name="adj1" fmla="val 25000"/>
            <a:gd name="adj2" fmla="val 25000"/>
          </a:avLst>
        </a:prstGeom>
        <a:solidFill>
          <a:schemeClr val="accent2">
            <a:tint val="55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368BE344-4B2D-4174-812E-5327E21128BD}">
      <dsp:nvSpPr>
        <dsp:cNvPr id="0" name=""/>
        <dsp:cNvSpPr/>
      </dsp:nvSpPr>
      <dsp:spPr>
        <a:xfrm>
          <a:off x="1743871" y="3168108"/>
          <a:ext cx="191823" cy="191823"/>
        </a:xfrm>
        <a:prstGeom prst="ellipse">
          <a:avLst/>
        </a:prstGeom>
        <a:gradFill rotWithShape="0">
          <a:gsLst>
            <a:gs pos="0">
              <a:schemeClr val="accent2">
                <a:shade val="50000"/>
                <a:hueOff val="0"/>
                <a:satOff val="0"/>
                <a:lumOff val="0"/>
                <a:alphaOff val="0"/>
                <a:tint val="50000"/>
                <a:satMod val="300000"/>
              </a:schemeClr>
            </a:gs>
            <a:gs pos="35000">
              <a:schemeClr val="accent2">
                <a:shade val="50000"/>
                <a:hueOff val="0"/>
                <a:satOff val="0"/>
                <a:lumOff val="0"/>
                <a:alphaOff val="0"/>
                <a:tint val="37000"/>
                <a:satMod val="300000"/>
              </a:schemeClr>
            </a:gs>
            <a:gs pos="100000">
              <a:schemeClr val="accent2">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1AA0EC7-AFB2-42AC-968A-D4AD7034825B}">
      <dsp:nvSpPr>
        <dsp:cNvPr id="0" name=""/>
        <dsp:cNvSpPr/>
      </dsp:nvSpPr>
      <dsp:spPr>
        <a:xfrm>
          <a:off x="804391" y="3250800"/>
          <a:ext cx="3789815" cy="1359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43" tIns="0" rIns="0" bIns="0" numCol="1" spcCol="1270" anchor="t" anchorCtr="0">
          <a:noAutofit/>
        </a:bodyPr>
        <a:lstStyle/>
        <a:p>
          <a:pPr lvl="0" algn="r" defTabSz="755650">
            <a:lnSpc>
              <a:spcPct val="90000"/>
            </a:lnSpc>
            <a:spcBef>
              <a:spcPct val="0"/>
            </a:spcBef>
            <a:spcAft>
              <a:spcPts val="0"/>
            </a:spcAft>
          </a:pPr>
          <a:r>
            <a:rPr lang="en-US" sz="1700" kern="1200" dirty="0" smtClean="0"/>
            <a:t>The problem is not that men </a:t>
          </a:r>
        </a:p>
        <a:p>
          <a:pPr lvl="0" algn="r" defTabSz="755650">
            <a:lnSpc>
              <a:spcPct val="90000"/>
            </a:lnSpc>
            <a:spcBef>
              <a:spcPct val="0"/>
            </a:spcBef>
            <a:spcAft>
              <a:spcPts val="0"/>
            </a:spcAft>
          </a:pPr>
          <a:r>
            <a:rPr lang="en-US" sz="1700" kern="1200" dirty="0" smtClean="0"/>
            <a:t>and women are different, but </a:t>
          </a:r>
        </a:p>
        <a:p>
          <a:pPr lvl="0" algn="r" defTabSz="755650">
            <a:lnSpc>
              <a:spcPct val="90000"/>
            </a:lnSpc>
            <a:spcBef>
              <a:spcPct val="0"/>
            </a:spcBef>
            <a:spcAft>
              <a:spcPts val="0"/>
            </a:spcAft>
          </a:pPr>
          <a:r>
            <a:rPr lang="en-US" sz="1700" kern="1200" dirty="0" smtClean="0"/>
            <a:t>the traditionally assigned roles </a:t>
          </a:r>
        </a:p>
        <a:p>
          <a:pPr lvl="0" algn="r" defTabSz="755650">
            <a:lnSpc>
              <a:spcPct val="90000"/>
            </a:lnSpc>
            <a:spcBef>
              <a:spcPct val="0"/>
            </a:spcBef>
            <a:spcAft>
              <a:spcPts val="0"/>
            </a:spcAft>
          </a:pPr>
          <a:r>
            <a:rPr lang="en-US" sz="1700" kern="1200" dirty="0" smtClean="0"/>
            <a:t>are valued differently and men and women are stereotyped    </a:t>
          </a:r>
          <a:endParaRPr lang="nl-BE" sz="1700" kern="1200" dirty="0"/>
        </a:p>
      </dsp:txBody>
      <dsp:txXfrm>
        <a:off x="804391" y="3250800"/>
        <a:ext cx="3789815" cy="1359058"/>
      </dsp:txXfrm>
    </dsp:sp>
    <dsp:sp modelId="{E420A036-80DB-4865-A2A3-ACE374F4D773}">
      <dsp:nvSpPr>
        <dsp:cNvPr id="0" name=""/>
        <dsp:cNvSpPr/>
      </dsp:nvSpPr>
      <dsp:spPr>
        <a:xfrm>
          <a:off x="3437082" y="1914799"/>
          <a:ext cx="346757" cy="346757"/>
        </a:xfrm>
        <a:prstGeom prst="ellipse">
          <a:avLst/>
        </a:prstGeom>
        <a:gradFill rotWithShape="0">
          <a:gsLst>
            <a:gs pos="0">
              <a:schemeClr val="accent2">
                <a:shade val="50000"/>
                <a:hueOff val="0"/>
                <a:satOff val="-21688"/>
                <a:lumOff val="35185"/>
                <a:alphaOff val="0"/>
                <a:tint val="50000"/>
                <a:satMod val="300000"/>
              </a:schemeClr>
            </a:gs>
            <a:gs pos="35000">
              <a:schemeClr val="accent2">
                <a:shade val="50000"/>
                <a:hueOff val="0"/>
                <a:satOff val="-21688"/>
                <a:lumOff val="35185"/>
                <a:alphaOff val="0"/>
                <a:tint val="37000"/>
                <a:satMod val="300000"/>
              </a:schemeClr>
            </a:gs>
            <a:gs pos="100000">
              <a:schemeClr val="accent2">
                <a:shade val="50000"/>
                <a:hueOff val="0"/>
                <a:satOff val="-21688"/>
                <a:lumOff val="351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0C4C57B-72AD-40A2-85DD-21564842B070}">
      <dsp:nvSpPr>
        <dsp:cNvPr id="0" name=""/>
        <dsp:cNvSpPr/>
      </dsp:nvSpPr>
      <dsp:spPr>
        <a:xfrm>
          <a:off x="3123453" y="2371007"/>
          <a:ext cx="2744692" cy="1942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40" tIns="0" rIns="0" bIns="0" numCol="1" spcCol="1270" anchor="t" anchorCtr="0">
          <a:noAutofit/>
        </a:bodyPr>
        <a:lstStyle/>
        <a:p>
          <a:pPr lvl="0" algn="l" defTabSz="755650">
            <a:lnSpc>
              <a:spcPct val="90000"/>
            </a:lnSpc>
            <a:spcBef>
              <a:spcPct val="0"/>
            </a:spcBef>
            <a:spcAft>
              <a:spcPct val="35000"/>
            </a:spcAft>
          </a:pPr>
          <a:r>
            <a:rPr lang="en-US" sz="1700" kern="1200" dirty="0" smtClean="0"/>
            <a:t>Everything associated with masculinity is valued higher</a:t>
          </a:r>
          <a:endParaRPr lang="nl-BE" sz="1700" kern="1200" dirty="0"/>
        </a:p>
      </dsp:txBody>
      <dsp:txXfrm>
        <a:off x="3123453" y="2371007"/>
        <a:ext cx="2744692" cy="1942802"/>
      </dsp:txXfrm>
    </dsp:sp>
    <dsp:sp modelId="{5DF4F5A5-3412-4444-800D-3F4AF44B2857}">
      <dsp:nvSpPr>
        <dsp:cNvPr id="0" name=""/>
        <dsp:cNvSpPr/>
      </dsp:nvSpPr>
      <dsp:spPr>
        <a:xfrm>
          <a:off x="5473361" y="1152117"/>
          <a:ext cx="479558" cy="479558"/>
        </a:xfrm>
        <a:prstGeom prst="ellipse">
          <a:avLst/>
        </a:prstGeom>
        <a:gradFill rotWithShape="0">
          <a:gsLst>
            <a:gs pos="0">
              <a:schemeClr val="accent2">
                <a:shade val="50000"/>
                <a:hueOff val="0"/>
                <a:satOff val="-21688"/>
                <a:lumOff val="35185"/>
                <a:alphaOff val="0"/>
                <a:tint val="50000"/>
                <a:satMod val="300000"/>
              </a:schemeClr>
            </a:gs>
            <a:gs pos="35000">
              <a:schemeClr val="accent2">
                <a:shade val="50000"/>
                <a:hueOff val="0"/>
                <a:satOff val="-21688"/>
                <a:lumOff val="35185"/>
                <a:alphaOff val="0"/>
                <a:tint val="37000"/>
                <a:satMod val="300000"/>
              </a:schemeClr>
            </a:gs>
            <a:gs pos="100000">
              <a:schemeClr val="accent2">
                <a:shade val="50000"/>
                <a:hueOff val="0"/>
                <a:satOff val="-21688"/>
                <a:lumOff val="3518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432D3F3-5BEF-4A92-8DE0-06674C00B394}">
      <dsp:nvSpPr>
        <dsp:cNvPr id="0" name=""/>
        <dsp:cNvSpPr/>
      </dsp:nvSpPr>
      <dsp:spPr>
        <a:xfrm>
          <a:off x="5652123" y="1362893"/>
          <a:ext cx="1892713" cy="3262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08" tIns="0" rIns="0" bIns="0" numCol="1" spcCol="1270" anchor="t" anchorCtr="0">
          <a:noAutofit/>
        </a:bodyPr>
        <a:lstStyle/>
        <a:p>
          <a:pPr lvl="0" algn="l" defTabSz="711200">
            <a:lnSpc>
              <a:spcPct val="90000"/>
            </a:lnSpc>
            <a:spcBef>
              <a:spcPct val="0"/>
            </a:spcBef>
            <a:spcAft>
              <a:spcPct val="35000"/>
            </a:spcAft>
          </a:pPr>
          <a:r>
            <a:rPr lang="en-US" sz="1600" kern="1200" dirty="0" smtClean="0"/>
            <a:t>The result is inequality in  opportunities, benefits, gender discrimination</a:t>
          </a:r>
          <a:endParaRPr lang="nl-BE" sz="1600" kern="1200" dirty="0"/>
        </a:p>
      </dsp:txBody>
      <dsp:txXfrm>
        <a:off x="5652123" y="1362893"/>
        <a:ext cx="1892713" cy="326274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9D46A4-36A2-4522-A0C4-B79230FFF2EE}">
      <dsp:nvSpPr>
        <dsp:cNvPr id="0" name=""/>
        <dsp:cNvSpPr/>
      </dsp:nvSpPr>
      <dsp:spPr>
        <a:xfrm>
          <a:off x="359041" y="3788"/>
          <a:ext cx="1786373" cy="563125"/>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nl-BE" sz="1400" b="0" i="0" kern="1200" dirty="0" smtClean="0">
              <a:latin typeface="Arial"/>
              <a:cs typeface="Arial" pitchFamily="34" charset="0"/>
            </a:rPr>
            <a:t>Domestic violence</a:t>
          </a:r>
          <a:endParaRPr lang="nl-BE" sz="1400" b="0" i="0" kern="1200" dirty="0">
            <a:latin typeface="Arial"/>
            <a:cs typeface="Arial" pitchFamily="34" charset="0"/>
          </a:endParaRPr>
        </a:p>
      </dsp:txBody>
      <dsp:txXfrm>
        <a:off x="359041" y="3788"/>
        <a:ext cx="1786373" cy="563125"/>
      </dsp:txXfrm>
    </dsp:sp>
    <dsp:sp modelId="{E57FA497-CF9C-49FE-A49B-299C6F90293B}">
      <dsp:nvSpPr>
        <dsp:cNvPr id="0" name=""/>
        <dsp:cNvSpPr/>
      </dsp:nvSpPr>
      <dsp:spPr>
        <a:xfrm>
          <a:off x="359041" y="645750"/>
          <a:ext cx="1788583" cy="563125"/>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0" i="0" kern="1200" dirty="0" smtClean="0">
              <a:latin typeface="Arial"/>
              <a:cs typeface="Arial" pitchFamily="34" charset="0"/>
            </a:rPr>
            <a:t>Working environment</a:t>
          </a:r>
          <a:endParaRPr lang="nl-BE" sz="1400" b="0" i="0" kern="1200" dirty="0">
            <a:latin typeface="Arial"/>
            <a:cs typeface="Arial" pitchFamily="34" charset="0"/>
          </a:endParaRPr>
        </a:p>
      </dsp:txBody>
      <dsp:txXfrm>
        <a:off x="359041" y="645750"/>
        <a:ext cx="1788583" cy="563125"/>
      </dsp:txXfrm>
    </dsp:sp>
    <dsp:sp modelId="{B4EBDF18-1254-4FF1-9CB7-708CBA1CBE8B}">
      <dsp:nvSpPr>
        <dsp:cNvPr id="0" name=""/>
        <dsp:cNvSpPr/>
      </dsp:nvSpPr>
      <dsp:spPr>
        <a:xfrm>
          <a:off x="359041" y="1287713"/>
          <a:ext cx="1788583" cy="563125"/>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ts val="0"/>
            </a:spcAft>
          </a:pPr>
          <a:r>
            <a:rPr lang="en-US" sz="1400" b="0" i="0" kern="1200" dirty="0" smtClean="0">
              <a:latin typeface="Arial"/>
              <a:cs typeface="Arial" pitchFamily="34" charset="0"/>
            </a:rPr>
            <a:t>Ethnicity</a:t>
          </a:r>
        </a:p>
      </dsp:txBody>
      <dsp:txXfrm>
        <a:off x="359041" y="1287713"/>
        <a:ext cx="1788583" cy="563125"/>
      </dsp:txXfrm>
    </dsp:sp>
    <dsp:sp modelId="{63349A78-60BE-D949-A628-FE73CF24CA02}">
      <dsp:nvSpPr>
        <dsp:cNvPr id="0" name=""/>
        <dsp:cNvSpPr/>
      </dsp:nvSpPr>
      <dsp:spPr>
        <a:xfrm>
          <a:off x="359041" y="1929675"/>
          <a:ext cx="1726231" cy="563125"/>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0" i="0" kern="1200" dirty="0" smtClean="0">
              <a:latin typeface="Arial"/>
            </a:rPr>
            <a:t>Inheritance laws</a:t>
          </a:r>
          <a:endParaRPr lang="en-US" sz="1400" b="0" i="0" kern="1200" dirty="0">
            <a:latin typeface="Arial"/>
          </a:endParaRPr>
        </a:p>
      </dsp:txBody>
      <dsp:txXfrm>
        <a:off x="359041" y="1929675"/>
        <a:ext cx="1726231" cy="563125"/>
      </dsp:txXfrm>
    </dsp:sp>
    <dsp:sp modelId="{79E14E15-4495-384B-8485-565A33342813}">
      <dsp:nvSpPr>
        <dsp:cNvPr id="0" name=""/>
        <dsp:cNvSpPr/>
      </dsp:nvSpPr>
      <dsp:spPr>
        <a:xfrm>
          <a:off x="359041" y="2571638"/>
          <a:ext cx="1788583" cy="563125"/>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0" i="0" kern="1200" dirty="0" smtClean="0">
              <a:latin typeface="Arial"/>
              <a:cs typeface="Arial" pitchFamily="34" charset="0"/>
            </a:rPr>
            <a:t>Citizenship and family laws</a:t>
          </a:r>
          <a:endParaRPr lang="en-US" sz="1400" b="0" i="0" kern="1200" dirty="0">
            <a:latin typeface="Arial"/>
          </a:endParaRPr>
        </a:p>
      </dsp:txBody>
      <dsp:txXfrm>
        <a:off x="359041" y="2571638"/>
        <a:ext cx="1788583" cy="563125"/>
      </dsp:txXfrm>
    </dsp:sp>
    <dsp:sp modelId="{AD092A13-C02C-47C5-863D-98ADBDEE04E5}">
      <dsp:nvSpPr>
        <dsp:cNvPr id="0" name=""/>
        <dsp:cNvSpPr/>
      </dsp:nvSpPr>
      <dsp:spPr>
        <a:xfrm>
          <a:off x="359041" y="3213601"/>
          <a:ext cx="1788583" cy="563125"/>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0" i="0" kern="1200" dirty="0" smtClean="0">
              <a:latin typeface="Arial"/>
            </a:rPr>
            <a:t>Sexual and reproductive rights</a:t>
          </a:r>
          <a:endParaRPr lang="nl-BE" sz="1400" b="0" i="0" kern="1200" dirty="0">
            <a:latin typeface="Arial"/>
          </a:endParaRPr>
        </a:p>
      </dsp:txBody>
      <dsp:txXfrm>
        <a:off x="359041" y="3213601"/>
        <a:ext cx="1788583" cy="563125"/>
      </dsp:txXfrm>
    </dsp:sp>
    <dsp:sp modelId="{6BB32FEF-429B-6845-B3BE-665406A12B0E}">
      <dsp:nvSpPr>
        <dsp:cNvPr id="0" name=""/>
        <dsp:cNvSpPr/>
      </dsp:nvSpPr>
      <dsp:spPr>
        <a:xfrm>
          <a:off x="359041" y="3855563"/>
          <a:ext cx="1802197" cy="563125"/>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0" i="0" kern="1200" dirty="0" smtClean="0">
              <a:latin typeface="Arial"/>
            </a:rPr>
            <a:t>W</a:t>
          </a:r>
          <a:r>
            <a:rPr lang="nl-BE" sz="1400" b="0" i="0" kern="1200" dirty="0" smtClean="0">
              <a:latin typeface="Arial"/>
            </a:rPr>
            <a:t>ork pays</a:t>
          </a:r>
          <a:endParaRPr lang="nl-BE" sz="1400" b="0" i="0" kern="1200" dirty="0">
            <a:latin typeface="Arial"/>
          </a:endParaRPr>
        </a:p>
      </dsp:txBody>
      <dsp:txXfrm>
        <a:off x="359041" y="3855563"/>
        <a:ext cx="1802197" cy="56312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5D80D4-20F4-48C2-83AB-D723175A7E3C}">
      <dsp:nvSpPr>
        <dsp:cNvPr id="0" name=""/>
        <dsp:cNvSpPr/>
      </dsp:nvSpPr>
      <dsp:spPr>
        <a:xfrm>
          <a:off x="586666" y="2061"/>
          <a:ext cx="4823534" cy="55283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a:rPr>
            <a:t>violence perpetrated within domestic walls often not considered</a:t>
          </a:r>
          <a:endParaRPr lang="nl-BE" sz="1400" kern="1200" dirty="0">
            <a:latin typeface="Arial"/>
            <a:cs typeface="Arial" pitchFamily="34" charset="0"/>
          </a:endParaRPr>
        </a:p>
      </dsp:txBody>
      <dsp:txXfrm>
        <a:off x="586666" y="2061"/>
        <a:ext cx="4823534" cy="552837"/>
      </dsp:txXfrm>
    </dsp:sp>
    <dsp:sp modelId="{9A3F660D-3218-493E-9F35-3AF65C1D3C83}">
      <dsp:nvSpPr>
        <dsp:cNvPr id="0" name=""/>
        <dsp:cNvSpPr/>
      </dsp:nvSpPr>
      <dsp:spPr>
        <a:xfrm>
          <a:off x="529641" y="622997"/>
          <a:ext cx="4816610" cy="55283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a:rPr>
            <a:t>sexual harassment laws (lack of protection laws)</a:t>
          </a:r>
          <a:endParaRPr lang="nl-BE" sz="1400" kern="1200" dirty="0">
            <a:latin typeface="Arial"/>
            <a:cs typeface="Arial" pitchFamily="34" charset="0"/>
          </a:endParaRPr>
        </a:p>
      </dsp:txBody>
      <dsp:txXfrm>
        <a:off x="529641" y="622997"/>
        <a:ext cx="4816610" cy="552837"/>
      </dsp:txXfrm>
    </dsp:sp>
    <dsp:sp modelId="{D721D404-3B3A-49D1-B2E4-7A5495C5AAFC}">
      <dsp:nvSpPr>
        <dsp:cNvPr id="0" name=""/>
        <dsp:cNvSpPr/>
      </dsp:nvSpPr>
      <dsp:spPr>
        <a:xfrm>
          <a:off x="586666" y="1262531"/>
          <a:ext cx="4823534" cy="55283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a:rPr>
            <a:t>discrimination based on being from a certain tribe or indigenous group</a:t>
          </a:r>
          <a:endParaRPr lang="nl-BE" sz="1400" kern="1200" dirty="0">
            <a:latin typeface="Arial"/>
            <a:cs typeface="Arial" pitchFamily="34" charset="0"/>
          </a:endParaRPr>
        </a:p>
      </dsp:txBody>
      <dsp:txXfrm>
        <a:off x="586666" y="1262531"/>
        <a:ext cx="4823534" cy="552837"/>
      </dsp:txXfrm>
    </dsp:sp>
    <dsp:sp modelId="{DF0794FE-DC8C-AE49-B74B-DFC146E2C33D}">
      <dsp:nvSpPr>
        <dsp:cNvPr id="0" name=""/>
        <dsp:cNvSpPr/>
      </dsp:nvSpPr>
      <dsp:spPr>
        <a:xfrm>
          <a:off x="586666" y="1892765"/>
          <a:ext cx="4823534" cy="55283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a:rPr>
            <a:t>in particular related to property and land</a:t>
          </a:r>
          <a:endParaRPr lang="nl-BE" sz="1400" kern="1200" dirty="0">
            <a:latin typeface="Arial"/>
            <a:cs typeface="Arial" pitchFamily="34" charset="0"/>
          </a:endParaRPr>
        </a:p>
      </dsp:txBody>
      <dsp:txXfrm>
        <a:off x="586666" y="1892765"/>
        <a:ext cx="4823534" cy="552837"/>
      </dsp:txXfrm>
    </dsp:sp>
    <dsp:sp modelId="{C7FB497C-F6F4-4141-994F-DFB813C00ACB}">
      <dsp:nvSpPr>
        <dsp:cNvPr id="0" name=""/>
        <dsp:cNvSpPr/>
      </dsp:nvSpPr>
      <dsp:spPr>
        <a:xfrm>
          <a:off x="586666" y="2523000"/>
          <a:ext cx="4823534" cy="636946"/>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a:rPr>
            <a:t>Inequalities related to marriage, divorce, custody</a:t>
          </a:r>
          <a:endParaRPr lang="nl-BE" sz="1400" kern="1200" dirty="0">
            <a:latin typeface="Arial"/>
            <a:cs typeface="Arial" pitchFamily="34" charset="0"/>
          </a:endParaRPr>
        </a:p>
      </dsp:txBody>
      <dsp:txXfrm>
        <a:off x="586666" y="2523000"/>
        <a:ext cx="4823534" cy="636946"/>
      </dsp:txXfrm>
    </dsp:sp>
    <dsp:sp modelId="{FA7185D0-3C56-F94B-856F-E54E24AC2739}">
      <dsp:nvSpPr>
        <dsp:cNvPr id="0" name=""/>
        <dsp:cNvSpPr/>
      </dsp:nvSpPr>
      <dsp:spPr>
        <a:xfrm>
          <a:off x="586666" y="3237344"/>
          <a:ext cx="4823548" cy="55283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GB" sz="1400" kern="1200" dirty="0" smtClean="0">
              <a:latin typeface="Arial"/>
            </a:rPr>
            <a:t>right to abortion, rights to maternity leave, HIV related information and treatments, etc.</a:t>
          </a:r>
          <a:r>
            <a:rPr lang="en-GB" sz="1400" u="sng" kern="1200" dirty="0" smtClean="0">
              <a:latin typeface="Arial"/>
            </a:rPr>
            <a:t> </a:t>
          </a:r>
          <a:endParaRPr lang="nl-BE" sz="1400" kern="1200" dirty="0">
            <a:latin typeface="Arial"/>
            <a:cs typeface="Arial" pitchFamily="34" charset="0"/>
          </a:endParaRPr>
        </a:p>
      </dsp:txBody>
      <dsp:txXfrm>
        <a:off x="586666" y="3237344"/>
        <a:ext cx="4823548" cy="552837"/>
      </dsp:txXfrm>
    </dsp:sp>
    <dsp:sp modelId="{11647F35-B91D-4124-AEBE-A47D9CA13D62}">
      <dsp:nvSpPr>
        <dsp:cNvPr id="0" name=""/>
        <dsp:cNvSpPr/>
      </dsp:nvSpPr>
      <dsp:spPr>
        <a:xfrm>
          <a:off x="586666" y="3867578"/>
          <a:ext cx="4823534" cy="552837"/>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100000"/>
            </a:lnSpc>
            <a:spcBef>
              <a:spcPct val="0"/>
            </a:spcBef>
            <a:spcAft>
              <a:spcPts val="0"/>
            </a:spcAft>
          </a:pPr>
          <a:r>
            <a:rPr lang="en-GB" sz="1400" u="none" kern="1200" dirty="0" smtClean="0">
              <a:latin typeface="Arial"/>
            </a:rPr>
            <a:t>equal pays for equal work, equal treatment, equal opportunities</a:t>
          </a:r>
          <a:endParaRPr lang="nl-BE" sz="1400" u="none" kern="1200" dirty="0">
            <a:latin typeface="Arial"/>
            <a:cs typeface="Arial" pitchFamily="34" charset="0"/>
          </a:endParaRPr>
        </a:p>
      </dsp:txBody>
      <dsp:txXfrm>
        <a:off x="586666" y="3867578"/>
        <a:ext cx="4823534" cy="55283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9738" cy="482600"/>
          </a:xfrm>
          <a:prstGeom prst="rect">
            <a:avLst/>
          </a:prstGeom>
          <a:noFill/>
          <a:ln w="9525">
            <a:noFill/>
            <a:miter lim="800000"/>
            <a:headEnd/>
            <a:tailEnd/>
          </a:ln>
          <a:effectLst/>
        </p:spPr>
        <p:txBody>
          <a:bodyPr vert="horz" wrap="square" lIns="94476" tIns="47238" rIns="94476" bIns="47238" numCol="1" anchor="t" anchorCtr="0" compatLnSpc="1">
            <a:prstTxWarp prst="textNoShape">
              <a:avLst/>
            </a:prstTxWarp>
          </a:bodyPr>
          <a:lstStyle>
            <a:lvl1pPr>
              <a:defRPr sz="1200"/>
            </a:lvl1pPr>
          </a:lstStyle>
          <a:p>
            <a:endParaRPr lang="en-US"/>
          </a:p>
        </p:txBody>
      </p:sp>
      <p:sp>
        <p:nvSpPr>
          <p:cNvPr id="40963" name="Rectangle 3"/>
          <p:cNvSpPr>
            <a:spLocks noGrp="1" noChangeArrowheads="1"/>
          </p:cNvSpPr>
          <p:nvPr>
            <p:ph type="dt" sz="quarter" idx="1"/>
          </p:nvPr>
        </p:nvSpPr>
        <p:spPr bwMode="auto">
          <a:xfrm>
            <a:off x="3895725" y="0"/>
            <a:ext cx="2979738" cy="482600"/>
          </a:xfrm>
          <a:prstGeom prst="rect">
            <a:avLst/>
          </a:prstGeom>
          <a:noFill/>
          <a:ln w="9525">
            <a:noFill/>
            <a:miter lim="800000"/>
            <a:headEnd/>
            <a:tailEnd/>
          </a:ln>
          <a:effectLst/>
        </p:spPr>
        <p:txBody>
          <a:bodyPr vert="horz" wrap="square" lIns="94476" tIns="47238" rIns="94476" bIns="47238" numCol="1" anchor="t" anchorCtr="0" compatLnSpc="1">
            <a:prstTxWarp prst="textNoShape">
              <a:avLst/>
            </a:prstTxWarp>
          </a:bodyPr>
          <a:lstStyle>
            <a:lvl1pPr algn="r">
              <a:defRPr sz="1200"/>
            </a:lvl1pPr>
          </a:lstStyle>
          <a:p>
            <a:endParaRPr lang="en-US"/>
          </a:p>
        </p:txBody>
      </p:sp>
      <p:sp>
        <p:nvSpPr>
          <p:cNvPr id="40964" name="Rectangle 4"/>
          <p:cNvSpPr>
            <a:spLocks noGrp="1" noChangeArrowheads="1"/>
          </p:cNvSpPr>
          <p:nvPr>
            <p:ph type="ftr" sz="quarter" idx="2"/>
          </p:nvPr>
        </p:nvSpPr>
        <p:spPr bwMode="auto">
          <a:xfrm>
            <a:off x="0" y="9172575"/>
            <a:ext cx="2979738" cy="482600"/>
          </a:xfrm>
          <a:prstGeom prst="rect">
            <a:avLst/>
          </a:prstGeom>
          <a:noFill/>
          <a:ln w="9525">
            <a:noFill/>
            <a:miter lim="800000"/>
            <a:headEnd/>
            <a:tailEnd/>
          </a:ln>
          <a:effectLst/>
        </p:spPr>
        <p:txBody>
          <a:bodyPr vert="horz" wrap="square" lIns="94476" tIns="47238" rIns="94476" bIns="47238" numCol="1" anchor="b" anchorCtr="0" compatLnSpc="1">
            <a:prstTxWarp prst="textNoShape">
              <a:avLst/>
            </a:prstTxWarp>
          </a:bodyPr>
          <a:lstStyle>
            <a:lvl1pPr>
              <a:defRPr sz="1200"/>
            </a:lvl1pPr>
          </a:lstStyle>
          <a:p>
            <a:endParaRPr lang="en-US"/>
          </a:p>
        </p:txBody>
      </p:sp>
      <p:sp>
        <p:nvSpPr>
          <p:cNvPr id="40965" name="Rectangle 5"/>
          <p:cNvSpPr>
            <a:spLocks noGrp="1" noChangeArrowheads="1"/>
          </p:cNvSpPr>
          <p:nvPr>
            <p:ph type="sldNum" sz="quarter" idx="3"/>
          </p:nvPr>
        </p:nvSpPr>
        <p:spPr bwMode="auto">
          <a:xfrm>
            <a:off x="3895725" y="9172575"/>
            <a:ext cx="2979738" cy="482600"/>
          </a:xfrm>
          <a:prstGeom prst="rect">
            <a:avLst/>
          </a:prstGeom>
          <a:noFill/>
          <a:ln w="9525">
            <a:noFill/>
            <a:miter lim="800000"/>
            <a:headEnd/>
            <a:tailEnd/>
          </a:ln>
          <a:effectLst/>
        </p:spPr>
        <p:txBody>
          <a:bodyPr vert="horz" wrap="square" lIns="94476" tIns="47238" rIns="94476" bIns="47238" numCol="1" anchor="b" anchorCtr="0" compatLnSpc="1">
            <a:prstTxWarp prst="textNoShape">
              <a:avLst/>
            </a:prstTxWarp>
          </a:bodyPr>
          <a:lstStyle>
            <a:lvl1pPr algn="r">
              <a:defRPr sz="1200"/>
            </a:lvl1pPr>
          </a:lstStyle>
          <a:p>
            <a:fld id="{DC9A75D5-424A-48C8-A8C3-D81018AB2CE9}" type="slidenum">
              <a:rPr lang="fr-FR"/>
              <a:pPr/>
              <a:t>‹nr.›</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9738" cy="482600"/>
          </a:xfrm>
          <a:prstGeom prst="rect">
            <a:avLst/>
          </a:prstGeom>
          <a:noFill/>
          <a:ln w="9525">
            <a:noFill/>
            <a:miter lim="800000"/>
            <a:headEnd/>
            <a:tailEnd/>
          </a:ln>
          <a:effectLst/>
        </p:spPr>
        <p:txBody>
          <a:bodyPr vert="horz" wrap="square" lIns="94476" tIns="47238" rIns="94476" bIns="47238" numCol="1" anchor="t" anchorCtr="0" compatLnSpc="1">
            <a:prstTxWarp prst="textNoShape">
              <a:avLst/>
            </a:prstTxWarp>
          </a:bodyPr>
          <a:lstStyle>
            <a:lvl1pPr>
              <a:defRPr sz="1200"/>
            </a:lvl1pPr>
          </a:lstStyle>
          <a:p>
            <a:r>
              <a:rPr lang="fr-FR"/>
              <a:t>EU Gender Advisory Services</a:t>
            </a:r>
          </a:p>
        </p:txBody>
      </p:sp>
      <p:sp>
        <p:nvSpPr>
          <p:cNvPr id="15363" name="Rectangle 3"/>
          <p:cNvSpPr>
            <a:spLocks noGrp="1" noChangeArrowheads="1"/>
          </p:cNvSpPr>
          <p:nvPr>
            <p:ph type="dt" idx="1"/>
          </p:nvPr>
        </p:nvSpPr>
        <p:spPr bwMode="auto">
          <a:xfrm>
            <a:off x="3895725" y="0"/>
            <a:ext cx="2979738" cy="482600"/>
          </a:xfrm>
          <a:prstGeom prst="rect">
            <a:avLst/>
          </a:prstGeom>
          <a:noFill/>
          <a:ln w="9525">
            <a:noFill/>
            <a:miter lim="800000"/>
            <a:headEnd/>
            <a:tailEnd/>
          </a:ln>
          <a:effectLst/>
        </p:spPr>
        <p:txBody>
          <a:bodyPr vert="horz" wrap="square" lIns="94476" tIns="47238" rIns="94476" bIns="47238" numCol="1" anchor="t" anchorCtr="0" compatLnSpc="1">
            <a:prstTxWarp prst="textNoShape">
              <a:avLst/>
            </a:prstTxWarp>
          </a:bodyPr>
          <a:lstStyle>
            <a:lvl1pPr algn="r">
              <a:defRPr sz="1200"/>
            </a:lvl1pPr>
          </a:lstStyle>
          <a:p>
            <a:r>
              <a:rPr lang="fr-FR"/>
              <a:t>29 Octoer 2012</a:t>
            </a:r>
          </a:p>
        </p:txBody>
      </p:sp>
      <p:sp>
        <p:nvSpPr>
          <p:cNvPr id="26628" name="Rectangle 4"/>
          <p:cNvSpPr>
            <a:spLocks noGrp="1" noRot="1" noChangeAspect="1" noChangeArrowheads="1" noTextEdit="1"/>
          </p:cNvSpPr>
          <p:nvPr>
            <p:ph type="sldImg" idx="2"/>
          </p:nvPr>
        </p:nvSpPr>
        <p:spPr bwMode="auto">
          <a:xfrm>
            <a:off x="1025525" y="723900"/>
            <a:ext cx="4826000" cy="3621088"/>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7388" y="4586288"/>
            <a:ext cx="5502275" cy="4346575"/>
          </a:xfrm>
          <a:prstGeom prst="rect">
            <a:avLst/>
          </a:prstGeom>
          <a:noFill/>
          <a:ln w="9525">
            <a:noFill/>
            <a:miter lim="800000"/>
            <a:headEnd/>
            <a:tailEnd/>
          </a:ln>
          <a:effectLst/>
        </p:spPr>
        <p:txBody>
          <a:bodyPr vert="horz" wrap="square" lIns="94476" tIns="47238" rIns="94476" bIns="47238"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5367" name="Rectangle 7"/>
          <p:cNvSpPr>
            <a:spLocks noGrp="1" noChangeArrowheads="1"/>
          </p:cNvSpPr>
          <p:nvPr>
            <p:ph type="sldNum" sz="quarter" idx="5"/>
          </p:nvPr>
        </p:nvSpPr>
        <p:spPr bwMode="auto">
          <a:xfrm>
            <a:off x="3895725" y="9172575"/>
            <a:ext cx="2979738" cy="482600"/>
          </a:xfrm>
          <a:prstGeom prst="rect">
            <a:avLst/>
          </a:prstGeom>
          <a:noFill/>
          <a:ln w="9525">
            <a:noFill/>
            <a:miter lim="800000"/>
            <a:headEnd/>
            <a:tailEnd/>
          </a:ln>
          <a:effectLst/>
        </p:spPr>
        <p:txBody>
          <a:bodyPr vert="horz" wrap="square" lIns="94476" tIns="47238" rIns="94476" bIns="47238" numCol="1" anchor="b" anchorCtr="0" compatLnSpc="1">
            <a:prstTxWarp prst="textNoShape">
              <a:avLst/>
            </a:prstTxWarp>
          </a:bodyPr>
          <a:lstStyle>
            <a:lvl1pPr algn="r">
              <a:defRPr sz="1200"/>
            </a:lvl1pPr>
          </a:lstStyle>
          <a:p>
            <a:fld id="{9C592B73-5403-4F9F-9EF7-CDA4DCC3647B}" type="slidenum">
              <a:rPr lang="fr-FR"/>
              <a:pPr/>
              <a:t>‹nr.›</a:t>
            </a:fld>
            <a:endParaRPr lang="fr-FR"/>
          </a:p>
        </p:txBody>
      </p:sp>
      <p:sp>
        <p:nvSpPr>
          <p:cNvPr id="7" name="Tijdelijke aanduiding voor voettekst 6"/>
          <p:cNvSpPr>
            <a:spLocks noGrp="1"/>
          </p:cNvSpPr>
          <p:nvPr>
            <p:ph type="ftr" sz="quarter" idx="4"/>
          </p:nvPr>
        </p:nvSpPr>
        <p:spPr>
          <a:xfrm>
            <a:off x="0" y="9172575"/>
            <a:ext cx="2979738" cy="4826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100"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00"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00"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00"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00"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treaties.un.org/Pages/ViewDetails.aspx?src=TREATY&amp;mtdsg_no=IV-8&amp;chapter=4&amp;lang=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un.org/womenwatch/daw/cedaw/reporting.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rogress.unwomen.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progress.unwomen.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pu.org/wmn-e/world.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notities 2"/>
          <p:cNvSpPr>
            <a:spLocks noGrp="1"/>
          </p:cNvSpPr>
          <p:nvPr>
            <p:ph type="body" idx="1"/>
          </p:nvPr>
        </p:nvSpPr>
        <p:spPr>
          <a:noFill/>
          <a:ln/>
        </p:spPr>
        <p:txBody>
          <a:bodyPr/>
          <a:lstStyle/>
          <a:p>
            <a:r>
              <a:rPr lang="en-US" smtClean="0"/>
              <a:t>Photo: </a:t>
            </a:r>
            <a:r>
              <a:rPr lang="en-GB" smtClean="0"/>
              <a:t>Elections Tanzanie</a:t>
            </a:r>
            <a:endParaRPr lang="en-US" smtClean="0"/>
          </a:p>
          <a:p>
            <a:r>
              <a:rPr lang="en-US" smtClean="0"/>
              <a:t>Photographer: </a:t>
            </a:r>
            <a:r>
              <a:rPr lang="en-GB" smtClean="0"/>
              <a:t>E. Scagnetti</a:t>
            </a:r>
            <a:endParaRPr lang="en-US" smtClean="0"/>
          </a:p>
          <a:p>
            <a:r>
              <a:rPr lang="en-GB" smtClean="0"/>
              <a:t>Country: Tanzanie, Afrique</a:t>
            </a:r>
            <a:endParaRPr lang="en-US" smtClean="0"/>
          </a:p>
          <a:p>
            <a:r>
              <a:rPr lang="en-GB" smtClean="0"/>
              <a:t>Date: 12 novembre 2010</a:t>
            </a:r>
            <a:r>
              <a:rPr lang="en-US" smtClean="0"/>
              <a:t> </a:t>
            </a:r>
            <a:endParaRPr lang="nl-BE" smtClean="0"/>
          </a:p>
        </p:txBody>
      </p:sp>
      <p:sp>
        <p:nvSpPr>
          <p:cNvPr id="28675" name="Tijdelijke aanduiding voor dianummer 3"/>
          <p:cNvSpPr>
            <a:spLocks noGrp="1"/>
          </p:cNvSpPr>
          <p:nvPr>
            <p:ph type="sldNum" sz="quarter" idx="5"/>
          </p:nvPr>
        </p:nvSpPr>
        <p:spPr>
          <a:noFill/>
        </p:spPr>
        <p:txBody>
          <a:bodyPr/>
          <a:lstStyle/>
          <a:p>
            <a:fld id="{3BF91959-94E1-4EBB-AE77-68AB12A4C23F}" type="slidenum">
              <a:rPr lang="fr-FR"/>
              <a:pPr/>
              <a:t>1</a:t>
            </a:fld>
            <a:endParaRPr lang="fr-FR"/>
          </a:p>
        </p:txBody>
      </p:sp>
      <p:sp>
        <p:nvSpPr>
          <p:cNvPr id="28676" name="Tijdelijke aanduiding voor dia-afbeelding 9"/>
          <p:cNvSpPr>
            <a:spLocks noGrp="1" noRot="1" noChangeAspect="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DB6A4EB-468B-45D7-8630-DB51298802A5}" type="slidenum">
              <a:rPr lang="fr-FR"/>
              <a:pPr/>
              <a:t>10</a:t>
            </a:fld>
            <a:endParaRPr lang="fr-F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algn="just"/>
            <a:r>
              <a:rPr lang="en-GB" sz="1100" b="1" smtClean="0"/>
              <a:t>Gender:</a:t>
            </a:r>
            <a:r>
              <a:rPr lang="en-GB" sz="1100" smtClean="0"/>
              <a:t> Shared international legal frameworks and political commitments may create a common ground for action. Therefore they are important for the political and policy dialogue. A broad range of international legal and political frameworks to promote gender equality and women’s rights is available. Here we mention the most important frameworks which are currently available and  widely recognised, undersigned or ratified by the majority of the countries: </a:t>
            </a:r>
            <a:endParaRPr lang="nl-BE" sz="1100" smtClean="0"/>
          </a:p>
          <a:p>
            <a:r>
              <a:rPr lang="en-GB" b="1" smtClean="0"/>
              <a:t>Convention on the Elimination of all forms of Discrimination Against Women - CEDAW (1979):</a:t>
            </a:r>
            <a:r>
              <a:rPr lang="en-GB" smtClean="0"/>
              <a:t> It establishes rights for women in areas not previously subject to international standards, most notably in personal and family life. It refers specifically to reproductive rights and the rights of rural women, bringing these ‘new’ issues strongly into the global agenda. As of 15</a:t>
            </a:r>
            <a:r>
              <a:rPr lang="en-GB" baseline="30000" smtClean="0"/>
              <a:t>th</a:t>
            </a:r>
            <a:r>
              <a:rPr lang="en-GB" smtClean="0"/>
              <a:t> November 2012, 187 countries have ratified the Convention [See: </a:t>
            </a:r>
            <a:r>
              <a:rPr lang="en-GB" u="sng" smtClean="0">
                <a:hlinkClick r:id="rId3"/>
              </a:rPr>
              <a:t>http://treaties.un.org/Pages/ViewDetails.aspx?src=TREATY&amp;mtdsg_no=IV-8&amp;chapter=4&amp;lang=en</a:t>
            </a:r>
            <a:r>
              <a:rPr lang="en-GB" smtClean="0"/>
              <a:t> ]. </a:t>
            </a:r>
            <a:endParaRPr lang="en-US" sz="1600" smtClean="0"/>
          </a:p>
          <a:p>
            <a:r>
              <a:rPr lang="en-GB" smtClean="0"/>
              <a:t>Ratifying CEDAW, governments commit themselves to address discriminatory laws, through 3 keys areas: </a:t>
            </a:r>
            <a:endParaRPr lang="en-US" sz="1600" smtClean="0"/>
          </a:p>
          <a:p>
            <a:pPr lvl="1"/>
            <a:r>
              <a:rPr lang="en-GB" smtClean="0"/>
              <a:t>Ending explicit legal discrimination against law; </a:t>
            </a:r>
            <a:endParaRPr lang="en-US" sz="1600" smtClean="0"/>
          </a:p>
          <a:p>
            <a:pPr lvl="1"/>
            <a:r>
              <a:rPr lang="en-GB" smtClean="0"/>
              <a:t>Extending the protection of the rule of Law; </a:t>
            </a:r>
            <a:endParaRPr lang="en-US" sz="1600" smtClean="0"/>
          </a:p>
          <a:p>
            <a:pPr lvl="1"/>
            <a:r>
              <a:rPr lang="en-GB" smtClean="0"/>
              <a:t>Ensuring government responsibility for the impact of the law. </a:t>
            </a:r>
            <a:endParaRPr lang="en-US" sz="1600" smtClean="0"/>
          </a:p>
          <a:p>
            <a:r>
              <a:rPr lang="en-GB" b="1" smtClean="0"/>
              <a:t>Beijing Platform for Action - PfA (1995):</a:t>
            </a:r>
            <a:r>
              <a:rPr lang="en-GB" smtClean="0"/>
              <a:t> Calls for extensive legal reforms to address gender discrimination, with 12 critical areas of concern. Many countries also established special bodies to coordinate gender and women’s issues in response to the demands of the global conferences. These are usually known as National Women’s Machineries (NWMs). NWMs are frequently composed of representatives of both governmental and non-governmental institutions. Most NWMs are responsible for coordinating follow-up on both CEDAW and Beijing, and for those aspects of MDG reporting which pertain to gender equality mainstreaming and monitoring.</a:t>
            </a:r>
            <a:endParaRPr lang="en-US" sz="1600" smtClean="0"/>
          </a:p>
          <a:p>
            <a:r>
              <a:rPr lang="en-GB" b="1" smtClean="0"/>
              <a:t>The Millennium Declaration and its Millennium Development Goals</a:t>
            </a:r>
            <a:r>
              <a:rPr lang="en-GB" smtClean="0"/>
              <a:t> (2000), particularly MDG3 on gender equality and women’s empowerment: </a:t>
            </a:r>
            <a:endParaRPr lang="en-US" sz="1600" smtClean="0"/>
          </a:p>
          <a:p>
            <a:r>
              <a:rPr lang="en-GB" i="1" smtClean="0"/>
              <a:t>“MDG 3 - Promote gender equality and empower women.</a:t>
            </a:r>
            <a:endParaRPr lang="en-US" sz="1600" smtClean="0"/>
          </a:p>
          <a:p>
            <a:r>
              <a:rPr lang="en-GB" i="1" smtClean="0"/>
              <a:t>Targets for 2005 and 2015: eliminate gender disparities in primary and secondary education preferably by 2005, and at all levels by 2015.”</a:t>
            </a:r>
            <a:endParaRPr lang="en-US" sz="1600" smtClean="0"/>
          </a:p>
          <a:p>
            <a:r>
              <a:rPr lang="en-GB" smtClean="0"/>
              <a:t>Goal 3 is not specific to any particular sector or issue, since gender equality and women’s rights underpin all the other goals. The reverse is also true, as the achievement of Goal 3 depends on progress being made on each of the other goals; thus, gender equality needs to be mainstreamed through all the other goals.</a:t>
            </a:r>
            <a:endParaRPr lang="en-US" sz="1600" smtClean="0"/>
          </a:p>
          <a:p>
            <a:pPr algn="just" eaLnBrk="1" hangingPunct="1">
              <a:lnSpc>
                <a:spcPct val="80000"/>
              </a:lnSpc>
            </a:pPr>
            <a:endParaRPr lang="fr-FR" sz="1100" b="1" smtClean="0"/>
          </a:p>
          <a:p>
            <a:r>
              <a:rPr lang="en-GB" u="sng" smtClean="0"/>
              <a:t>Regional commitments</a:t>
            </a:r>
            <a:endParaRPr lang="en-US" smtClean="0"/>
          </a:p>
          <a:p>
            <a:r>
              <a:rPr lang="en-GB" b="1" smtClean="0"/>
              <a:t>Protocol to the African Charter of Human and People’s Rights on the Rights of Women in Africa (Maputo Protocol - 2003):</a:t>
            </a:r>
            <a:r>
              <a:rPr lang="en-GB" smtClean="0"/>
              <a:t> “</a:t>
            </a:r>
            <a:r>
              <a:rPr lang="en-GB" i="1" smtClean="0"/>
              <a:t>State parties shall prohibit and condemn all forms of harmful practices which negatively affect the human rights of women and which are contrary to recognized international standards” (…) through legislative measures backed by sanctions, of all forms if genital mutilations”</a:t>
            </a:r>
            <a:r>
              <a:rPr lang="en-GB" smtClean="0"/>
              <a:t> (Art 5).</a:t>
            </a:r>
            <a:endParaRPr lang="en-US" smtClean="0"/>
          </a:p>
          <a:p>
            <a:r>
              <a:rPr lang="en-GB" b="1" smtClean="0"/>
              <a:t>Inter-American convention on the Prevention, Punishment, and Eradication of Violence against Women, 1994 (Convention of Belem do Para). “</a:t>
            </a:r>
            <a:r>
              <a:rPr lang="en-GB" smtClean="0"/>
              <a:t>Every woman has the right to be free from violence in both the public and private spheres”: among other statement, this represents a very important recognition in the American continent that also women have the right to be free form violence also in the private sphere; and that it is duty of the state to “include in their domestic legislation penal, civil, administrative and any other type of provisions that may be needed to prevent, punish and eradicate violence against women and to adopt appropriate administrative measures where necessary”.</a:t>
            </a:r>
            <a:endParaRPr lang="en-US" smtClean="0"/>
          </a:p>
          <a:p>
            <a:r>
              <a:rPr lang="en-GB" b="1" smtClean="0"/>
              <a:t>Protocol to the African Charter on Human and People’s Rights on the right of the women in Africa</a:t>
            </a:r>
            <a:r>
              <a:rPr lang="en-GB" smtClean="0"/>
              <a:t> (Maputo Protocol, 2003).</a:t>
            </a:r>
            <a:endParaRPr lang="en-US" smtClean="0"/>
          </a:p>
          <a:p>
            <a:r>
              <a:rPr lang="en-GB" smtClean="0"/>
              <a:t>SADC Declaration on Gender and Development (1997) and the </a:t>
            </a:r>
            <a:r>
              <a:rPr lang="en-GB" b="1" smtClean="0"/>
              <a:t>Addendum on the Prevention and eradication of Violence Against women and Children</a:t>
            </a:r>
            <a:r>
              <a:rPr lang="en-GB" smtClean="0"/>
              <a:t> (1998)</a:t>
            </a:r>
            <a:endParaRPr lang="en-US" smtClean="0"/>
          </a:p>
          <a:p>
            <a:pPr algn="just" eaLnBrk="1" hangingPunct="1">
              <a:lnSpc>
                <a:spcPct val="80000"/>
              </a:lnSpc>
            </a:pPr>
            <a:endParaRPr lang="fr-FR" sz="1100" b="1" smtClean="0"/>
          </a:p>
          <a:p>
            <a:r>
              <a:rPr lang="en-GB" u="sng" smtClean="0"/>
              <a:t>Institutional dimension: </a:t>
            </a:r>
            <a:endParaRPr lang="en-US" smtClean="0"/>
          </a:p>
          <a:p>
            <a:r>
              <a:rPr lang="en-GB" b="1" smtClean="0"/>
              <a:t>CEDAW monitoring process on reporting: </a:t>
            </a:r>
            <a:r>
              <a:rPr lang="en-GB" smtClean="0"/>
              <a:t>countries which have ratified CEDAW must produce an initial report one year after ratification, and periodic reports every four years thereafter detailing their progress on implementation of the Convention, and on the overall situation of women in their country </a:t>
            </a:r>
            <a:endParaRPr lang="en-US" smtClean="0"/>
          </a:p>
          <a:p>
            <a:r>
              <a:rPr lang="en-GB" b="1" smtClean="0"/>
              <a:t>CEDAW Optional Protocol </a:t>
            </a:r>
            <a:r>
              <a:rPr lang="en-GB" smtClean="0"/>
              <a:t>(in force since 2000)</a:t>
            </a:r>
            <a:r>
              <a:rPr lang="en-GB" b="1" smtClean="0"/>
              <a:t> </a:t>
            </a:r>
            <a:r>
              <a:rPr lang="en-GB" smtClean="0"/>
              <a:t>establishing two procedures a) </a:t>
            </a:r>
            <a:r>
              <a:rPr lang="en-GB" u="sng" smtClean="0"/>
              <a:t>communications procedure</a:t>
            </a:r>
            <a:r>
              <a:rPr lang="en-GB" smtClean="0"/>
              <a:t> allowing individual women, or groups of women, to submit claims of violations of rights to the CEDAW Committee; b) an </a:t>
            </a:r>
            <a:r>
              <a:rPr lang="en-GB" u="sng" smtClean="0"/>
              <a:t>enquiry procedure</a:t>
            </a:r>
            <a:r>
              <a:rPr lang="en-GB" smtClean="0"/>
              <a:t> enabling the Committee to initiate inquiries where women’s rights appear to have been violated. </a:t>
            </a:r>
            <a:endParaRPr lang="en-US" smtClean="0"/>
          </a:p>
          <a:p>
            <a:r>
              <a:rPr lang="en-GB" smtClean="0"/>
              <a:t>[See also: </a:t>
            </a:r>
            <a:r>
              <a:rPr lang="en-GB" i="1" smtClean="0"/>
              <a:t>Toolkit on Mainstreaming Gender Equality in EC Development Cooperation, Section 1: Handbook on concepts and methods for mainstreaming gender equality</a:t>
            </a:r>
            <a:r>
              <a:rPr lang="en-GB" smtClean="0"/>
              <a:t>, p. 33]</a:t>
            </a:r>
            <a:endParaRPr lang="en-US" smtClean="0"/>
          </a:p>
          <a:p>
            <a:r>
              <a:rPr lang="en-GB" b="1" smtClean="0"/>
              <a:t>UN Special Rapporteur on Violence Against Women</a:t>
            </a:r>
            <a:endParaRPr lang="en-US" smtClean="0"/>
          </a:p>
          <a:p>
            <a:r>
              <a:rPr lang="en-GB" smtClean="0"/>
              <a:t>Ms. Rashida Manjoo (South Africa), since August 2009</a:t>
            </a:r>
            <a:endParaRPr lang="en-US" smtClean="0"/>
          </a:p>
          <a:p>
            <a:r>
              <a:rPr lang="en-GB" smtClean="0"/>
              <a:t>According to the mandate  the Special Rapporteur is requested to:</a:t>
            </a:r>
            <a:endParaRPr lang="en-US" smtClean="0"/>
          </a:p>
          <a:p>
            <a:r>
              <a:rPr lang="en-GB" i="1" smtClean="0"/>
              <a:t>(a) Seek and receive information on violence against women, its causes and consequences from Governments, treaty bodies, specialized agencies, other special rapporteurs responsible for various human rights questions and intergovernmental and non-governmental organizations, including women's organizations, and to respond effectively to such information; </a:t>
            </a:r>
            <a:endParaRPr lang="en-US" smtClean="0"/>
          </a:p>
          <a:p>
            <a:r>
              <a:rPr lang="en-GB" i="1" smtClean="0"/>
              <a:t>(b) Recommend measures, ways and means at the local, national, regional and international levels to eliminate all forms of violence against women and its causes, and to remedy its consequences; </a:t>
            </a:r>
            <a:endParaRPr lang="en-US" smtClean="0"/>
          </a:p>
          <a:p>
            <a:r>
              <a:rPr lang="en-GB" i="1" smtClean="0"/>
              <a:t>(c) Work closely with all special procedures and other human rights mechanisms of the Human Rights Council and with the treaty bodies, taking into account the request of the Council that they regularly and systematically integrate the human rights of women and a gender perspective into their work, and cooperate closely with the Commission on the Status of Women in the discharge of its functions; </a:t>
            </a:r>
            <a:endParaRPr lang="en-US" smtClean="0"/>
          </a:p>
          <a:p>
            <a:r>
              <a:rPr lang="en-GB" i="1" smtClean="0"/>
              <a:t>(d) Continue to adopt a comprehensive and universal approach to the elimination of violence against women, its causes and consequences, including causes of violence against women relating to the civil, cultural, economic, political and social spheres.</a:t>
            </a:r>
            <a:endParaRPr lang="en-US" smtClean="0"/>
          </a:p>
          <a:p>
            <a:r>
              <a:rPr lang="en-GB" b="1" smtClean="0"/>
              <a:t>General Assembly Resolution on the Elimination of All Forms of Violence against Women</a:t>
            </a:r>
            <a:r>
              <a:rPr lang="en-GB" smtClean="0"/>
              <a:t>  (2000-2004)</a:t>
            </a:r>
            <a:endParaRPr lang="en-US" smtClean="0"/>
          </a:p>
          <a:p>
            <a:r>
              <a:rPr lang="en-GB" b="1" smtClean="0"/>
              <a:t>General Assembly Resolution on Working towards the Elimination of Crimes against Women Committed in the Name of Honour</a:t>
            </a:r>
            <a:r>
              <a:rPr lang="en-GB" smtClean="0"/>
              <a:t> (2000-2004) to prevent and prosecute crimes against women committed in the name of honour and to provide support services for victims </a:t>
            </a:r>
            <a:endParaRPr lang="en-US" smtClean="0"/>
          </a:p>
          <a:p>
            <a:r>
              <a:rPr lang="en-GB" b="1" smtClean="0"/>
              <a:t>General Assembly Resolution on Women and Political Participation (2003)</a:t>
            </a:r>
            <a:endParaRPr lang="en-US" smtClean="0"/>
          </a:p>
          <a:p>
            <a:r>
              <a:rPr lang="en-GB" b="1" smtClean="0"/>
              <a:t>General Assembly Resolution on the intensification of efforts to eliminate all forms of violence against women (2005; 2010)</a:t>
            </a:r>
            <a:endParaRPr lang="en-US" smtClean="0"/>
          </a:p>
          <a:p>
            <a:r>
              <a:rPr lang="en-GB" b="1" smtClean="0"/>
              <a:t>Human Rights Council resolutions on the Elimination of Discrimination against Women (2009; 2010):</a:t>
            </a:r>
            <a:r>
              <a:rPr lang="en-GB" smtClean="0"/>
              <a:t> ask States to revoke laws discriminating on the basis of sex, remove gender bias in the administration of justice  and ensuring the participation of women in decision making in all the different sphere of life (political, social and economic) </a:t>
            </a:r>
            <a:endParaRPr lang="en-US" smtClean="0"/>
          </a:p>
          <a:p>
            <a:r>
              <a:rPr lang="en-GB" b="1" smtClean="0"/>
              <a:t>Human Rights Council Resolution on accelerating efforts to eliminate all forms of violence against women: Ensuring due diligence in prevention (2010)</a:t>
            </a:r>
            <a:r>
              <a:rPr lang="en-GB" smtClean="0"/>
              <a:t>: underlines the States’ obligation to exercise the “due diligence” to prevent, investigate, prosecute and punish the perpetrators of violence against women.</a:t>
            </a:r>
            <a:r>
              <a:rPr lang="en-US" smtClean="0"/>
              <a:t> </a:t>
            </a:r>
            <a:endParaRPr lang="nl-BE" smtClean="0"/>
          </a:p>
          <a:p>
            <a:pPr eaLnBrk="1" hangingPunct="1">
              <a:lnSpc>
                <a:spcPct val="80000"/>
              </a:lnSpc>
            </a:pPr>
            <a:endParaRPr lang="fr-FR" sz="800" b="1" smtClean="0"/>
          </a:p>
          <a:p>
            <a:pPr eaLnBrk="1" hangingPunct="1">
              <a:lnSpc>
                <a:spcPct val="80000"/>
              </a:lnSpc>
            </a:pPr>
            <a:endParaRPr lang="fr-FR" sz="800" b="1"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a:xfrm>
            <a:off x="1025525" y="723900"/>
            <a:ext cx="3565525" cy="2674938"/>
          </a:xfrm>
          <a:ln/>
        </p:spPr>
      </p:sp>
      <p:sp>
        <p:nvSpPr>
          <p:cNvPr id="49155" name="Tijdelijke aanduiding voor notities 2"/>
          <p:cNvSpPr>
            <a:spLocks noGrp="1"/>
          </p:cNvSpPr>
          <p:nvPr>
            <p:ph type="body" idx="1"/>
          </p:nvPr>
        </p:nvSpPr>
        <p:spPr>
          <a:xfrm>
            <a:off x="687388" y="3532188"/>
            <a:ext cx="5630862" cy="5400675"/>
          </a:xfrm>
          <a:noFill/>
          <a:ln/>
        </p:spPr>
        <p:txBody>
          <a:bodyPr/>
          <a:lstStyle/>
          <a:p>
            <a:r>
              <a:rPr lang="en-GB" b="1" smtClean="0"/>
              <a:t>Treaty of the European Union: </a:t>
            </a:r>
            <a:r>
              <a:rPr lang="en-GB" smtClean="0"/>
              <a:t>Art 21 of the Treaty of Lisbon reaffirmed the EU determination to promote human rights and democracy through its external action.</a:t>
            </a:r>
            <a:r>
              <a:rPr lang="en-GB" b="1" smtClean="0"/>
              <a:t> </a:t>
            </a:r>
            <a:endParaRPr lang="en-US" smtClean="0"/>
          </a:p>
          <a:p>
            <a:r>
              <a:rPr lang="en-GB" b="1" smtClean="0"/>
              <a:t> </a:t>
            </a:r>
            <a:endParaRPr lang="en-US" smtClean="0"/>
          </a:p>
          <a:p>
            <a:r>
              <a:rPr lang="en-GB" b="1" smtClean="0"/>
              <a:t>European Consensus on Development (EUD): </a:t>
            </a:r>
            <a:r>
              <a:rPr lang="en-GB" smtClean="0"/>
              <a:t>Gender is one of the 5 principles of Development Cooperation; should be mainstreamed in all development programs. </a:t>
            </a:r>
            <a:endParaRPr lang="en-US" smtClean="0"/>
          </a:p>
          <a:p>
            <a:r>
              <a:rPr lang="en-GB" smtClean="0"/>
              <a:t> </a:t>
            </a:r>
            <a:endParaRPr lang="en-US" smtClean="0"/>
          </a:p>
          <a:p>
            <a:r>
              <a:rPr lang="en-GB" b="1" smtClean="0"/>
              <a:t>European Instrument for Democracy and Human Rights - EIDHR</a:t>
            </a:r>
            <a:endParaRPr lang="en-US" smtClean="0"/>
          </a:p>
          <a:p>
            <a:r>
              <a:rPr lang="en-GB" i="1" smtClean="0"/>
              <a:t>Legal Basis of the EIDHR (December 2006), Strategy Paper 2007-2010 (December 2006), Strategy Paper 2010-2013 (December 2010)</a:t>
            </a:r>
            <a:endParaRPr lang="en-US" smtClean="0"/>
          </a:p>
          <a:p>
            <a:r>
              <a:rPr lang="en-GB" smtClean="0"/>
              <a:t>Strong consideration of gender issues (gender mainstreaming; gender equality; women empowerment; women participation and women political representation; women’s rights and violence against women and ad-hoc references to peace and security (transitional justice, oversight of security sector, humanitarian law, etc.)</a:t>
            </a:r>
            <a:endParaRPr lang="en-US" smtClean="0"/>
          </a:p>
          <a:p>
            <a:r>
              <a:rPr lang="en-GB" i="1" smtClean="0"/>
              <a:t>Scope in supporting democracy:</a:t>
            </a:r>
            <a:endParaRPr lang="en-US" smtClean="0"/>
          </a:p>
          <a:p>
            <a:r>
              <a:rPr lang="en-GB" i="1" smtClean="0"/>
              <a:t>(a) promotion and enhancement of participatory and representative democracy, including parliamentary democracy, and the processes of democratisation, mainly through civil society organisations, inter alia in: </a:t>
            </a:r>
            <a:endParaRPr lang="en-US" smtClean="0"/>
          </a:p>
          <a:p>
            <a:r>
              <a:rPr lang="en-GB" i="1" smtClean="0"/>
              <a:t>(vi) promoting the equal participation of men and women in social, economic and political life, and supporting equality of opportunity, and the participation and political representation of women; </a:t>
            </a:r>
            <a:endParaRPr lang="en-US" smtClean="0"/>
          </a:p>
          <a:p>
            <a:r>
              <a:rPr lang="en-GB" b="1" smtClean="0"/>
              <a:t> </a:t>
            </a:r>
            <a:endParaRPr lang="en-US" smtClean="0"/>
          </a:p>
          <a:p>
            <a:r>
              <a:rPr lang="en-GB" b="1" smtClean="0"/>
              <a:t>Council conclusions on Democracy Support in the EU’s External Relations  </a:t>
            </a:r>
            <a:endParaRPr lang="en-US" smtClean="0"/>
          </a:p>
          <a:p>
            <a:r>
              <a:rPr lang="en-GB" b="1" smtClean="0"/>
              <a:t>974th EXTERNAL RELATIONS Council meeting Brussels, 17 November 2009  </a:t>
            </a:r>
            <a:endParaRPr lang="en-US" smtClean="0"/>
          </a:p>
          <a:p>
            <a:r>
              <a:rPr lang="en-GB" i="1" smtClean="0"/>
              <a:t>EU efforts aim at contributing to sustainable development, respect for human rights, democratic governance, security, poverty reduction and gender equality. </a:t>
            </a:r>
            <a:endParaRPr lang="en-US" smtClean="0"/>
          </a:p>
          <a:p>
            <a:r>
              <a:rPr lang="en-GB" i="1" smtClean="0"/>
              <a:t>The following common values, norms and central principles form the basis of The EU Agenda for Action on Democracy Support in EU External Relations: </a:t>
            </a:r>
            <a:endParaRPr lang="en-US" smtClean="0"/>
          </a:p>
          <a:p>
            <a:r>
              <a:rPr lang="en-GB" i="1" smtClean="0"/>
              <a:t>The ability of men and women to participate on equal terms in political life and in decision-making is a prerequisite of genuine democracy. The promotion of gender equality and women’s rights is not only crucial in itself but is a fundamental human right and a question of social justice, as well as being instrumental in achieving all the MDGs. </a:t>
            </a:r>
            <a:endParaRPr lang="en-US" smtClean="0"/>
          </a:p>
          <a:p>
            <a:r>
              <a:rPr lang="en-GB" i="1" smtClean="0"/>
              <a:t>Democratic and participatory governance and the free will of the people can best assure the right of men and women to live and raise their children in dignity, freedom from hunger and from the fear of violence, oppression or injustice </a:t>
            </a:r>
            <a:endParaRPr lang="en-US" smtClean="0"/>
          </a:p>
          <a:p>
            <a:r>
              <a:rPr lang="en-GB" i="1" smtClean="0"/>
              <a:t>Democracy is inextricably linked to the full respect of all human rights, including gender equality. </a:t>
            </a:r>
            <a:endParaRPr lang="en-US" smtClean="0"/>
          </a:p>
          <a:p>
            <a:r>
              <a:rPr lang="en-GB" i="1" smtClean="0"/>
              <a:t> </a:t>
            </a:r>
            <a:endParaRPr lang="en-US" smtClean="0"/>
          </a:p>
          <a:p>
            <a:r>
              <a:rPr lang="en-GB" b="1" smtClean="0"/>
              <a:t>EU Strategic Framework on Human Rights and Democracy 2012-2014 (June 2012)</a:t>
            </a:r>
            <a:endParaRPr lang="en-US" smtClean="0"/>
          </a:p>
          <a:p>
            <a:r>
              <a:rPr lang="en-GB" i="1" smtClean="0"/>
              <a:t>Human rights, </a:t>
            </a:r>
            <a:r>
              <a:rPr lang="en-GB" i="1" u="sng" smtClean="0"/>
              <a:t>democracy </a:t>
            </a:r>
            <a:r>
              <a:rPr lang="en-GB" i="1" smtClean="0"/>
              <a:t>and </a:t>
            </a:r>
            <a:r>
              <a:rPr lang="en-GB" i="1" u="sng" smtClean="0"/>
              <a:t>rule of law</a:t>
            </a:r>
            <a:r>
              <a:rPr lang="en-GB" i="1" smtClean="0"/>
              <a:t> as principles that underpin all aspects of the internal and external action</a:t>
            </a:r>
            <a:endParaRPr lang="en-US" smtClean="0"/>
          </a:p>
          <a:p>
            <a:r>
              <a:rPr lang="en-GB" i="1" smtClean="0"/>
              <a:t>Promotion of Freedom of expression, opinion, assembly and association without these rights </a:t>
            </a:r>
            <a:r>
              <a:rPr lang="en-GB" i="1" u="sng" smtClean="0"/>
              <a:t>democracy</a:t>
            </a:r>
            <a:r>
              <a:rPr lang="en-GB" i="1" smtClean="0"/>
              <a:t> cannot exist; Combating discrimination on grounds of gender, sexual orientation, ethnicity, age, et….; </a:t>
            </a:r>
            <a:r>
              <a:rPr lang="en-GB" i="1" u="sng" smtClean="0"/>
              <a:t>Campaign of the rights and empowerment of women in all contests  through fighting discriminatory legislation, gender-based violence and marginalization”.</a:t>
            </a:r>
            <a:endParaRPr lang="en-US" u="sng" smtClean="0"/>
          </a:p>
          <a:p>
            <a:r>
              <a:rPr lang="en-GB" i="1" u="sng" smtClean="0"/>
              <a:t>Fair and impartial administration of justice is essential to safeguard human rights. </a:t>
            </a:r>
            <a:r>
              <a:rPr lang="en-GB" i="1" smtClean="0"/>
              <a:t>Promote the right to a fair trial and equality before the law. Fight against impunity for serious crimes to the international community, including sexual violence committed in connection with armed conflicts, including through its commitment to the International Criminal Court.</a:t>
            </a:r>
            <a:endParaRPr lang="en-US" smtClean="0"/>
          </a:p>
          <a:p>
            <a:r>
              <a:rPr lang="en-GB" i="1" smtClean="0"/>
              <a:t>A vigorous and independent civil society is essential to the functioning of democracy and implementation of human rights.</a:t>
            </a:r>
            <a:endParaRPr lang="en-US" smtClean="0"/>
          </a:p>
          <a:p>
            <a:r>
              <a:rPr lang="en-GB" i="1" smtClean="0"/>
              <a:t>Outcome 5. A Culture of Human Rights and democracy in EU External Action</a:t>
            </a:r>
            <a:endParaRPr lang="en-US" smtClean="0"/>
          </a:p>
          <a:p>
            <a:r>
              <a:rPr lang="en-GB" i="1" smtClean="0"/>
              <a:t>Action 5. a) Provide training on Human rights and democracy for all staff</a:t>
            </a:r>
            <a:endParaRPr lang="en-US" smtClean="0"/>
          </a:p>
          <a:p>
            <a:r>
              <a:rPr lang="en-GB" i="1" smtClean="0"/>
              <a:t>Action 5. b) Network of focal points on human rights and democracy </a:t>
            </a:r>
            <a:endParaRPr lang="en-US" smtClean="0"/>
          </a:p>
          <a:p>
            <a:r>
              <a:rPr lang="en-GB" i="1" smtClean="0"/>
              <a:t>Outcome 6. Effective Support to Democracy</a:t>
            </a:r>
            <a:endParaRPr lang="en-US" smtClean="0"/>
          </a:p>
          <a:p>
            <a:r>
              <a:rPr lang="en-GB" i="1" smtClean="0"/>
              <a:t>Action 6. a) Adopt Democracy reports and plans of action on the 1</a:t>
            </a:r>
            <a:r>
              <a:rPr lang="en-GB" i="1" baseline="30000" smtClean="0"/>
              <a:t>st</a:t>
            </a:r>
            <a:r>
              <a:rPr lang="en-GB" i="1" smtClean="0"/>
              <a:t> generation pilot countries identified by the Council conclusions December 2010</a:t>
            </a:r>
            <a:endParaRPr lang="en-US" smtClean="0"/>
          </a:p>
          <a:p>
            <a:r>
              <a:rPr lang="en-GB" i="1" smtClean="0"/>
              <a:t>Action 6. b) Identifying a 2</a:t>
            </a:r>
            <a:r>
              <a:rPr lang="en-GB" i="1" baseline="30000" smtClean="0"/>
              <a:t>nd</a:t>
            </a:r>
            <a:r>
              <a:rPr lang="en-GB" i="1" smtClean="0"/>
              <a:t> generation of pilot countries building on the experiences from the 1</a:t>
            </a:r>
            <a:r>
              <a:rPr lang="en-GB" i="1" baseline="30000" smtClean="0"/>
              <a:t>st</a:t>
            </a:r>
            <a:r>
              <a:rPr lang="en-GB" i="1" smtClean="0"/>
              <a:t> </a:t>
            </a:r>
            <a:endParaRPr lang="en-US" smtClean="0"/>
          </a:p>
          <a:p>
            <a:r>
              <a:rPr lang="en-GB" i="1" smtClean="0"/>
              <a:t>Action 6. c) Develop EU joint comprehensive democracy support plans and programmes </a:t>
            </a:r>
            <a:endParaRPr lang="en-US" smtClean="0"/>
          </a:p>
          <a:p>
            <a:r>
              <a:rPr lang="en-GB" i="1" smtClean="0"/>
              <a:t>Action 6. d) Systematize follow-up use of EU Electoral Observation Mission and their report in support of the whole electoral cycle</a:t>
            </a:r>
            <a:endParaRPr lang="en-US" smtClean="0"/>
          </a:p>
          <a:p>
            <a:r>
              <a:rPr lang="en-GB" i="1" smtClean="0"/>
              <a:t>Outcome 7. A standing Capability on Human Rights and democracy on Human Rights and Democracy in the Council of the EU</a:t>
            </a:r>
            <a:endParaRPr lang="en-US" smtClean="0"/>
          </a:p>
          <a:p>
            <a:r>
              <a:rPr lang="en-GB" i="1" smtClean="0"/>
              <a:t>Outcome12. Reflect Human Rights in Conflict Prevention and Crisis management activities </a:t>
            </a:r>
            <a:endParaRPr lang="en-US" smtClean="0"/>
          </a:p>
          <a:p>
            <a:r>
              <a:rPr lang="en-GB" i="1" u="sng" smtClean="0"/>
              <a:t>Action12. b) Systematically include Human rights , child protection, gender equality in the mandates of the EU missions and operations and in their benchmarks, planning and evaluation</a:t>
            </a:r>
            <a:endParaRPr lang="en-US" u="sng" smtClean="0"/>
          </a:p>
          <a:p>
            <a:r>
              <a:rPr lang="en-GB" i="1" smtClean="0"/>
              <a:t>Action 12. c) Operationalise the EU comprehensive approach on implementing UN resolution 1325 and 1820 on Women Peace and Security. </a:t>
            </a:r>
            <a:endParaRPr lang="en-US" smtClean="0"/>
          </a:p>
          <a:p>
            <a:r>
              <a:rPr lang="en-GB" i="1" smtClean="0"/>
              <a:t>Outcome 13. Entrench human Rights in counter-terrorism</a:t>
            </a:r>
            <a:endParaRPr lang="en-US" smtClean="0"/>
          </a:p>
          <a:p>
            <a:r>
              <a:rPr lang="en-GB" i="1" smtClean="0"/>
              <a:t>Action13. a) Guidances on Human rights in counter-terrorism activities: including respect to the due process: Presumption of innocence, fair trial, right to defence</a:t>
            </a:r>
            <a:endParaRPr lang="en-US" smtClean="0"/>
          </a:p>
          <a:p>
            <a:r>
              <a:rPr lang="en-GB" b="1" i="1" u="sng" smtClean="0"/>
              <a:t>Outcome 14. Ensure Human rights underpin the external dimension of work in area of Freedom, Security and Justice” (FSJ) </a:t>
            </a:r>
            <a:endParaRPr lang="en-US" b="1" u="sng" smtClean="0"/>
          </a:p>
          <a:p>
            <a:r>
              <a:rPr lang="en-GB" i="1" u="sng" smtClean="0"/>
              <a:t>Action14. c) ensuring that human rights issues including women enjoyment of human rights are taken into account in FSJ Sub-Committees with third countries</a:t>
            </a:r>
            <a:r>
              <a:rPr lang="en-GB" i="1" smtClean="0"/>
              <a:t>.</a:t>
            </a:r>
            <a:endParaRPr lang="en-US" smtClean="0"/>
          </a:p>
          <a:p>
            <a:r>
              <a:rPr lang="en-GB" i="1" smtClean="0"/>
              <a:t>Outcome 17 Eradication of torture, an other cruel, inhuman or degrading treatment or punishment </a:t>
            </a:r>
            <a:endParaRPr lang="en-US" smtClean="0"/>
          </a:p>
          <a:p>
            <a:r>
              <a:rPr lang="en-GB" b="1" i="1" smtClean="0"/>
              <a:t>Outcome  20. Protection of the rights of women, and protection against gender-based violence</a:t>
            </a:r>
            <a:endParaRPr lang="en-US" b="1" smtClean="0"/>
          </a:p>
          <a:p>
            <a:r>
              <a:rPr lang="en-GB" i="1" u="sng" smtClean="0"/>
              <a:t>Action 20. a) Campaign on political economic participation of women with special focus on countries in transition</a:t>
            </a:r>
            <a:endParaRPr lang="en-US" u="sng" smtClean="0"/>
          </a:p>
          <a:p>
            <a:r>
              <a:rPr lang="en-GB" i="1" u="sng" smtClean="0"/>
              <a:t>Action 20. b) Support relevant initiatives against harmful practices, in particular FGM</a:t>
            </a:r>
            <a:endParaRPr lang="en-US" u="sng" smtClean="0"/>
          </a:p>
          <a:p>
            <a:r>
              <a:rPr lang="en-GB" i="1" u="sng" smtClean="0"/>
              <a:t>Action 20. c) Promote the prevention of early and forced marriages affecting children</a:t>
            </a:r>
            <a:endParaRPr lang="en-US" u="sng" smtClean="0"/>
          </a:p>
          <a:p>
            <a:r>
              <a:rPr lang="en-GB" i="1" u="sng" smtClean="0"/>
              <a:t>Action 20. d) Implement the nine specific objectives of the EU plan of action for gender and women empowerment in development 2010-2015</a:t>
            </a:r>
            <a:endParaRPr lang="en-US" u="sng" smtClean="0"/>
          </a:p>
          <a:p>
            <a:r>
              <a:rPr lang="en-GB" i="1" u="sng" smtClean="0"/>
              <a:t>Indicator 20. e) Support initiatives, including of civil society, against gender based violence and feminicide </a:t>
            </a:r>
            <a:endParaRPr lang="en-US" u="sng" smtClean="0"/>
          </a:p>
          <a:p>
            <a:r>
              <a:rPr lang="en-GB" i="1" smtClean="0"/>
              <a:t>Outcome 26. Administration of Justice</a:t>
            </a:r>
            <a:endParaRPr lang="en-US" smtClean="0"/>
          </a:p>
          <a:p>
            <a:r>
              <a:rPr lang="en-GB" i="1" smtClean="0"/>
              <a:t>Action 26. a) Campaign of justice, focusing on the right to a fair trial</a:t>
            </a:r>
            <a:endParaRPr lang="en-US" smtClean="0"/>
          </a:p>
          <a:p>
            <a:r>
              <a:rPr lang="en-GB" i="1" smtClean="0"/>
              <a:t>Action 26. b) Ensure monitoring of important human rights related trials, in particular trials against human rights defenders</a:t>
            </a:r>
            <a:endParaRPr lang="en-US" smtClean="0"/>
          </a:p>
          <a:p>
            <a:r>
              <a:rPr lang="en-GB" i="1" smtClean="0"/>
              <a:t>Outcome 27. Responding to violations: ensuring accountability</a:t>
            </a:r>
            <a:endParaRPr lang="en-US" smtClean="0"/>
          </a:p>
          <a:p>
            <a:r>
              <a:rPr lang="en-GB" i="1" smtClean="0"/>
              <a:t>Action 27. a) Promoting ratification of the Rome statute</a:t>
            </a:r>
            <a:endParaRPr lang="en-US" smtClean="0"/>
          </a:p>
          <a:p>
            <a:r>
              <a:rPr lang="en-GB" i="1" smtClean="0"/>
              <a:t>Action 27. b) Given states’ primary duty to investigate grave international crimes, promote and contribute ti strengthening the capacity of national and judicial systems to investigate and prosecute crimes</a:t>
            </a:r>
            <a:endParaRPr lang="en-US" smtClean="0"/>
          </a:p>
          <a:p>
            <a:r>
              <a:rPr lang="en-GB" i="1" smtClean="0"/>
              <a:t>Action 27. c) develop policy on transitional justice , so as to help societies to deal with the abuses of the past and fight impunity </a:t>
            </a:r>
            <a:endParaRPr lang="en-US" smtClean="0"/>
          </a:p>
          <a:p>
            <a:r>
              <a:rPr lang="en-GB" smtClean="0"/>
              <a:t> </a:t>
            </a:r>
            <a:endParaRPr lang="en-US" sz="1000" smtClean="0"/>
          </a:p>
        </p:txBody>
      </p:sp>
      <p:sp>
        <p:nvSpPr>
          <p:cNvPr id="49156" name="Tijdelijke aanduiding voor dianummer 3"/>
          <p:cNvSpPr>
            <a:spLocks noGrp="1"/>
          </p:cNvSpPr>
          <p:nvPr>
            <p:ph type="sldNum" sz="quarter" idx="5"/>
          </p:nvPr>
        </p:nvSpPr>
        <p:spPr>
          <a:noFill/>
        </p:spPr>
        <p:txBody>
          <a:bodyPr/>
          <a:lstStyle/>
          <a:p>
            <a:fld id="{3C25D7F4-9C2A-4596-96FD-BE494893F7EA}" type="slidenum">
              <a:rPr lang="fr-F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DE5EFD5-4952-4BEB-9A9E-DB5FB60B9F98}" type="slidenum">
              <a:rPr lang="fr-FR"/>
              <a:pPr/>
              <a:t>12</a:t>
            </a:fld>
            <a:endParaRPr lang="fr-FR"/>
          </a:p>
        </p:txBody>
      </p:sp>
      <p:sp>
        <p:nvSpPr>
          <p:cNvPr id="51203" name="Rectangle 2"/>
          <p:cNvSpPr>
            <a:spLocks noGrp="1" noRot="1" noChangeAspect="1" noChangeArrowheads="1" noTextEdit="1"/>
          </p:cNvSpPr>
          <p:nvPr>
            <p:ph type="sldImg"/>
          </p:nvPr>
        </p:nvSpPr>
        <p:spPr>
          <a:xfrm>
            <a:off x="1025525" y="723900"/>
            <a:ext cx="2125663" cy="1593850"/>
          </a:xfrm>
          <a:ln/>
        </p:spPr>
      </p:sp>
      <p:sp>
        <p:nvSpPr>
          <p:cNvPr id="51204" name="Rectangle 3"/>
          <p:cNvSpPr>
            <a:spLocks noGrp="1" noChangeArrowheads="1"/>
          </p:cNvSpPr>
          <p:nvPr>
            <p:ph type="body" idx="1"/>
          </p:nvPr>
        </p:nvSpPr>
        <p:spPr>
          <a:xfrm>
            <a:off x="485775" y="2379663"/>
            <a:ext cx="5976938" cy="6553200"/>
          </a:xfrm>
          <a:noFill/>
          <a:ln/>
        </p:spPr>
        <p:txBody>
          <a:bodyPr/>
          <a:lstStyle/>
          <a:p>
            <a:pPr algn="just">
              <a:spcBef>
                <a:spcPct val="0"/>
              </a:spcBef>
            </a:pPr>
            <a:r>
              <a:rPr lang="en-US" sz="1000" smtClean="0">
                <a:latin typeface="Arial Narrow" pitchFamily="-84" charset="0"/>
              </a:rPr>
              <a:t>The </a:t>
            </a:r>
            <a:r>
              <a:rPr lang="en-US" sz="1000" b="1" u="sng" smtClean="0">
                <a:latin typeface="Arial Narrow" pitchFamily="-84" charset="0"/>
              </a:rPr>
              <a:t>EU Strategy on promoting gender equality in development cooperation </a:t>
            </a:r>
            <a:r>
              <a:rPr lang="en-US" sz="1000" smtClean="0">
                <a:latin typeface="Arial Narrow" pitchFamily="-84" charset="0"/>
              </a:rPr>
              <a:t>consists of a 3 pronged approach:</a:t>
            </a:r>
          </a:p>
          <a:p>
            <a:pPr algn="just">
              <a:spcBef>
                <a:spcPct val="0"/>
              </a:spcBef>
            </a:pPr>
            <a:r>
              <a:rPr lang="en-US" sz="1000" smtClean="0">
                <a:latin typeface="Arial Narrow" pitchFamily="-84" charset="0"/>
              </a:rPr>
              <a:t>•   integrating women, peace and security issues in its </a:t>
            </a:r>
            <a:r>
              <a:rPr lang="en-US" sz="1000" b="1" smtClean="0">
                <a:latin typeface="Arial Narrow" pitchFamily="-84" charset="0"/>
              </a:rPr>
              <a:t>policy and political dialogue </a:t>
            </a:r>
            <a:r>
              <a:rPr lang="en-US" sz="1000" smtClean="0">
                <a:latin typeface="Arial Narrow" pitchFamily="-84" charset="0"/>
              </a:rPr>
              <a:t>with partner governments; </a:t>
            </a:r>
          </a:p>
          <a:p>
            <a:pPr algn="just">
              <a:spcBef>
                <a:spcPct val="0"/>
              </a:spcBef>
            </a:pPr>
            <a:r>
              <a:rPr lang="en-US" sz="1000" smtClean="0">
                <a:latin typeface="Arial Narrow" pitchFamily="-84" charset="0"/>
              </a:rPr>
              <a:t>•   </a:t>
            </a:r>
            <a:r>
              <a:rPr lang="en-US" sz="1000" b="1" smtClean="0">
                <a:latin typeface="Arial Narrow" pitchFamily="-84" charset="0"/>
              </a:rPr>
              <a:t>mainstreaming a gender approach </a:t>
            </a:r>
            <a:r>
              <a:rPr lang="en-US" sz="1000" smtClean="0">
                <a:latin typeface="Arial Narrow" pitchFamily="-84" charset="0"/>
              </a:rPr>
              <a:t>in its policies and activities; and</a:t>
            </a:r>
          </a:p>
          <a:p>
            <a:pPr algn="just">
              <a:spcBef>
                <a:spcPct val="0"/>
              </a:spcBef>
            </a:pPr>
            <a:r>
              <a:rPr lang="en-US" sz="1000" smtClean="0">
                <a:latin typeface="Arial Narrow" pitchFamily="-84" charset="0"/>
              </a:rPr>
              <a:t>•   supporting </a:t>
            </a:r>
            <a:r>
              <a:rPr lang="en-US" sz="1000" b="1" smtClean="0">
                <a:latin typeface="Arial Narrow" pitchFamily="-84" charset="0"/>
              </a:rPr>
              <a:t>strategic actions </a:t>
            </a:r>
            <a:r>
              <a:rPr lang="en-US" sz="1000" smtClean="0">
                <a:latin typeface="Arial Narrow" pitchFamily="-84" charset="0"/>
              </a:rPr>
              <a:t>targeting the protection and empowerment of women. </a:t>
            </a:r>
          </a:p>
          <a:p>
            <a:pPr algn="just">
              <a:spcBef>
                <a:spcPct val="0"/>
              </a:spcBef>
            </a:pPr>
            <a:endParaRPr lang="en-US" sz="1000" smtClean="0">
              <a:latin typeface="Arial Narrow" pitchFamily="-84" charset="0"/>
            </a:endParaRPr>
          </a:p>
          <a:p>
            <a:pPr algn="just">
              <a:spcBef>
                <a:spcPct val="0"/>
              </a:spcBef>
            </a:pPr>
            <a:r>
              <a:rPr lang="en-US" sz="1000" smtClean="0">
                <a:latin typeface="Arial Narrow" pitchFamily="-84" charset="0"/>
              </a:rPr>
              <a:t>The </a:t>
            </a:r>
            <a:r>
              <a:rPr lang="en-US" sz="1000" b="1" u="sng" smtClean="0">
                <a:latin typeface="Arial Narrow" pitchFamily="-84" charset="0"/>
              </a:rPr>
              <a:t>‘</a:t>
            </a:r>
            <a:r>
              <a:rPr lang="en-US" sz="1000" b="1" i="1" u="sng" smtClean="0">
                <a:latin typeface="Arial Narrow" pitchFamily="-84" charset="0"/>
              </a:rPr>
              <a:t>EU Plan of Action on Gender Equality and Women’s Empowerment in Development (2010-2015</a:t>
            </a:r>
            <a:r>
              <a:rPr lang="en-US" sz="1000" b="1" u="sng" smtClean="0">
                <a:latin typeface="Arial Narrow" pitchFamily="-84" charset="0"/>
              </a:rPr>
              <a:t>)’</a:t>
            </a:r>
            <a:r>
              <a:rPr lang="en-US" sz="1000" smtClean="0">
                <a:latin typeface="Arial Narrow" pitchFamily="-84" charset="0"/>
              </a:rPr>
              <a:t> (EU GAP) is an operational framework to enhance the implementation of the existing EU policy frameworks and to ensure accountability. </a:t>
            </a:r>
            <a:r>
              <a:rPr lang="en-US" sz="1000" b="1" i="1" smtClean="0">
                <a:latin typeface="Arial Narrow" pitchFamily="-84" charset="0"/>
              </a:rPr>
              <a:t>It requires annual reporting to the Council for Foreign Affairs</a:t>
            </a:r>
            <a:endParaRPr lang="nl-BE" sz="1000" smtClean="0">
              <a:latin typeface="Arial Narrow" pitchFamily="-84" charset="0"/>
            </a:endParaRPr>
          </a:p>
          <a:p>
            <a:pPr algn="just">
              <a:spcBef>
                <a:spcPct val="0"/>
              </a:spcBef>
              <a:buFont typeface="Calibri" pitchFamily="-84" charset="0"/>
              <a:buAutoNum type="alphaLcParenR"/>
            </a:pPr>
            <a:endParaRPr lang="en-US" sz="1000" smtClean="0">
              <a:latin typeface="Arial Narrow" pitchFamily="-84" charset="0"/>
            </a:endParaRPr>
          </a:p>
          <a:p>
            <a:pPr algn="just">
              <a:spcBef>
                <a:spcPct val="0"/>
              </a:spcBef>
            </a:pPr>
            <a:r>
              <a:rPr lang="en-US" sz="1000" b="1" smtClean="0">
                <a:latin typeface="Arial Narrow" pitchFamily="-84" charset="0"/>
              </a:rPr>
              <a:t>This EU Gender Action Plan (GAP) is based upon:</a:t>
            </a:r>
          </a:p>
          <a:p>
            <a:pPr algn="just">
              <a:spcBef>
                <a:spcPct val="0"/>
              </a:spcBef>
              <a:buFontTx/>
              <a:buChar char="•"/>
            </a:pPr>
            <a:r>
              <a:rPr lang="en-GB" sz="1000" b="1" u="sng" smtClean="0">
                <a:latin typeface="Arial Narrow" pitchFamily="-84" charset="0"/>
              </a:rPr>
              <a:t>The European Consensus on Development (2006</a:t>
            </a:r>
            <a:r>
              <a:rPr lang="en-GB" sz="1000" smtClean="0">
                <a:latin typeface="Arial Narrow" pitchFamily="-84" charset="0"/>
              </a:rPr>
              <a:t>): </a:t>
            </a:r>
            <a:r>
              <a:rPr lang="en-US" sz="1000" smtClean="0">
                <a:latin typeface="Arial Narrow" pitchFamily="-84" charset="0"/>
              </a:rPr>
              <a:t>Gender equality is a principle of development policy and a goal in itself, as a fundamental human right and question of social justice. It is key prerequisite to poverty reduction and for achieving the MDGs and core part of all strategies. </a:t>
            </a:r>
            <a:endParaRPr lang="nl-BE" sz="1000" smtClean="0">
              <a:latin typeface="Arial Narrow" pitchFamily="-84" charset="0"/>
            </a:endParaRPr>
          </a:p>
          <a:p>
            <a:pPr algn="just">
              <a:spcBef>
                <a:spcPct val="0"/>
              </a:spcBef>
              <a:buFontTx/>
              <a:buChar char="•"/>
            </a:pPr>
            <a:r>
              <a:rPr lang="en-US" sz="1000" b="1" i="1" u="sng" smtClean="0">
                <a:latin typeface="Arial Narrow" pitchFamily="-84" charset="0"/>
              </a:rPr>
              <a:t>The Communication of the EC on Gender Equality and Women Empowerment in Development Cooperation (8 March 2007</a:t>
            </a:r>
            <a:r>
              <a:rPr lang="en-US" sz="1000" i="1" smtClean="0">
                <a:latin typeface="Arial Narrow" pitchFamily="-84" charset="0"/>
              </a:rPr>
              <a:t>)</a:t>
            </a:r>
            <a:r>
              <a:rPr lang="en-US" sz="1000" smtClean="0">
                <a:latin typeface="Arial Narrow" pitchFamily="-84" charset="0"/>
              </a:rPr>
              <a:t>: Based on a twin-track approach consisting of gender mainstreaming in order to pursue changes in political dialogue, in development cooperation and in capacity building of the EU, and promote gender specific actions in the areas of governance, employment &amp; economic activities, education, health and gender-based violence. </a:t>
            </a:r>
            <a:endParaRPr lang="en-US" sz="1000" b="1" i="1" u="sng" smtClean="0">
              <a:latin typeface="Arial Narrow" pitchFamily="-84" charset="0"/>
            </a:endParaRPr>
          </a:p>
          <a:p>
            <a:pPr algn="just">
              <a:spcBef>
                <a:spcPct val="0"/>
              </a:spcBef>
              <a:buFontTx/>
              <a:buChar char="•"/>
            </a:pPr>
            <a:r>
              <a:rPr lang="en-US" sz="1000" b="1" i="1" u="sng" smtClean="0">
                <a:latin typeface="Arial Narrow" pitchFamily="-84" charset="0"/>
              </a:rPr>
              <a:t>The EU guidelines on violence against women and girls and combating all forms of discrimination against them (2008):</a:t>
            </a:r>
            <a:r>
              <a:rPr lang="en-US" sz="1000" smtClean="0">
                <a:latin typeface="Arial Narrow" pitchFamily="-84" charset="0"/>
              </a:rPr>
              <a:t> Marking EU’s clear commitment to take women’s rights as a priority for long-term action to prevent violence against women and girls, to protect and support the victims, and to prosecute perpetrators. </a:t>
            </a:r>
            <a:r>
              <a:rPr lang="en-US" sz="1000" b="1" i="1" smtClean="0">
                <a:latin typeface="Arial Narrow" pitchFamily="-84" charset="0"/>
              </a:rPr>
              <a:t>It requires annual reporting to the Council for Foreign Affairs</a:t>
            </a:r>
            <a:endParaRPr lang="nl-BE" sz="1000" smtClean="0">
              <a:latin typeface="Arial Narrow" pitchFamily="-84" charset="0"/>
            </a:endParaRPr>
          </a:p>
          <a:p>
            <a:pPr algn="just">
              <a:spcBef>
                <a:spcPct val="0"/>
              </a:spcBef>
              <a:buFontTx/>
              <a:buChar char="•"/>
            </a:pPr>
            <a:r>
              <a:rPr lang="en-US" sz="1000" b="1" i="1" u="sng" smtClean="0">
                <a:latin typeface="Arial Narrow" pitchFamily="-84" charset="0"/>
              </a:rPr>
              <a:t>The Comprehensive approach to the  EU implementation of the UNSCRs 1325 and 1820 on Women, Peace and security (2008):</a:t>
            </a:r>
            <a:r>
              <a:rPr lang="en-US" sz="1000" smtClean="0">
                <a:latin typeface="Arial Narrow" pitchFamily="-84" charset="0"/>
              </a:rPr>
              <a:t> Ensure that EU’s external actions are shaped to protect women from violence and to contribute to increased equality between women and men during and after armed conflict and in fragile states. The strategy is a three-pronged approach: dialogue, gender mainstreaming and specific actions. </a:t>
            </a:r>
            <a:r>
              <a:rPr lang="en-US" sz="1000" b="1" i="1" u="sng" smtClean="0">
                <a:latin typeface="Arial Narrow" pitchFamily="-84" charset="0"/>
              </a:rPr>
              <a:t>A set of indicators to hold responsible staff accountable for the implementation</a:t>
            </a:r>
            <a:r>
              <a:rPr lang="en-US" sz="1000" b="1" i="1" smtClean="0">
                <a:latin typeface="Arial Narrow" pitchFamily="-84" charset="0"/>
              </a:rPr>
              <a:t> was approved by the EU Council in 2010.</a:t>
            </a:r>
            <a:r>
              <a:rPr lang="en-US" sz="1000" smtClean="0">
                <a:latin typeface="Arial Narrow" pitchFamily="-84" charset="0"/>
              </a:rPr>
              <a:t> </a:t>
            </a:r>
            <a:r>
              <a:rPr lang="en-US" sz="1000" b="1" i="1" u="sng" smtClean="0">
                <a:latin typeface="Arial Narrow" pitchFamily="-84" charset="0"/>
              </a:rPr>
              <a:t>These 17 indicators have to be used for annual reporting to the Council for Foreign Affairs</a:t>
            </a:r>
          </a:p>
          <a:p>
            <a:pPr algn="just">
              <a:spcBef>
                <a:spcPct val="0"/>
              </a:spcBef>
              <a:buFontTx/>
              <a:buChar char="•"/>
            </a:pPr>
            <a:endParaRPr lang="en-US" sz="1000" b="1" i="1" u="sng" smtClean="0">
              <a:latin typeface="Arial Narrow" pitchFamily="-84" charset="0"/>
            </a:endParaRPr>
          </a:p>
          <a:p>
            <a:r>
              <a:rPr lang="en-GB" b="1" i="1" u="sng" smtClean="0"/>
              <a:t>The EU GAP includes a specific related to objective to </a:t>
            </a:r>
            <a:r>
              <a:rPr lang="en-GB" b="1" i="1" smtClean="0"/>
              <a:t>combating gender-based violence </a:t>
            </a:r>
            <a:endParaRPr lang="en-US" sz="1600" smtClean="0"/>
          </a:p>
          <a:p>
            <a:r>
              <a:rPr lang="en-GB" b="1" i="1" smtClean="0"/>
              <a:t>Specific Objective 8:</a:t>
            </a:r>
            <a:r>
              <a:rPr lang="en-GB" smtClean="0"/>
              <a:t> Strengthen EU support to partner countries in combating gender-based violence and all forms of discriminations against women and girls  </a:t>
            </a:r>
            <a:endParaRPr lang="en-US" sz="1600" smtClean="0"/>
          </a:p>
          <a:p>
            <a:r>
              <a:rPr lang="en-GB" b="1" smtClean="0"/>
              <a:t>Action 8.1</a:t>
            </a:r>
            <a:r>
              <a:rPr lang="en-GB" smtClean="0"/>
              <a:t> Offer an ad hoc online course for EU HOMs and Delegations' and MS’ staff on how to implement the EU guidelines on Violence Against Women, and Girls and Combating all Forms of Discrimination against them, from the perspective of external assistance.</a:t>
            </a:r>
            <a:endParaRPr lang="en-US" sz="1600" smtClean="0"/>
          </a:p>
          <a:p>
            <a:pPr lvl="1"/>
            <a:r>
              <a:rPr lang="en-GB" smtClean="0"/>
              <a:t>Indicator 8.1.1 By 2011 at least 50% of the EU Delegations introduce specific measures on the role of external assistance and development co-operation in their local strategies for the implementation of the EU Guidelines on Violence against Women and Girls and Combating All Forms of Discrimination against them.</a:t>
            </a:r>
            <a:endParaRPr lang="en-US" sz="1600" smtClean="0"/>
          </a:p>
          <a:p>
            <a:pPr lvl="1"/>
            <a:r>
              <a:rPr lang="en-GB" smtClean="0"/>
              <a:t>Indicator 8.1.2 By 2015 80% of the EU Delegations introduce specific measures on the role of external assistance and development co-operation in their local strategies for the implementation of the EU Guidelines on Violence against Women and Girls and Combating All Forms of Discrimination against them</a:t>
            </a:r>
            <a:endParaRPr lang="en-US" sz="1600" smtClean="0"/>
          </a:p>
          <a:p>
            <a:r>
              <a:rPr lang="en-GB" b="1" smtClean="0"/>
              <a:t>Action 8.2</a:t>
            </a:r>
            <a:r>
              <a:rPr lang="en-GB" smtClean="0"/>
              <a:t> Increase EU support for NSAs on the implementation of the EU Guidelines on Violence against Women and Girls and Combating All Forms of Discrimination against them</a:t>
            </a:r>
            <a:endParaRPr lang="en-US" sz="1600" smtClean="0"/>
          </a:p>
          <a:p>
            <a:r>
              <a:rPr lang="en-GB" b="1" smtClean="0"/>
              <a:t>Action 8.3</a:t>
            </a:r>
            <a:r>
              <a:rPr lang="en-GB" smtClean="0"/>
              <a:t> Systematically involve women’s rights networks and organisations in consultations on the launch of local call for proposals in the area of human rights.</a:t>
            </a:r>
            <a:endParaRPr lang="en-US" sz="1600" smtClean="0"/>
          </a:p>
          <a:p>
            <a:pPr lvl="1"/>
            <a:r>
              <a:rPr lang="en-GB" b="1" smtClean="0"/>
              <a:t>Indicator 8.2-8.3.1</a:t>
            </a:r>
            <a:r>
              <a:rPr lang="en-GB" smtClean="0"/>
              <a:t> The thematic programmes and instruments (European Instrument for Democracy and Human Rights, Investing in People etc) will support NSAs to implement the EU Guidelines on Violence against Women and Girls and Combating All Forms of Discrimination against them. </a:t>
            </a:r>
            <a:endParaRPr lang="en-US" sz="1600" smtClean="0"/>
          </a:p>
          <a:p>
            <a:pPr lvl="1"/>
            <a:endParaRPr lang="en-US" sz="1600" smtClean="0"/>
          </a:p>
          <a:p>
            <a:pPr lvl="1"/>
            <a:r>
              <a:rPr lang="en-GB" smtClean="0"/>
              <a:t>See complete document:  http://register.consilium.europa.eu/pdf/en/10/st11/st11080.en10.pdf   </a:t>
            </a:r>
            <a:endParaRPr lang="en-US" sz="1600" smtClean="0"/>
          </a:p>
          <a:p>
            <a:endParaRPr lang="en-US" sz="900" b="1" i="1" u="sng" smtClean="0"/>
          </a:p>
          <a:p>
            <a:endParaRPr lang="nl-BE" sz="900" smtClean="0"/>
          </a:p>
          <a:p>
            <a:pPr eaLnBrk="1" hangingPunct="1"/>
            <a:endParaRPr lang="nl-BE" sz="9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6D5A76F-8B58-48EE-91BE-11CE4C93BD6E}" type="slidenum">
              <a:rPr lang="fr-FR"/>
              <a:pPr/>
              <a:t>13</a:t>
            </a:fld>
            <a:endParaRPr lang="fr-FR"/>
          </a:p>
        </p:txBody>
      </p:sp>
      <p:sp>
        <p:nvSpPr>
          <p:cNvPr id="53251" name="Rectangle 2"/>
          <p:cNvSpPr>
            <a:spLocks noGrp="1" noRot="1" noChangeAspect="1" noChangeArrowheads="1" noTextEdit="1"/>
          </p:cNvSpPr>
          <p:nvPr>
            <p:ph type="sldImg"/>
          </p:nvPr>
        </p:nvSpPr>
        <p:spPr>
          <a:xfrm>
            <a:off x="1025525" y="723900"/>
            <a:ext cx="3276600" cy="2459038"/>
          </a:xfrm>
          <a:ln/>
        </p:spPr>
      </p:sp>
      <p:sp>
        <p:nvSpPr>
          <p:cNvPr id="53252" name="Rectangle 3"/>
          <p:cNvSpPr>
            <a:spLocks noGrp="1" noChangeArrowheads="1"/>
          </p:cNvSpPr>
          <p:nvPr>
            <p:ph type="body" idx="1"/>
          </p:nvPr>
        </p:nvSpPr>
        <p:spPr>
          <a:xfrm>
            <a:off x="687388" y="3460750"/>
            <a:ext cx="5502275" cy="5472113"/>
          </a:xfrm>
          <a:noFill/>
          <a:ln/>
        </p:spPr>
        <p:txBody>
          <a:bodyPr/>
          <a:lstStyle/>
          <a:p>
            <a:r>
              <a:rPr lang="en-GB" b="1" smtClean="0"/>
              <a:t>Substantive areas of marginalization of women from the justice cycle</a:t>
            </a:r>
            <a:r>
              <a:rPr lang="en-GB" smtClean="0"/>
              <a:t> </a:t>
            </a:r>
          </a:p>
          <a:p>
            <a:endParaRPr lang="en-US" smtClean="0"/>
          </a:p>
          <a:p>
            <a:r>
              <a:rPr lang="en-GB" b="1" smtClean="0"/>
              <a:t>Legal frameworks</a:t>
            </a:r>
            <a:r>
              <a:rPr lang="en-GB" smtClean="0"/>
              <a:t> have made substantial steps forward in the last decades, in particular through the new wave of constitutions. New democracies use highly inclusive and protective legal text as guarantee of legal rights of women and theory on equality between women and men. But sometimes law enforcement and regulations differs, sometimes witnessing inheritances of traditions and customary laws, cultural or religious dictates against gender equality. </a:t>
            </a:r>
            <a:endParaRPr lang="en-US" smtClean="0"/>
          </a:p>
          <a:p>
            <a:r>
              <a:rPr lang="en-GB" smtClean="0"/>
              <a:t>Areas of discrimination </a:t>
            </a:r>
          </a:p>
          <a:p>
            <a:endParaRPr lang="en-US" smtClean="0"/>
          </a:p>
          <a:p>
            <a:r>
              <a:rPr lang="en-GB" b="1" smtClean="0"/>
              <a:t>Domestic violence</a:t>
            </a:r>
            <a:r>
              <a:rPr lang="en-GB" smtClean="0"/>
              <a:t> (violence perpetrated by husbands/fathers within the domestic walls are often not considered in laws)</a:t>
            </a:r>
            <a:endParaRPr lang="en-US" smtClean="0"/>
          </a:p>
          <a:p>
            <a:r>
              <a:rPr lang="en-GB" smtClean="0"/>
              <a:t>Indeed, in many countries marital rape is still not criminalized (ex. Albania, Russian Federation, Norway, Laos, China, Japan, Algeria, Egypt, Syria, Tunisia, Uruguay, Haiti, India, Sri Lanka, Angola, Benin, Cameroon, guinea, Madagascar, Mozambique, Zambia [source: OHCR 2011]. </a:t>
            </a:r>
          </a:p>
          <a:p>
            <a:endParaRPr lang="en-US" smtClean="0"/>
          </a:p>
          <a:p>
            <a:r>
              <a:rPr lang="en-GB" b="1" smtClean="0"/>
              <a:t>Safe working environment:</a:t>
            </a:r>
            <a:r>
              <a:rPr lang="en-GB" smtClean="0"/>
              <a:t> sexual harassment laws (lack of protection laws in case of sexual harassment on the workplace)</a:t>
            </a:r>
          </a:p>
          <a:p>
            <a:endParaRPr lang="en-US" smtClean="0"/>
          </a:p>
          <a:p>
            <a:r>
              <a:rPr lang="en-GB" b="1" smtClean="0"/>
              <a:t>Ethnicity (</a:t>
            </a:r>
            <a:r>
              <a:rPr lang="en-GB" smtClean="0"/>
              <a:t>discrimination based on being from a certain tribe or indigenous group)</a:t>
            </a:r>
          </a:p>
          <a:p>
            <a:endParaRPr lang="en-US" smtClean="0"/>
          </a:p>
          <a:p>
            <a:r>
              <a:rPr lang="en-GB" b="1" smtClean="0"/>
              <a:t>Inheritance laws,</a:t>
            </a:r>
            <a:r>
              <a:rPr lang="en-GB" smtClean="0"/>
              <a:t> in particular related to property and land (women are not entitled to receive inheritance – principle of primogeniture; women cannot administrate lands or houses). Moreover, when women cannot have control on lands of their passed husbands, this may have direct impact on the ability to provide sustentation, when the woman is the sole provider for the family. </a:t>
            </a:r>
            <a:endParaRPr lang="en-US" smtClean="0"/>
          </a:p>
          <a:p>
            <a:r>
              <a:rPr lang="en-GB" smtClean="0"/>
              <a:t> Armenia: Family Code provides that property obtained during the time of the marriage is considered joint property to be divided equally upon divorce, intangible assets such as work-related benefits are not included in this regime. The Committee is further concerned that there is no mechanism for post- divorce spousal support </a:t>
            </a:r>
            <a:endParaRPr lang="en-US" smtClean="0"/>
          </a:p>
          <a:p>
            <a:r>
              <a:rPr lang="en-GB" smtClean="0"/>
              <a:t>Uganda: customs and traditional practices, prevalent in rural areas, prevent women from inheriting or acquiring ownership of land and other property.</a:t>
            </a:r>
            <a:endParaRPr lang="en-US" smtClean="0"/>
          </a:p>
          <a:p>
            <a:r>
              <a:rPr lang="en-GB" smtClean="0"/>
              <a:t>[Examples from “</a:t>
            </a:r>
            <a:r>
              <a:rPr lang="en-GB" i="1" smtClean="0"/>
              <a:t>Equality Now: A report drawing from the Concluding Observations of the Committee on the Elimination of Discrimination against Women</a:t>
            </a:r>
            <a:r>
              <a:rPr lang="en-GB" smtClean="0"/>
              <a:t>, May 2011]</a:t>
            </a:r>
          </a:p>
          <a:p>
            <a:endParaRPr lang="en-US" smtClean="0"/>
          </a:p>
          <a:p>
            <a:r>
              <a:rPr lang="en-GB" b="1" smtClean="0"/>
              <a:t>Discriminatory citizenship and family law</a:t>
            </a:r>
            <a:r>
              <a:rPr lang="en-GB" smtClean="0"/>
              <a:t> (women married to foreigner are not protected under the law of their country): Inequalities persists related to marriage, divorce, custody of children: in the private sphere indeed the State is less willing to influence: this results in systematic violations of human rights from family members, </a:t>
            </a:r>
            <a:endParaRPr lang="en-US" smtClean="0"/>
          </a:p>
          <a:p>
            <a:r>
              <a:rPr lang="en-GB" smtClean="0"/>
              <a:t>Egypt: Legal provisions relating to personal status, in particular concerning marriage, divorce, the custody of children and inheritance, do not provide equal rights for women and men. In this respect, the Committee expresses its concern at “urfi” marriages and at the precarious situation of Christian women married to Muslim men with regard to divorce, custody and inheritance. In this issue, women who seek divorce by unilateral termination of their marriage contract (khula) under Law No. 1 of 2000 can only obtain such a divorce if they forgo alimony and return their dowry. There is an international concern that the lack of provision for the equal distribution of marital property upon divorce leads to the economic vulnerability of the wife.</a:t>
            </a:r>
            <a:endParaRPr lang="en-US" smtClean="0"/>
          </a:p>
          <a:p>
            <a:r>
              <a:rPr lang="en-GB" smtClean="0"/>
              <a:t>India: the social acceptability of early marriages has negated the implementation of the Child Marriage Restraint Act. In addition, it is concerned that this Act penalizes the offender but does not render the marriage void, purportedly to avoid illegitimacy of any offspring of such union, which stands in contradiction to the purpose of the Act and is a violation of the rights of the married child.</a:t>
            </a:r>
            <a:endParaRPr lang="en-US" smtClean="0"/>
          </a:p>
          <a:p>
            <a:r>
              <a:rPr lang="en-GB" smtClean="0"/>
              <a:t> Ghana: it is more difficult for foreign spouses of Ghanaian women to acquire Ghanaian citizenship than it is for foreign spouses of Ghanaian men to acquire citizenship.</a:t>
            </a:r>
            <a:endParaRPr lang="en-US" smtClean="0"/>
          </a:p>
          <a:p>
            <a:r>
              <a:rPr lang="en-GB" smtClean="0"/>
              <a:t>Guinea-Bissau: prevalence of harmful traditional practices under customary law in Guinea-Bissau, including early and forced marriage, polygamy and levirate marriage, which violate the human rights of women and girls.</a:t>
            </a:r>
            <a:endParaRPr lang="en-US" smtClean="0"/>
          </a:p>
          <a:p>
            <a:r>
              <a:rPr lang="en-GB" smtClean="0"/>
              <a:t>Tanzania: Marriage Act fixes legal age for marriage at 18 years old for male and 15 for female (against Convention of the Rights of Children – amendments to the Marriage Act purports to establish the legal minimum age for both girls and boys at 18 years has being proposed)</a:t>
            </a:r>
          </a:p>
          <a:p>
            <a:endParaRPr lang="en-US" smtClean="0"/>
          </a:p>
          <a:p>
            <a:r>
              <a:rPr lang="en-GB" b="1" smtClean="0"/>
              <a:t>Sexual and reproductive rights</a:t>
            </a:r>
            <a:r>
              <a:rPr lang="en-GB" smtClean="0"/>
              <a:t>: right to abortion, rights to maternity leave, HIV related treatments and information etc</a:t>
            </a:r>
            <a:endParaRPr lang="en-US" smtClean="0"/>
          </a:p>
          <a:p>
            <a:r>
              <a:rPr lang="en-GB" smtClean="0"/>
              <a:t>Guyana: The low minimum age of sexual consent (13 years) puts young women and girls at particular risk of becoming victims of sexual exploitation and infection with the virus.</a:t>
            </a:r>
            <a:endParaRPr lang="en-US" smtClean="0"/>
          </a:p>
          <a:p>
            <a:r>
              <a:rPr lang="en-GB" smtClean="0"/>
              <a:t>Brazil: High number of unsafe abortions, the punitive provisions imposed on women who undergo abortions and the difficulties in accessing care for the management of complications arising as a result.</a:t>
            </a:r>
          </a:p>
          <a:p>
            <a:endParaRPr lang="en-US" smtClean="0"/>
          </a:p>
          <a:p>
            <a:r>
              <a:rPr lang="en-GB" b="1" smtClean="0"/>
              <a:t>Work:</a:t>
            </a:r>
            <a:r>
              <a:rPr lang="en-GB" smtClean="0"/>
              <a:t> equal pays for equal work, equal treatment, equal opportunities</a:t>
            </a:r>
            <a:r>
              <a:rPr lang="en-GB" u="sng" smtClean="0"/>
              <a:t>.</a:t>
            </a:r>
            <a:endParaRPr lang="en-US" smtClean="0"/>
          </a:p>
          <a:p>
            <a:r>
              <a:rPr lang="en-GB" smtClean="0"/>
              <a:t>Brazil (absence of legislation) High level discrimination faced by women in employment, as reflected in the enduring wage gap that increases with their level of education, occupational segregation and fewer opportunities for career advancement. In this framework, it is to be noted the difficult situation of women domestic workers, principally women of African descent, who have been generally excluded from the protection of labour law and are vulnerable to exploitation by their employers, including sexual abuse.</a:t>
            </a:r>
            <a:r>
              <a:rPr lang="en-US" smtClean="0"/>
              <a:t> </a:t>
            </a:r>
          </a:p>
          <a:p>
            <a:endParaRPr lang="nl-B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A81B834-36BF-45C0-B4BB-A8889084A091}" type="slidenum">
              <a:rPr lang="fr-FR"/>
              <a:pPr/>
              <a:t>14</a:t>
            </a:fld>
            <a:endParaRPr lang="fr-FR"/>
          </a:p>
        </p:txBody>
      </p:sp>
      <p:sp>
        <p:nvSpPr>
          <p:cNvPr id="55299" name="Rectangle 2"/>
          <p:cNvSpPr>
            <a:spLocks noGrp="1" noRot="1" noChangeAspect="1" noChangeArrowheads="1" noTextEdit="1"/>
          </p:cNvSpPr>
          <p:nvPr>
            <p:ph type="sldImg"/>
          </p:nvPr>
        </p:nvSpPr>
        <p:spPr>
          <a:xfrm>
            <a:off x="1025525" y="723900"/>
            <a:ext cx="3276600" cy="2459038"/>
          </a:xfrm>
          <a:ln/>
        </p:spPr>
      </p:sp>
      <p:sp>
        <p:nvSpPr>
          <p:cNvPr id="55300" name="Rectangle 3"/>
          <p:cNvSpPr>
            <a:spLocks noGrp="1" noChangeArrowheads="1"/>
          </p:cNvSpPr>
          <p:nvPr>
            <p:ph type="body" idx="1"/>
          </p:nvPr>
        </p:nvSpPr>
        <p:spPr>
          <a:xfrm>
            <a:off x="687388" y="3460750"/>
            <a:ext cx="5502275" cy="5472113"/>
          </a:xfrm>
          <a:noFill/>
          <a:ln/>
        </p:spPr>
        <p:txBody>
          <a:bodyPr/>
          <a:lstStyle/>
          <a:p>
            <a:r>
              <a:rPr lang="en-GB" b="1" smtClean="0"/>
              <a:t>Capacity building on CEDAW</a:t>
            </a:r>
            <a:r>
              <a:rPr lang="en-GB" smtClean="0"/>
              <a:t> (Reporting): Every 4 years countries which have ratified the CEDAW must submit a comprehensive report on measures taken to comply with the obligation of the Convention. The CSW has elaborated guidelines to help Countries in reporting (See </a:t>
            </a:r>
            <a:r>
              <a:rPr lang="en-GB" u="sng" smtClean="0">
                <a:hlinkClick r:id="rId3"/>
              </a:rPr>
              <a:t>http://www.un.org/womenwatch/daw/cedaw/reporting.htm#guidelines</a:t>
            </a:r>
            <a:r>
              <a:rPr lang="en-GB" smtClean="0"/>
              <a:t>)</a:t>
            </a:r>
            <a:endParaRPr lang="en-US" smtClean="0"/>
          </a:p>
          <a:p>
            <a:r>
              <a:rPr lang="en-GB" smtClean="0"/>
              <a:t> </a:t>
            </a:r>
            <a:endParaRPr lang="en-US" smtClean="0"/>
          </a:p>
          <a:p>
            <a:r>
              <a:rPr lang="en-GB" b="1" smtClean="0"/>
              <a:t>Role of shadow reporting on CEDAW</a:t>
            </a:r>
            <a:r>
              <a:rPr lang="en-GB" smtClean="0"/>
              <a:t> with awareness raising: By submitting their own reports to the Committee, NGOs can help CEDAW Committee to identify issue s of women's right which may not be presented in country reports by States Parties, and to assess the validity of the reports submitted by States Parties.</a:t>
            </a:r>
            <a:endParaRPr lang="en-US" smtClean="0"/>
          </a:p>
          <a:p>
            <a:r>
              <a:rPr lang="en-GB" smtClean="0"/>
              <a:t> </a:t>
            </a:r>
            <a:endParaRPr lang="en-US" smtClean="0"/>
          </a:p>
          <a:p>
            <a:r>
              <a:rPr lang="en-GB" b="1" smtClean="0"/>
              <a:t>Capacity building for structural change</a:t>
            </a:r>
            <a:r>
              <a:rPr lang="en-GB" smtClean="0"/>
              <a:t> – e.g. gender mainstreaming in curricula of juridical faculties of universities: women’s rights and different approach to ensure access to justice should be also ensured in the curricula of universities and specialization courses in universities, as well as bar associations and other training institutions for law officers (juridical schools; training centres etc).</a:t>
            </a:r>
            <a:endParaRPr lang="en-US" smtClean="0"/>
          </a:p>
          <a:p>
            <a:r>
              <a:rPr lang="en-GB" smtClean="0"/>
              <a:t> </a:t>
            </a:r>
            <a:endParaRPr lang="en-US" smtClean="0"/>
          </a:p>
          <a:p>
            <a:r>
              <a:rPr lang="en-GB" b="1" smtClean="0"/>
              <a:t>Specific actions targeted to eliminate the most flagrant gender discrimination in legal frameworks</a:t>
            </a:r>
            <a:r>
              <a:rPr lang="en-GB" smtClean="0"/>
              <a:t> (e.g. of qualitative target: change of inheritance law adopted in Parliament), </a:t>
            </a:r>
            <a:r>
              <a:rPr lang="en-GB" b="1" smtClean="0"/>
              <a:t>or to address transitional justice </a:t>
            </a:r>
            <a:r>
              <a:rPr lang="en-GB" smtClean="0"/>
              <a:t>(e.g. specific courts for VAW in conflict situation)</a:t>
            </a:r>
            <a:endParaRPr lang="en-US" smtClean="0"/>
          </a:p>
          <a:p>
            <a:r>
              <a:rPr lang="en-GB" b="1" smtClean="0"/>
              <a:t> </a:t>
            </a:r>
            <a:endParaRPr lang="en-US" smtClean="0"/>
          </a:p>
          <a:p>
            <a:r>
              <a:rPr lang="en-GB" b="1" smtClean="0"/>
              <a:t>The problem of implementing the existing legislation</a:t>
            </a:r>
            <a:r>
              <a:rPr lang="en-GB" smtClean="0"/>
              <a:t>. Moreover, even when a good legislation is in place, it must be implemented: the fact of having a protective law, it is not enough if it is not implemented properly. Indeed having a legal framework, which supports gender equality is a first step. Governments are also responsible for enforcing laws and the impact they have in women’s lives. </a:t>
            </a:r>
            <a:endParaRPr lang="en-US" smtClean="0"/>
          </a:p>
          <a:p>
            <a:r>
              <a:rPr lang="en-GB" smtClean="0"/>
              <a:t>Examples of Strategic litigation cases (domestic violence): </a:t>
            </a:r>
            <a:r>
              <a:rPr lang="en-GB" i="1" smtClean="0"/>
              <a:t>Maria da Penha Fernandes vc Brazil.</a:t>
            </a:r>
            <a:endParaRPr lang="en-US" smtClean="0"/>
          </a:p>
          <a:p>
            <a:r>
              <a:rPr lang="en-GB" smtClean="0"/>
              <a:t> </a:t>
            </a:r>
            <a:endParaRPr lang="en-US" smtClean="0"/>
          </a:p>
          <a:p>
            <a:r>
              <a:rPr lang="en-GB" smtClean="0">
                <a:sym typeface="Wingdings" pitchFamily="-84" charset="2"/>
              </a:rPr>
              <a:t></a:t>
            </a:r>
            <a:r>
              <a:rPr lang="en-GB" smtClean="0"/>
              <a:t> In this framework, legal reforms must meet the following objectives (CEDAW): </a:t>
            </a:r>
            <a:endParaRPr lang="en-US" smtClean="0"/>
          </a:p>
          <a:p>
            <a:r>
              <a:rPr lang="en-GB" smtClean="0"/>
              <a:t>Ending explicit legal discrimination against women</a:t>
            </a:r>
            <a:endParaRPr lang="en-US" smtClean="0"/>
          </a:p>
          <a:p>
            <a:r>
              <a:rPr lang="en-GB" smtClean="0"/>
              <a:t>Extending protection of the rule of law (to domestic, private sphere in order to protect family workers, etc)</a:t>
            </a:r>
            <a:endParaRPr lang="en-US" smtClean="0"/>
          </a:p>
          <a:p>
            <a:r>
              <a:rPr lang="en-GB" smtClean="0"/>
              <a:t>Ensuring government responsibility for the impact of law</a:t>
            </a:r>
            <a:r>
              <a:rPr lang="en-US" smtClean="0"/>
              <a:t> </a:t>
            </a:r>
            <a:endParaRPr lang="nl-B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05975F5-8FA3-47F3-BE12-2BAE347F763B}" type="slidenum">
              <a:rPr lang="fr-FR"/>
              <a:pPr/>
              <a:t>15</a:t>
            </a:fld>
            <a:endParaRPr lang="fr-FR"/>
          </a:p>
        </p:txBody>
      </p:sp>
      <p:sp>
        <p:nvSpPr>
          <p:cNvPr id="57347" name="Rectangle 2"/>
          <p:cNvSpPr>
            <a:spLocks noGrp="1" noRot="1" noChangeAspect="1" noChangeArrowheads="1" noTextEdit="1"/>
          </p:cNvSpPr>
          <p:nvPr>
            <p:ph type="sldImg"/>
          </p:nvPr>
        </p:nvSpPr>
        <p:spPr>
          <a:xfrm>
            <a:off x="1025525" y="723900"/>
            <a:ext cx="3276600" cy="2459038"/>
          </a:xfrm>
          <a:ln/>
        </p:spPr>
      </p:sp>
      <p:sp>
        <p:nvSpPr>
          <p:cNvPr id="57348" name="Rectangle 3"/>
          <p:cNvSpPr>
            <a:spLocks noGrp="1" noChangeArrowheads="1"/>
          </p:cNvSpPr>
          <p:nvPr>
            <p:ph type="body" idx="1"/>
          </p:nvPr>
        </p:nvSpPr>
        <p:spPr>
          <a:xfrm>
            <a:off x="687388" y="3460750"/>
            <a:ext cx="5502275" cy="5472113"/>
          </a:xfrm>
          <a:noFill/>
          <a:ln/>
        </p:spPr>
        <p:txBody>
          <a:bodyPr/>
          <a:lstStyle/>
          <a:p>
            <a:endParaRPr lang="en-GB" b="1" smtClean="0"/>
          </a:p>
          <a:p>
            <a:r>
              <a:rPr lang="en-GB" b="1" smtClean="0"/>
              <a:t>Social barriers: </a:t>
            </a:r>
            <a:endParaRPr lang="en-US" b="1" smtClean="0"/>
          </a:p>
          <a:p>
            <a:r>
              <a:rPr lang="en-GB" u="sng" smtClean="0"/>
              <a:t>lack of knowledge and social pressures</a:t>
            </a:r>
            <a:r>
              <a:rPr lang="en-GB" smtClean="0"/>
              <a:t> (women sometimes unable to reach the justice system without a male; disapproval of women speaking on their own behalf in disputes; stigma in case of sexual and domestic violence: it also happens that victims are more stigmatized tha</a:t>
            </a:r>
            <a:r>
              <a:rPr lang="en-GB" u="sng" smtClean="0"/>
              <a:t>n</a:t>
            </a:r>
            <a:r>
              <a:rPr lang="en-GB" smtClean="0"/>
              <a:t> perpetrators)</a:t>
            </a:r>
            <a:endParaRPr lang="en-US" smtClean="0"/>
          </a:p>
          <a:p>
            <a:r>
              <a:rPr lang="en-GB" u="sng" smtClean="0"/>
              <a:t>autonomy:</a:t>
            </a:r>
            <a:r>
              <a:rPr lang="en-GB" smtClean="0"/>
              <a:t> women have no say in household decision, cannot travel on their own, etc;</a:t>
            </a:r>
            <a:endParaRPr lang="en-US" smtClean="0"/>
          </a:p>
          <a:p>
            <a:r>
              <a:rPr lang="en-GB" u="sng" smtClean="0"/>
              <a:t>confidence </a:t>
            </a:r>
            <a:r>
              <a:rPr lang="en-GB" smtClean="0"/>
              <a:t>in the justice system and use and local community non formal justice </a:t>
            </a:r>
            <a:endParaRPr lang="en-US" smtClean="0"/>
          </a:p>
          <a:p>
            <a:r>
              <a:rPr lang="en-GB" b="1" smtClean="0"/>
              <a:t>Institutional barriers: </a:t>
            </a:r>
            <a:endParaRPr lang="en-US" b="1" smtClean="0"/>
          </a:p>
          <a:p>
            <a:r>
              <a:rPr lang="en-GB" u="sng" smtClean="0"/>
              <a:t>lack of gender sensitive expertise</a:t>
            </a:r>
            <a:r>
              <a:rPr lang="en-GB" smtClean="0"/>
              <a:t> of staff (judges, prosecutors, police) and specialized courts;</a:t>
            </a:r>
            <a:endParaRPr lang="en-US" smtClean="0"/>
          </a:p>
          <a:p>
            <a:r>
              <a:rPr lang="en-GB" u="sng" smtClean="0"/>
              <a:t>lack of resources and basic equipments</a:t>
            </a:r>
            <a:r>
              <a:rPr lang="en-GB" smtClean="0"/>
              <a:t>, including laboratories for specific investigations, no council office within the Court</a:t>
            </a:r>
            <a:endParaRPr lang="en-US" smtClean="0"/>
          </a:p>
          <a:p>
            <a:r>
              <a:rPr lang="en-GB" smtClean="0"/>
              <a:t>underrepresentation of women as judicial actors (police, judges, prosecutors, etc); </a:t>
            </a:r>
            <a:endParaRPr lang="en-US" smtClean="0"/>
          </a:p>
          <a:p>
            <a:r>
              <a:rPr lang="en-GB" u="sng" smtClean="0"/>
              <a:t>costs</a:t>
            </a:r>
            <a:r>
              <a:rPr lang="en-GB" smtClean="0"/>
              <a:t> : of corruption, of different steps of the process and the fees for forensic examinations or proofs;  </a:t>
            </a:r>
            <a:endParaRPr lang="en-US" smtClean="0"/>
          </a:p>
          <a:p>
            <a:r>
              <a:rPr lang="en-GB" u="sng" smtClean="0"/>
              <a:t>lack of legal advice</a:t>
            </a:r>
            <a:r>
              <a:rPr lang="en-GB" smtClean="0"/>
              <a:t> (usually only for defendants in criminal cases, but  the women have little access to legal advice and representation in civil cases ; </a:t>
            </a:r>
            <a:endParaRPr lang="en-US" smtClean="0"/>
          </a:p>
          <a:p>
            <a:r>
              <a:rPr lang="en-GB" u="sng" smtClean="0"/>
              <a:t>distance</a:t>
            </a:r>
            <a:r>
              <a:rPr lang="en-GB" b="1" smtClean="0"/>
              <a:t> </a:t>
            </a:r>
            <a:r>
              <a:rPr lang="en-GB" smtClean="0"/>
              <a:t>f</a:t>
            </a:r>
            <a:r>
              <a:rPr lang="en-GB" u="sng" smtClean="0"/>
              <a:t>r</a:t>
            </a:r>
            <a:r>
              <a:rPr lang="en-GB" smtClean="0"/>
              <a:t>om rural areas (implying days of work, bringing children, and cost of travel); </a:t>
            </a:r>
            <a:endParaRPr lang="en-US" smtClean="0"/>
          </a:p>
          <a:p>
            <a:r>
              <a:rPr lang="en-GB" u="sng" smtClean="0"/>
              <a:t>language </a:t>
            </a:r>
            <a:r>
              <a:rPr lang="en-GB" smtClean="0"/>
              <a:t>(only the main official language of a country; often no dialect or languages of ethnic minorities are spoken in courts); </a:t>
            </a:r>
            <a:endParaRPr lang="en-US" smtClean="0"/>
          </a:p>
          <a:p>
            <a:r>
              <a:rPr lang="en-GB" u="sng" smtClean="0"/>
              <a:t>bias in judicial decision-making and discrimination in procedural aspects</a:t>
            </a:r>
            <a:r>
              <a:rPr lang="en-GB" b="1" smtClean="0"/>
              <a:t> </a:t>
            </a:r>
            <a:r>
              <a:rPr lang="en-GB" smtClean="0"/>
              <a:t>(in some countries women’s testimony count half weight of men’s testimony – Iran; the racial identity of the victim on credibility of the victim/testimony)</a:t>
            </a:r>
            <a:endParaRPr lang="en-US" smtClean="0"/>
          </a:p>
          <a:p>
            <a:r>
              <a:rPr lang="en-GB" b="1" smtClean="0"/>
              <a:t> </a:t>
            </a:r>
            <a:endParaRPr lang="en-US" smtClean="0"/>
          </a:p>
          <a:p>
            <a:r>
              <a:rPr lang="en-GB" b="1" smtClean="0"/>
              <a:t>Examples on how to overcome barriers: </a:t>
            </a:r>
          </a:p>
          <a:p>
            <a:endParaRPr lang="en-US" smtClean="0"/>
          </a:p>
          <a:p>
            <a:r>
              <a:rPr lang="en-GB" b="1" i="1" smtClean="0"/>
              <a:t>Practical needs</a:t>
            </a:r>
            <a:r>
              <a:rPr lang="en-GB" i="1" smtClean="0"/>
              <a:t>  (ex. distance and costs)</a:t>
            </a:r>
            <a:endParaRPr lang="en-US" smtClean="0"/>
          </a:p>
          <a:p>
            <a:r>
              <a:rPr lang="en-GB" b="1" i="1" smtClean="0"/>
              <a:t>Mobile courts (DRC) or transportation facilities</a:t>
            </a:r>
            <a:r>
              <a:rPr lang="en-GB" i="1" smtClean="0"/>
              <a:t>: mobile courts bringing justice closer to remote areas (Somaliland; DRC</a:t>
            </a:r>
            <a:endParaRPr lang="en-US" smtClean="0"/>
          </a:p>
          <a:p>
            <a:r>
              <a:rPr lang="en-GB" b="1" i="1" smtClean="0"/>
              <a:t>Free Legal Aid (Kirgizstan; Fiji):</a:t>
            </a:r>
            <a:r>
              <a:rPr lang="en-GB" i="1" smtClean="0"/>
              <a:t> </a:t>
            </a:r>
            <a:r>
              <a:rPr lang="en-GB" smtClean="0"/>
              <a:t>Legal Aid: practical advice and support to women victims of domestic violence  (Ex Fiji Women’s Crisis Centre) - importance of the role of the civil society; legal clinics in Kirgizstan providing support in Land access</a:t>
            </a:r>
            <a:endParaRPr lang="en-US" smtClean="0"/>
          </a:p>
          <a:p>
            <a:r>
              <a:rPr lang="en-GB" smtClean="0"/>
              <a:t> </a:t>
            </a:r>
            <a:endParaRPr lang="en-US" smtClean="0"/>
          </a:p>
          <a:p>
            <a:r>
              <a:rPr lang="en-GB" b="1" i="1" smtClean="0"/>
              <a:t>Strategic needs </a:t>
            </a:r>
            <a:r>
              <a:rPr lang="en-GB" i="1" smtClean="0"/>
              <a:t>(ex. gender sensitive expertise; social pressure)</a:t>
            </a:r>
            <a:endParaRPr lang="en-US" smtClean="0"/>
          </a:p>
          <a:p>
            <a:r>
              <a:rPr lang="en-GB" b="1" i="1" smtClean="0"/>
              <a:t>Gender desks: (</a:t>
            </a:r>
            <a:r>
              <a:rPr lang="en-GB" i="1" smtClean="0"/>
              <a:t>Ex. India protection officers at district level, responsible to file domestic incident reports for women and facilitate their access to courts and support services) ; desk office for domestic violence (Argentina), family courts (Morocco)</a:t>
            </a:r>
            <a:endParaRPr lang="en-US" smtClean="0"/>
          </a:p>
          <a:p>
            <a:r>
              <a:rPr lang="en-GB" b="1" i="1" smtClean="0"/>
              <a:t>One-stop shops:</a:t>
            </a:r>
            <a:r>
              <a:rPr lang="en-GB" i="1" smtClean="0"/>
              <a:t> integrating services tailor made to women, in particular victims of assaults and violence ((ex Thuthuzela Care Centres in South Africa)</a:t>
            </a:r>
            <a:endParaRPr lang="en-US" smtClean="0"/>
          </a:p>
          <a:p>
            <a:r>
              <a:rPr lang="en-GB" b="1" i="1" smtClean="0"/>
              <a:t>Capacity building for justice staff</a:t>
            </a:r>
            <a:r>
              <a:rPr lang="en-GB" i="1" smtClean="0"/>
              <a:t> (to change the culture of staff through specific gender training and awareness for staff - police, judges, lawyers; etc, staff trained to deal appropriately with women victims, testimony as well as perpetrators)</a:t>
            </a:r>
          </a:p>
          <a:p>
            <a:endParaRPr lang="en-GB" i="1" smtClean="0"/>
          </a:p>
          <a:p>
            <a:endParaRPr lang="en-GB" b="1" i="1" smtClean="0"/>
          </a:p>
          <a:p>
            <a:r>
              <a:rPr lang="en-GB" b="1" i="1" smtClean="0"/>
              <a:t>Note: General entry points on Justice </a:t>
            </a:r>
            <a:endParaRPr lang="en-US" smtClean="0"/>
          </a:p>
          <a:p>
            <a:r>
              <a:rPr lang="en-GB" i="1" u="sng" smtClean="0"/>
              <a:t>Ensuring Legal protection</a:t>
            </a:r>
            <a:r>
              <a:rPr lang="en-GB" i="1" smtClean="0"/>
              <a:t> (domestication of international standards; harmonization of national legislation; capacity building to regulatory bodies; support women working in and foster participation of women in the justice sector;  ensure dialogue with traditional actors to guarantee the respect of women’s rights)</a:t>
            </a:r>
            <a:endParaRPr lang="en-US" smtClean="0"/>
          </a:p>
          <a:p>
            <a:r>
              <a:rPr lang="en-GB" i="1" u="sng" smtClean="0"/>
              <a:t>Targeted legal awareness and security issues</a:t>
            </a:r>
            <a:r>
              <a:rPr lang="en-GB" i="1" smtClean="0"/>
              <a:t> (Women empowerment on their rights and how to access justice; awareness bust be targeted, taking into account protective measures; importance of media in divulgating information and not reproducing gender stereotypes; raising awareness of men on women’s rights; government officials must be trained as well in gender-sensitive access to justice; involve paralegals professionals but with specific training to attend and give guidance to victims)</a:t>
            </a:r>
            <a:endParaRPr lang="en-US" smtClean="0"/>
          </a:p>
          <a:p>
            <a:r>
              <a:rPr lang="en-GB" i="1" u="sng" smtClean="0"/>
              <a:t>Women friendly legal aid and counsel</a:t>
            </a:r>
            <a:r>
              <a:rPr lang="en-GB" i="1" smtClean="0"/>
              <a:t> (trained personnel on how to attend GVB victims and women need; women targeted services; cost-free; support women participation in legal career; considering protection needs adequately, including psychological support, health care, children care, financial support; specific services demand oriented for mew and women.</a:t>
            </a:r>
            <a:endParaRPr lang="en-US" smtClean="0"/>
          </a:p>
          <a:p>
            <a:r>
              <a:rPr lang="en-GB" i="1" u="sng" smtClean="0"/>
              <a:t>Justice chain more gender oriented</a:t>
            </a:r>
            <a:r>
              <a:rPr lang="en-GB" i="1" smtClean="0"/>
              <a:t> and its enforcement: (Organizations and procedures; support the establishment of specific investigative forensic and procedure for women victims of violence; Specialized courts; ensure trainings, sensitization of all justice actors in women’s rights and need; readapt and re-invent structures for women’s need – gender desks, prisons, etc; women service providers; gender responsive policing and judicial decision making; support special procedures to investigate GBV, Family units  also at community level; special provisions for girls; support women in the justice chain; </a:t>
            </a:r>
            <a:endParaRPr lang="en-US" smtClean="0"/>
          </a:p>
          <a:p>
            <a:r>
              <a:rPr lang="en-GB" i="1" u="sng" smtClean="0"/>
              <a:t>Gender sensitive transitional Justice </a:t>
            </a:r>
            <a:r>
              <a:rPr lang="en-GB" i="1" smtClean="0"/>
              <a:t>(facilitate the participation of women in setting up provisions of TC; participation to Peace negotiations.</a:t>
            </a:r>
            <a:endParaRPr lang="en-US" smtClean="0"/>
          </a:p>
          <a:p>
            <a:endParaRPr lang="en-US" smtClean="0"/>
          </a:p>
          <a:p>
            <a:endParaRPr lang="nl-B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4EF9EA1-49EA-4F0F-B5F6-27A3593CEFB3}" type="slidenum">
              <a:rPr lang="fr-FR"/>
              <a:pPr/>
              <a:t>16</a:t>
            </a:fld>
            <a:endParaRPr lang="fr-FR"/>
          </a:p>
        </p:txBody>
      </p:sp>
      <p:sp>
        <p:nvSpPr>
          <p:cNvPr id="59395" name="Rectangle 2"/>
          <p:cNvSpPr>
            <a:spLocks noGrp="1" noRot="1" noChangeAspect="1" noChangeArrowheads="1" noTextEdit="1"/>
          </p:cNvSpPr>
          <p:nvPr>
            <p:ph type="sldImg"/>
          </p:nvPr>
        </p:nvSpPr>
        <p:spPr>
          <a:xfrm>
            <a:off x="1025525" y="723900"/>
            <a:ext cx="3276600" cy="2459038"/>
          </a:xfrm>
          <a:ln/>
        </p:spPr>
      </p:sp>
      <p:sp>
        <p:nvSpPr>
          <p:cNvPr id="59396" name="Rectangle 3"/>
          <p:cNvSpPr>
            <a:spLocks noGrp="1" noChangeArrowheads="1"/>
          </p:cNvSpPr>
          <p:nvPr>
            <p:ph type="body" idx="1"/>
          </p:nvPr>
        </p:nvSpPr>
        <p:spPr>
          <a:xfrm>
            <a:off x="687388" y="3460750"/>
            <a:ext cx="5502275" cy="5472113"/>
          </a:xfrm>
          <a:noFill/>
          <a:ln/>
        </p:spPr>
        <p:txBody>
          <a:bodyPr/>
          <a:lstStyle/>
          <a:p>
            <a:endParaRPr lang="nl-BE" smtClean="0"/>
          </a:p>
          <a:p>
            <a:r>
              <a:rPr lang="en-GB" b="1" u="sng" smtClean="0"/>
              <a:t>A. Organizations and procedures:</a:t>
            </a:r>
            <a:r>
              <a:rPr lang="en-GB" u="sng" smtClean="0"/>
              <a:t>  </a:t>
            </a:r>
            <a:r>
              <a:rPr lang="en-GB" smtClean="0"/>
              <a:t>standardized protocols and procedures to enforce law and mechanisms and ensure coordination among different parts of the system ; adequate funding and monitoring system; specific provisions for domestic violence (legal aid, psychological care; keep statistics a</a:t>
            </a:r>
            <a:r>
              <a:rPr lang="en-GB" u="sng" smtClean="0"/>
              <a:t>n</a:t>
            </a:r>
            <a:r>
              <a:rPr lang="en-GB" smtClean="0"/>
              <a:t>d regular reports; free post rape medical care; prevention and awareness and care related to HIV infection; training and awareness for local officials</a:t>
            </a:r>
            <a:endParaRPr lang="en-US" sz="1600" smtClean="0"/>
          </a:p>
          <a:p>
            <a:r>
              <a:rPr lang="en-GB" b="1" u="sng" smtClean="0"/>
              <a:t>B. Women service providers:</a:t>
            </a:r>
            <a:r>
              <a:rPr lang="en-GB" smtClean="0"/>
              <a:t> women’s police station </a:t>
            </a:r>
            <a:r>
              <a:rPr lang="en-GB" i="1" smtClean="0"/>
              <a:t>(Ex Latina America 134 countries have women’s police stations; Brazil  450 Delagacias Especiais de Atendimento das Mulheres . special women police station dedicated to raising awareness on violence against women and this increasing reporting from women)</a:t>
            </a:r>
            <a:r>
              <a:rPr lang="en-GB" smtClean="0"/>
              <a:t>; gender </a:t>
            </a:r>
            <a:r>
              <a:rPr lang="en-GB" i="1" smtClean="0"/>
              <a:t>desks (Ex. India protection officers at district level, responsible to file domestic incident reports for women and facilitate their access to courts and support services</a:t>
            </a:r>
            <a:r>
              <a:rPr lang="en-GB" smtClean="0"/>
              <a:t>)</a:t>
            </a:r>
            <a:endParaRPr lang="en-US" sz="1600" smtClean="0"/>
          </a:p>
          <a:p>
            <a:r>
              <a:rPr lang="en-GB" b="1" u="sng" smtClean="0"/>
              <a:t>C. Specialized courts:</a:t>
            </a:r>
            <a:r>
              <a:rPr lang="en-GB" smtClean="0"/>
              <a:t> mobile courts bringing justice closer to remote areas (Somaliland; DRC); specialised domestic violence courts (Brazil, Nepal, UK, Spain; US ); desk office for domestic violence (Argentina), family courts (Morocco)</a:t>
            </a:r>
            <a:endParaRPr lang="en-US" sz="1600" smtClean="0"/>
          </a:p>
          <a:p>
            <a:r>
              <a:rPr lang="en-GB" smtClean="0"/>
              <a:t>Example Brazil: </a:t>
            </a:r>
            <a:endParaRPr lang="en-US" sz="1600" smtClean="0"/>
          </a:p>
          <a:p>
            <a:r>
              <a:rPr lang="en-GB" smtClean="0"/>
              <a:t>Special Criminal courts (</a:t>
            </a:r>
            <a:r>
              <a:rPr lang="en-GB" i="1" smtClean="0"/>
              <a:t>Juizados Especiais Criminais)</a:t>
            </a:r>
            <a:r>
              <a:rPr lang="en-GB" smtClean="0"/>
              <a:t> represented a form of alternative dispute resolution to provide solutions for minor offences but 60-80% of plaintiffs were women, mainly for domestic violence reasons. As so, most domestic cases were decriminalized. It happened that women seriously wounded by her husbands were again threatened and violated/beaten again and again. Also recognizing the negative impact of this system (</a:t>
            </a:r>
            <a:endParaRPr lang="en-US" sz="1600" smtClean="0"/>
          </a:p>
          <a:p>
            <a:r>
              <a:rPr lang="en-GB" smtClean="0"/>
              <a:t>Brazil passed the Maria da Penha Law on domestic and family violence, excluding compulsory conciliation and introducing specific courts and staff for domestic and family violence imposing adequate penal sentences and protective orders – Litigation Case Maria da Penha.)</a:t>
            </a:r>
            <a:endParaRPr lang="en-US" sz="1600" smtClean="0"/>
          </a:p>
          <a:p>
            <a:pPr lvl="1"/>
            <a:r>
              <a:rPr lang="en-GB" smtClean="0"/>
              <a:t>It is important to undertake a gender sensitive impact assessment of laws, in order to understand how laws will impact on women’s need. </a:t>
            </a:r>
            <a:endParaRPr lang="en-US" sz="1600" smtClean="0"/>
          </a:p>
          <a:p>
            <a:r>
              <a:rPr lang="en-GB" smtClean="0"/>
              <a:t> </a:t>
            </a:r>
            <a:endParaRPr lang="en-US" sz="1600" smtClean="0"/>
          </a:p>
          <a:p>
            <a:r>
              <a:rPr lang="en-GB" b="1" u="sng" smtClean="0"/>
              <a:t>D. Gender responsive policing and judicial decision making</a:t>
            </a:r>
            <a:r>
              <a:rPr lang="en-GB" u="sng" smtClean="0"/>
              <a:t> :</a:t>
            </a:r>
            <a:r>
              <a:rPr lang="en-GB" smtClean="0"/>
              <a:t> to change the culture of service providers, gender training for staff (police, judges, lawyers; etc- staff trained to deal appropriately with women victims, testimony as well as perpetrators ); more representation of women in justice chain; police, paralegals, judges, prosecutors (positive correlation between women’s representation in the police and reporting of sexual assaults; specialized training and discussion among judges to build understanding and commitment on gender equality; education programmes to change myths  and gender stereotypes including judges, ngo, health care professionals, in which judges are encouraged to explore the reasons behind their decisions , social context and barriers women face; training for Judges and magistrates on Human rights laws); monitoring programmes (ex US: women presence in courtrooms to hold justice system accountable for protecting women and ensuring victims safety)</a:t>
            </a:r>
            <a:endParaRPr lang="en-US" sz="1600" smtClean="0"/>
          </a:p>
          <a:p>
            <a:r>
              <a:rPr lang="en-GB" smtClean="0"/>
              <a:t> </a:t>
            </a:r>
            <a:endParaRPr lang="en-US" smtClean="0"/>
          </a:p>
          <a:p>
            <a:r>
              <a:rPr lang="en-GB" b="1" i="1" smtClean="0"/>
              <a:t>Example Kenya: Using international law to overcome discrimination in inheritance practices in Kenya </a:t>
            </a:r>
            <a:endParaRPr lang="en-US" smtClean="0"/>
          </a:p>
          <a:p>
            <a:r>
              <a:rPr lang="en-GB" i="1" smtClean="0"/>
              <a:t>Re Wachokire, Succession Cause No. 192 of 2000, Chief Magistrate’s Court at Thika, August 19, 2002 </a:t>
            </a:r>
            <a:endParaRPr lang="en-US" smtClean="0"/>
          </a:p>
          <a:p>
            <a:r>
              <a:rPr lang="en-GB" i="1" smtClean="0"/>
              <a:t>Jane Watiri petitioned the court to award her one half of a parcel of land that belonged to her deceased father on which she lived with her four children. Her brother objected, arguing that he had cultivated a larger portion of the land during his father’s lifetime than his sister and therefore was entitled to that larger portion. Senior Principal Magistrate H. A. Omondi found that under Kikuyu customary law, an unmarried woman like Watiri lacked equal inheritance rights because of the expectation that she would get married. Magistrate Omondi held that this customary provision discriminated against women in violation of Section 82(1) of the Kenyan Constitution, which prohibits discrimination on the basis of sex. It also violated Article 18(3) of the Banjul Charter and Article 15(1)-(3) of the Convention on the Elimination of All Forms of Discrimination Against Women, which provide for legal equality between men and women. Consequently, Magistrate Omondi awarded Watiri and her brother each an equal share of their father’s property. </a:t>
            </a:r>
            <a:endParaRPr lang="en-US" smtClean="0"/>
          </a:p>
          <a:p>
            <a:r>
              <a:rPr lang="en-GB" i="1" smtClean="0"/>
              <a:t>[Source: Shelby Quast. “Justice Reform and Gender.” Gender and Security Sector Reform Toolkit. Eds. Megan Bastick and Kristin Valasek. Geneva: DCAF, OSCE/ODIHR, UN-INSTRAW, 2008.]</a:t>
            </a:r>
            <a:endParaRPr lang="en-US" sz="1800" smtClean="0"/>
          </a:p>
          <a:p>
            <a:endParaRPr lang="nl-B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FECB237-90B5-4B84-A215-5643C77470DC}" type="slidenum">
              <a:rPr lang="fr-FR"/>
              <a:pPr/>
              <a:t>17</a:t>
            </a:fld>
            <a:endParaRPr lang="fr-FR"/>
          </a:p>
        </p:txBody>
      </p:sp>
      <p:sp>
        <p:nvSpPr>
          <p:cNvPr id="61443" name="Rectangle 2"/>
          <p:cNvSpPr>
            <a:spLocks noGrp="1" noRot="1" noChangeAspect="1" noChangeArrowheads="1" noTextEdit="1"/>
          </p:cNvSpPr>
          <p:nvPr>
            <p:ph type="sldImg"/>
          </p:nvPr>
        </p:nvSpPr>
        <p:spPr>
          <a:xfrm>
            <a:off x="1025525" y="723900"/>
            <a:ext cx="3276600" cy="2459038"/>
          </a:xfrm>
          <a:ln/>
        </p:spPr>
      </p:sp>
      <p:sp>
        <p:nvSpPr>
          <p:cNvPr id="61444" name="Rectangle 3"/>
          <p:cNvSpPr>
            <a:spLocks noGrp="1" noChangeArrowheads="1"/>
          </p:cNvSpPr>
          <p:nvPr>
            <p:ph type="body" idx="1"/>
          </p:nvPr>
        </p:nvSpPr>
        <p:spPr>
          <a:xfrm>
            <a:off x="687388" y="3460750"/>
            <a:ext cx="5502275" cy="5472113"/>
          </a:xfrm>
          <a:noFill/>
          <a:ln/>
        </p:spPr>
        <p:txBody>
          <a:bodyPr/>
          <a:lstStyle/>
          <a:p>
            <a:r>
              <a:rPr lang="en-GB" smtClean="0"/>
              <a:t>NSAs (NGO, CBOs, Community associations, universities, lawyers’ associations, etc) play a key role in fostering and advocating for women’s rights and gender equality in accessing justice =&gt; Mapping NSAs which need capacity building to support the process of equal access to justice</a:t>
            </a:r>
            <a:endParaRPr lang="en-US" smtClean="0"/>
          </a:p>
          <a:p>
            <a:r>
              <a:rPr lang="en-GB" smtClean="0"/>
              <a:t> </a:t>
            </a:r>
            <a:endParaRPr lang="en-US" smtClean="0"/>
          </a:p>
          <a:p>
            <a:r>
              <a:rPr lang="en-GB" smtClean="0"/>
              <a:t>Universities: legal clinics, </a:t>
            </a:r>
            <a:endParaRPr lang="en-US" smtClean="0"/>
          </a:p>
          <a:p>
            <a:r>
              <a:rPr lang="en-GB" smtClean="0"/>
              <a:t>Bar/lawyers associations: legal aid/representation</a:t>
            </a:r>
            <a:endParaRPr lang="en-US" smtClean="0"/>
          </a:p>
          <a:p>
            <a:r>
              <a:rPr lang="en-GB" smtClean="0"/>
              <a:t>Local NGOs/CBOs: Paralegal programmes and legal aid; monitoring </a:t>
            </a:r>
            <a:endParaRPr lang="en-US" smtClean="0"/>
          </a:p>
          <a:p>
            <a:r>
              <a:rPr lang="en-GB" smtClean="0"/>
              <a:t>INGO: monitoring international commitments; monitoring use of non formal justice </a:t>
            </a:r>
            <a:endParaRPr lang="en-US" smtClean="0"/>
          </a:p>
          <a:p>
            <a:r>
              <a:rPr lang="en-GB" smtClean="0"/>
              <a:t>Religious/community leaders: Non formal justice provision **</a:t>
            </a:r>
            <a:endParaRPr lang="en-US" smtClean="0"/>
          </a:p>
          <a:p>
            <a:r>
              <a:rPr lang="en-GB" smtClean="0"/>
              <a:t> </a:t>
            </a:r>
            <a:endParaRPr lang="en-US" smtClean="0"/>
          </a:p>
          <a:p>
            <a:r>
              <a:rPr lang="en-GB" b="1" smtClean="0"/>
              <a:t>Example Fiji: Women’s Crisis Centre </a:t>
            </a:r>
            <a:endParaRPr lang="en-US" smtClean="0"/>
          </a:p>
          <a:p>
            <a:r>
              <a:rPr lang="en-GB" smtClean="0"/>
              <a:t>In Fiji the majority of funding for legal aid supports defendants in criminal cases, with very limited or no support for victims dealing with family law cases. In Fiji 2/3 of women have been abused by their partners. The Centre </a:t>
            </a:r>
            <a:endParaRPr lang="en-US" smtClean="0"/>
          </a:p>
          <a:p>
            <a:r>
              <a:rPr lang="en-GB" smtClean="0"/>
              <a:t>provides practical advice to women experiencing domestic violence, through counselling and legal advice and referrals to courts, police stations, hospitals, etc. </a:t>
            </a:r>
            <a:endParaRPr lang="en-US" smtClean="0"/>
          </a:p>
          <a:p>
            <a:r>
              <a:rPr lang="en-GB" smtClean="0"/>
              <a:t>carries on awareness-raising programmes among male population, providing them tools and skills to deal with  cultural and religious justification of violence against women (among participants: police officers, village chiefs, church representatives, youth and community workers)</a:t>
            </a:r>
            <a:endParaRPr lang="en-US" smtClean="0"/>
          </a:p>
          <a:p>
            <a:r>
              <a:rPr lang="en-GB" b="1" smtClean="0"/>
              <a:t> </a:t>
            </a:r>
            <a:endParaRPr lang="en-US" sz="1600" smtClean="0"/>
          </a:p>
          <a:p>
            <a:r>
              <a:rPr lang="en-GB" b="1" smtClean="0"/>
              <a:t>*** N</a:t>
            </a:r>
            <a:r>
              <a:rPr lang="en-US" b="1" smtClean="0"/>
              <a:t>o</a:t>
            </a:r>
            <a:r>
              <a:rPr lang="en-GB" b="1" smtClean="0"/>
              <a:t>te: n Non Formal Justice </a:t>
            </a:r>
            <a:r>
              <a:rPr lang="en-US" b="1" smtClean="0"/>
              <a:t>–</a:t>
            </a:r>
            <a:r>
              <a:rPr lang="en-GB" b="1" smtClean="0"/>
              <a:t> Legal Pluralism ***</a:t>
            </a:r>
            <a:endParaRPr lang="en-US" sz="1600" smtClean="0"/>
          </a:p>
          <a:p>
            <a:r>
              <a:rPr lang="en-GB" smtClean="0"/>
              <a:t>Legal pluralism presents interesting aspects to guarantee a better access to women to justice, but also is a vehicle of possible discrimination based on gender or ethnicity or religion. Thus in state where forms of legal pluralism exist, the State must ensure that the principles of justice are respected: fair trial, non-discrimination, and due process.</a:t>
            </a:r>
            <a:endParaRPr lang="en-US" sz="1600" smtClean="0"/>
          </a:p>
          <a:p>
            <a:r>
              <a:rPr lang="en-GB" smtClean="0"/>
              <a:t>Indeed, it can create choices and improve access of women to justice but….</a:t>
            </a:r>
            <a:endParaRPr lang="en-US" sz="1600" smtClean="0"/>
          </a:p>
          <a:p>
            <a:pPr lvl="1"/>
            <a:r>
              <a:rPr lang="en-GB" smtClean="0"/>
              <a:t>It often contains </a:t>
            </a:r>
            <a:r>
              <a:rPr lang="en-GB" u="sng" smtClean="0"/>
              <a:t>discriminative provisions against women</a:t>
            </a:r>
            <a:r>
              <a:rPr lang="en-GB" smtClean="0"/>
              <a:t> (family law including marriage, divorce, custody of children; property laws; outlaw violence against violence, in particular domestic violence, usually considered a private matter; procedurally biased as state systems);</a:t>
            </a:r>
            <a:endParaRPr lang="en-US" sz="1600" smtClean="0"/>
          </a:p>
          <a:p>
            <a:pPr lvl="1"/>
            <a:r>
              <a:rPr lang="en-GB" smtClean="0"/>
              <a:t>it can create more</a:t>
            </a:r>
            <a:r>
              <a:rPr lang="en-GB" b="1" smtClean="0"/>
              <a:t> </a:t>
            </a:r>
            <a:r>
              <a:rPr lang="en-GB" u="sng" smtClean="0"/>
              <a:t>complexity and uncertainty</a:t>
            </a:r>
            <a:r>
              <a:rPr lang="en-GB" b="1" smtClean="0"/>
              <a:t> </a:t>
            </a:r>
            <a:r>
              <a:rPr lang="en-GB" smtClean="0"/>
              <a:t>(complex overlapping systems like Israel; confusion over jurisdictional boundaries; weak infrastructure; </a:t>
            </a:r>
            <a:endParaRPr lang="en-US" sz="1600" smtClean="0"/>
          </a:p>
          <a:p>
            <a:pPr lvl="1"/>
            <a:r>
              <a:rPr lang="en-GB" smtClean="0"/>
              <a:t>culture and religion are </a:t>
            </a:r>
            <a:r>
              <a:rPr lang="en-GB" u="sng" smtClean="0"/>
              <a:t>more resistant to reform in favour of women’s rights </a:t>
            </a:r>
            <a:r>
              <a:rPr lang="en-GB" smtClean="0"/>
              <a:t>(if they are recognized, the state approval on them can take time; plural legal system are interconnected with politics of identity making often reforms a contentious space; complexity makes reforms harder and longer)</a:t>
            </a:r>
            <a:endParaRPr lang="en-US" sz="1600" smtClean="0"/>
          </a:p>
          <a:p>
            <a:r>
              <a:rPr lang="en-GB" b="1" smtClean="0"/>
              <a:t>Recommendations (strategies for change): </a:t>
            </a:r>
            <a:endParaRPr lang="en-US" sz="1600" smtClean="0"/>
          </a:p>
          <a:p>
            <a:r>
              <a:rPr lang="en-GB" u="sng" smtClean="0"/>
              <a:t>Constitutional equality guarantees </a:t>
            </a:r>
            <a:endParaRPr lang="en-US" sz="1600" smtClean="0"/>
          </a:p>
          <a:p>
            <a:r>
              <a:rPr lang="en-GB" u="sng" smtClean="0"/>
              <a:t>International standards: </a:t>
            </a:r>
            <a:r>
              <a:rPr lang="en-GB" smtClean="0"/>
              <a:t>where there are discriminatory elements, states has alleged to international or regional human rights  standards to change or demands for accountability to non-state systems</a:t>
            </a:r>
            <a:endParaRPr lang="en-US" sz="1600" smtClean="0"/>
          </a:p>
          <a:p>
            <a:r>
              <a:rPr lang="en-GB" u="sng" smtClean="0"/>
              <a:t>Legal empowerment </a:t>
            </a:r>
            <a:endParaRPr lang="en-US" sz="1600" smtClean="0"/>
          </a:p>
          <a:p>
            <a:r>
              <a:rPr lang="en-GB" u="sng" smtClean="0"/>
              <a:t>Legal empowerment</a:t>
            </a:r>
            <a:r>
              <a:rPr lang="en-GB" smtClean="0"/>
              <a:t> helping women to understand and participate in shaping the plural legal systems to their needs: use of paralegals trained in women’s rights located within the community (ex Pakistani Shirkat Gaah women’s resource centre in Lahore); training of legal justice providers and women improving also accountability (ex UNICEF working in Papua New Guinea village courts; The NGO PEKKA provided training to religious courts in Indonesia and lobbying for local and national government for change)</a:t>
            </a:r>
            <a:endParaRPr lang="en-US" sz="1600" smtClean="0"/>
          </a:p>
          <a:p>
            <a:r>
              <a:rPr lang="en-GB" u="sng" smtClean="0"/>
              <a:t>Women participation:</a:t>
            </a:r>
            <a:endParaRPr lang="en-US" sz="1600" smtClean="0"/>
          </a:p>
          <a:p>
            <a:r>
              <a:rPr lang="en-GB" u="sng" smtClean="0"/>
              <a:t>Progressive change from within:</a:t>
            </a:r>
            <a:r>
              <a:rPr lang="en-GB" smtClean="0"/>
              <a:t> support reformers to influence changes form inside their own ethnic or religious communities (ex Latin America many indigenous women have contested bias from inside)</a:t>
            </a:r>
            <a:endParaRPr lang="en-US" sz="1600" smtClean="0"/>
          </a:p>
          <a:p>
            <a:r>
              <a:rPr lang="en-GB" u="sng" smtClean="0"/>
              <a:t>Dialogues :</a:t>
            </a:r>
            <a:r>
              <a:rPr lang="en-GB" smtClean="0"/>
              <a:t> facilitated to local ngo to provide women with a safe place to give voice on their concerns and injustices of the system (ex. Training fro marriage registrars relatred to minimum age of marriage; Sri Lanka dialogue with Quazi courts on marriage and divorce for Muslim population, helping judged to understand how to interpret law in a gender sensitive way; Kenya community dialogues on Land right of women helped to reinterpret traditions in a gender protective approach)</a:t>
            </a:r>
            <a:endParaRPr lang="en-US" sz="1600" smtClean="0"/>
          </a:p>
          <a:p>
            <a:r>
              <a:rPr lang="en-GB" b="1" smtClean="0"/>
              <a:t> </a:t>
            </a:r>
            <a:endParaRPr lang="en-US" sz="1600" smtClean="0"/>
          </a:p>
          <a:p>
            <a:endParaRPr lang="nl-B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E66DF25-6725-4888-AB0F-0E2AB9605BCB}" type="slidenum">
              <a:rPr lang="fr-FR"/>
              <a:pPr/>
              <a:t>18</a:t>
            </a:fld>
            <a:endParaRPr lang="fr-FR"/>
          </a:p>
        </p:txBody>
      </p:sp>
      <p:sp>
        <p:nvSpPr>
          <p:cNvPr id="63491" name="Rectangle 2"/>
          <p:cNvSpPr>
            <a:spLocks noGrp="1" noRot="1" noChangeAspect="1" noChangeArrowheads="1" noTextEdit="1"/>
          </p:cNvSpPr>
          <p:nvPr>
            <p:ph type="sldImg"/>
          </p:nvPr>
        </p:nvSpPr>
        <p:spPr>
          <a:xfrm>
            <a:off x="1025525" y="723900"/>
            <a:ext cx="3276600" cy="2459038"/>
          </a:xfrm>
          <a:ln/>
        </p:spPr>
      </p:sp>
      <p:sp>
        <p:nvSpPr>
          <p:cNvPr id="63492" name="Rectangle 3"/>
          <p:cNvSpPr>
            <a:spLocks noGrp="1" noChangeArrowheads="1"/>
          </p:cNvSpPr>
          <p:nvPr>
            <p:ph type="body" idx="1"/>
          </p:nvPr>
        </p:nvSpPr>
        <p:spPr>
          <a:xfrm>
            <a:off x="687388" y="3460750"/>
            <a:ext cx="5502275" cy="5472113"/>
          </a:xfrm>
          <a:noFill/>
          <a:ln/>
        </p:spPr>
        <p:txBody>
          <a:bodyPr/>
          <a:lstStyle/>
          <a:p>
            <a:r>
              <a:rPr lang="en-GB" i="1" smtClean="0"/>
              <a:t> </a:t>
            </a:r>
            <a:endParaRPr lang="en-US" smtClean="0"/>
          </a:p>
          <a:p>
            <a:endParaRPr lang="nl-B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2D46BEC-141E-4BBD-810B-73E5E1E51876}" type="slidenum">
              <a:rPr lang="fr-FR"/>
              <a:pPr/>
              <a:t>19</a:t>
            </a:fld>
            <a:endParaRPr lang="fr-FR"/>
          </a:p>
        </p:txBody>
      </p:sp>
      <p:sp>
        <p:nvSpPr>
          <p:cNvPr id="65539" name="Rectangle 2"/>
          <p:cNvSpPr>
            <a:spLocks noGrp="1" noRot="1" noChangeAspect="1" noChangeArrowheads="1" noTextEdit="1"/>
          </p:cNvSpPr>
          <p:nvPr>
            <p:ph type="sldImg"/>
          </p:nvPr>
        </p:nvSpPr>
        <p:spPr>
          <a:xfrm>
            <a:off x="1025525" y="723900"/>
            <a:ext cx="3276600" cy="2459038"/>
          </a:xfrm>
          <a:ln/>
        </p:spPr>
      </p:sp>
      <p:sp>
        <p:nvSpPr>
          <p:cNvPr id="65540" name="Rectangle 3"/>
          <p:cNvSpPr>
            <a:spLocks noGrp="1" noChangeArrowheads="1"/>
          </p:cNvSpPr>
          <p:nvPr>
            <p:ph type="body" idx="1"/>
          </p:nvPr>
        </p:nvSpPr>
        <p:spPr>
          <a:xfrm>
            <a:off x="687388" y="3460750"/>
            <a:ext cx="5502275" cy="5472113"/>
          </a:xfrm>
          <a:noFill/>
          <a:ln/>
        </p:spPr>
        <p:txBody>
          <a:bodyPr/>
          <a:lstStyle/>
          <a:p>
            <a:endParaRPr lang="nl-B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p:cNvSpPr>
            <a:spLocks noGrp="1" noRot="1" noChangeAspect="1" noTextEdit="1"/>
          </p:cNvSpPr>
          <p:nvPr>
            <p:ph type="sldImg"/>
          </p:nvPr>
        </p:nvSpPr>
        <p:spPr>
          <a:ln/>
        </p:spPr>
      </p:sp>
      <p:sp>
        <p:nvSpPr>
          <p:cNvPr id="30723" name="Tijdelijke aanduiding voor notities 2"/>
          <p:cNvSpPr>
            <a:spLocks noGrp="1"/>
          </p:cNvSpPr>
          <p:nvPr>
            <p:ph type="body" idx="1"/>
          </p:nvPr>
        </p:nvSpPr>
        <p:spPr>
          <a:noFill/>
          <a:ln/>
        </p:spPr>
        <p:txBody>
          <a:bodyPr/>
          <a:lstStyle/>
          <a:p>
            <a:r>
              <a:rPr lang="en-US" smtClean="0"/>
              <a:t>Justice and Democracy may be collectively desired but the individual experience differs among citizens, especially between men and women. </a:t>
            </a:r>
          </a:p>
          <a:p>
            <a:r>
              <a:rPr lang="en-US" smtClean="0"/>
              <a:t>The EU seeks to guarantee to everybody the same rights to justice and democracy. </a:t>
            </a:r>
          </a:p>
          <a:p>
            <a:r>
              <a:rPr lang="en-US" smtClean="0"/>
              <a:t>This Module aims at getting familiar with strategies to promote gender equality and women's empowerment in justice and democratization. </a:t>
            </a:r>
            <a:endParaRPr lang="nl-BE" smtClean="0"/>
          </a:p>
        </p:txBody>
      </p:sp>
      <p:sp>
        <p:nvSpPr>
          <p:cNvPr id="30724" name="Tijdelijke aanduiding voor dianummer 3"/>
          <p:cNvSpPr>
            <a:spLocks noGrp="1"/>
          </p:cNvSpPr>
          <p:nvPr>
            <p:ph type="sldNum" sz="quarter" idx="5"/>
          </p:nvPr>
        </p:nvSpPr>
        <p:spPr>
          <a:noFill/>
        </p:spPr>
        <p:txBody>
          <a:bodyPr/>
          <a:lstStyle/>
          <a:p>
            <a:fld id="{BCE7CE2D-9AB0-4AFB-91F0-8F97FB9B5AC3}" type="slidenum">
              <a:rPr lang="fr-FR"/>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925D1CF-9F21-4C80-8F01-041179F635A0}" type="slidenum">
              <a:rPr lang="fr-FR"/>
              <a:pPr/>
              <a:t>20</a:t>
            </a:fld>
            <a:endParaRPr lang="fr-FR"/>
          </a:p>
        </p:txBody>
      </p:sp>
      <p:sp>
        <p:nvSpPr>
          <p:cNvPr id="67587" name="Rectangle 2"/>
          <p:cNvSpPr>
            <a:spLocks noGrp="1" noRot="1" noChangeAspect="1" noChangeArrowheads="1" noTextEdit="1"/>
          </p:cNvSpPr>
          <p:nvPr>
            <p:ph type="sldImg"/>
          </p:nvPr>
        </p:nvSpPr>
        <p:spPr>
          <a:xfrm>
            <a:off x="1025525" y="723900"/>
            <a:ext cx="3276600" cy="2459038"/>
          </a:xfrm>
          <a:ln/>
        </p:spPr>
      </p:sp>
      <p:sp>
        <p:nvSpPr>
          <p:cNvPr id="67588" name="Rectangle 3"/>
          <p:cNvSpPr>
            <a:spLocks noGrp="1" noChangeArrowheads="1"/>
          </p:cNvSpPr>
          <p:nvPr>
            <p:ph type="body" idx="1"/>
          </p:nvPr>
        </p:nvSpPr>
        <p:spPr>
          <a:xfrm>
            <a:off x="687388" y="3460750"/>
            <a:ext cx="5502275" cy="5472113"/>
          </a:xfrm>
          <a:noFill/>
          <a:ln/>
        </p:spPr>
        <p:txBody>
          <a:bodyPr/>
          <a:lstStyle/>
          <a:p>
            <a:r>
              <a:rPr lang="en-GB" smtClean="0"/>
              <a:t>In particular the inclusion of local stakeholders and gender perspectives at the earliest strategy stages and throughout the initiative must be ensured.</a:t>
            </a:r>
          </a:p>
          <a:p>
            <a:endParaRPr lang="en-US" smtClean="0"/>
          </a:p>
          <a:p>
            <a:pPr lvl="1"/>
            <a:r>
              <a:rPr lang="en-GB" b="1" smtClean="0"/>
              <a:t>Gender profile of justice sector: </a:t>
            </a:r>
            <a:r>
              <a:rPr lang="en-GB" smtClean="0"/>
              <a:t>In order to better define gender issues to be addressed, a gender analysis of the justice sector can be commissioned, encompassing all the justice cycle (Prevention –Access/Litigation/courts system –Restoration/Reinsertion/Sanctions)</a:t>
            </a:r>
            <a:endParaRPr lang="en-US" smtClean="0"/>
          </a:p>
          <a:p>
            <a:r>
              <a:rPr lang="en-GB" smtClean="0"/>
              <a:t>A </a:t>
            </a:r>
            <a:r>
              <a:rPr lang="en-GB" b="1" smtClean="0"/>
              <a:t>gender assessment</a:t>
            </a:r>
            <a:r>
              <a:rPr lang="en-GB" smtClean="0"/>
              <a:t> is a cost effective tool for improving project performance and meeting poor people’s needs, in particular in a sensitive sector as Justice it should help to identify bottlenecks of services and discriminations based on gender and give recommendation on how to better overcome them and provide better services to the population.</a:t>
            </a:r>
            <a:endParaRPr lang="en-US" smtClean="0"/>
          </a:p>
          <a:p>
            <a:r>
              <a:rPr lang="en-GB" smtClean="0"/>
              <a:t>For the assessment, it must be taken into account that the justice sector generally extends far beyond the courts and include previous as well as following services, such as community based peace judges, alternative dispute resolution, agencies, ministries of justice, police, prosecutors,, forensic doctors, social workers, probation officers, legal aid attorneys, public defenders, law schools, bar associations, legislative committees, among others; prison system should also be taken into account as well as traditional/cultural non formal practices).</a:t>
            </a:r>
            <a:endParaRPr lang="en-US" smtClean="0"/>
          </a:p>
          <a:p>
            <a:endParaRPr lang="en-GB" smtClean="0"/>
          </a:p>
          <a:p>
            <a:r>
              <a:rPr lang="en-GB" smtClean="0"/>
              <a:t>The analysis (macro-meso-micro) should include:</a:t>
            </a:r>
            <a:endParaRPr lang="en-US" smtClean="0"/>
          </a:p>
          <a:p>
            <a:pPr lvl="1"/>
            <a:r>
              <a:rPr lang="en-GB" smtClean="0"/>
              <a:t>understanding the context, including customary and traditional practices which can influence the justice sector and the access to justice (understanding the root causes and effects of gender-based discrimination, violence and conflict is critical to shaping an approach that addresses gender inequities);</a:t>
            </a:r>
            <a:endParaRPr lang="en-US" smtClean="0"/>
          </a:p>
          <a:p>
            <a:pPr lvl="1"/>
            <a:r>
              <a:rPr lang="en-GB" smtClean="0"/>
              <a:t>analyzing the national legal framework (including laws and legislation and their enforcement as well as the international legal instruments ratified)</a:t>
            </a:r>
            <a:endParaRPr lang="en-US" smtClean="0"/>
          </a:p>
          <a:p>
            <a:pPr lvl="1"/>
            <a:r>
              <a:rPr lang="en-GB" smtClean="0"/>
              <a:t>Review traditional and religious laws and customs discriminatory practices, in light of national and international human rights standards.</a:t>
            </a:r>
            <a:endParaRPr lang="en-US" smtClean="0"/>
          </a:p>
          <a:p>
            <a:pPr lvl="1"/>
            <a:r>
              <a:rPr lang="en-GB" smtClean="0"/>
              <a:t>analyzing sex-disaggregated statistics on the use of judicial services by men and women, as well on cases (types of punishments for perpetrators, length of cases</a:t>
            </a:r>
            <a:endParaRPr lang="en-US" smtClean="0"/>
          </a:p>
          <a:p>
            <a:pPr lvl="1"/>
            <a:r>
              <a:rPr lang="en-GB" smtClean="0"/>
              <a:t>interviewing justice users to asses in practice how the justice system is functioning for women and men</a:t>
            </a:r>
            <a:endParaRPr lang="en-US" smtClean="0"/>
          </a:p>
          <a:p>
            <a:pPr lvl="1"/>
            <a:r>
              <a:rPr lang="en-GB" smtClean="0"/>
              <a:t>interviewing governmental and nongovernmental national and international organizations working with and for justice users </a:t>
            </a:r>
            <a:endParaRPr lang="en-US" smtClean="0"/>
          </a:p>
          <a:p>
            <a:pPr lvl="1"/>
            <a:r>
              <a:rPr lang="en-GB" smtClean="0"/>
              <a:t>Assess budget and resources as well as infrastructures</a:t>
            </a:r>
            <a:endParaRPr lang="en-US" smtClean="0"/>
          </a:p>
          <a:p>
            <a:pPr lvl="1"/>
            <a:r>
              <a:rPr lang="en-GB" smtClean="0"/>
              <a:t>Assessing the participation of the women in the system, the training institution and continuing education</a:t>
            </a:r>
            <a:endParaRPr lang="en-US" smtClean="0"/>
          </a:p>
          <a:p>
            <a:r>
              <a:rPr lang="en-GB" smtClean="0"/>
              <a:t>[See also: </a:t>
            </a:r>
            <a:r>
              <a:rPr lang="en-GB" i="1" smtClean="0"/>
              <a:t>Lisa L. Bhansali, in “Engendering Justice: A gender Assesment’s impact on Project Design” World Bank, En Breve Serie, July 2005  No. 76; </a:t>
            </a:r>
            <a:endParaRPr lang="en-US" smtClean="0"/>
          </a:p>
          <a:p>
            <a:r>
              <a:rPr lang="en-GB" i="1" smtClean="0"/>
              <a:t>http://siteresources.worldbank.org/INTENBREVE/Newsletters/20843569/76Sep05JusticeEN.pd</a:t>
            </a:r>
            <a:r>
              <a:rPr lang="en-GB" smtClean="0"/>
              <a:t>f]</a:t>
            </a:r>
            <a:endParaRPr lang="en-US" smtClean="0"/>
          </a:p>
          <a:p>
            <a:pPr lvl="1"/>
            <a:endParaRPr lang="en-GB" b="1" smtClean="0"/>
          </a:p>
          <a:p>
            <a:pPr lvl="1"/>
            <a:r>
              <a:rPr lang="en-GB" b="1" smtClean="0"/>
              <a:t>Dialogue built upon common grounds</a:t>
            </a:r>
            <a:r>
              <a:rPr lang="en-GB" smtClean="0"/>
              <a:t>: Dialogue with the beneficiary government should be build upon international standard ratified (CEDAW, BfA, MdG), and programmes contributing to the respect of commitments acquired by the government on human rights , in particular on women’s rights . </a:t>
            </a:r>
            <a:endParaRPr lang="en-US" smtClean="0"/>
          </a:p>
          <a:p>
            <a:pPr lvl="1"/>
            <a:endParaRPr lang="en-GB" b="1" smtClean="0"/>
          </a:p>
          <a:p>
            <a:pPr lvl="1"/>
            <a:r>
              <a:rPr lang="en-GB" b="1" smtClean="0"/>
              <a:t>Including women’s rights CSOs in dialogue</a:t>
            </a:r>
            <a:r>
              <a:rPr lang="en-GB" smtClean="0"/>
              <a:t>: dialogue with CSOs working on women’s rights should be also included in  dialogues, so as to have a better understanding of women’s specific practical and strategic needs in the justice sector.</a:t>
            </a:r>
            <a:endParaRPr lang="en-US" smtClean="0"/>
          </a:p>
          <a:p>
            <a:pPr lvl="1"/>
            <a:r>
              <a:rPr lang="en-GB" smtClean="0"/>
              <a:t>Also, NGOs and civil society play an important role by monitoring trials, sentences and other aspects of the justice system, and by keeping the public informed on justice matters.</a:t>
            </a:r>
            <a:endParaRPr lang="en-US" smtClean="0"/>
          </a:p>
          <a:p>
            <a:pPr lvl="1"/>
            <a:endParaRPr lang="en-GB" b="1" smtClean="0"/>
          </a:p>
          <a:p>
            <a:pPr lvl="1"/>
            <a:r>
              <a:rPr lang="en-GB" b="1" smtClean="0"/>
              <a:t>Defining process and targets for domestication of international standards</a:t>
            </a:r>
            <a:r>
              <a:rPr lang="en-GB" smtClean="0"/>
              <a:t>: domestication of international standards is a key factor for the sustainability of initiatives as there will be a national legal basis upon which building the capacity of the beneficiary and target of the initiative.</a:t>
            </a:r>
            <a:endParaRPr lang="en-US" smtClean="0"/>
          </a:p>
          <a:p>
            <a:endParaRPr lang="nl-B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64FE873-B67D-4EB0-987F-A70852AAB801}" type="slidenum">
              <a:rPr lang="fr-FR"/>
              <a:pPr/>
              <a:t>21</a:t>
            </a:fld>
            <a:endParaRPr lang="fr-FR"/>
          </a:p>
        </p:txBody>
      </p:sp>
      <p:sp>
        <p:nvSpPr>
          <p:cNvPr id="69635" name="Rectangle 2"/>
          <p:cNvSpPr>
            <a:spLocks noGrp="1" noRot="1" noChangeAspect="1" noChangeArrowheads="1" noTextEdit="1"/>
          </p:cNvSpPr>
          <p:nvPr>
            <p:ph type="sldImg"/>
          </p:nvPr>
        </p:nvSpPr>
        <p:spPr>
          <a:xfrm>
            <a:off x="1025525" y="723900"/>
            <a:ext cx="3276600" cy="2459038"/>
          </a:xfrm>
          <a:ln/>
        </p:spPr>
      </p:sp>
      <p:sp>
        <p:nvSpPr>
          <p:cNvPr id="69636" name="Rectangle 3"/>
          <p:cNvSpPr>
            <a:spLocks noGrp="1" noChangeArrowheads="1"/>
          </p:cNvSpPr>
          <p:nvPr>
            <p:ph type="body" idx="1"/>
          </p:nvPr>
        </p:nvSpPr>
        <p:spPr>
          <a:xfrm>
            <a:off x="687388" y="3460750"/>
            <a:ext cx="5502275" cy="5472113"/>
          </a:xfrm>
          <a:noFill/>
          <a:ln/>
        </p:spPr>
        <p:txBody>
          <a:bodyPr/>
          <a:lstStyle/>
          <a:p>
            <a:r>
              <a:rPr lang="en-GB" smtClean="0"/>
              <a:t>A preliminary analysis of gender issues and inequalities (‘screening’) is foreseen at this stage, aimed at assessing whether or not this project promotes gender equality and empowers women. This analysis will allow to make effective and timely decisions as to how to proceed with regard to gender equality issues at the formulation stage.</a:t>
            </a:r>
            <a:endParaRPr lang="en-US" smtClean="0"/>
          </a:p>
          <a:p>
            <a:r>
              <a:rPr lang="en-GB" b="1" smtClean="0"/>
              <a:t>Gender mainstreamed pre-feasibility study</a:t>
            </a:r>
            <a:endParaRPr lang="en-US" smtClean="0"/>
          </a:p>
          <a:p>
            <a:r>
              <a:rPr lang="en-GB" b="1" smtClean="0"/>
              <a:t>GESCi </a:t>
            </a:r>
            <a:r>
              <a:rPr lang="en-GB" smtClean="0"/>
              <a:t>- </a:t>
            </a:r>
            <a:endParaRPr lang="en-US" smtClean="0"/>
          </a:p>
          <a:p>
            <a:r>
              <a:rPr lang="en-GB" smtClean="0"/>
              <a:t>Example: GESCi applied to a Justice Reform in XYlandia</a:t>
            </a:r>
            <a:endParaRPr lang="en-US" smtClean="0"/>
          </a:p>
          <a:p>
            <a:r>
              <a:rPr lang="en-GB" i="1" smtClean="0"/>
              <a:t>[Source: EuropeAid, “Support for Justice Reform in ACP Countries”, Tools and methods Series, Reference Document Nº9 EU ISSN 1830-8190 Page 91-93]</a:t>
            </a:r>
            <a:r>
              <a:rPr lang="en-US" smtClean="0"/>
              <a:t> </a:t>
            </a:r>
          </a:p>
          <a:p>
            <a:endParaRPr lang="en-US" b="1" smtClean="0"/>
          </a:p>
          <a:p>
            <a:endParaRPr lang="en-US" b="1" smtClean="0"/>
          </a:p>
          <a:p>
            <a:r>
              <a:rPr lang="en-US" b="1" smtClean="0"/>
              <a:t>Example: Gender equality Screening Checklist to be used at project identification stage (GeSCi) </a:t>
            </a:r>
          </a:p>
          <a:p>
            <a:endParaRPr lang="en-US" i="1" smtClean="0"/>
          </a:p>
          <a:p>
            <a:r>
              <a:rPr lang="en-US" i="1" smtClean="0"/>
              <a:t>[Source: European Commission, Reference document n°9: Support for justice reform in ACP countries, 2010]</a:t>
            </a:r>
          </a:p>
          <a:p>
            <a:endParaRPr lang="en-US" smtClean="0"/>
          </a:p>
          <a:p>
            <a:r>
              <a:rPr lang="en-US" smtClean="0"/>
              <a:t>The Government of XYlandia is developing a Justice Reform bringing together all the institutions of the sector and im- proving access to justice. The Judiciary in XYlandia is largely independent but only 10% of the XYlandia population is reported to have access to the formal justice, with the majority relying on the informal justice system ( traditional au- thorities and religious leaders) for resolving dispute. Another challenge the Department of Justice is facing is to reach vulnerable and marginalised groups, particularly those in rural areas. In addition the level awareness of rights and ac- cess to justice in these areas is relatively low. The EU has decided to support to the GoXYlandia’s efforts to improve access to justice. </a:t>
            </a:r>
          </a:p>
          <a:p>
            <a:r>
              <a:rPr lang="en-US" smtClean="0"/>
              <a:t> </a:t>
            </a:r>
          </a:p>
          <a:p>
            <a:r>
              <a:rPr lang="en-US" smtClean="0"/>
              <a:t> </a:t>
            </a:r>
          </a:p>
          <a:p>
            <a:r>
              <a:rPr lang="en-US" b="1" smtClean="0"/>
              <a:t>Have gender equality issues relevant to the project been identified?		Yes </a:t>
            </a:r>
            <a:r>
              <a:rPr lang="en-US" smtClean="0"/>
              <a:t>X </a:t>
            </a:r>
            <a:r>
              <a:rPr lang="en-US" b="1" smtClean="0"/>
              <a:t>no _ </a:t>
            </a:r>
            <a:endParaRPr lang="en-US" smtClean="0"/>
          </a:p>
          <a:p>
            <a:r>
              <a:rPr lang="en-US" i="1" smtClean="0"/>
              <a:t>• Comments: </a:t>
            </a:r>
            <a:endParaRPr lang="en-US" smtClean="0"/>
          </a:p>
          <a:p>
            <a:r>
              <a:rPr lang="en-US" smtClean="0"/>
              <a:t>The main gender issues relevant to the project are the following ones:</a:t>
            </a:r>
          </a:p>
          <a:p>
            <a:r>
              <a:rPr lang="en-US" smtClean="0"/>
              <a:t>The focus of the project is on the legal services which enable the substantive Law to be invoked. From a gender perspective, women in XYlandia experience more difficult to access legal services because they are more vulnerable to low income (they do not have financial resources to take the matter to court, they find difficult and expensive to travel to courtrooms, often only located in cities). Also they have not been participants in the legal system and consequently they are more likely to find its manner and style alien. With regard to knowledge, whilst in urban areas both women and men have low knowledge of their rights to get redress for criminal and civil wrongs, in the rural areas where there are high levels of illiteracy amongst women, these one are found particularly unaware of their rights. Justice is difficult to access for both women and men who have experienced sexual violence. Most victims never report the accident because of fear of stigma, because police, prosecutors and judges consider domestic/sexu- al violence as a “private” matter. There is also a lack of security for victims. Gender based violence re- main unpunished by the informal justice as well as the gender based crimes are outside the “jurisdic- tion” of traditional mechanisms. </a:t>
            </a:r>
          </a:p>
          <a:p>
            <a:r>
              <a:rPr lang="en-US" b="1" smtClean="0"/>
              <a:t> </a:t>
            </a:r>
            <a:endParaRPr lang="en-US" smtClean="0"/>
          </a:p>
          <a:p>
            <a:r>
              <a:rPr lang="en-US" b="1" smtClean="0"/>
              <a:t>Are the gender equality issues identified supported by reference to partner government’s/eU policy commitments to gender equality? 						Yes </a:t>
            </a:r>
            <a:r>
              <a:rPr lang="en-US" smtClean="0"/>
              <a:t>X </a:t>
            </a:r>
            <a:r>
              <a:rPr lang="en-US" b="1" smtClean="0"/>
              <a:t>no _ </a:t>
            </a:r>
            <a:endParaRPr lang="en-US" smtClean="0"/>
          </a:p>
          <a:p>
            <a:r>
              <a:rPr lang="en-US" i="1" smtClean="0"/>
              <a:t>• Comments: </a:t>
            </a:r>
            <a:endParaRPr lang="en-US" smtClean="0"/>
          </a:p>
          <a:p>
            <a:r>
              <a:rPr lang="en-US" smtClean="0"/>
              <a:t>Yes they are. The GoXYlandia has ratified CEDAW and it is committed to address gender inequalities as outlined in the XYlandia Growth and Development Strategy. GoXYlandia has a gender policy in place which focuses on the fight against gender based violence. The EU has a strong commitment to pro- mote gender equality and women’s empowerment and fight against gender based violence (European Consensus on Development, the EU communication on gender equality and women’s empowerment in development cooperation and the EU Guidelines on violence against women and girls and combat- ing all forms of discrimination against them). </a:t>
            </a:r>
          </a:p>
          <a:p>
            <a:r>
              <a:rPr lang="en-US" smtClean="0"/>
              <a:t> </a:t>
            </a:r>
          </a:p>
          <a:p>
            <a:r>
              <a:rPr lang="en-US" b="1" smtClean="0"/>
              <a:t>Are statistics for project identification disaggregated by sex? 			Yes </a:t>
            </a:r>
            <a:r>
              <a:rPr lang="en-US" smtClean="0"/>
              <a:t>_ </a:t>
            </a:r>
            <a:r>
              <a:rPr lang="en-US" b="1" smtClean="0"/>
              <a:t>no </a:t>
            </a:r>
            <a:r>
              <a:rPr lang="en-US" smtClean="0"/>
              <a:t>X </a:t>
            </a:r>
          </a:p>
          <a:p>
            <a:r>
              <a:rPr lang="en-US" i="1" smtClean="0"/>
              <a:t>• Comments: </a:t>
            </a:r>
            <a:endParaRPr lang="en-US" smtClean="0"/>
          </a:p>
          <a:p>
            <a:r>
              <a:rPr lang="en-US" smtClean="0"/>
              <a:t>Not systematically as in many cases data broken down by sex are not available as in the cases of the number of women and men working in the judicial organisations, or the users of the legal services. </a:t>
            </a:r>
          </a:p>
          <a:p>
            <a:r>
              <a:rPr lang="en-US" i="1" smtClean="0"/>
              <a:t>The project will address the issue of lack of baseline surveys and data. </a:t>
            </a:r>
            <a:endParaRPr lang="en-US" smtClean="0"/>
          </a:p>
          <a:p>
            <a:r>
              <a:rPr lang="en-US" smtClean="0"/>
              <a:t> </a:t>
            </a:r>
          </a:p>
          <a:p>
            <a:r>
              <a:rPr lang="en-US" b="1" smtClean="0"/>
              <a:t>Has qualitative information on gender equality issues been used in the project identification stage? 											Yes </a:t>
            </a:r>
            <a:r>
              <a:rPr lang="en-US" smtClean="0"/>
              <a:t>X </a:t>
            </a:r>
            <a:r>
              <a:rPr lang="en-US" b="1" smtClean="0"/>
              <a:t>no _ </a:t>
            </a:r>
            <a:endParaRPr lang="en-US" smtClean="0"/>
          </a:p>
          <a:p>
            <a:r>
              <a:rPr lang="en-US" i="1" smtClean="0"/>
              <a:t>• Comments: </a:t>
            </a:r>
            <a:endParaRPr lang="en-US" smtClean="0"/>
          </a:p>
          <a:p>
            <a:r>
              <a:rPr lang="en-US" smtClean="0"/>
              <a:t>Some reports of CSOs working in both monitoring trials, sentences providing legal aid have been a valuable input. The CEDAW Report and the shadow CEDAW Report have also provided useful information. Anthropological work carried out by the local University on traditional justice has provided interesting insight. </a:t>
            </a:r>
          </a:p>
          <a:p>
            <a:r>
              <a:rPr lang="en-US" smtClean="0"/>
              <a:t> </a:t>
            </a:r>
          </a:p>
          <a:p>
            <a:r>
              <a:rPr lang="en-US" b="1" smtClean="0"/>
              <a:t>Does the preliminary stakeholders’ analysis clearly identify women and men stakeholders and their respective roles? 								Yes </a:t>
            </a:r>
            <a:r>
              <a:rPr lang="en-US" smtClean="0"/>
              <a:t>X </a:t>
            </a:r>
            <a:r>
              <a:rPr lang="en-US" b="1" smtClean="0"/>
              <a:t>no _ </a:t>
            </a:r>
            <a:endParaRPr lang="en-US" smtClean="0"/>
          </a:p>
          <a:p>
            <a:r>
              <a:rPr lang="en-US" i="1" smtClean="0"/>
              <a:t>• Comments: </a:t>
            </a:r>
            <a:endParaRPr lang="en-US" smtClean="0"/>
          </a:p>
          <a:p>
            <a:r>
              <a:rPr lang="en-US" smtClean="0"/>
              <a:t>Yes, it does. The stakeholders are</a:t>
            </a:r>
          </a:p>
          <a:p>
            <a:r>
              <a:rPr lang="en-US" smtClean="0"/>
              <a:t>A/ individuals (men and women) as potential end users of the justice system </a:t>
            </a:r>
          </a:p>
          <a:p>
            <a:r>
              <a:rPr lang="en-US" smtClean="0"/>
              <a:t>B/ Formal justice institutions/administrations</a:t>
            </a:r>
          </a:p>
          <a:p>
            <a:r>
              <a:rPr lang="en-US" smtClean="0"/>
              <a:t>C/ Informal justice providers</a:t>
            </a:r>
          </a:p>
          <a:p>
            <a:r>
              <a:rPr lang="en-US" smtClean="0"/>
              <a:t>D/ NGO working in the justice sector </a:t>
            </a:r>
          </a:p>
          <a:p>
            <a:r>
              <a:rPr lang="en-US" smtClean="0"/>
              <a:t> </a:t>
            </a:r>
          </a:p>
          <a:p>
            <a:r>
              <a:rPr lang="en-US" smtClean="0"/>
              <a:t>From the preliminary stakeholder analysis is clear that both men and women leaving in rural areas are especially disadvantaged in accessing justice. Women result being more illiterate than men, relegate to the domestic sphere with minimal contacts in the public sphere, less expose to valuable contacts, in- formation. Also men have control of household incomes. Both women and men lack confidence in, or understanding of, the judicial system. </a:t>
            </a:r>
          </a:p>
          <a:p>
            <a:r>
              <a:rPr lang="en-US" smtClean="0"/>
              <a:t>Formal justice institutions: Women are under represented in the justice .......... officers are not gender sensitive. </a:t>
            </a:r>
          </a:p>
          <a:p>
            <a:r>
              <a:rPr lang="en-US" smtClean="0"/>
              <a:t>Informal justice: </a:t>
            </a:r>
          </a:p>
          <a:p>
            <a:r>
              <a:rPr lang="en-US" smtClean="0"/>
              <a:t>NGOs: there are many CSOs offering services to facilitate access to justice some of them work on gender based violence. </a:t>
            </a:r>
          </a:p>
          <a:p>
            <a:r>
              <a:rPr lang="en-US" smtClean="0"/>
              <a:t> </a:t>
            </a:r>
          </a:p>
          <a:p>
            <a:r>
              <a:rPr lang="en-US" b="1" smtClean="0"/>
              <a:t>Does the problem analysis provide information on the problems specific to men and women or common to men and women? 					Yes </a:t>
            </a:r>
            <a:r>
              <a:rPr lang="en-US" smtClean="0"/>
              <a:t>X </a:t>
            </a:r>
            <a:r>
              <a:rPr lang="en-US" b="1" smtClean="0"/>
              <a:t>no _ </a:t>
            </a:r>
            <a:endParaRPr lang="en-US" smtClean="0"/>
          </a:p>
          <a:p>
            <a:r>
              <a:rPr lang="en-US" i="1" smtClean="0"/>
              <a:t>• Comments: </a:t>
            </a:r>
            <a:endParaRPr lang="en-US" smtClean="0"/>
          </a:p>
          <a:p>
            <a:r>
              <a:rPr lang="en-US" smtClean="0"/>
              <a:t>Yes it does. Problem analysis shows that both women and men living in the rural and remote areas en- counter barriers to access to justice at three levels: physical, financial and technical: </a:t>
            </a:r>
          </a:p>
          <a:p>
            <a:r>
              <a:rPr lang="en-US" smtClean="0"/>
              <a:t>− Physical access</a:t>
            </a:r>
          </a:p>
          <a:p>
            <a:r>
              <a:rPr lang="en-US" smtClean="0"/>
              <a:t>− Access in financial terms </a:t>
            </a:r>
          </a:p>
          <a:p>
            <a:r>
              <a:rPr lang="en-US" smtClean="0"/>
              <a:t>− Access in technical terms </a:t>
            </a:r>
          </a:p>
          <a:p>
            <a:r>
              <a:rPr lang="en-US" smtClean="0"/>
              <a:t>Also problem analysis shows that the issue of gender based violence is not properly addressed. GoXY has a law and policy on zero tolerance on gender based violence but this policy has not been translated into gender responsive procedures and practice within the justice system. Courts lack infrastructure, capacity and expertise to prosecute gender based violence: there are no effective witness and victim protection programmes, staff specially trained to give support to victims; properly equipped forensic labs and trained personnel, and the involvement of women’s organisations and social and health workers in providing assistance to victims. Dispute involving sexual or gender based crimes are outside of the traditional justice mechanisms. </a:t>
            </a:r>
          </a:p>
          <a:p>
            <a:r>
              <a:rPr lang="en-US" b="1" smtClean="0"/>
              <a:t> </a:t>
            </a:r>
            <a:endParaRPr lang="en-US" smtClean="0"/>
          </a:p>
          <a:p>
            <a:r>
              <a:rPr lang="en-US" b="1" smtClean="0"/>
              <a:t>Have both women and men been part of the consultative process? 		Yes </a:t>
            </a:r>
            <a:r>
              <a:rPr lang="en-US" smtClean="0"/>
              <a:t>X </a:t>
            </a:r>
            <a:r>
              <a:rPr lang="en-US" b="1" smtClean="0"/>
              <a:t>no _ </a:t>
            </a:r>
            <a:endParaRPr lang="en-US" smtClean="0"/>
          </a:p>
          <a:p>
            <a:r>
              <a:rPr lang="en-US" i="1" smtClean="0"/>
              <a:t>• Comments: </a:t>
            </a:r>
            <a:endParaRPr lang="en-US" smtClean="0"/>
          </a:p>
          <a:p>
            <a:r>
              <a:rPr lang="en-US" smtClean="0"/>
              <a:t>Yes they have been. Women’s organisations have been actively involved in the consultative process. Focus groups exclusively composed respectively of women and men took place on the issue of GBV. </a:t>
            </a:r>
          </a:p>
          <a:p>
            <a:r>
              <a:rPr lang="en-US" smtClean="0"/>
              <a:t> </a:t>
            </a:r>
          </a:p>
          <a:p>
            <a:r>
              <a:rPr lang="en-US" b="1" smtClean="0"/>
              <a:t>Is there a requirement for more-in depth gender analysis to be undertaken? Yes </a:t>
            </a:r>
            <a:r>
              <a:rPr lang="en-US" smtClean="0"/>
              <a:t>X </a:t>
            </a:r>
            <a:r>
              <a:rPr lang="en-US" b="1" smtClean="0"/>
              <a:t>no _ </a:t>
            </a:r>
            <a:endParaRPr lang="en-US" smtClean="0"/>
          </a:p>
          <a:p>
            <a:r>
              <a:rPr lang="en-US" i="1" smtClean="0"/>
              <a:t>• Comments: </a:t>
            </a:r>
            <a:endParaRPr lang="en-US" smtClean="0"/>
          </a:p>
          <a:p>
            <a:r>
              <a:rPr lang="en-US" smtClean="0"/>
              <a:t>Yes there is. As gender issues and gender equality are particularly relevant within this project an in depth gender analysis will be carried out at formulation phase. </a:t>
            </a:r>
          </a:p>
          <a:p>
            <a:r>
              <a:rPr lang="en-US" b="1" smtClean="0"/>
              <a:t> </a:t>
            </a:r>
            <a:endParaRPr lang="en-US" smtClean="0"/>
          </a:p>
          <a:p>
            <a:r>
              <a:rPr lang="en-US" b="1" smtClean="0"/>
              <a:t>Has the requirement for more in-depth gender analysis been reflected in the tor prepared for the formulation phase?  Yes </a:t>
            </a:r>
            <a:r>
              <a:rPr lang="en-US" smtClean="0"/>
              <a:t>X </a:t>
            </a:r>
            <a:r>
              <a:rPr lang="en-US" b="1" smtClean="0"/>
              <a:t>no _ </a:t>
            </a:r>
            <a:endParaRPr lang="en-US" smtClean="0"/>
          </a:p>
          <a:p>
            <a:r>
              <a:rPr lang="en-US" i="1" smtClean="0"/>
              <a:t>• Comments: </a:t>
            </a:r>
            <a:endParaRPr lang="en-US" smtClean="0"/>
          </a:p>
          <a:p>
            <a:r>
              <a:rPr lang="en-US" smtClean="0"/>
              <a:t>The formulation phase will focus on an assessment of the institutional capacity to deliver justice services in a gender sensitive manner and determine the likely costs on including gender equality objectives in the project and the likely costs to stakeholders (funds, time, skills). </a:t>
            </a:r>
          </a:p>
          <a:p>
            <a:endParaRPr lang="nl-B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EA4DA33-9110-45B2-AF76-989B233A6C7E}" type="slidenum">
              <a:rPr lang="fr-FR"/>
              <a:pPr/>
              <a:t>22</a:t>
            </a:fld>
            <a:endParaRPr lang="fr-FR"/>
          </a:p>
        </p:txBody>
      </p:sp>
      <p:sp>
        <p:nvSpPr>
          <p:cNvPr id="71683" name="Rectangle 2"/>
          <p:cNvSpPr>
            <a:spLocks noGrp="1" noRot="1" noChangeAspect="1" noChangeArrowheads="1" noTextEdit="1"/>
          </p:cNvSpPr>
          <p:nvPr>
            <p:ph type="sldImg"/>
          </p:nvPr>
        </p:nvSpPr>
        <p:spPr>
          <a:xfrm>
            <a:off x="1025525" y="723900"/>
            <a:ext cx="3276600" cy="2459038"/>
          </a:xfrm>
          <a:ln/>
        </p:spPr>
      </p:sp>
      <p:sp>
        <p:nvSpPr>
          <p:cNvPr id="71684" name="Rectangle 3"/>
          <p:cNvSpPr>
            <a:spLocks noGrp="1" noChangeArrowheads="1"/>
          </p:cNvSpPr>
          <p:nvPr>
            <p:ph type="body" idx="1"/>
          </p:nvPr>
        </p:nvSpPr>
        <p:spPr>
          <a:xfrm>
            <a:off x="687388" y="3460750"/>
            <a:ext cx="5502275" cy="5472113"/>
          </a:xfrm>
          <a:noFill/>
          <a:ln/>
        </p:spPr>
        <p:txBody>
          <a:bodyPr/>
          <a:lstStyle/>
          <a:p>
            <a:r>
              <a:rPr lang="en-GB" smtClean="0"/>
              <a:t>At this stage it is necessary to include systematically all gender equality issues relevant to the project. In order to do this and on the basis of the review and assessment carried out at the identification stage, it may have been decided to carry out a full-scale gender analysis during the formulation stage. The results of the gender analysis will be summarised in the project logframe (See Chapter 6 of the</a:t>
            </a:r>
            <a:r>
              <a:rPr lang="en-GB" i="1" smtClean="0"/>
              <a:t> Toolkit</a:t>
            </a:r>
            <a:r>
              <a:rPr lang="en-GB" smtClean="0"/>
              <a:t> for frameworks and tools used for gender analysis and for developing the Gender Mainstreamed Logframe).</a:t>
            </a:r>
            <a:endParaRPr lang="en-US" smtClean="0"/>
          </a:p>
          <a:p>
            <a:r>
              <a:rPr lang="en-GB" b="1" smtClean="0"/>
              <a:t>Gender impact assessment </a:t>
            </a:r>
            <a:r>
              <a:rPr lang="en-GB" smtClean="0"/>
              <a:t>(gender mainstreamed ToR)</a:t>
            </a:r>
            <a:endParaRPr lang="en-US" smtClean="0"/>
          </a:p>
          <a:p>
            <a:r>
              <a:rPr lang="en-GB" b="1" smtClean="0"/>
              <a:t>Gender mainstreamed logframe</a:t>
            </a:r>
            <a:endParaRPr lang="en-US" smtClean="0"/>
          </a:p>
          <a:p>
            <a:r>
              <a:rPr lang="en-GB" b="1" smtClean="0"/>
              <a:t>G-marker</a:t>
            </a:r>
            <a:endParaRPr lang="en-US" smtClean="0"/>
          </a:p>
          <a:p>
            <a:r>
              <a:rPr lang="en-GB" b="1" smtClean="0"/>
              <a:t>GeSC-f (</a:t>
            </a:r>
            <a:r>
              <a:rPr lang="en-GB" smtClean="0"/>
              <a:t>Example: GESC-f applied to a Justice Reform - See annexe Exercises)</a:t>
            </a:r>
            <a:endParaRPr lang="en-US" smtClean="0"/>
          </a:p>
          <a:p>
            <a:r>
              <a:rPr lang="en-GB" i="1" smtClean="0"/>
              <a:t>[Source: EuropeAid, “Support for Justice Reform in ACP Countries”, Tools and methods Series, Reference Document Nº9 EU ISSN 1830-8190, Page 91-93]</a:t>
            </a:r>
            <a:r>
              <a:rPr lang="en-US" smtClean="0"/>
              <a:t> </a:t>
            </a:r>
            <a:endParaRPr lang="en-US" i="1" smtClean="0"/>
          </a:p>
          <a:p>
            <a:endParaRPr lang="en-US" i="1" smtClean="0"/>
          </a:p>
          <a:p>
            <a:endParaRPr lang="en-US" b="1" i="1" smtClean="0"/>
          </a:p>
          <a:p>
            <a:r>
              <a:rPr lang="en-US" b="1" smtClean="0"/>
              <a:t>Gender equality Screening Checklist (GeSCf) to be used at the project formulation phase </a:t>
            </a:r>
            <a:endParaRPr lang="en-US" smtClean="0"/>
          </a:p>
          <a:p>
            <a:r>
              <a:rPr lang="en-US" b="1" smtClean="0"/>
              <a:t> </a:t>
            </a:r>
            <a:endParaRPr lang="en-US" smtClean="0"/>
          </a:p>
          <a:p>
            <a:r>
              <a:rPr lang="en-US" b="1" smtClean="0"/>
              <a:t>Has a full scale gender analysis been done during the formulation stage?  	Yes </a:t>
            </a:r>
            <a:r>
              <a:rPr lang="en-US" smtClean="0"/>
              <a:t>X </a:t>
            </a:r>
            <a:r>
              <a:rPr lang="en-US" b="1" smtClean="0"/>
              <a:t>no _ </a:t>
            </a:r>
            <a:endParaRPr lang="en-US" smtClean="0"/>
          </a:p>
          <a:p>
            <a:r>
              <a:rPr lang="en-US" i="1" smtClean="0"/>
              <a:t>• Comments: </a:t>
            </a:r>
            <a:endParaRPr lang="en-US" smtClean="0"/>
          </a:p>
          <a:p>
            <a:r>
              <a:rPr lang="en-US" smtClean="0"/>
              <a:t>Yes. The full gender analysis has provided an in depth insight of all gender related barriers in accessing justice and have allowed to identify strategic entry points and activities to integrate into the justice reform with a special focus on access to justice and judicial procedures and practice to address gender based violence. </a:t>
            </a:r>
          </a:p>
          <a:p>
            <a:r>
              <a:rPr lang="en-US" smtClean="0"/>
              <a:t> </a:t>
            </a:r>
          </a:p>
          <a:p>
            <a:r>
              <a:rPr lang="en-US" b="1" smtClean="0"/>
              <a:t>Have gender equality issues relevant to the project been identified? 		Yes </a:t>
            </a:r>
            <a:r>
              <a:rPr lang="en-US" smtClean="0"/>
              <a:t>X </a:t>
            </a:r>
            <a:r>
              <a:rPr lang="en-US" b="1" smtClean="0"/>
              <a:t>no _ </a:t>
            </a:r>
            <a:endParaRPr lang="en-US" smtClean="0"/>
          </a:p>
          <a:p>
            <a:r>
              <a:rPr lang="en-US" i="1" smtClean="0"/>
              <a:t>• Comments: </a:t>
            </a:r>
            <a:endParaRPr lang="en-US" smtClean="0"/>
          </a:p>
          <a:p>
            <a:r>
              <a:rPr lang="en-US" smtClean="0"/>
              <a:t>Yes. To address the main gender related barriers in accessing justice in rural and remote areas and in access to justice and judicial procedures and practice to address gender-based violence the following measures have been proposed: </a:t>
            </a:r>
          </a:p>
          <a:p>
            <a:r>
              <a:rPr lang="en-US" u="sng" smtClean="0"/>
              <a:t>Legal services:</a:t>
            </a:r>
            <a:r>
              <a:rPr lang="en-US" smtClean="0"/>
              <a:t> improve physical access to justice in rural areas by the setting up of travelling courts; in- crease the number of women in all justice delivery agencies, reserve specific quotas for women in the recruitment of judiciary police officers, the human rights Commission, in cooperation with CSOs, will develop civic education programme especially for vulnerable women and men to improve awareness of rights and how to assert those rights. Para-legal personnel will be put in place to build legal literacy, including teaching people how to access the judicial system. Paralegals will work with traditional leaders in rural areas to help traditional leaders to understand the practical impact of law reforms and inter national obligations, especially when they are in conflict with traditional laws and practices. Civil society and NGOs establishing a link between the justice system and communities and offering services to facilitated access to justice will be supported. </a:t>
            </a:r>
          </a:p>
          <a:p>
            <a:r>
              <a:rPr lang="en-US" smtClean="0"/>
              <a:t> </a:t>
            </a:r>
          </a:p>
          <a:p>
            <a:r>
              <a:rPr lang="en-US" b="1" smtClean="0"/>
              <a:t>Are the gender equality issues identified supported by reference to the partner government’s/EU policy commitments to gender equality? 			Yes </a:t>
            </a:r>
            <a:r>
              <a:rPr lang="en-US" smtClean="0"/>
              <a:t>X </a:t>
            </a:r>
            <a:r>
              <a:rPr lang="en-US" b="1" smtClean="0"/>
              <a:t>no _ </a:t>
            </a:r>
            <a:endParaRPr lang="en-US" smtClean="0"/>
          </a:p>
          <a:p>
            <a:r>
              <a:rPr lang="en-US" i="1" smtClean="0"/>
              <a:t>• Comments: </a:t>
            </a:r>
            <a:endParaRPr lang="en-US" smtClean="0"/>
          </a:p>
          <a:p>
            <a:r>
              <a:rPr lang="en-US" smtClean="0"/>
              <a:t>Yes they are. The Government of XYlandia has ratified CEDAW and it is committed to address gender inequalities as outlined in the XYlandia Growth and Development Strategy. GOXYlandia has a Gender National Policy in place which focuses on the fight against gender based violence. The EU has a strong commitment to promote gender equality and women’s empowerment and fight against gender based violence (European Consensus on Development, the EU communication on gender equality and women’s empowerment in development cooperation and the EU Guidelines on violence against women and girls and combating all forms of discrimination against them). </a:t>
            </a:r>
          </a:p>
          <a:p>
            <a:r>
              <a:rPr lang="en-US" smtClean="0"/>
              <a:t> </a:t>
            </a:r>
          </a:p>
          <a:p>
            <a:r>
              <a:rPr lang="en-US" b="1" smtClean="0"/>
              <a:t>Are the statistics used for the project formulation disaggregated by sex? 	Yes </a:t>
            </a:r>
            <a:r>
              <a:rPr lang="en-US" smtClean="0"/>
              <a:t>X </a:t>
            </a:r>
            <a:r>
              <a:rPr lang="en-US" b="1" smtClean="0"/>
              <a:t>no _ </a:t>
            </a:r>
            <a:endParaRPr lang="en-US" smtClean="0"/>
          </a:p>
          <a:p>
            <a:r>
              <a:rPr lang="en-US" i="1" smtClean="0"/>
              <a:t>• Comments: </a:t>
            </a:r>
            <a:endParaRPr lang="en-US" smtClean="0"/>
          </a:p>
          <a:p>
            <a:r>
              <a:rPr lang="en-US" smtClean="0"/>
              <a:t>Partially, as often data broken down by sex are not available. The project foresees that the Ministry of Justice in collaboration with the Ministry of Gender would establish a working group to develop monitoring indicators for gender and access to justice and improve availability of data broken down by sex. </a:t>
            </a:r>
          </a:p>
          <a:p>
            <a:r>
              <a:rPr lang="en-US" smtClean="0"/>
              <a:t> </a:t>
            </a:r>
          </a:p>
          <a:p>
            <a:r>
              <a:rPr lang="en-US" b="1" smtClean="0"/>
              <a:t>Have qualitative information on gender equality issues been used in the project formulation phase?  								Yes </a:t>
            </a:r>
            <a:r>
              <a:rPr lang="en-US" smtClean="0"/>
              <a:t>X </a:t>
            </a:r>
            <a:r>
              <a:rPr lang="en-US" b="1" smtClean="0"/>
              <a:t>no _ </a:t>
            </a:r>
            <a:endParaRPr lang="en-US" smtClean="0"/>
          </a:p>
          <a:p>
            <a:r>
              <a:rPr lang="en-US" i="1" smtClean="0"/>
              <a:t>• Comments: </a:t>
            </a:r>
            <a:endParaRPr lang="en-US" smtClean="0"/>
          </a:p>
          <a:p>
            <a:r>
              <a:rPr lang="en-US" smtClean="0"/>
              <a:t>Some reports of CSOs working in both monitoring trials, sentences and providing legal aid have been a valuable input. The CEDAW Report and the shadow CEDAW Report have also provided useful information. Anthropological work carried out by the local University on traditional justice has provided interesting insight. </a:t>
            </a:r>
          </a:p>
          <a:p>
            <a:r>
              <a:rPr lang="en-US" b="1" smtClean="0"/>
              <a:t> </a:t>
            </a:r>
            <a:endParaRPr lang="en-US" smtClean="0"/>
          </a:p>
          <a:p>
            <a:r>
              <a:rPr lang="en-US" b="1" smtClean="0"/>
              <a:t>Has the logframe been engendered? 						Yes </a:t>
            </a:r>
            <a:r>
              <a:rPr lang="en-US" smtClean="0"/>
              <a:t>X </a:t>
            </a:r>
            <a:r>
              <a:rPr lang="en-US" b="1" smtClean="0"/>
              <a:t>no _ </a:t>
            </a:r>
            <a:endParaRPr lang="en-US" smtClean="0"/>
          </a:p>
          <a:p>
            <a:r>
              <a:rPr lang="en-US" i="1" smtClean="0"/>
              <a:t>• Comments: </a:t>
            </a:r>
            <a:endParaRPr lang="en-US" smtClean="0"/>
          </a:p>
          <a:p>
            <a:r>
              <a:rPr lang="en-US" smtClean="0"/>
              <a:t>Yes. Amongst the objectives the project wants to achieve appear the removal of the gender related barriers in accessing to justice, the indicators are broken down by sex and gender sensitive indicators are included as well. </a:t>
            </a:r>
          </a:p>
          <a:p>
            <a:r>
              <a:rPr lang="en-US" smtClean="0"/>
              <a:t> </a:t>
            </a:r>
          </a:p>
          <a:p>
            <a:r>
              <a:rPr lang="en-US" b="1" smtClean="0"/>
              <a:t>Do the management systems established by the project respect the principle of gender equality and equal opportunities? 						Yes </a:t>
            </a:r>
            <a:r>
              <a:rPr lang="en-US" smtClean="0"/>
              <a:t>X </a:t>
            </a:r>
            <a:r>
              <a:rPr lang="en-US" b="1" smtClean="0"/>
              <a:t>no _ </a:t>
            </a:r>
            <a:endParaRPr lang="en-US" smtClean="0"/>
          </a:p>
          <a:p>
            <a:r>
              <a:rPr lang="en-US" i="1" smtClean="0"/>
              <a:t>• Comments: </a:t>
            </a:r>
            <a:endParaRPr lang="en-US" smtClean="0"/>
          </a:p>
          <a:p>
            <a:r>
              <a:rPr lang="en-US" smtClean="0"/>
              <a:t>Gender balance will be encouraged in the management structures of the project as well as in the technical assistance supported by the project. </a:t>
            </a:r>
          </a:p>
          <a:p>
            <a:r>
              <a:rPr lang="en-US" b="1" smtClean="0"/>
              <a:t> </a:t>
            </a:r>
            <a:endParaRPr lang="en-US" smtClean="0"/>
          </a:p>
          <a:p>
            <a:r>
              <a:rPr lang="en-US" b="1" smtClean="0"/>
              <a:t>Have all factors potentially affecting the sustainability of gender equality actions been thoroughly addressed? 							Yes _</a:t>
            </a:r>
            <a:r>
              <a:rPr lang="en-US" smtClean="0"/>
              <a:t> </a:t>
            </a:r>
            <a:r>
              <a:rPr lang="en-US" b="1" smtClean="0"/>
              <a:t>no </a:t>
            </a:r>
            <a:r>
              <a:rPr lang="en-US" smtClean="0"/>
              <a:t>X</a:t>
            </a:r>
            <a:r>
              <a:rPr lang="en-US" b="1" smtClean="0"/>
              <a:t> </a:t>
            </a:r>
            <a:endParaRPr lang="en-US" smtClean="0"/>
          </a:p>
          <a:p>
            <a:r>
              <a:rPr lang="en-US" i="1" smtClean="0"/>
              <a:t>• Comments: </a:t>
            </a:r>
            <a:endParaRPr lang="en-US" smtClean="0"/>
          </a:p>
          <a:p>
            <a:r>
              <a:rPr lang="en-US" smtClean="0"/>
              <a:t>Yes they have been explored. However the project is not able to address some strategic needs for women. The project will facilitate women’s access to justice BUT whilst the law itself is discriminatory against women, this issue cannot be tackled as the reform of the law is out of the scope of this project. </a:t>
            </a:r>
          </a:p>
          <a:p>
            <a:r>
              <a:rPr lang="en-US" smtClean="0"/>
              <a:t>The improvement of the monitoring system from a gender perspective will allow lasting results. </a:t>
            </a:r>
          </a:p>
          <a:p>
            <a:r>
              <a:rPr lang="en-US" smtClean="0"/>
              <a:t> </a:t>
            </a:r>
          </a:p>
          <a:p>
            <a:r>
              <a:rPr lang="en-US" smtClean="0"/>
              <a:t> </a:t>
            </a:r>
          </a:p>
          <a:p>
            <a:endParaRPr lang="en-US" i="1" smtClean="0"/>
          </a:p>
          <a:p>
            <a:endParaRPr lang="nl-B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5805BC5-23A4-4DA5-9B09-B3D50C47402D}" type="slidenum">
              <a:rPr lang="fr-FR"/>
              <a:pPr/>
              <a:t>23</a:t>
            </a:fld>
            <a:endParaRPr lang="fr-FR"/>
          </a:p>
        </p:txBody>
      </p:sp>
      <p:sp>
        <p:nvSpPr>
          <p:cNvPr id="73731" name="Rectangle 2"/>
          <p:cNvSpPr>
            <a:spLocks noGrp="1" noRot="1" noChangeAspect="1" noChangeArrowheads="1" noTextEdit="1"/>
          </p:cNvSpPr>
          <p:nvPr>
            <p:ph type="sldImg"/>
          </p:nvPr>
        </p:nvSpPr>
        <p:spPr>
          <a:xfrm>
            <a:off x="1025525" y="723900"/>
            <a:ext cx="3276600" cy="2459038"/>
          </a:xfrm>
          <a:ln/>
        </p:spPr>
      </p:sp>
      <p:sp>
        <p:nvSpPr>
          <p:cNvPr id="73732" name="Rectangle 3"/>
          <p:cNvSpPr>
            <a:spLocks noGrp="1" noChangeArrowheads="1"/>
          </p:cNvSpPr>
          <p:nvPr>
            <p:ph type="body" idx="1"/>
          </p:nvPr>
        </p:nvSpPr>
        <p:spPr>
          <a:xfrm>
            <a:off x="687388" y="3460750"/>
            <a:ext cx="5502275" cy="5472113"/>
          </a:xfrm>
          <a:noFill/>
          <a:ln/>
        </p:spPr>
        <p:txBody>
          <a:bodyPr/>
          <a:lstStyle/>
          <a:p>
            <a:r>
              <a:rPr lang="en-GB" smtClean="0"/>
              <a:t>It is necessary at the implementation stage to review continuously progress towards project objectives, which also reflect gender equality issues, and to monitor results, activities, outputs and outcomes using gender-sensitive indicators. </a:t>
            </a:r>
            <a:endParaRPr lang="en-US" smtClean="0"/>
          </a:p>
          <a:p>
            <a:r>
              <a:rPr lang="en-GB" smtClean="0"/>
              <a:t> </a:t>
            </a:r>
            <a:endParaRPr lang="en-US" smtClean="0"/>
          </a:p>
          <a:p>
            <a:r>
              <a:rPr lang="en-GB" b="1" smtClean="0"/>
              <a:t>sex-disaggregated and gender sensitive monitoring system</a:t>
            </a:r>
            <a:r>
              <a:rPr lang="en-GB" smtClean="0"/>
              <a:t>: identification of baselines to be able to monitor progress and set up gender sensitive monitoring indicators for justice system, using sex disaggregated data collection; support women NGO and CSO for monitoring activities; support women’s participation in security programmes; support parliamentary oversight</a:t>
            </a:r>
            <a:endParaRPr lang="en-US" smtClean="0"/>
          </a:p>
          <a:p>
            <a:r>
              <a:rPr lang="en-GB" b="1" smtClean="0"/>
              <a:t> </a:t>
            </a:r>
            <a:endParaRPr lang="en-US" smtClean="0"/>
          </a:p>
          <a:p>
            <a:r>
              <a:rPr lang="en-GB" b="1" smtClean="0"/>
              <a:t>promoting equal opportunities in justice system: </a:t>
            </a:r>
            <a:r>
              <a:rPr lang="en-GB" smtClean="0"/>
              <a:t>Form the side of the demand of justice, equal should ensure to both convicted or suspected of a crime, as well as to victims fair treatment throughout all the process, including in accessing the justice system, without regard of gender, age, ethnicity, etc. From the side of the offer of justice, equal opportunities should also ensure to both women and men an equal access to the system as law workers, lawyers, judges, police, prosecutors, etc. In general word, the importance of equal opportunity in justice resides on the fact that it promotes public confidence in the justice system.</a:t>
            </a:r>
            <a:endParaRPr lang="en-US" smtClean="0"/>
          </a:p>
          <a:p>
            <a:r>
              <a:rPr lang="en-GB" smtClean="0"/>
              <a:t> </a:t>
            </a:r>
            <a:endParaRPr lang="en-US" smtClean="0"/>
          </a:p>
          <a:p>
            <a:r>
              <a:rPr lang="en-GB" b="1" smtClean="0"/>
              <a:t>targets or quotas for women’s representation in justice</a:t>
            </a:r>
            <a:r>
              <a:rPr lang="en-GB" smtClean="0"/>
              <a:t> (judges, police, etc): indeed, the presence of women in all the justice cycle contribute to facilitate access to justice for women, especially those coming from more vulnerable groups. Indeed, representation of women in the judiciary is critical for promoting greater equality, improving the status of women and ensuring a more gender-sensitive administration of justice </a:t>
            </a:r>
            <a:r>
              <a:rPr lang="en-GB" i="1" smtClean="0"/>
              <a:t>(see also: WomenWatch, Report of Online Discussion, Women in Leadership Roles, Coordinated by Division for the Advancement of Women, Department of Economic and Social Affairs, United Nations, 19 November to 15 December 2007.)</a:t>
            </a:r>
            <a:endParaRPr lang="en-US" smtClean="0"/>
          </a:p>
          <a:p>
            <a:endParaRPr lang="nl-B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6E76962-EB81-4E88-A2F7-4C268D4267FC}" type="slidenum">
              <a:rPr lang="fr-FR"/>
              <a:pPr/>
              <a:t>24</a:t>
            </a:fld>
            <a:endParaRPr lang="fr-FR"/>
          </a:p>
        </p:txBody>
      </p:sp>
      <p:sp>
        <p:nvSpPr>
          <p:cNvPr id="75779" name="Rectangle 2"/>
          <p:cNvSpPr>
            <a:spLocks noGrp="1" noRot="1" noChangeAspect="1" noChangeArrowheads="1" noTextEdit="1"/>
          </p:cNvSpPr>
          <p:nvPr>
            <p:ph type="sldImg"/>
          </p:nvPr>
        </p:nvSpPr>
        <p:spPr>
          <a:xfrm>
            <a:off x="1025525" y="723900"/>
            <a:ext cx="3276600" cy="2459038"/>
          </a:xfrm>
          <a:ln/>
        </p:spPr>
      </p:sp>
      <p:sp>
        <p:nvSpPr>
          <p:cNvPr id="75780" name="Rectangle 3"/>
          <p:cNvSpPr>
            <a:spLocks noGrp="1" noChangeArrowheads="1"/>
          </p:cNvSpPr>
          <p:nvPr>
            <p:ph type="body" idx="1"/>
          </p:nvPr>
        </p:nvSpPr>
        <p:spPr>
          <a:xfrm>
            <a:off x="687388" y="3460750"/>
            <a:ext cx="5502275" cy="5472113"/>
          </a:xfrm>
          <a:noFill/>
          <a:ln/>
        </p:spPr>
        <p:txBody>
          <a:bodyPr/>
          <a:lstStyle/>
          <a:p>
            <a:r>
              <a:rPr lang="en-GB" smtClean="0"/>
              <a:t>The evaluation criteria used in EC-funded evaluations are closely linked to the logframe. The criteria used are relevance, efficiency, effectiveness, impact and sustainability.</a:t>
            </a:r>
            <a:endParaRPr lang="en-US" smtClean="0"/>
          </a:p>
          <a:p>
            <a:pPr>
              <a:buFontTx/>
              <a:buChar char="•"/>
            </a:pPr>
            <a:r>
              <a:rPr lang="en-GB" b="1" smtClean="0"/>
              <a:t>gender mainstreamed TOR</a:t>
            </a:r>
            <a:r>
              <a:rPr lang="en-GB" smtClean="0"/>
              <a:t> (including engendered evaluation criteria)</a:t>
            </a:r>
            <a:endParaRPr lang="en-US" smtClean="0"/>
          </a:p>
          <a:p>
            <a:pPr>
              <a:buFontTx/>
              <a:buChar char="•"/>
            </a:pPr>
            <a:r>
              <a:rPr lang="en-GB" b="1" smtClean="0"/>
              <a:t>gender and justice experts in team</a:t>
            </a:r>
            <a:r>
              <a:rPr lang="en-GB" smtClean="0"/>
              <a:t>, etc. (+ example)</a:t>
            </a:r>
            <a:r>
              <a:rPr lang="en-GB" b="1" smtClean="0"/>
              <a:t>  </a:t>
            </a:r>
            <a:endParaRPr lang="en-US" smtClean="0"/>
          </a:p>
          <a:p>
            <a:r>
              <a:rPr lang="en-GB" smtClean="0"/>
              <a:t> </a:t>
            </a:r>
            <a:endParaRPr lang="en-US" smtClean="0"/>
          </a:p>
          <a:p>
            <a:r>
              <a:rPr lang="en-GB" b="1" smtClean="0"/>
              <a:t>Evaluators</a:t>
            </a:r>
            <a:endParaRPr lang="en-US" b="1" smtClean="0"/>
          </a:p>
          <a:p>
            <a:r>
              <a:rPr lang="en-GB" u="sng" smtClean="0"/>
              <a:t>Selecting the Evaluation Team: </a:t>
            </a:r>
          </a:p>
          <a:p>
            <a:pPr>
              <a:buFontTx/>
              <a:buChar char="•"/>
            </a:pPr>
            <a:r>
              <a:rPr lang="en-GB" smtClean="0"/>
              <a:t>at least one of the evaluators of the team shall have expertise in gender &amp; justice </a:t>
            </a:r>
            <a:endParaRPr lang="en-US" smtClean="0"/>
          </a:p>
          <a:p>
            <a:pPr>
              <a:buFontTx/>
              <a:buChar char="•"/>
            </a:pPr>
            <a:r>
              <a:rPr lang="en-GB" smtClean="0"/>
              <a:t>at least one of the evaluators of the team shall have a good understanding of country context, including any traditional/cultural non formal justice practices </a:t>
            </a:r>
            <a:endParaRPr lang="en-US" smtClean="0"/>
          </a:p>
          <a:p>
            <a:r>
              <a:rPr lang="en-US" u="sng" smtClean="0"/>
              <a:t>Carrying out the evaluation: </a:t>
            </a:r>
            <a:endParaRPr lang="en-US" smtClean="0"/>
          </a:p>
          <a:p>
            <a:pPr>
              <a:buFontTx/>
              <a:buChar char="•"/>
            </a:pPr>
            <a:r>
              <a:rPr lang="en-GB" smtClean="0"/>
              <a:t>evaluators shall be briefed on relevant gender issues and provided with background documentation, including literature and documentation relevant to gender equality issues and EC policy documents on gender equality</a:t>
            </a:r>
            <a:endParaRPr lang="en-US" smtClean="0"/>
          </a:p>
          <a:p>
            <a:pPr>
              <a:buFontTx/>
              <a:buChar char="•"/>
            </a:pPr>
            <a:r>
              <a:rPr lang="en-GB" smtClean="0"/>
              <a:t>methodology proposed by experts shall include a clear description on how evaluators will measure the differential impacts of activities and interventions on women and men</a:t>
            </a:r>
            <a:endParaRPr lang="en-US" smtClean="0"/>
          </a:p>
          <a:p>
            <a:pPr>
              <a:buFontTx/>
              <a:buChar char="•"/>
            </a:pPr>
            <a:r>
              <a:rPr lang="en-GB" smtClean="0"/>
              <a:t>evaluators shall clearly describe how the views of female beneficiaries be sought in a culturally appropriate manner (especially important for GBV; also. in certain cultural settings, men will be not admitted to talk with women or should not, etc) </a:t>
            </a:r>
            <a:endParaRPr lang="en-US" smtClean="0"/>
          </a:p>
          <a:p>
            <a:endParaRPr lang="nl-B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E7D394B-E698-4582-89F6-BB4B84FEA35F}" type="slidenum">
              <a:rPr lang="fr-FR"/>
              <a:pPr/>
              <a:t>25</a:t>
            </a:fld>
            <a:endParaRPr lang="fr-FR"/>
          </a:p>
        </p:txBody>
      </p:sp>
      <p:sp>
        <p:nvSpPr>
          <p:cNvPr id="77827" name="Rectangle 2"/>
          <p:cNvSpPr>
            <a:spLocks noGrp="1" noRot="1" noChangeAspect="1" noChangeArrowheads="1" noTextEdit="1"/>
          </p:cNvSpPr>
          <p:nvPr>
            <p:ph type="sldImg"/>
          </p:nvPr>
        </p:nvSpPr>
        <p:spPr>
          <a:xfrm>
            <a:off x="1025525" y="723900"/>
            <a:ext cx="3276600" cy="2459038"/>
          </a:xfrm>
          <a:ln/>
        </p:spPr>
      </p:sp>
      <p:sp>
        <p:nvSpPr>
          <p:cNvPr id="77828" name="Rectangle 3"/>
          <p:cNvSpPr>
            <a:spLocks noGrp="1" noChangeArrowheads="1"/>
          </p:cNvSpPr>
          <p:nvPr>
            <p:ph type="body" idx="1"/>
          </p:nvPr>
        </p:nvSpPr>
        <p:spPr>
          <a:xfrm>
            <a:off x="687388" y="3460750"/>
            <a:ext cx="5502275" cy="5472113"/>
          </a:xfrm>
          <a:noFill/>
          <a:ln/>
        </p:spPr>
        <p:txBody>
          <a:bodyPr/>
          <a:lstStyle/>
          <a:p>
            <a:endParaRPr lang="en-GB" b="1" smtClean="0"/>
          </a:p>
          <a:p>
            <a:r>
              <a:rPr lang="en-GB" b="1" smtClean="0"/>
              <a:t>Macro level</a:t>
            </a:r>
            <a:r>
              <a:rPr lang="en-GB" smtClean="0"/>
              <a:t>: </a:t>
            </a:r>
            <a:endParaRPr lang="en-US" smtClean="0"/>
          </a:p>
          <a:p>
            <a:r>
              <a:rPr lang="en-GB" smtClean="0"/>
              <a:t>a) study of society’s legal and regulatory framework; </a:t>
            </a:r>
            <a:endParaRPr lang="en-US" smtClean="0"/>
          </a:p>
          <a:p>
            <a:r>
              <a:rPr lang="en-GB" smtClean="0"/>
              <a:t>b) study of the government’s budget from the point of view of how it impacts on males and females (gender budget analysis);</a:t>
            </a:r>
            <a:endParaRPr lang="en-US" smtClean="0"/>
          </a:p>
          <a:p>
            <a:endParaRPr lang="en-GB" b="1" smtClean="0"/>
          </a:p>
          <a:p>
            <a:r>
              <a:rPr lang="en-GB" b="1" smtClean="0"/>
              <a:t>Meso level:</a:t>
            </a:r>
            <a:r>
              <a:rPr lang="en-GB" smtClean="0"/>
              <a:t> Structure of services on the offer side, delivery of services and opportunities for participation to democratic process and how they can different affect women and men; including intermediate organizations</a:t>
            </a:r>
            <a:endParaRPr lang="en-US" smtClean="0"/>
          </a:p>
          <a:p>
            <a:endParaRPr lang="en-GB" b="1" smtClean="0"/>
          </a:p>
          <a:p>
            <a:r>
              <a:rPr lang="en-GB" b="1" smtClean="0"/>
              <a:t>Micro level</a:t>
            </a:r>
            <a:r>
              <a:rPr lang="en-GB" smtClean="0"/>
              <a:t>: analyze women’s right to participation and presence in decision making at family and community leve; how culture and traditions impact in their access to representative and participatory democracy; study the nature of the typical household division of labour between males and females and its implications for access to resources and hence to services by male and female household members</a:t>
            </a:r>
            <a:endParaRPr lang="en-US" smtClean="0"/>
          </a:p>
          <a:p>
            <a:endParaRPr lang="nl-B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8FFE03D-1988-44BF-9D39-67812C02B5D2}" type="slidenum">
              <a:rPr lang="fr-FR"/>
              <a:pPr/>
              <a:t>26</a:t>
            </a:fld>
            <a:endParaRPr lang="fr-FR"/>
          </a:p>
        </p:txBody>
      </p:sp>
      <p:sp>
        <p:nvSpPr>
          <p:cNvPr id="79875" name="Rectangle 2"/>
          <p:cNvSpPr>
            <a:spLocks noGrp="1" noRot="1" noChangeAspect="1" noChangeArrowheads="1" noTextEdit="1"/>
          </p:cNvSpPr>
          <p:nvPr>
            <p:ph type="sldImg"/>
          </p:nvPr>
        </p:nvSpPr>
        <p:spPr>
          <a:xfrm>
            <a:off x="1025525" y="723900"/>
            <a:ext cx="3276600" cy="2459038"/>
          </a:xfrm>
          <a:ln/>
        </p:spPr>
      </p:sp>
      <p:sp>
        <p:nvSpPr>
          <p:cNvPr id="79876" name="Rectangle 3"/>
          <p:cNvSpPr>
            <a:spLocks noGrp="1" noChangeArrowheads="1"/>
          </p:cNvSpPr>
          <p:nvPr>
            <p:ph type="body" idx="1"/>
          </p:nvPr>
        </p:nvSpPr>
        <p:spPr>
          <a:xfrm>
            <a:off x="687388" y="3460750"/>
            <a:ext cx="5502275" cy="5472113"/>
          </a:xfrm>
          <a:noFill/>
          <a:ln/>
        </p:spPr>
        <p:txBody>
          <a:bodyPr/>
          <a:lstStyle/>
          <a:p>
            <a:r>
              <a:rPr lang="en-GB" b="1" smtClean="0"/>
              <a:t>Representative democracy (political parties; elections; parliaments)</a:t>
            </a:r>
            <a:endParaRPr lang="en-US" smtClean="0"/>
          </a:p>
          <a:p>
            <a:r>
              <a:rPr lang="en-GB" u="sng" smtClean="0"/>
              <a:t>Political parties and parliaments: </a:t>
            </a:r>
            <a:r>
              <a:rPr lang="en-GB" smtClean="0"/>
              <a:t>Equal participation and representation in politics should be a constitutional concern</a:t>
            </a:r>
            <a:endParaRPr lang="en-US" smtClean="0"/>
          </a:p>
          <a:p>
            <a:r>
              <a:rPr lang="en-GB" smtClean="0"/>
              <a:t>Women face specific obstacles in voting, in standing for election and in having gender equality issues discussed as election issues. CEDAW article 4 provides a legal base for temporary specific measures to increase women’s representation on decision making levels (quota systems, positive discrimination, affirmative action). </a:t>
            </a:r>
            <a:endParaRPr lang="en-US" smtClean="0"/>
          </a:p>
          <a:p>
            <a:r>
              <a:rPr lang="en-GB" smtClean="0"/>
              <a:t>The low but increasing participation of women to politics shows that Women still face problems in participation to political life, but</a:t>
            </a:r>
            <a:r>
              <a:rPr lang="en-US" smtClean="0"/>
              <a:t> that </a:t>
            </a:r>
            <a:r>
              <a:rPr lang="en-GB" smtClean="0"/>
              <a:t>Women do find sources to support their candidacy </a:t>
            </a:r>
            <a:endParaRPr lang="en-US" smtClean="0"/>
          </a:p>
          <a:p>
            <a:pPr>
              <a:buFontTx/>
              <a:buChar char="•"/>
            </a:pPr>
            <a:r>
              <a:rPr lang="en-GB" smtClean="0"/>
              <a:t>Electoral systems and processes: the political system will define the rules of the game in elections. </a:t>
            </a:r>
            <a:endParaRPr lang="en-US" smtClean="0"/>
          </a:p>
          <a:p>
            <a:pPr>
              <a:buFontTx/>
              <a:buChar char="•"/>
            </a:pPr>
            <a:r>
              <a:rPr lang="en-GB" smtClean="0"/>
              <a:t>Parliaments shall also foster the reconciliation of family and professional life of parliamentarians.</a:t>
            </a:r>
            <a:endParaRPr lang="en-US" smtClean="0"/>
          </a:p>
          <a:p>
            <a:endParaRPr lang="nl-BE" smtClean="0"/>
          </a:p>
          <a:p>
            <a:r>
              <a:rPr lang="en-GB" b="1" smtClean="0"/>
              <a:t>Example: </a:t>
            </a:r>
            <a:endParaRPr lang="en-US" b="1" smtClean="0"/>
          </a:p>
          <a:p>
            <a:r>
              <a:rPr lang="en-GB" b="1" smtClean="0"/>
              <a:t>Barriers to women’s participation in elections:</a:t>
            </a:r>
            <a:endParaRPr lang="en-US" b="1" smtClean="0"/>
          </a:p>
          <a:p>
            <a:pPr>
              <a:buFontTx/>
              <a:buChar char="•"/>
            </a:pPr>
            <a:r>
              <a:rPr lang="en-GB" smtClean="0"/>
              <a:t>Patterns of gender discrimination (perceptions of women’s role</a:t>
            </a:r>
            <a:endParaRPr lang="en-US" smtClean="0"/>
          </a:p>
          <a:p>
            <a:pPr>
              <a:buFontTx/>
              <a:buChar char="•"/>
            </a:pPr>
            <a:r>
              <a:rPr lang="en-GB" smtClean="0"/>
              <a:t>Psychological barriers (women internalized gender bias and nay hesitate to compete in certain male dominated spheres)</a:t>
            </a:r>
            <a:endParaRPr lang="en-US" smtClean="0"/>
          </a:p>
          <a:p>
            <a:pPr>
              <a:buFontTx/>
              <a:buChar char="•"/>
            </a:pPr>
            <a:r>
              <a:rPr lang="en-GB" smtClean="0"/>
              <a:t>Lack of political will (within parties for example)</a:t>
            </a:r>
            <a:endParaRPr lang="en-US" smtClean="0"/>
          </a:p>
          <a:p>
            <a:pPr>
              <a:buFontTx/>
              <a:buChar char="•"/>
            </a:pPr>
            <a:r>
              <a:rPr lang="en-GB" smtClean="0"/>
              <a:t>Lack of network (for campaigns fund, for supports etc)</a:t>
            </a:r>
            <a:endParaRPr lang="en-US" smtClean="0"/>
          </a:p>
          <a:p>
            <a:pPr>
              <a:buFontTx/>
              <a:buChar char="•"/>
            </a:pPr>
            <a:r>
              <a:rPr lang="en-GB" smtClean="0"/>
              <a:t>Incumbency: systems favourite incumbent candidates, namely men</a:t>
            </a:r>
            <a:endParaRPr lang="en-US" smtClean="0"/>
          </a:p>
          <a:p>
            <a:pPr>
              <a:buFontTx/>
              <a:buChar char="•"/>
            </a:pPr>
            <a:r>
              <a:rPr lang="en-GB" smtClean="0"/>
              <a:t>Security (in some context it can be more risky to be candidate), </a:t>
            </a:r>
            <a:endParaRPr lang="en-US" smtClean="0"/>
          </a:p>
          <a:p>
            <a:pPr>
              <a:buFontTx/>
              <a:buChar char="•"/>
            </a:pPr>
            <a:r>
              <a:rPr lang="en-GB" smtClean="0"/>
              <a:t>Fragile democracy: in post conflict situation ensuring women’s participation may appear a secondary issue, and financing women’s participation less important than other more priority issues</a:t>
            </a:r>
            <a:endParaRPr lang="en-US" smtClean="0"/>
          </a:p>
          <a:p>
            <a:pPr>
              <a:buFontTx/>
              <a:buChar char="•"/>
            </a:pPr>
            <a:r>
              <a:rPr lang="en-GB" smtClean="0"/>
              <a:t>Costs of campaigns</a:t>
            </a:r>
            <a:endParaRPr lang="en-US" smtClean="0"/>
          </a:p>
          <a:p>
            <a:r>
              <a:rPr lang="en-GB" u="sng" smtClean="0"/>
              <a:t>Some recommendations for political parties: </a:t>
            </a:r>
            <a:endParaRPr lang="en-US" u="sng" smtClean="0"/>
          </a:p>
          <a:p>
            <a:pPr>
              <a:buFontTx/>
              <a:buChar char="•"/>
            </a:pPr>
            <a:r>
              <a:rPr lang="en-GB" smtClean="0"/>
              <a:t>Conduct assessment studies at the stage of designing party programmes;</a:t>
            </a:r>
            <a:endParaRPr lang="en-US" smtClean="0"/>
          </a:p>
          <a:p>
            <a:pPr>
              <a:buFontTx/>
              <a:buChar char="•"/>
            </a:pPr>
            <a:r>
              <a:rPr lang="en-GB" smtClean="0"/>
              <a:t>Understand the candidate selection and recruitment process from gender</a:t>
            </a:r>
            <a:endParaRPr lang="en-US" smtClean="0"/>
          </a:p>
          <a:p>
            <a:pPr>
              <a:buFontTx/>
              <a:buChar char="•"/>
            </a:pPr>
            <a:r>
              <a:rPr lang="en-GB" smtClean="0"/>
              <a:t>perspectives and bring talented women on board;</a:t>
            </a:r>
            <a:endParaRPr lang="en-US" smtClean="0"/>
          </a:p>
          <a:p>
            <a:pPr>
              <a:buFontTx/>
              <a:buChar char="•"/>
            </a:pPr>
            <a:r>
              <a:rPr lang="en-GB" smtClean="0"/>
              <a:t>Conduct focus group meetings and interviews to find out about what the party thinks about women issues and present the data officially to the party leadership in a convincing manner and as a special interest for inclusion in party Manifestos, Code of ethics/Internal party regulations and party nomination process, Guarantees for women.</a:t>
            </a:r>
            <a:endParaRPr lang="en-US" smtClean="0"/>
          </a:p>
          <a:p>
            <a:endParaRPr lang="nl-BE" smtClean="0"/>
          </a:p>
          <a:p>
            <a:r>
              <a:rPr lang="en-GB" b="1" smtClean="0"/>
              <a:t>Participative democracy</a:t>
            </a:r>
            <a:endParaRPr lang="nl-BE" smtClean="0"/>
          </a:p>
          <a:p>
            <a:r>
              <a:rPr lang="en-GB" u="sng" smtClean="0"/>
              <a:t>Access to information and media role:</a:t>
            </a:r>
            <a:r>
              <a:rPr lang="en-GB" smtClean="0"/>
              <a:t> Access to information provides channels to participation as well as to monitor and oversight institutions; media also has a potential to monitor and denounce the system</a:t>
            </a:r>
            <a:endParaRPr lang="en-US" smtClean="0"/>
          </a:p>
          <a:p>
            <a:r>
              <a:rPr lang="en-GB" u="sng" smtClean="0"/>
              <a:t>Civic participation</a:t>
            </a:r>
            <a:r>
              <a:rPr lang="en-GB" smtClean="0"/>
              <a:t>: a key issue will be to promote the organization of women’s organization and network, which will be able to advocate for their rights and more representativeness of their rights </a:t>
            </a:r>
            <a:endParaRPr lang="en-US" smtClean="0"/>
          </a:p>
          <a:p>
            <a:endParaRPr lang="nl-B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9D48BB6-BA13-4546-A9ED-9FEE55C452FC}" type="slidenum">
              <a:rPr lang="fr-FR"/>
              <a:pPr/>
              <a:t>27</a:t>
            </a:fld>
            <a:endParaRPr lang="fr-FR"/>
          </a:p>
        </p:txBody>
      </p:sp>
      <p:sp>
        <p:nvSpPr>
          <p:cNvPr id="81923" name="Rectangle 2"/>
          <p:cNvSpPr>
            <a:spLocks noGrp="1" noRot="1" noChangeAspect="1" noChangeArrowheads="1" noTextEdit="1"/>
          </p:cNvSpPr>
          <p:nvPr>
            <p:ph type="sldImg"/>
          </p:nvPr>
        </p:nvSpPr>
        <p:spPr>
          <a:xfrm>
            <a:off x="1025525" y="723900"/>
            <a:ext cx="3276600" cy="2459038"/>
          </a:xfrm>
          <a:ln/>
        </p:spPr>
      </p:sp>
      <p:sp>
        <p:nvSpPr>
          <p:cNvPr id="81924" name="Rectangle 3"/>
          <p:cNvSpPr>
            <a:spLocks noGrp="1" noChangeArrowheads="1"/>
          </p:cNvSpPr>
          <p:nvPr>
            <p:ph type="body" idx="1"/>
          </p:nvPr>
        </p:nvSpPr>
        <p:spPr>
          <a:xfrm>
            <a:off x="687388" y="3460750"/>
            <a:ext cx="5502275" cy="5472113"/>
          </a:xfrm>
          <a:noFill/>
          <a:ln/>
        </p:spPr>
        <p:txBody>
          <a:bodyPr/>
          <a:lstStyle/>
          <a:p>
            <a:endParaRPr lang="en-US" smtClean="0"/>
          </a:p>
          <a:p>
            <a:endParaRPr lang="nl-B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0DD322A-5FB8-4BD3-9377-3135F0BBB5DA}" type="slidenum">
              <a:rPr lang="fr-FR"/>
              <a:pPr/>
              <a:t>28</a:t>
            </a:fld>
            <a:endParaRPr lang="fr-FR"/>
          </a:p>
        </p:txBody>
      </p:sp>
      <p:sp>
        <p:nvSpPr>
          <p:cNvPr id="83971" name="Rectangle 2"/>
          <p:cNvSpPr>
            <a:spLocks noGrp="1" noRot="1" noChangeAspect="1" noChangeArrowheads="1" noTextEdit="1"/>
          </p:cNvSpPr>
          <p:nvPr>
            <p:ph type="sldImg"/>
          </p:nvPr>
        </p:nvSpPr>
        <p:spPr>
          <a:xfrm>
            <a:off x="1025525" y="723900"/>
            <a:ext cx="3276600" cy="2459038"/>
          </a:xfrm>
          <a:ln/>
        </p:spPr>
      </p:sp>
      <p:sp>
        <p:nvSpPr>
          <p:cNvPr id="83972" name="Rectangle 3"/>
          <p:cNvSpPr>
            <a:spLocks noGrp="1" noChangeArrowheads="1"/>
          </p:cNvSpPr>
          <p:nvPr>
            <p:ph type="body" idx="1"/>
          </p:nvPr>
        </p:nvSpPr>
        <p:spPr>
          <a:xfrm>
            <a:off x="687388" y="3460750"/>
            <a:ext cx="5502275" cy="5472113"/>
          </a:xfrm>
          <a:noFill/>
          <a:ln/>
        </p:spPr>
        <p:txBody>
          <a:bodyPr/>
          <a:lstStyle/>
          <a:p>
            <a:endParaRPr lang="en-US" smtClean="0"/>
          </a:p>
          <a:p>
            <a:r>
              <a:rPr lang="en-GB" b="1" i="1" u="sng" smtClean="0"/>
              <a:t>Capacity to participate in elections and electoral reforms</a:t>
            </a:r>
            <a:endParaRPr lang="en-US" smtClean="0"/>
          </a:p>
          <a:p>
            <a:r>
              <a:rPr lang="en-GB" smtClean="0"/>
              <a:t>training of candidates and advocates; </a:t>
            </a:r>
            <a:endParaRPr lang="en-US" smtClean="0"/>
          </a:p>
          <a:p>
            <a:r>
              <a:rPr lang="en-GB" smtClean="0"/>
              <a:t>trainings related to leadership, communications and media, including use of new ICT</a:t>
            </a:r>
            <a:endParaRPr lang="en-US" smtClean="0"/>
          </a:p>
          <a:p>
            <a:r>
              <a:rPr lang="en-GB" smtClean="0"/>
              <a:t>direct support, especially for poor countries; </a:t>
            </a:r>
            <a:endParaRPr lang="en-US" smtClean="0"/>
          </a:p>
          <a:p>
            <a:r>
              <a:rPr lang="en-GB" smtClean="0"/>
              <a:t>research on gender issue in financing campaign; </a:t>
            </a:r>
            <a:endParaRPr lang="en-US" smtClean="0"/>
          </a:p>
          <a:p>
            <a:r>
              <a:rPr lang="en-GB" smtClean="0"/>
              <a:t>promote understanding of international human rights, CEDAW and MDG and the way gender roles perpetuate discrimination; </a:t>
            </a:r>
            <a:endParaRPr lang="en-US" smtClean="0"/>
          </a:p>
          <a:p>
            <a:r>
              <a:rPr lang="en-GB" smtClean="0"/>
              <a:t>supporting women and marginalized group in running for elections; </a:t>
            </a:r>
            <a:endParaRPr lang="en-US" smtClean="0"/>
          </a:p>
          <a:p>
            <a:r>
              <a:rPr lang="en-GB" smtClean="0"/>
              <a:t>support the understanding of monitoring and lobbying activities; </a:t>
            </a:r>
            <a:endParaRPr lang="en-US" smtClean="0"/>
          </a:p>
          <a:p>
            <a:r>
              <a:rPr lang="en-GB" b="1" smtClean="0"/>
              <a:t> </a:t>
            </a:r>
            <a:endParaRPr lang="en-US" smtClean="0"/>
          </a:p>
          <a:p>
            <a:r>
              <a:rPr lang="en-US" b="1" i="1" u="sng" smtClean="0"/>
              <a:t>Active participation and networking </a:t>
            </a:r>
            <a:endParaRPr lang="en-US" smtClean="0"/>
          </a:p>
          <a:p>
            <a:r>
              <a:rPr lang="en-GB" smtClean="0"/>
              <a:t>Inform women’s rights organizations on Human rights and international commitments such as CEDAW; </a:t>
            </a:r>
            <a:endParaRPr lang="en-US" smtClean="0"/>
          </a:p>
          <a:p>
            <a:r>
              <a:rPr lang="en-GB" smtClean="0"/>
              <a:t>Strengthening the capacity of civil society groups such as editors, journalists, academics in conducting gender analysis; </a:t>
            </a:r>
            <a:endParaRPr lang="en-US" smtClean="0"/>
          </a:p>
          <a:p>
            <a:r>
              <a:rPr lang="en-GB" smtClean="0"/>
              <a:t>Raising awareness and the capacity of journalists and editors on how to give voice to women’s issues; </a:t>
            </a:r>
            <a:endParaRPr lang="en-US" smtClean="0"/>
          </a:p>
          <a:p>
            <a:r>
              <a:rPr lang="en-GB" smtClean="0"/>
              <a:t>Supporting pro-poor interactive broadcasting communication to avoid communication exclusion and raise women awareness on their rights and right to information; </a:t>
            </a:r>
            <a:endParaRPr lang="en-US" smtClean="0"/>
          </a:p>
          <a:p>
            <a:r>
              <a:rPr lang="en-GB" smtClean="0"/>
              <a:t>Media training for community based organizations, in particular women’s groups: monitor government commitments in gender equality and women’s empowerment; </a:t>
            </a:r>
            <a:endParaRPr lang="en-US" smtClean="0"/>
          </a:p>
          <a:p>
            <a:r>
              <a:rPr lang="en-GB" smtClean="0"/>
              <a:t>Using E-government as advocacy tool to provide access to information about women’s legal rights, etc.</a:t>
            </a:r>
            <a:endParaRPr lang="en-US" smtClean="0"/>
          </a:p>
          <a:p>
            <a:r>
              <a:rPr lang="en-GB" smtClean="0"/>
              <a:t> </a:t>
            </a:r>
            <a:endParaRPr lang="en-US" smtClean="0"/>
          </a:p>
          <a:p>
            <a:r>
              <a:rPr lang="en-US" b="1" i="1" u="sng" smtClean="0"/>
              <a:t>Capacity to engage policy information and claim rights</a:t>
            </a:r>
            <a:endParaRPr lang="en-US" smtClean="0"/>
          </a:p>
          <a:p>
            <a:r>
              <a:rPr lang="en-GB" smtClean="0"/>
              <a:t>raising awareness and knowledge of local community groups on human rights systems and country’s obligations; </a:t>
            </a:r>
            <a:endParaRPr lang="en-US" smtClean="0"/>
          </a:p>
          <a:p>
            <a:r>
              <a:rPr lang="en-GB" smtClean="0"/>
              <a:t>linking MDG at the local level with tools to emphasize gender in local planning processes and budgeting; </a:t>
            </a:r>
            <a:endParaRPr lang="en-US" smtClean="0"/>
          </a:p>
          <a:p>
            <a:r>
              <a:rPr lang="en-GB" smtClean="0"/>
              <a:t> </a:t>
            </a:r>
            <a:endParaRPr lang="en-US" smtClean="0"/>
          </a:p>
          <a:p>
            <a:r>
              <a:rPr lang="en-US" b="1" i="1" u="sng" smtClean="0"/>
              <a:t>Capacity to monitor/oversight parliament</a:t>
            </a:r>
            <a:endParaRPr lang="en-US" smtClean="0"/>
          </a:p>
          <a:p>
            <a:r>
              <a:rPr lang="en-GB" smtClean="0"/>
              <a:t>creating opportunities supporting civil society groups, </a:t>
            </a:r>
            <a:endParaRPr lang="en-US" smtClean="0"/>
          </a:p>
          <a:p>
            <a:r>
              <a:rPr lang="en-GB" smtClean="0"/>
              <a:t>supporting interactions with parliamentarians and parliamentary committees (hearings, etc); </a:t>
            </a:r>
            <a:endParaRPr lang="en-US" smtClean="0"/>
          </a:p>
          <a:p>
            <a:r>
              <a:rPr lang="en-GB" smtClean="0"/>
              <a:t>supporting the capacity of civil society organizations in conducting gender analysis and using them in different areas, so that they can evaluate the impact of proposed legislation on gender equality; </a:t>
            </a:r>
            <a:endParaRPr lang="en-US" smtClean="0"/>
          </a:p>
          <a:p>
            <a:r>
              <a:rPr lang="en-GB" smtClean="0"/>
              <a:t>trainings on the functioning of parliamentary system and suggesting ways to engage their representatives in ensuring that legislation is gender sensitive; </a:t>
            </a:r>
            <a:endParaRPr lang="en-US" smtClean="0"/>
          </a:p>
          <a:p>
            <a:r>
              <a:rPr lang="en-GB" smtClean="0"/>
              <a:t>supporting women’s and women’s organizations in budget analysis skills form gender perspective; </a:t>
            </a:r>
            <a:endParaRPr lang="en-US" smtClean="0"/>
          </a:p>
          <a:p>
            <a:r>
              <a:rPr lang="en-GB" smtClean="0"/>
              <a:t>supporting civil society organizations in over sighting and monitoring the commitments of the government of international conventions and agreements. </a:t>
            </a:r>
            <a:endParaRPr lang="en-US" smtClean="0"/>
          </a:p>
          <a:p>
            <a:endParaRPr lang="nl-BE" smtClean="0"/>
          </a:p>
          <a:p>
            <a:r>
              <a:rPr lang="en-GB" b="1" smtClean="0"/>
              <a:t>Example: </a:t>
            </a:r>
          </a:p>
          <a:p>
            <a:r>
              <a:rPr lang="en-GB" smtClean="0"/>
              <a:t>The </a:t>
            </a:r>
            <a:r>
              <a:rPr lang="en-GB" b="1" smtClean="0"/>
              <a:t>Women in Parliament project</a:t>
            </a:r>
            <a:r>
              <a:rPr lang="en-GB" smtClean="0"/>
              <a:t> (December 2001–June 2003) aimed to enhance women’s participation in elections both as voters and candidates. Participation at meetings organised around their concerns enhanced women’s self-confidence and sense of self-worth. It also changed men’s perceptions of the capacities and role of women. Not only did male candidates become increasingly aware of women as a constituency, and of the need to address their concerns in order to win votes, but the enhanced self-confidence of women began to have an impact at the domestic level in terms of shared decision-making in the household and family. </a:t>
            </a:r>
            <a:endParaRPr lang="en-US" smtClean="0"/>
          </a:p>
          <a:p>
            <a:r>
              <a:rPr lang="en-GB" smtClean="0"/>
              <a:t>Women became aware of the need to be informed of specific gender disparity issues as well as broader social, economic and political issues if they wished to stand for election or even to enhance their role in the community. They realized it was no longer enough simply to be a woman candidate. </a:t>
            </a:r>
            <a:endParaRPr lang="en-US" smtClean="0"/>
          </a:p>
          <a:p>
            <a:r>
              <a:rPr lang="en-GB" smtClean="0"/>
              <a:t>Both men and women became more legally literate and gained a better understanding of the centrality of gender equality to the democratic process. </a:t>
            </a:r>
            <a:endParaRPr lang="en-US" smtClean="0"/>
          </a:p>
          <a:p>
            <a:r>
              <a:rPr lang="en-GB" i="1" smtClean="0"/>
              <a:t>Adapted from Gender Equality in Development Co-operation: from policy to practice – the role of the European Commission (European Commission, DE 119, September 2003). </a:t>
            </a:r>
            <a:endParaRPr lang="nl-BE" smtClean="0"/>
          </a:p>
          <a:p>
            <a:endParaRPr lang="nl-B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81E1484-45D4-4BA1-9713-B5745D6CB659}" type="slidenum">
              <a:rPr lang="fr-FR"/>
              <a:pPr/>
              <a:t>29</a:t>
            </a:fld>
            <a:endParaRPr lang="fr-FR"/>
          </a:p>
        </p:txBody>
      </p:sp>
      <p:sp>
        <p:nvSpPr>
          <p:cNvPr id="86019" name="Rectangle 2"/>
          <p:cNvSpPr>
            <a:spLocks noGrp="1" noRot="1" noChangeAspect="1" noChangeArrowheads="1" noTextEdit="1"/>
          </p:cNvSpPr>
          <p:nvPr>
            <p:ph type="sldImg"/>
          </p:nvPr>
        </p:nvSpPr>
        <p:spPr>
          <a:xfrm>
            <a:off x="1025525" y="723900"/>
            <a:ext cx="3276600" cy="2459038"/>
          </a:xfrm>
          <a:ln/>
        </p:spPr>
      </p:sp>
      <p:sp>
        <p:nvSpPr>
          <p:cNvPr id="86020" name="Rectangle 3"/>
          <p:cNvSpPr>
            <a:spLocks noGrp="1" noChangeArrowheads="1"/>
          </p:cNvSpPr>
          <p:nvPr>
            <p:ph type="body" idx="1"/>
          </p:nvPr>
        </p:nvSpPr>
        <p:spPr>
          <a:xfrm>
            <a:off x="687388" y="3460750"/>
            <a:ext cx="5502275" cy="5472113"/>
          </a:xfrm>
          <a:noFill/>
          <a:ln/>
        </p:spPr>
        <p:txBody>
          <a:bodyPr/>
          <a:lstStyle/>
          <a:p>
            <a:endParaRPr lang="en-US" smtClean="0"/>
          </a:p>
          <a:p>
            <a:r>
              <a:rPr lang="en-GB" b="1" smtClean="0"/>
              <a:t>Raising awareness among political parties for the promotion of women’s active political participation</a:t>
            </a:r>
            <a:r>
              <a:rPr lang="en-GB" smtClean="0"/>
              <a:t> </a:t>
            </a:r>
          </a:p>
          <a:p>
            <a:endParaRPr lang="en-GB" smtClean="0"/>
          </a:p>
          <a:p>
            <a:r>
              <a:rPr lang="en-GB" b="1" smtClean="0"/>
              <a:t>15 Key suggestions to political parties for including more women in the political process</a:t>
            </a:r>
          </a:p>
          <a:p>
            <a:endParaRPr lang="en-GB" b="1" smtClean="0"/>
          </a:p>
          <a:p>
            <a:endParaRPr lang="en-GB" smtClean="0"/>
          </a:p>
          <a:p>
            <a:r>
              <a:rPr lang="en-GB" b="1" smtClean="0"/>
              <a:t>Ensure implementation and placement in winnable positions (to strengthen internal quotas):</a:t>
            </a:r>
            <a:endParaRPr lang="en-US" b="1" smtClean="0"/>
          </a:p>
          <a:p>
            <a:r>
              <a:rPr lang="en-GB" smtClean="0"/>
              <a:t>Zebra’ or ‘zipper’ lists where men and women alternate throughout the lists of candidates (Sweden, Costa Rica)</a:t>
            </a:r>
            <a:endParaRPr lang="en-US" smtClean="0"/>
          </a:p>
          <a:p>
            <a:r>
              <a:rPr lang="en-GB" smtClean="0"/>
              <a:t>Place women at the top of their lists (Indonesia 2009)</a:t>
            </a:r>
            <a:endParaRPr lang="en-US" smtClean="0"/>
          </a:p>
          <a:p>
            <a:r>
              <a:rPr lang="en-GB" smtClean="0"/>
              <a:t> </a:t>
            </a:r>
            <a:endParaRPr lang="en-US" smtClean="0"/>
          </a:p>
          <a:p>
            <a:r>
              <a:rPr lang="en-GB" b="1" smtClean="0"/>
              <a:t>Funding and women Candidates:</a:t>
            </a:r>
            <a:endParaRPr lang="en-US" b="1" smtClean="0"/>
          </a:p>
          <a:p>
            <a:r>
              <a:rPr lang="en-GB" smtClean="0"/>
              <a:t>France: public funds will be reduced if 50 percent of party candidates are not women</a:t>
            </a:r>
            <a:endParaRPr lang="en-US" smtClean="0"/>
          </a:p>
          <a:p>
            <a:r>
              <a:rPr lang="en-GB" smtClean="0"/>
              <a:t>Burkina Faso: parties will receive an increase in public funding if 30 percent of its elected candi- dates are women</a:t>
            </a:r>
            <a:endParaRPr lang="en-US" smtClean="0"/>
          </a:p>
          <a:p>
            <a:r>
              <a:rPr lang="en-GB" smtClean="0"/>
              <a:t>Mexico: two percent of public funds must be used to empower women</a:t>
            </a:r>
            <a:endParaRPr lang="en-US" smtClean="0"/>
          </a:p>
          <a:p>
            <a:endParaRPr lang="nl-B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a:ln/>
        </p:spPr>
      </p:sp>
      <p:sp>
        <p:nvSpPr>
          <p:cNvPr id="32771" name="Tijdelijke aanduiding voor notities 2"/>
          <p:cNvSpPr>
            <a:spLocks noGrp="1"/>
          </p:cNvSpPr>
          <p:nvPr>
            <p:ph type="body" idx="1"/>
          </p:nvPr>
        </p:nvSpPr>
        <p:spPr>
          <a:noFill/>
          <a:ln/>
        </p:spPr>
        <p:txBody>
          <a:bodyPr/>
          <a:lstStyle/>
          <a:p>
            <a:endParaRPr lang="nl-BE" smtClean="0"/>
          </a:p>
        </p:txBody>
      </p:sp>
      <p:sp>
        <p:nvSpPr>
          <p:cNvPr id="32772" name="Tijdelijke aanduiding voor dianummer 3"/>
          <p:cNvSpPr>
            <a:spLocks noGrp="1"/>
          </p:cNvSpPr>
          <p:nvPr>
            <p:ph type="sldNum" sz="quarter" idx="5"/>
          </p:nvPr>
        </p:nvSpPr>
        <p:spPr>
          <a:noFill/>
        </p:spPr>
        <p:txBody>
          <a:bodyPr/>
          <a:lstStyle/>
          <a:p>
            <a:fld id="{F82022AF-18EF-492D-BBA0-37A41C3F7FF7}" type="slidenum">
              <a:rPr lang="fr-FR"/>
              <a:pPr/>
              <a:t>3</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53AE4C8-2AC6-4D6A-B7CE-699A13BC4BB2}" type="slidenum">
              <a:rPr lang="fr-FR"/>
              <a:pPr/>
              <a:t>30</a:t>
            </a:fld>
            <a:endParaRPr lang="fr-FR"/>
          </a:p>
        </p:txBody>
      </p:sp>
      <p:sp>
        <p:nvSpPr>
          <p:cNvPr id="88067" name="Rectangle 2"/>
          <p:cNvSpPr>
            <a:spLocks noGrp="1" noRot="1" noChangeAspect="1" noChangeArrowheads="1" noTextEdit="1"/>
          </p:cNvSpPr>
          <p:nvPr>
            <p:ph type="sldImg"/>
          </p:nvPr>
        </p:nvSpPr>
        <p:spPr>
          <a:xfrm>
            <a:off x="1025525" y="723900"/>
            <a:ext cx="3276600" cy="2459038"/>
          </a:xfrm>
          <a:ln/>
        </p:spPr>
      </p:sp>
      <p:sp>
        <p:nvSpPr>
          <p:cNvPr id="88068" name="Rectangle 3"/>
          <p:cNvSpPr>
            <a:spLocks noGrp="1" noChangeArrowheads="1"/>
          </p:cNvSpPr>
          <p:nvPr>
            <p:ph type="body" idx="1"/>
          </p:nvPr>
        </p:nvSpPr>
        <p:spPr>
          <a:xfrm>
            <a:off x="687388" y="3460750"/>
            <a:ext cx="5502275" cy="5472113"/>
          </a:xfrm>
          <a:noFill/>
          <a:ln/>
        </p:spPr>
        <p:txBody>
          <a:bodyPr/>
          <a:lstStyle/>
          <a:p>
            <a:endParaRPr lang="en-US" smtClean="0"/>
          </a:p>
          <a:p>
            <a:endParaRPr lang="nl-B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5CC3FAD-3476-4898-AC2F-A860967E26C4}" type="slidenum">
              <a:rPr lang="fr-FR"/>
              <a:pPr/>
              <a:t>31</a:t>
            </a:fld>
            <a:endParaRPr lang="fr-FR"/>
          </a:p>
        </p:txBody>
      </p:sp>
      <p:sp>
        <p:nvSpPr>
          <p:cNvPr id="90115" name="Rectangle 2"/>
          <p:cNvSpPr>
            <a:spLocks noGrp="1" noRot="1" noChangeAspect="1" noChangeArrowheads="1" noTextEdit="1"/>
          </p:cNvSpPr>
          <p:nvPr>
            <p:ph type="sldImg"/>
          </p:nvPr>
        </p:nvSpPr>
        <p:spPr>
          <a:xfrm>
            <a:off x="1025525" y="723900"/>
            <a:ext cx="3276600" cy="2459038"/>
          </a:xfrm>
          <a:ln/>
        </p:spPr>
      </p:sp>
      <p:sp>
        <p:nvSpPr>
          <p:cNvPr id="90116" name="Rectangle 3"/>
          <p:cNvSpPr>
            <a:spLocks noGrp="1" noChangeArrowheads="1"/>
          </p:cNvSpPr>
          <p:nvPr>
            <p:ph type="body" idx="1"/>
          </p:nvPr>
        </p:nvSpPr>
        <p:spPr>
          <a:xfrm>
            <a:off x="687388" y="3460750"/>
            <a:ext cx="5502275" cy="5472113"/>
          </a:xfrm>
          <a:noFill/>
          <a:ln/>
        </p:spPr>
        <p:txBody>
          <a:bodyPr/>
          <a:lstStyle/>
          <a:p>
            <a:endParaRPr lang="en-US" smtClean="0"/>
          </a:p>
          <a:p>
            <a:r>
              <a:rPr lang="en-GB" b="1" u="sng" smtClean="0"/>
              <a:t>Public administration</a:t>
            </a:r>
            <a:r>
              <a:rPr lang="en-GB" b="1" smtClean="0"/>
              <a:t>: in</a:t>
            </a:r>
            <a:r>
              <a:rPr lang="en-GB" smtClean="0"/>
              <a:t> general terms there is a certain lack of understanding the impact of decisions and legislation or regulations on women; gender sensitive assessment should be a procedure in legislating as well as in regulating PA activities.</a:t>
            </a:r>
            <a:endParaRPr lang="en-US" sz="1800" smtClean="0"/>
          </a:p>
          <a:p>
            <a:pPr lvl="1"/>
            <a:r>
              <a:rPr lang="en-GB" smtClean="0"/>
              <a:t>civil service: improve effectiveness of persons and organizations (training, reorganization, change management) on gender equality, gender-based discrimination, etc.</a:t>
            </a:r>
            <a:endParaRPr lang="en-US" sz="1800" smtClean="0"/>
          </a:p>
          <a:p>
            <a:pPr lvl="1"/>
            <a:r>
              <a:rPr lang="en-GB" smtClean="0"/>
              <a:t>women’s machinery: special bodies to coordinate gender and women’s issues (see below) (national coordination authorities set up by states to follow up international commitments regarding gender issues)</a:t>
            </a:r>
            <a:endParaRPr lang="en-US" sz="1800" smtClean="0"/>
          </a:p>
          <a:p>
            <a:pPr lvl="1"/>
            <a:r>
              <a:rPr lang="en-GB" smtClean="0"/>
              <a:t>gender budgeting: restructuring revenues and expenditures to promote gender equality (see below)</a:t>
            </a:r>
            <a:endParaRPr lang="en-US" sz="1800" smtClean="0"/>
          </a:p>
          <a:p>
            <a:r>
              <a:rPr lang="nl-BE" u="sng" smtClean="0"/>
              <a:t>Building the capacity </a:t>
            </a:r>
            <a:r>
              <a:rPr lang="en-GB" u="sng" smtClean="0"/>
              <a:t>of Public service administration </a:t>
            </a:r>
            <a:r>
              <a:rPr lang="en-GB" smtClean="0"/>
              <a:t>(civil service; women’s machinery; gender budgeting): </a:t>
            </a:r>
            <a:endParaRPr lang="en-US" sz="1800" smtClean="0"/>
          </a:p>
          <a:p>
            <a:pPr>
              <a:buFontTx/>
              <a:buChar char="•"/>
            </a:pPr>
            <a:r>
              <a:rPr lang="en-GB" smtClean="0"/>
              <a:t>raising awareness of ministries and other bodies on human rights system an d country commitment on gender;</a:t>
            </a:r>
            <a:endParaRPr lang="en-US" sz="1800" smtClean="0"/>
          </a:p>
          <a:p>
            <a:pPr>
              <a:buFontTx/>
              <a:buChar char="•"/>
            </a:pPr>
            <a:r>
              <a:rPr lang="en-GB" smtClean="0"/>
              <a:t>strengthening the capacity of public servants –men and women –in gender analysis across government institutions, helping to redress gender-based causes of discriminations: assessing civil service models from the perspective of women’s empowerment and gender equality; </a:t>
            </a:r>
            <a:endParaRPr lang="en-US" sz="1800" smtClean="0"/>
          </a:p>
          <a:p>
            <a:pPr>
              <a:buFontTx/>
              <a:buChar char="•"/>
            </a:pPr>
            <a:r>
              <a:rPr lang="en-GB" smtClean="0"/>
              <a:t>supporting civil service programmes promoting gender balance, equal pay and promotion and addressing gender stereotypes; </a:t>
            </a:r>
            <a:endParaRPr lang="en-US" sz="1800" smtClean="0"/>
          </a:p>
          <a:p>
            <a:pPr>
              <a:buFontTx/>
              <a:buChar char="•"/>
            </a:pPr>
            <a:r>
              <a:rPr lang="en-GB" smtClean="0"/>
              <a:t>assess gender impact of public administration  reforms; </a:t>
            </a:r>
            <a:endParaRPr lang="en-US" sz="1800" smtClean="0"/>
          </a:p>
          <a:p>
            <a:pPr>
              <a:buFontTx/>
              <a:buChar char="•"/>
            </a:pPr>
            <a:r>
              <a:rPr lang="en-GB" smtClean="0"/>
              <a:t>monitoring and evaluating the gender impact of new tools for public administration (e-government); </a:t>
            </a:r>
            <a:endParaRPr lang="en-US" sz="1800" smtClean="0"/>
          </a:p>
          <a:p>
            <a:pPr>
              <a:buFontTx/>
              <a:buChar char="•"/>
            </a:pPr>
            <a:r>
              <a:rPr lang="en-GB" smtClean="0"/>
              <a:t>supporting exchange of experiences among governments; </a:t>
            </a:r>
            <a:endParaRPr lang="en-US" sz="1800" smtClean="0"/>
          </a:p>
          <a:p>
            <a:pPr>
              <a:buFontTx/>
              <a:buChar char="•"/>
            </a:pPr>
            <a:r>
              <a:rPr lang="en-GB" smtClean="0"/>
              <a:t>strengthen national machineries for women, enhancing national capacity to meet obligations related to women empowerment and gender equality;</a:t>
            </a:r>
            <a:endParaRPr lang="en-US" sz="1800" smtClean="0"/>
          </a:p>
          <a:p>
            <a:pPr>
              <a:buFontTx/>
              <a:buChar char="•"/>
            </a:pPr>
            <a:r>
              <a:rPr lang="en-GB" smtClean="0"/>
              <a:t> supporting national audit and monitoring bodies (ombudsman; auditors, employment commissions, etc) in their capacity to monitor funds allocated and spent fir efforts in gender equality; support gender sensitive works environments. </a:t>
            </a:r>
            <a:endParaRPr lang="en-US" sz="1800" smtClean="0"/>
          </a:p>
          <a:p>
            <a:pPr>
              <a:buFontTx/>
              <a:buChar char="•"/>
            </a:pPr>
            <a:endParaRPr lang="en-US" sz="1800" smtClean="0"/>
          </a:p>
          <a:p>
            <a:r>
              <a:rPr lang="en-GB" b="1" u="sng" smtClean="0"/>
              <a:t>Decentralization and local governance</a:t>
            </a:r>
            <a:r>
              <a:rPr lang="en-GB" u="sng" smtClean="0"/>
              <a:t>:</a:t>
            </a:r>
            <a:r>
              <a:rPr lang="en-GB" smtClean="0"/>
              <a:t> the dispersal of power through decentralization could further complicate the scenario for women; even if, from one side, the knowledge of the territory could be an advantage, on the other side, rooted gender roles and traditions could represent obstacles to the participation of women as well as to the transposition at national level of gender policies. In some circumstances progress on women rights may need powerful national-centred guidance’s. </a:t>
            </a:r>
            <a:endParaRPr lang="en-US" sz="1800" smtClean="0"/>
          </a:p>
          <a:p>
            <a:r>
              <a:rPr lang="en-GB" smtClean="0"/>
              <a:t>Some challenges in decentralization processes:</a:t>
            </a:r>
            <a:endParaRPr lang="en-US" sz="1800" smtClean="0"/>
          </a:p>
          <a:p>
            <a:pPr lvl="1"/>
            <a:r>
              <a:rPr lang="en-GB" smtClean="0"/>
              <a:t>Groups not defined regionally/territorially: decentralization may neglect the needs of groups that are not defined at regional or local level. </a:t>
            </a:r>
            <a:endParaRPr lang="en-US" sz="1800" smtClean="0"/>
          </a:p>
          <a:p>
            <a:pPr lvl="1"/>
            <a:r>
              <a:rPr lang="en-GB" smtClean="0"/>
              <a:t>Traditional and religious beliefs: some cultural beliefs can support certain gender based roles thus excluding women from participating </a:t>
            </a:r>
            <a:endParaRPr lang="en-US" sz="1800" smtClean="0"/>
          </a:p>
          <a:p>
            <a:pPr lvl="1"/>
            <a:r>
              <a:rPr lang="en-GB" smtClean="0"/>
              <a:t>Differences</a:t>
            </a:r>
            <a:r>
              <a:rPr lang="en-GB" u="sng" smtClean="0"/>
              <a:t> across country</a:t>
            </a:r>
            <a:r>
              <a:rPr lang="en-GB" smtClean="0"/>
              <a:t>: decentralized system may entail differences in implementing gender equality</a:t>
            </a:r>
            <a:endParaRPr lang="en-US" sz="1800" smtClean="0"/>
          </a:p>
          <a:p>
            <a:r>
              <a:rPr lang="en-GB" u="sng" smtClean="0"/>
              <a:t>Building the capacity of local regional government community leaders:</a:t>
            </a:r>
            <a:endParaRPr lang="en-US" sz="1600" smtClean="0"/>
          </a:p>
          <a:p>
            <a:pPr>
              <a:buFontTx/>
              <a:buChar char="•"/>
            </a:pPr>
            <a:r>
              <a:rPr lang="en-GB" smtClean="0"/>
              <a:t>building the capacity and understanding of local governments and community leaders on gender equality commitments, how gender roles affect women, etc; </a:t>
            </a:r>
            <a:endParaRPr lang="en-US" sz="1600" smtClean="0"/>
          </a:p>
          <a:p>
            <a:pPr>
              <a:buFontTx/>
              <a:buChar char="•"/>
            </a:pPr>
            <a:r>
              <a:rPr lang="en-GB" smtClean="0"/>
              <a:t>engendering public policies at local level; </a:t>
            </a:r>
            <a:endParaRPr lang="en-US" sz="1600" smtClean="0"/>
          </a:p>
          <a:p>
            <a:pPr>
              <a:buFontTx/>
              <a:buChar char="•"/>
            </a:pPr>
            <a:r>
              <a:rPr lang="en-GB" smtClean="0"/>
              <a:t>understanding the impact of decentralization on women and how to better engender decentralization policies: including gender disaggregated indicators in formulating decentralization policies, including related to human rights standards; </a:t>
            </a:r>
            <a:endParaRPr lang="en-US" sz="1600" smtClean="0"/>
          </a:p>
          <a:p>
            <a:pPr>
              <a:buFontTx/>
              <a:buChar char="•"/>
            </a:pPr>
            <a:r>
              <a:rPr lang="en-GB" smtClean="0"/>
              <a:t>strengthening the capacity of key stakeholders to conduct participatory budgeting including gender budgeting</a:t>
            </a:r>
            <a:endParaRPr lang="en-US" sz="1600" smtClean="0"/>
          </a:p>
          <a:p>
            <a:pPr>
              <a:buFontTx/>
              <a:buChar char="•"/>
            </a:pPr>
            <a:r>
              <a:rPr lang="en-GB" smtClean="0"/>
              <a:t>supporting local government in monitoring spending financing women’s care and need; </a:t>
            </a:r>
            <a:endParaRPr lang="en-US" sz="1600" smtClean="0"/>
          </a:p>
          <a:p>
            <a:pPr>
              <a:buFontTx/>
              <a:buChar char="•"/>
            </a:pPr>
            <a:r>
              <a:rPr lang="en-GB" smtClean="0"/>
              <a:t>supporting exchange of experiences with best practices across the country/region; </a:t>
            </a:r>
            <a:endParaRPr lang="en-US" sz="1600" smtClean="0"/>
          </a:p>
          <a:p>
            <a:pPr>
              <a:buFontTx/>
              <a:buChar char="•"/>
            </a:pPr>
            <a:r>
              <a:rPr lang="en-GB" smtClean="0"/>
              <a:t>reviewing gender balance in local government and other bodies to promote gender equality and support gender training at all levels.</a:t>
            </a:r>
            <a:endParaRPr lang="en-US" sz="1600" smtClean="0"/>
          </a:p>
          <a:p>
            <a:r>
              <a:rPr lang="en-GB" smtClean="0"/>
              <a:t> </a:t>
            </a:r>
            <a:endParaRPr lang="en-US" sz="1800" smtClean="0"/>
          </a:p>
          <a:p>
            <a:r>
              <a:rPr lang="en-GB" b="1" u="sng" smtClean="0"/>
              <a:t>Parliamentary Development</a:t>
            </a:r>
            <a:r>
              <a:rPr lang="en-GB" b="1" smtClean="0"/>
              <a:t> </a:t>
            </a:r>
            <a:endParaRPr lang="en-US" sz="1600" smtClean="0"/>
          </a:p>
          <a:p>
            <a:r>
              <a:rPr lang="en-GB" smtClean="0"/>
              <a:t>(</a:t>
            </a:r>
            <a:r>
              <a:rPr lang="en-GB" u="sng" smtClean="0"/>
              <a:t>a). Legislative function:</a:t>
            </a:r>
            <a:r>
              <a:rPr lang="en-GB" smtClean="0"/>
              <a:t> provide information to parliamentarians on international commitment CEDAW, etc; supporting their domestication to /harmonization of national legislation; train parliamentarians and related staff on gender analysis, better understand gender roles are affecting actual women participation and foster discriminations; providing capacity-building to parliamentary committee focusing on their specific theme (gender mainstreaming; gender budgeting; helping them to understand that gender equality in not only a n issue of n. of women; support policy development and implementation; ensuring that gender consideration are taken into consideration in peace processes; supporting parliament and constitutional bodies regulating electoral laws, political parties, financing campaign in how to seek to enhance women’s participation. </a:t>
            </a:r>
            <a:endParaRPr lang="en-US" sz="1600" smtClean="0"/>
          </a:p>
          <a:p>
            <a:r>
              <a:rPr lang="en-GB" u="sng" smtClean="0"/>
              <a:t>(b).Oversight function:</a:t>
            </a:r>
            <a:r>
              <a:rPr lang="en-GB" smtClean="0"/>
              <a:t> support gender analysis of budgets; monitoring skills to monitor executive branch in issue related to gender equality; support parliamentary oversight of the judiciary, civil and criminal maters, security sector understanding gender barriers faced by women to access to justice services; collecting and analyzing quantitative and qualitative data on women in parliament and use to identify barriers to recruitment, promotion , etc. </a:t>
            </a:r>
            <a:endParaRPr lang="en-US" sz="1600" smtClean="0"/>
          </a:p>
          <a:p>
            <a:r>
              <a:rPr lang="en-GB" u="sng" smtClean="0"/>
              <a:t>(c). Representative function:</a:t>
            </a:r>
            <a:r>
              <a:rPr lang="en-GB" smtClean="0"/>
              <a:t> supporting work of parliamentarians and staff with civil society on gender budgeting and new legislations fostering gender equality; promoting practices of supporting political parties with grater representation of women in hierarchy and staff; in post conflict or crisis periods, supporting the introduction of formal mechanisms enhancing women’s participation in drafting constitutions, in political party legislation, in rules; etc; providing complementary capacity building to women representative such as public speaking, leadership, promoting study tours and exchange of experiences; monitoring parliament procedures and rule ensuring that they respond to women’s needs, allowing them to conciliate professional and family life.</a:t>
            </a:r>
            <a:endParaRPr lang="en-US" sz="1600" smtClean="0"/>
          </a:p>
          <a:p>
            <a:r>
              <a:rPr lang="en-GB" smtClean="0"/>
              <a:t> </a:t>
            </a:r>
            <a:endParaRPr lang="en-US" sz="1600" smtClean="0"/>
          </a:p>
          <a:p>
            <a:r>
              <a:rPr lang="en-GB" b="1" u="sng" smtClean="0"/>
              <a:t>Electoral bodies </a:t>
            </a:r>
            <a:endParaRPr lang="en-US" sz="1600" smtClean="0"/>
          </a:p>
          <a:p>
            <a:pPr>
              <a:buFontTx/>
              <a:buChar char="•"/>
            </a:pPr>
            <a:r>
              <a:rPr lang="en-GB" smtClean="0"/>
              <a:t>Supporting the reform of financing campaign, including incentives, if needed for women’s participation; more inclusive and more economic electoral systems; </a:t>
            </a:r>
            <a:endParaRPr lang="en-US" sz="1600" smtClean="0"/>
          </a:p>
          <a:p>
            <a:pPr>
              <a:buFontTx/>
              <a:buChar char="•"/>
            </a:pPr>
            <a:r>
              <a:rPr lang="en-GB" smtClean="0"/>
              <a:t>Electoral commission monitoring campaign financial regulation; </a:t>
            </a:r>
            <a:endParaRPr lang="en-US" sz="1600" smtClean="0"/>
          </a:p>
          <a:p>
            <a:pPr>
              <a:buFontTx/>
              <a:buChar char="•"/>
            </a:pPr>
            <a:r>
              <a:rPr lang="en-GB" smtClean="0"/>
              <a:t>quota systems, supporting the understanding of quota system, their scope and use and complementary activities </a:t>
            </a:r>
            <a:endParaRPr lang="en-US" sz="1600" smtClean="0"/>
          </a:p>
          <a:p>
            <a:pPr>
              <a:buFontTx/>
              <a:buChar char="•"/>
            </a:pPr>
            <a:r>
              <a:rPr lang="en-GB" smtClean="0"/>
              <a:t>training member and staff of electoral bodies in gender analysis and ways they can contribute to their understanding of gender-balanced participation in elections and political activity; </a:t>
            </a:r>
            <a:endParaRPr lang="en-US" sz="1600" smtClean="0"/>
          </a:p>
          <a:p>
            <a:pPr>
              <a:buFontTx/>
              <a:buChar char="•"/>
            </a:pPr>
            <a:r>
              <a:rPr lang="en-GB" smtClean="0"/>
              <a:t>conducting researches and disseminate results on gender equality issues; provide opportunities to parties for understanding human rights, international framework for gender equality; </a:t>
            </a:r>
            <a:endParaRPr lang="en-US" sz="1600" smtClean="0"/>
          </a:p>
          <a:p>
            <a:pPr>
              <a:buFontTx/>
              <a:buChar char="•"/>
            </a:pPr>
            <a:r>
              <a:rPr lang="en-GB" smtClean="0"/>
              <a:t>building  the capacity to undertake gender sensitive analysis; </a:t>
            </a:r>
            <a:endParaRPr lang="nl-B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729F938-4125-4A0E-92F8-E09605F5CBB5}" type="slidenum">
              <a:rPr lang="fr-FR"/>
              <a:pPr/>
              <a:t>32</a:t>
            </a:fld>
            <a:endParaRPr lang="fr-FR"/>
          </a:p>
        </p:txBody>
      </p:sp>
      <p:sp>
        <p:nvSpPr>
          <p:cNvPr id="92163" name="Rectangle 2"/>
          <p:cNvSpPr>
            <a:spLocks noGrp="1" noRot="1" noChangeAspect="1" noChangeArrowheads="1" noTextEdit="1"/>
          </p:cNvSpPr>
          <p:nvPr>
            <p:ph type="sldImg"/>
          </p:nvPr>
        </p:nvSpPr>
        <p:spPr>
          <a:xfrm>
            <a:off x="1025525" y="723900"/>
            <a:ext cx="3276600" cy="2459038"/>
          </a:xfrm>
          <a:ln/>
        </p:spPr>
      </p:sp>
      <p:sp>
        <p:nvSpPr>
          <p:cNvPr id="92164" name="Rectangle 3"/>
          <p:cNvSpPr>
            <a:spLocks noGrp="1" noChangeArrowheads="1"/>
          </p:cNvSpPr>
          <p:nvPr>
            <p:ph type="body" idx="1"/>
          </p:nvPr>
        </p:nvSpPr>
        <p:spPr>
          <a:xfrm>
            <a:off x="687388" y="3460750"/>
            <a:ext cx="5502275" cy="5472113"/>
          </a:xfrm>
          <a:noFill/>
          <a:ln/>
        </p:spPr>
        <p:txBody>
          <a:bodyPr/>
          <a:lstStyle/>
          <a:p>
            <a:endParaRPr lang="en-US" smtClean="0"/>
          </a:p>
          <a:p>
            <a:r>
              <a:rPr lang="en-GB" smtClean="0"/>
              <a:t> </a:t>
            </a:r>
            <a:r>
              <a:rPr lang="en-GB" b="1" smtClean="0"/>
              <a:t>Gender budgeting: </a:t>
            </a:r>
            <a:r>
              <a:rPr lang="en-GB" smtClean="0"/>
              <a:t>restructuring revenues and expenditures to promote gender equality</a:t>
            </a:r>
            <a:endParaRPr lang="en-US" smtClean="0"/>
          </a:p>
          <a:p>
            <a:r>
              <a:rPr lang="en-GB" smtClean="0"/>
              <a:t>Gender mainstreaming applied to budgetary process, thus restructuring revenues and expenditures to promote gender equality; translate gender commitment in budget allocation, enhancing also financial transparency (Gender Responsive Budgeting: analysis of government expenditure and revenue on women and girls compared to men and boys).</a:t>
            </a:r>
            <a:endParaRPr lang="en-US" smtClean="0"/>
          </a:p>
          <a:p>
            <a:r>
              <a:rPr lang="en-GB" smtClean="0"/>
              <a:t> </a:t>
            </a:r>
            <a:endParaRPr lang="en-US" smtClean="0"/>
          </a:p>
          <a:p>
            <a:r>
              <a:rPr lang="en-GB" smtClean="0"/>
              <a:t>Tools for Gender Responsive Budgeting (GRB): </a:t>
            </a:r>
            <a:endParaRPr lang="en-US" smtClean="0"/>
          </a:p>
          <a:p>
            <a:r>
              <a:rPr lang="en-GB" smtClean="0"/>
              <a:t>1. Gender-aware policy appraisal; </a:t>
            </a:r>
            <a:endParaRPr lang="en-US" smtClean="0"/>
          </a:p>
          <a:p>
            <a:r>
              <a:rPr lang="en-GB" smtClean="0"/>
              <a:t>2. Gender-disaggregated beneficiary assessment; </a:t>
            </a:r>
            <a:endParaRPr lang="en-US" smtClean="0"/>
          </a:p>
          <a:p>
            <a:r>
              <a:rPr lang="en-GB" smtClean="0"/>
              <a:t>3. Gender-disaggregated public expenditure incidence analysis; </a:t>
            </a:r>
            <a:endParaRPr lang="en-US" smtClean="0"/>
          </a:p>
          <a:p>
            <a:r>
              <a:rPr lang="en-GB" smtClean="0"/>
              <a:t>4. Gender-disaggregated analysis of the impact of the budget on time use; </a:t>
            </a:r>
            <a:endParaRPr lang="en-US" smtClean="0"/>
          </a:p>
          <a:p>
            <a:r>
              <a:rPr lang="en-GB" smtClean="0"/>
              <a:t>5. Gender-aware medium term economic policy framework; </a:t>
            </a:r>
            <a:endParaRPr lang="en-US" smtClean="0"/>
          </a:p>
          <a:p>
            <a:r>
              <a:rPr lang="en-GB" smtClean="0"/>
              <a:t>6. Gender-disaggregated tax incidence analysis; </a:t>
            </a:r>
            <a:endParaRPr lang="en-US" smtClean="0"/>
          </a:p>
          <a:p>
            <a:r>
              <a:rPr lang="en-GB" smtClean="0"/>
              <a:t>7. Gender-aware budget statements</a:t>
            </a:r>
            <a:endParaRPr lang="en-US" smtClean="0"/>
          </a:p>
          <a:p>
            <a:r>
              <a:rPr lang="en-GB" smtClean="0"/>
              <a:t> </a:t>
            </a:r>
            <a:endParaRPr lang="en-US" smtClean="0"/>
          </a:p>
          <a:p>
            <a:r>
              <a:rPr lang="en-GB" smtClean="0"/>
              <a:t>Example: translating MDG3 to local level</a:t>
            </a:r>
            <a:endParaRPr lang="en-US" smtClean="0"/>
          </a:p>
          <a:p>
            <a:endParaRPr lang="nl-B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AA16163-6FF7-4CE5-A440-8CC46D693848}" type="slidenum">
              <a:rPr lang="fr-FR"/>
              <a:pPr/>
              <a:t>33</a:t>
            </a:fld>
            <a:endParaRPr lang="fr-FR"/>
          </a:p>
        </p:txBody>
      </p:sp>
      <p:sp>
        <p:nvSpPr>
          <p:cNvPr id="94211" name="Rectangle 2"/>
          <p:cNvSpPr>
            <a:spLocks noGrp="1" noRot="1" noChangeAspect="1" noChangeArrowheads="1" noTextEdit="1"/>
          </p:cNvSpPr>
          <p:nvPr>
            <p:ph type="sldImg"/>
          </p:nvPr>
        </p:nvSpPr>
        <p:spPr>
          <a:xfrm>
            <a:off x="1025525" y="723900"/>
            <a:ext cx="3276600" cy="2459038"/>
          </a:xfrm>
          <a:ln/>
        </p:spPr>
      </p:sp>
      <p:sp>
        <p:nvSpPr>
          <p:cNvPr id="94212" name="Rectangle 3"/>
          <p:cNvSpPr>
            <a:spLocks noGrp="1" noChangeArrowheads="1"/>
          </p:cNvSpPr>
          <p:nvPr>
            <p:ph type="body" idx="1"/>
          </p:nvPr>
        </p:nvSpPr>
        <p:spPr>
          <a:xfrm>
            <a:off x="687388" y="3460750"/>
            <a:ext cx="5502275" cy="5472113"/>
          </a:xfrm>
          <a:noFill/>
          <a:ln/>
        </p:spPr>
        <p:txBody>
          <a:bodyPr/>
          <a:lstStyle/>
          <a:p>
            <a:endParaRPr lang="en-US" smtClean="0"/>
          </a:p>
          <a:p>
            <a:r>
              <a:rPr lang="en-GB" smtClean="0"/>
              <a:t>Quota systems are sometimes introduced to ensure women’s participation in law making bodies or other governmental institutions; as well as in political parties. Article 4 of CEDAW provides the legal framework for States to introduce quota systems or other “temporary special measures aimed at accelerating de facto equality between men and women”. </a:t>
            </a:r>
            <a:br>
              <a:rPr lang="en-GB" smtClean="0"/>
            </a:br>
            <a:endParaRPr lang="en-US" smtClean="0"/>
          </a:p>
          <a:p>
            <a:r>
              <a:rPr lang="en-GB" smtClean="0"/>
              <a:t>Different typologies of quota system can be envisaged, for example:</a:t>
            </a:r>
            <a:endParaRPr lang="en-US" smtClean="0"/>
          </a:p>
          <a:p>
            <a:r>
              <a:rPr lang="en-GB" smtClean="0"/>
              <a:t>A provision that a certain number of seats in parliament is dedicated to women (ex. Rwanda Constitution reserves 24 out of 80 seats in the legislature lower house and 30% of the senate seats for women)</a:t>
            </a:r>
            <a:endParaRPr lang="en-US" smtClean="0"/>
          </a:p>
          <a:p>
            <a:r>
              <a:rPr lang="en-GB" smtClean="0"/>
              <a:t>A minimum number of women must stand as candidates in elections some systems also require that a certain amount must stand at top of the list, to avoid that women are left at the bottom of the list (ex. Argentina)</a:t>
            </a:r>
            <a:endParaRPr lang="en-US" smtClean="0"/>
          </a:p>
          <a:p>
            <a:r>
              <a:rPr lang="en-GB" smtClean="0"/>
              <a:t>A minimum number of seats in local assemblies and other bodies (ex. provincial Assemblies in Pakistan)</a:t>
            </a:r>
            <a:endParaRPr lang="en-US" smtClean="0"/>
          </a:p>
          <a:p>
            <a:r>
              <a:rPr lang="en-GB" smtClean="0"/>
              <a:t>But, quota system alone are not sufficient and do not guarantee the full inclusion of women in democracies. Quota Systems can help as “ice-breakers” of deeply rooted cultural discrimination based on gender roles but there are also other social economic factors contributing to women underrepresentation. Direct discrimination and hidden barriers prevent women from getting their share of political influence</a:t>
            </a:r>
            <a:r>
              <a:rPr lang="en-GB" b="1" smtClean="0"/>
              <a:t>.</a:t>
            </a:r>
            <a:endParaRPr lang="en-US" smtClean="0"/>
          </a:p>
          <a:p>
            <a:r>
              <a:rPr lang="en-GB" smtClean="0"/>
              <a:t>Indeed, quota systems are intended to be a temporary measure to improve the changes of women to participate; however, focus should also direct to combating disincentives and increasing positive mechanisms to promote participation.</a:t>
            </a:r>
            <a:endParaRPr lang="en-US" smtClean="0"/>
          </a:p>
          <a:p>
            <a:r>
              <a:rPr lang="en-GB" smtClean="0"/>
              <a:t> </a:t>
            </a:r>
            <a:endParaRPr lang="en-US" smtClean="0"/>
          </a:p>
          <a:p>
            <a:r>
              <a:rPr lang="en-GB" b="1" smtClean="0"/>
              <a:t>Example at national level – Rwanda </a:t>
            </a:r>
            <a:r>
              <a:rPr lang="en-GB" smtClean="0"/>
              <a:t>(quota for parliament)</a:t>
            </a:r>
            <a:endParaRPr lang="en-US" smtClean="0"/>
          </a:p>
          <a:p>
            <a:r>
              <a:rPr lang="en-GB" b="1" smtClean="0"/>
              <a:t>Example at local level – India</a:t>
            </a:r>
            <a:r>
              <a:rPr lang="en-GB" smtClean="0"/>
              <a:t> (quota for local elections)</a:t>
            </a:r>
            <a:endParaRPr lang="en-US" smtClean="0"/>
          </a:p>
          <a:p>
            <a:endParaRPr lang="nl-B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70A013E-2BD2-4605-B44F-E3C50E7AD1B9}" type="slidenum">
              <a:rPr lang="fr-FR"/>
              <a:pPr/>
              <a:t>34</a:t>
            </a:fld>
            <a:endParaRPr lang="fr-FR"/>
          </a:p>
        </p:txBody>
      </p:sp>
      <p:sp>
        <p:nvSpPr>
          <p:cNvPr id="96259" name="Rectangle 2"/>
          <p:cNvSpPr>
            <a:spLocks noGrp="1" noRot="1" noChangeAspect="1" noChangeArrowheads="1" noTextEdit="1"/>
          </p:cNvSpPr>
          <p:nvPr>
            <p:ph type="sldImg"/>
          </p:nvPr>
        </p:nvSpPr>
        <p:spPr>
          <a:xfrm>
            <a:off x="1025525" y="723900"/>
            <a:ext cx="3276600" cy="2459038"/>
          </a:xfrm>
          <a:ln/>
        </p:spPr>
      </p:sp>
      <p:sp>
        <p:nvSpPr>
          <p:cNvPr id="96260" name="Rectangle 3"/>
          <p:cNvSpPr>
            <a:spLocks noGrp="1" noChangeArrowheads="1"/>
          </p:cNvSpPr>
          <p:nvPr>
            <p:ph type="body" idx="1"/>
          </p:nvPr>
        </p:nvSpPr>
        <p:spPr>
          <a:xfrm>
            <a:off x="687388" y="3460750"/>
            <a:ext cx="5502275" cy="5472113"/>
          </a:xfrm>
          <a:noFill/>
          <a:ln/>
        </p:spPr>
        <p:txBody>
          <a:bodyPr/>
          <a:lstStyle/>
          <a:p>
            <a:endParaRPr lang="en-US" smtClean="0"/>
          </a:p>
          <a:p>
            <a:r>
              <a:rPr lang="en-GB" i="1" smtClean="0"/>
              <a:t>A national machinery for the advancement of women is the central policy- coordinating unit inside government. Its main task is to support government- wide mainstreaming of a gender equality perspective in all policy areas.”  Beijing Platform for Action (Para. 201). </a:t>
            </a:r>
            <a:endParaRPr lang="en-US" sz="1800" smtClean="0"/>
          </a:p>
          <a:p>
            <a:r>
              <a:rPr lang="en-GB" b="1" smtClean="0"/>
              <a:t> </a:t>
            </a:r>
            <a:endParaRPr lang="en-US" sz="1800" smtClean="0"/>
          </a:p>
          <a:p>
            <a:r>
              <a:rPr lang="en-GB" smtClean="0"/>
              <a:t>Usually known as “National Women’s Machineries” (NWMs) are special bodies to coordinate gender and women’s issues; generally they are national coordination authorities set up by states to follow up international commitments regarding gender issues.</a:t>
            </a:r>
            <a:endParaRPr lang="en-US" sz="1800" smtClean="0"/>
          </a:p>
          <a:p>
            <a:r>
              <a:rPr lang="en-GB" smtClean="0"/>
              <a:t>Consisting of departments or institutions that promote equal rights, legislation, policies, programmes, projects and research, aimed at promoting women's participation and Gender equality. They are mainly responsible for coordinating follow –up of international commitments related to gender issues and women’s rights (CEDAW, Beijing PfA, MDGs).</a:t>
            </a:r>
            <a:endParaRPr lang="en-US" sz="1800" smtClean="0"/>
          </a:p>
          <a:p>
            <a:r>
              <a:rPr lang="en-GB" smtClean="0"/>
              <a:t>Multiple functions:</a:t>
            </a:r>
            <a:endParaRPr lang="en-US" sz="1800" smtClean="0"/>
          </a:p>
          <a:p>
            <a:pPr>
              <a:buFontTx/>
              <a:buChar char="•"/>
            </a:pPr>
            <a:r>
              <a:rPr lang="en-GB" smtClean="0"/>
              <a:t>advocacy within government, </a:t>
            </a:r>
            <a:endParaRPr lang="en-US" sz="1800" smtClean="0"/>
          </a:p>
          <a:p>
            <a:pPr>
              <a:buFontTx/>
              <a:buChar char="•"/>
            </a:pPr>
            <a:r>
              <a:rPr lang="en-GB" smtClean="0"/>
              <a:t>technical support to other government agencies (see example),</a:t>
            </a:r>
            <a:endParaRPr lang="en-US" sz="1800" smtClean="0"/>
          </a:p>
          <a:p>
            <a:pPr>
              <a:buFontTx/>
              <a:buChar char="•"/>
            </a:pPr>
            <a:r>
              <a:rPr lang="en-GB" smtClean="0"/>
              <a:t>research and outreach to research institutions and advocacy groups dealing with gender equality.</a:t>
            </a:r>
            <a:endParaRPr lang="en-US" sz="1800" smtClean="0"/>
          </a:p>
          <a:p>
            <a:r>
              <a:rPr lang="en-GB" smtClean="0"/>
              <a:t> </a:t>
            </a:r>
            <a:endParaRPr lang="en-US" sz="1800" smtClean="0"/>
          </a:p>
          <a:p>
            <a:r>
              <a:rPr lang="en-GB" u="sng" smtClean="0"/>
              <a:t>Example:</a:t>
            </a:r>
            <a:endParaRPr lang="en-US" sz="1800" u="sng" smtClean="0"/>
          </a:p>
          <a:p>
            <a:r>
              <a:rPr lang="en-GB" u="sng" smtClean="0"/>
              <a:t>NWMs have developed gender analysis tools to enable other agencies to identify and address gender equality issues:  </a:t>
            </a:r>
            <a:endParaRPr lang="en-US" sz="1800" u="sng" smtClean="0"/>
          </a:p>
          <a:p>
            <a:pPr lvl="1">
              <a:buFontTx/>
              <a:buChar char="•"/>
            </a:pPr>
            <a:r>
              <a:rPr lang="en-GB" smtClean="0"/>
              <a:t>Indonesia: Gender Analysis Pathway</a:t>
            </a:r>
            <a:endParaRPr lang="en-US" sz="1800" smtClean="0"/>
          </a:p>
          <a:p>
            <a:pPr lvl="1">
              <a:buFontTx/>
              <a:buChar char="•"/>
            </a:pPr>
            <a:r>
              <a:rPr lang="en-GB" smtClean="0"/>
              <a:t>Philippines: Gender Mainstreaming Evaluation Framework; Gender and Development Budgeting Guidelines</a:t>
            </a:r>
            <a:endParaRPr lang="en-US" sz="1800" smtClean="0"/>
          </a:p>
          <a:p>
            <a:pPr lvl="1">
              <a:buFontTx/>
              <a:buChar char="•"/>
            </a:pPr>
            <a:r>
              <a:rPr lang="en-GB" smtClean="0"/>
              <a:t>Bangladesh: Gender Impact Assessment (GIA)</a:t>
            </a:r>
            <a:endParaRPr lang="en-US" sz="1800" smtClean="0"/>
          </a:p>
          <a:p>
            <a:r>
              <a:rPr lang="en-GB" smtClean="0"/>
              <a:t>Also in other areas, such as Justice: The National Commission on the Role of Filipino Women (NCRFW) supported the Department of Local Government (DILG) in improving responses to domestic violence at the community level.</a:t>
            </a:r>
            <a:endParaRPr lang="en-US" sz="1800" smtClean="0"/>
          </a:p>
          <a:p>
            <a:r>
              <a:rPr lang="en-GB" i="1" smtClean="0"/>
              <a:t>[Source: CIDA, Gender Equality &amp; Public Sector Capacity Development - Tipsheet #6: What are “national women’s machineries”, Asia Branch, CIDA, May 2007]</a:t>
            </a:r>
            <a:r>
              <a:rPr lang="en-US" smtClean="0"/>
              <a:t> </a:t>
            </a:r>
          </a:p>
          <a:p>
            <a:endParaRPr lang="nl-B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AB2B036-1F4A-4DB9-94C3-EDDC44C35E50}" type="slidenum">
              <a:rPr lang="fr-FR"/>
              <a:pPr/>
              <a:t>35</a:t>
            </a:fld>
            <a:endParaRPr lang="fr-FR"/>
          </a:p>
        </p:txBody>
      </p:sp>
      <p:sp>
        <p:nvSpPr>
          <p:cNvPr id="98307" name="Rectangle 2"/>
          <p:cNvSpPr>
            <a:spLocks noGrp="1" noRot="1" noChangeAspect="1" noChangeArrowheads="1" noTextEdit="1"/>
          </p:cNvSpPr>
          <p:nvPr>
            <p:ph type="sldImg"/>
          </p:nvPr>
        </p:nvSpPr>
        <p:spPr>
          <a:xfrm>
            <a:off x="1025525" y="723900"/>
            <a:ext cx="3276600" cy="2459038"/>
          </a:xfrm>
          <a:ln/>
        </p:spPr>
      </p:sp>
      <p:sp>
        <p:nvSpPr>
          <p:cNvPr id="98308" name="Rectangle 3"/>
          <p:cNvSpPr>
            <a:spLocks noGrp="1" noChangeArrowheads="1"/>
          </p:cNvSpPr>
          <p:nvPr>
            <p:ph type="body" idx="1"/>
          </p:nvPr>
        </p:nvSpPr>
        <p:spPr>
          <a:xfrm>
            <a:off x="687388" y="3460750"/>
            <a:ext cx="5502275" cy="5472113"/>
          </a:xfrm>
          <a:noFill/>
          <a:ln/>
        </p:spPr>
        <p:txBody>
          <a:bodyPr/>
          <a:lstStyle/>
          <a:p>
            <a:endParaRPr lang="en-US" smtClean="0"/>
          </a:p>
          <a:p>
            <a:r>
              <a:rPr lang="en-GB" b="1" smtClean="0"/>
              <a:t>Find the proper strategies and main target groups</a:t>
            </a:r>
            <a:endParaRPr lang="en-US" b="1" smtClean="0"/>
          </a:p>
          <a:p>
            <a:r>
              <a:rPr lang="en-GB" smtClean="0"/>
              <a:t> </a:t>
            </a:r>
            <a:endParaRPr lang="en-US" smtClean="0"/>
          </a:p>
          <a:p>
            <a:r>
              <a:rPr lang="en-GB" b="1" smtClean="0"/>
              <a:t>Instructions</a:t>
            </a:r>
            <a:endParaRPr lang="en-US" smtClean="0"/>
          </a:p>
          <a:p>
            <a:r>
              <a:rPr lang="en-GB" smtClean="0"/>
              <a:t>In the table below you will find a list of 5 problematic gender issues related to Justice and Democracy. Please answer for each of these gender issues the following 2 questions:</a:t>
            </a:r>
            <a:endParaRPr lang="en-US" smtClean="0"/>
          </a:p>
          <a:p>
            <a:r>
              <a:rPr lang="en-GB" smtClean="0"/>
              <a:t>1. Which strategy would be the most appropriate to address this problem?</a:t>
            </a:r>
            <a:endParaRPr lang="en-US" smtClean="0"/>
          </a:p>
          <a:p>
            <a:r>
              <a:rPr lang="en-GB" smtClean="0"/>
              <a:t>2. To which target group(s) should this strategy be focused?</a:t>
            </a:r>
            <a:endParaRPr lang="en-US" smtClean="0"/>
          </a:p>
          <a:p>
            <a:r>
              <a:rPr lang="en-GB" smtClean="0"/>
              <a:t>Mention the most important target group(s) (maximum 3 target groups) for the most effective response to the problem.</a:t>
            </a:r>
            <a:endParaRPr lang="en-US" smtClean="0"/>
          </a:p>
          <a:p>
            <a:r>
              <a:rPr lang="en-GB" smtClean="0"/>
              <a:t>To answer the first question you can choose a strategy, or a combination of no more than 3 strategies from the following list:</a:t>
            </a:r>
            <a:endParaRPr lang="en-US" smtClean="0"/>
          </a:p>
          <a:p>
            <a:r>
              <a:rPr lang="en-GB" smtClean="0"/>
              <a:t>A Women’s empowerment</a:t>
            </a:r>
            <a:endParaRPr lang="en-US" smtClean="0"/>
          </a:p>
          <a:p>
            <a:r>
              <a:rPr lang="en-GB" smtClean="0"/>
              <a:t>B Capacity Building</a:t>
            </a:r>
            <a:endParaRPr lang="en-US" smtClean="0"/>
          </a:p>
          <a:p>
            <a:r>
              <a:rPr lang="en-GB" smtClean="0"/>
              <a:t>C Equal Opportunities Policy</a:t>
            </a:r>
            <a:endParaRPr lang="en-US" smtClean="0"/>
          </a:p>
          <a:p>
            <a:r>
              <a:rPr lang="en-GB" smtClean="0"/>
              <a:t>D Women’s Machinery</a:t>
            </a:r>
            <a:endParaRPr lang="en-US" smtClean="0"/>
          </a:p>
          <a:p>
            <a:r>
              <a:rPr lang="en-GB" smtClean="0"/>
              <a:t>E Temporary special measures</a:t>
            </a:r>
            <a:endParaRPr lang="en-US" smtClean="0"/>
          </a:p>
          <a:p>
            <a:r>
              <a:rPr lang="en-GB" smtClean="0"/>
              <a:t>F Gender mainstreaming</a:t>
            </a:r>
            <a:endParaRPr lang="en-US" smtClean="0"/>
          </a:p>
          <a:p>
            <a:r>
              <a:rPr lang="en-GB" smtClean="0"/>
              <a:t>G Specific Actions to enhance gender equality</a:t>
            </a:r>
            <a:endParaRPr lang="en-US" smtClean="0"/>
          </a:p>
          <a:p>
            <a:r>
              <a:rPr lang="en-GB" smtClean="0"/>
              <a:t>H Gender budgeting</a:t>
            </a:r>
            <a:endParaRPr lang="en-US" smtClean="0"/>
          </a:p>
          <a:p>
            <a:r>
              <a:rPr lang="en-GB" smtClean="0"/>
              <a:t>I Political and policy dialogue</a:t>
            </a:r>
            <a:endParaRPr lang="en-US" smtClean="0"/>
          </a:p>
          <a:p>
            <a:r>
              <a:rPr lang="en-GB" smtClean="0"/>
              <a:t> </a:t>
            </a:r>
            <a:endParaRPr lang="en-US" smtClean="0"/>
          </a:p>
          <a:p>
            <a:r>
              <a:rPr lang="en-GB" b="1" smtClean="0"/>
              <a:t>Problems</a:t>
            </a:r>
            <a:endParaRPr lang="en-US" smtClean="0"/>
          </a:p>
          <a:p>
            <a:r>
              <a:rPr lang="en-GB" u="sng" smtClean="0"/>
              <a:t>Gender issue 1:</a:t>
            </a:r>
            <a:r>
              <a:rPr lang="en-GB" smtClean="0"/>
              <a:t/>
            </a:r>
            <a:br>
              <a:rPr lang="en-GB" smtClean="0"/>
            </a:br>
            <a:r>
              <a:rPr lang="en-GB" smtClean="0"/>
              <a:t>The fully implementation of CEDAW (Convention on the Elimination of All Forms of Discrimination against Women) is hampered due to lack of awareness and expertise at institutional level (police, courts, lawyers).</a:t>
            </a:r>
            <a:endParaRPr lang="en-US" smtClean="0"/>
          </a:p>
          <a:p>
            <a:r>
              <a:rPr lang="en-GB" u="sng" smtClean="0"/>
              <a:t>Gender issue 2:</a:t>
            </a:r>
            <a:r>
              <a:rPr lang="en-GB" smtClean="0"/>
              <a:t/>
            </a:r>
            <a:br>
              <a:rPr lang="en-GB" smtClean="0"/>
            </a:br>
            <a:r>
              <a:rPr lang="en-GB" smtClean="0"/>
              <a:t>Gender-disaggregated statistics show that women from rural areas suffer seriously from domestic violence, although there is a low rate of denounce to public authorities.</a:t>
            </a:r>
            <a:endParaRPr lang="en-US" smtClean="0"/>
          </a:p>
          <a:p>
            <a:r>
              <a:rPr lang="en-GB" u="sng" smtClean="0"/>
              <a:t>Gender Issue 3:</a:t>
            </a:r>
            <a:endParaRPr lang="en-US" smtClean="0"/>
          </a:p>
          <a:p>
            <a:r>
              <a:rPr lang="en-GB" smtClean="0"/>
              <a:t>Inheritance rights are hampered by the existence of customary practices: women do not know how to get the ownership and effective control of their husband’s/family lands. </a:t>
            </a:r>
            <a:endParaRPr lang="en-US" smtClean="0"/>
          </a:p>
          <a:p>
            <a:r>
              <a:rPr lang="en-GB" u="sng" smtClean="0"/>
              <a:t>Gender issue 4:</a:t>
            </a:r>
            <a:r>
              <a:rPr lang="en-GB" smtClean="0"/>
              <a:t/>
            </a:r>
            <a:br>
              <a:rPr lang="en-GB" smtClean="0"/>
            </a:br>
            <a:r>
              <a:rPr lang="en-GB" smtClean="0"/>
              <a:t>There is a serious underrepresentation of women in national parliament as well as in local assembly; women have already received training for political participation at local level, however the traditional local politicians are not willing to share decision making power at community level with women </a:t>
            </a:r>
            <a:endParaRPr lang="en-US" smtClean="0"/>
          </a:p>
          <a:p>
            <a:endParaRPr lang="nl-BE" smtClean="0"/>
          </a:p>
          <a:p>
            <a:endParaRPr lang="nl-BE" smtClean="0"/>
          </a:p>
          <a:p>
            <a:r>
              <a:rPr lang="en-GB" b="1" smtClean="0"/>
              <a:t>Reminde</a:t>
            </a:r>
            <a:r>
              <a:rPr lang="en-GB" smtClean="0"/>
              <a:t>r *** </a:t>
            </a:r>
            <a:r>
              <a:rPr lang="en-GB" b="1" smtClean="0"/>
              <a:t>BASIC and EU STRATEGIES</a:t>
            </a:r>
            <a:r>
              <a:rPr lang="en-GB" smtClean="0"/>
              <a:t> ***</a:t>
            </a:r>
          </a:p>
          <a:p>
            <a:endParaRPr lang="en-US" smtClean="0"/>
          </a:p>
          <a:p>
            <a:r>
              <a:rPr lang="en-GB" b="1" smtClean="0"/>
              <a:t>BASIC STRATEGIES</a:t>
            </a:r>
            <a:r>
              <a:rPr lang="en-GB" smtClean="0"/>
              <a:t> </a:t>
            </a:r>
            <a:endParaRPr lang="en-US" smtClean="0"/>
          </a:p>
          <a:p>
            <a:r>
              <a:rPr lang="en-GB" b="1" i="1" smtClean="0"/>
              <a:t>Women’s empowerment:</a:t>
            </a:r>
            <a:r>
              <a:rPr lang="en-GB" smtClean="0"/>
              <a:t> self esteem; control access to assets; bottom up initiatives (training for political participation, strategies to organize information to become knowledgeable, skills for result-oriented actions)</a:t>
            </a:r>
            <a:endParaRPr lang="en-US" smtClean="0"/>
          </a:p>
          <a:p>
            <a:r>
              <a:rPr lang="en-GB" b="1" i="1" smtClean="0"/>
              <a:t>Capacity Building</a:t>
            </a:r>
            <a:r>
              <a:rPr lang="en-GB" smtClean="0"/>
              <a:t>: improve effectiveness of persons and organizations (training, reorganization, change management) </a:t>
            </a:r>
            <a:endParaRPr lang="en-US" smtClean="0"/>
          </a:p>
          <a:p>
            <a:r>
              <a:rPr lang="en-GB" smtClean="0"/>
              <a:t>Equal Opportunities Policy: actions to ensure equal chanced for men and women in all their diversity; providing formal legal provision guaranteeing no discrimination on the basis of sex</a:t>
            </a:r>
            <a:endParaRPr lang="en-US" smtClean="0"/>
          </a:p>
          <a:p>
            <a:r>
              <a:rPr lang="en-GB" b="1" i="1" smtClean="0"/>
              <a:t>Women’s Machinery</a:t>
            </a:r>
            <a:r>
              <a:rPr lang="en-GB" smtClean="0"/>
              <a:t>: special bodies to coordinate gender and women’s issues  (national coordination authorities set up buy states to follow up international commitments regarding gender issues)</a:t>
            </a:r>
            <a:endParaRPr lang="en-US" smtClean="0"/>
          </a:p>
          <a:p>
            <a:r>
              <a:rPr lang="en-GB" b="1" i="1" smtClean="0"/>
              <a:t>Temporary special measure</a:t>
            </a:r>
            <a:r>
              <a:rPr lang="en-GB" smtClean="0"/>
              <a:t>s: affirmative actions, positive actions; positive discrimination, quota system to temporarily favour unrepresented groups</a:t>
            </a:r>
            <a:endParaRPr lang="en-US" smtClean="0"/>
          </a:p>
          <a:p>
            <a:r>
              <a:rPr lang="en-GB" b="1" i="1" smtClean="0"/>
              <a:t>Gender Mainstreaming</a:t>
            </a:r>
            <a:r>
              <a:rPr lang="en-GB" smtClean="0"/>
              <a:t>: incorporation of gender perspective in all policies, strategies and intervention </a:t>
            </a:r>
            <a:endParaRPr lang="en-US" smtClean="0"/>
          </a:p>
          <a:p>
            <a:r>
              <a:rPr lang="en-GB" smtClean="0"/>
              <a:t>KEY POINTS of GM: 1.interdependent/complementary roles of men and women; 2. Gender issues are not confined in a sector; 3. Gender issues not confined in “ target population” put at policy level; 4. every sage of the project cycle must be mainstreamed; 5. May include but does not replace specific actions to address disparities. </a:t>
            </a:r>
            <a:endParaRPr lang="en-US" smtClean="0"/>
          </a:p>
          <a:p>
            <a:r>
              <a:rPr lang="en-GB" smtClean="0"/>
              <a:t>STEPS for GM: 1. Gender disaggregated statistics; 2. Gender Analysis; 3. Gender equality objectives; 4. Entry points for actions to meet objectives; 5. Gender –sensitive M&amp;E system</a:t>
            </a:r>
            <a:endParaRPr lang="en-US" smtClean="0"/>
          </a:p>
          <a:p>
            <a:r>
              <a:rPr lang="en-GB" b="1" i="1" smtClean="0"/>
              <a:t>Specific Actions to enhance gender equality</a:t>
            </a:r>
            <a:r>
              <a:rPr lang="en-GB" smtClean="0"/>
              <a:t>: tailor-made actions which can include different strategies to address specific cases (women’s empowerment, temporary measures, capacity building, specific awareness campaigns, etc) - actions are identified on the basis of a comprehensive gender analysis of causes and actions are result oriented and time-bounded.</a:t>
            </a:r>
            <a:endParaRPr lang="en-US" smtClean="0"/>
          </a:p>
          <a:p>
            <a:r>
              <a:rPr lang="en-GB" b="1" i="1" smtClean="0"/>
              <a:t>Gender budgeting</a:t>
            </a:r>
            <a:r>
              <a:rPr lang="en-GB" smtClean="0"/>
              <a:t>: gender mainstreaming applied to budgetary process, thus restructuring revenues and expenditures to promote gender equality; translate gender commitment in budget allocation, enhancing also financial transparency (Gender Responsive Budgeting: analysis of government expenditure and revenue on women and girls compared to men and boys).</a:t>
            </a:r>
            <a:endParaRPr lang="en-US" smtClean="0"/>
          </a:p>
          <a:p>
            <a:r>
              <a:rPr lang="en-GB" smtClean="0"/>
              <a:t>TOOLS FOR GRB: 1. Gender-aware policy appraisal; 2. Gender-disaggregated beneficiary assessment; 3. Gender-disaggregated public expenditure incidence analysis; 4. Gender-disaggregated analysis of the impact of the budget on time use; 5. Gender-aware medium term economic policy framework; 6. Gender-disaggregated tax incidence analysis; 7. Gender-aware budget statements</a:t>
            </a:r>
            <a:endParaRPr lang="en-US" smtClean="0"/>
          </a:p>
          <a:p>
            <a:r>
              <a:rPr lang="en-GB" b="1" i="1" smtClean="0"/>
              <a:t>Political and policy dialogue</a:t>
            </a:r>
            <a:r>
              <a:rPr lang="en-GB" smtClean="0"/>
              <a:t>: genuine dialogue, participatory process, involving different social actors influencing decision on issues impacting men and women; strategy to enable social change towards more equity and gender equality</a:t>
            </a:r>
            <a:endParaRPr lang="en-US" smtClean="0"/>
          </a:p>
          <a:p>
            <a:r>
              <a:rPr lang="en-GB" smtClean="0"/>
              <a:t>CHARACTERISTICS of PD: 1. Inclusion; 2.Ownership; 3.Learning; 4.Human approach; 4.Change</a:t>
            </a:r>
            <a:endParaRPr lang="en-US" smtClean="0"/>
          </a:p>
          <a:p>
            <a:r>
              <a:rPr lang="en-GB" smtClean="0"/>
              <a:t> </a:t>
            </a:r>
            <a:endParaRPr lang="en-US" smtClean="0"/>
          </a:p>
          <a:p>
            <a:r>
              <a:rPr lang="en-GB" b="1" smtClean="0"/>
              <a:t>EU STRATEGIES </a:t>
            </a:r>
            <a:endParaRPr lang="en-US" smtClean="0"/>
          </a:p>
          <a:p>
            <a:r>
              <a:rPr lang="en-GB" smtClean="0"/>
              <a:t>Twin-Track approach (Gender Mainstreaming + Specific Actions to Enhance Gender Equality): approach based on 2 complementary strategies </a:t>
            </a:r>
            <a:endParaRPr lang="en-US" smtClean="0"/>
          </a:p>
          <a:p>
            <a:r>
              <a:rPr lang="en-GB" smtClean="0"/>
              <a:t>1.	Mainstreaming gender equality: 1.Political action; 2.Development cooperation; 3.institutional capacity building</a:t>
            </a:r>
            <a:endParaRPr lang="en-US" smtClean="0"/>
          </a:p>
          <a:p>
            <a:r>
              <a:rPr lang="en-GB" smtClean="0"/>
              <a:t>2.	Specific Actions to empower women and complement MG (governance; employment an economic activities; education; health; GBV</a:t>
            </a:r>
            <a:endParaRPr lang="en-US" smtClean="0"/>
          </a:p>
          <a:p>
            <a:r>
              <a:rPr lang="en-GB" smtClean="0"/>
              <a:t>Three-pronged approach (Political and Policy Dialogue + Gender Mainstreaming + Specific Actions): in 2008 the EC shifted to a 2-ponged approach based on 3 basic strategies:</a:t>
            </a:r>
            <a:endParaRPr lang="en-US" smtClean="0"/>
          </a:p>
          <a:p>
            <a:r>
              <a:rPr lang="en-GB" smtClean="0"/>
              <a:t>1.	Political and policy dialogue</a:t>
            </a:r>
            <a:endParaRPr lang="en-US" smtClean="0"/>
          </a:p>
          <a:p>
            <a:r>
              <a:rPr lang="en-GB" smtClean="0"/>
              <a:t>2.	Mainstreaming of gender Equality</a:t>
            </a:r>
            <a:endParaRPr lang="en-US" smtClean="0"/>
          </a:p>
          <a:p>
            <a:r>
              <a:rPr lang="en-GB" smtClean="0"/>
              <a:t>3.	Specific actions to empower women and complement MG</a:t>
            </a:r>
            <a:endParaRPr lang="en-US" smtClean="0"/>
          </a:p>
          <a:p>
            <a:r>
              <a:rPr lang="en-GB" smtClean="0"/>
              <a:t> </a:t>
            </a:r>
            <a:endParaRPr lang="en-US" smtClean="0"/>
          </a:p>
          <a:p>
            <a:r>
              <a:rPr lang="en-GB" smtClean="0"/>
              <a:t> </a:t>
            </a:r>
            <a:endParaRPr lang="en-US" smtClean="0"/>
          </a:p>
          <a:p>
            <a:endParaRPr lang="nl-B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a:ln/>
        </p:spPr>
      </p:sp>
      <p:sp>
        <p:nvSpPr>
          <p:cNvPr id="34819" name="Tijdelijke aanduiding voor notities 2"/>
          <p:cNvSpPr>
            <a:spLocks noGrp="1"/>
          </p:cNvSpPr>
          <p:nvPr>
            <p:ph type="body" idx="1"/>
          </p:nvPr>
        </p:nvSpPr>
        <p:spPr>
          <a:noFill/>
          <a:ln/>
        </p:spPr>
        <p:txBody>
          <a:bodyPr/>
          <a:lstStyle/>
          <a:p>
            <a:r>
              <a:rPr lang="en-GB" smtClean="0">
                <a:latin typeface="Calibri" pitchFamily="-84" charset="0"/>
              </a:rPr>
              <a:t>Definition of the concept ‘Gender’: </a:t>
            </a:r>
            <a:endParaRPr lang="nl-BE" smtClean="0">
              <a:latin typeface="Calibri" pitchFamily="-84" charset="0"/>
            </a:endParaRPr>
          </a:p>
          <a:p>
            <a:r>
              <a:rPr lang="en-GB" smtClean="0">
                <a:latin typeface="Calibri" pitchFamily="-84" charset="0"/>
              </a:rPr>
              <a:t>A concept that refers to the </a:t>
            </a:r>
            <a:r>
              <a:rPr lang="en-GB" b="1" smtClean="0">
                <a:latin typeface="Calibri" pitchFamily="-84" charset="0"/>
              </a:rPr>
              <a:t>social</a:t>
            </a:r>
            <a:r>
              <a:rPr lang="en-GB" smtClean="0">
                <a:latin typeface="Calibri" pitchFamily="-84" charset="0"/>
              </a:rPr>
              <a:t> differences between women and men that have been </a:t>
            </a:r>
            <a:r>
              <a:rPr lang="en-GB" b="1" smtClean="0">
                <a:latin typeface="Calibri" pitchFamily="-84" charset="0"/>
              </a:rPr>
              <a:t>learned</a:t>
            </a:r>
            <a:r>
              <a:rPr lang="en-GB" smtClean="0">
                <a:latin typeface="Calibri" pitchFamily="-84" charset="0"/>
              </a:rPr>
              <a:t> are </a:t>
            </a:r>
            <a:r>
              <a:rPr lang="en-GB" b="1" smtClean="0">
                <a:latin typeface="Calibri" pitchFamily="-84" charset="0"/>
              </a:rPr>
              <a:t>changeable</a:t>
            </a:r>
            <a:r>
              <a:rPr lang="en-GB" smtClean="0">
                <a:latin typeface="Calibri" pitchFamily="-84" charset="0"/>
              </a:rPr>
              <a:t> over time and have wide </a:t>
            </a:r>
            <a:r>
              <a:rPr lang="en-GB" b="1" smtClean="0">
                <a:latin typeface="Calibri" pitchFamily="-84" charset="0"/>
              </a:rPr>
              <a:t>variations</a:t>
            </a:r>
            <a:r>
              <a:rPr lang="en-GB" smtClean="0">
                <a:latin typeface="Calibri" pitchFamily="-84" charset="0"/>
              </a:rPr>
              <a:t> both within and between cultures.</a:t>
            </a:r>
          </a:p>
          <a:p>
            <a:endParaRPr lang="en-GB" smtClean="0">
              <a:latin typeface="Calibri" pitchFamily="-84" charset="0"/>
            </a:endParaRPr>
          </a:p>
          <a:p>
            <a:r>
              <a:rPr lang="en-GB" smtClean="0">
                <a:latin typeface="Calibri" pitchFamily="-84" charset="0"/>
              </a:rPr>
              <a:t>Gender inequality and gender discrimination goes along with socially constructed norms and values about </a:t>
            </a:r>
            <a:r>
              <a:rPr lang="en-US" smtClean="0">
                <a:latin typeface="Calibri" pitchFamily="-84" charset="0"/>
              </a:rPr>
              <a:t>masculinity and femininity. Gender inequality and discrimination mostly is embedded in cultures with a widely accepted prevalence of violence against women to keep women in their subordinate place in the family, in the community and in public life. When violence starts in families, and children grow up in violent circumstances, it spreads to all levels of society. Peace building should therefore challenge these norms wherever possible and find ways to resolve conflicts without the use of violence. This process should start by creating the conditions to increase women’s representation in processes of peace building, reconstruction and key decision-making bodies and institutions. </a:t>
            </a:r>
            <a:endParaRPr lang="en-GB" smtClean="0">
              <a:latin typeface="Calibri"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a:ln/>
        </p:spPr>
      </p:sp>
      <p:sp>
        <p:nvSpPr>
          <p:cNvPr id="36867" name="Tijdelijke aanduiding voor notities 2"/>
          <p:cNvSpPr>
            <a:spLocks noGrp="1"/>
          </p:cNvSpPr>
          <p:nvPr>
            <p:ph type="body" idx="1"/>
          </p:nvPr>
        </p:nvSpPr>
        <p:spPr>
          <a:noFill/>
          <a:ln/>
        </p:spPr>
        <p:txBody>
          <a:bodyPr/>
          <a:lstStyle/>
          <a:p>
            <a:r>
              <a:rPr lang="en-GB" smtClean="0">
                <a:latin typeface="Calibri" pitchFamily="-84" charset="0"/>
              </a:rPr>
              <a:t>The concept ‘Gender’ is used to refer to socially constructed differences and to distinguish from biological differences. </a:t>
            </a:r>
            <a:endParaRPr lang="nl-BE" smtClean="0">
              <a:latin typeface="Calibri" pitchFamily="-84" charset="0"/>
            </a:endParaRPr>
          </a:p>
          <a:p>
            <a:r>
              <a:rPr lang="en-GB" smtClean="0">
                <a:latin typeface="Calibri" pitchFamily="-84" charset="0"/>
              </a:rPr>
              <a:t>Women’s and men’s </a:t>
            </a:r>
            <a:r>
              <a:rPr lang="en-GB" b="1" smtClean="0">
                <a:latin typeface="Calibri" pitchFamily="-84" charset="0"/>
              </a:rPr>
              <a:t>biological functions</a:t>
            </a:r>
            <a:r>
              <a:rPr lang="en-GB" smtClean="0">
                <a:latin typeface="Calibri" pitchFamily="-84" charset="0"/>
              </a:rPr>
              <a:t> are the same in all countries and have not changed over the centuries. </a:t>
            </a:r>
            <a:endParaRPr lang="nl-BE" smtClean="0">
              <a:latin typeface="Calibri" pitchFamily="-84" charset="0"/>
            </a:endParaRPr>
          </a:p>
          <a:p>
            <a:r>
              <a:rPr lang="en-GB" smtClean="0">
                <a:latin typeface="Calibri" pitchFamily="-84" charset="0"/>
              </a:rPr>
              <a:t>Women’s and men’s </a:t>
            </a:r>
            <a:r>
              <a:rPr lang="en-GB" b="1" smtClean="0">
                <a:latin typeface="Calibri" pitchFamily="-84" charset="0"/>
              </a:rPr>
              <a:t>social roles</a:t>
            </a:r>
            <a:r>
              <a:rPr lang="en-GB" smtClean="0">
                <a:latin typeface="Calibri" pitchFamily="-84" charset="0"/>
              </a:rPr>
              <a:t> however are varying a lot among different cultural contexts and have been changing over the centuries. This is a dynamic process created by people.</a:t>
            </a:r>
            <a:endParaRPr lang="nl-BE" smtClean="0">
              <a:latin typeface="Calibri" pitchFamily="-84" charset="0"/>
            </a:endParaRPr>
          </a:p>
          <a:p>
            <a:r>
              <a:rPr lang="en-GB" smtClean="0">
                <a:latin typeface="Calibri" pitchFamily="-84" charset="0"/>
              </a:rPr>
              <a:t>In this presentation we are not talking about biological relations among the sexes. We only refer to the gender relations; that’s to say, to the socially constructed relations among men and women, including the ascribed roles women and men are expected to play according to the established norms, values and </a:t>
            </a:r>
            <a:r>
              <a:rPr lang="nl-BE" smtClean="0">
                <a:latin typeface="Calibri" pitchFamily="-84" charset="0"/>
              </a:rPr>
              <a:t>behaviour patterns</a:t>
            </a:r>
          </a:p>
          <a:p>
            <a:endParaRPr lang="nl-BE" smtClean="0">
              <a:latin typeface="Calibri" pitchFamily="-84" charset="0"/>
            </a:endParaRPr>
          </a:p>
          <a:p>
            <a:r>
              <a:rPr lang="en-US" b="1" smtClean="0"/>
              <a:t>Practical gender</a:t>
            </a:r>
            <a:r>
              <a:rPr lang="en-US" smtClean="0"/>
              <a:t> needs i.e. needs for items which would improve women’s lives within their existing roles (e.g. more efficient cooking stoves)</a:t>
            </a:r>
          </a:p>
          <a:p>
            <a:r>
              <a:rPr lang="en-US" b="1" smtClean="0"/>
              <a:t>Strategic gender needs</a:t>
            </a:r>
            <a:r>
              <a:rPr lang="en-US" smtClean="0"/>
              <a:t> which must be met if women are to be enabled to take on new roles and to become empowered (e.g. increased access to education and information, legislative changes, representation in decision-making bodies). </a:t>
            </a:r>
          </a:p>
          <a:p>
            <a:endParaRPr lang="nl-B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a:xfrm>
            <a:off x="1025525" y="723900"/>
            <a:ext cx="3708400" cy="2782888"/>
          </a:xfrm>
          <a:ln/>
        </p:spPr>
      </p:sp>
      <p:sp>
        <p:nvSpPr>
          <p:cNvPr id="38915" name="Tijdelijke aanduiding voor notities 2"/>
          <p:cNvSpPr>
            <a:spLocks noGrp="1"/>
          </p:cNvSpPr>
          <p:nvPr>
            <p:ph type="body" idx="1"/>
          </p:nvPr>
        </p:nvSpPr>
        <p:spPr>
          <a:xfrm>
            <a:off x="687388" y="3819525"/>
            <a:ext cx="5502275" cy="5113338"/>
          </a:xfrm>
          <a:noFill/>
          <a:ln/>
        </p:spPr>
        <p:txBody>
          <a:bodyPr/>
          <a:lstStyle/>
          <a:p>
            <a:r>
              <a:rPr lang="en-US" b="1" smtClean="0"/>
              <a:t>Stereotypes</a:t>
            </a:r>
            <a:r>
              <a:rPr lang="en-US" smtClean="0"/>
              <a:t> are collective believes about what is typical feminine and typical masculine.  These believes are reproduced generation after generation, creating social structures which consolidate and strengthen the gender inequality. </a:t>
            </a:r>
          </a:p>
          <a:p>
            <a:r>
              <a:rPr lang="en-US" smtClean="0"/>
              <a:t> </a:t>
            </a:r>
          </a:p>
          <a:p>
            <a:r>
              <a:rPr lang="en-US" smtClean="0"/>
              <a:t>When </a:t>
            </a:r>
            <a:r>
              <a:rPr lang="en-US" b="1" smtClean="0"/>
              <a:t>justice </a:t>
            </a:r>
            <a:r>
              <a:rPr lang="en-US" smtClean="0"/>
              <a:t>matters are involved, women are often seen as the victims and men as the aggressors. In reality both men and women have complex and multiple roles and identities. Men and women affect and are affected differently by laws and the justice cycle, given the different roles assigned to each of them, their different responsibilities, and the unequal power relations</a:t>
            </a:r>
          </a:p>
          <a:p>
            <a:r>
              <a:rPr lang="en-US" smtClean="0"/>
              <a:t>Indeed, they can influence the justice cycle and development of a gender-sensitive justice sector, which takes into account specific practical and strategic needs of women. </a:t>
            </a:r>
          </a:p>
          <a:p>
            <a:r>
              <a:rPr lang="en-US" smtClean="0"/>
              <a:t>To do this a key element is also the participation of women as actors of the justice sector. </a:t>
            </a:r>
          </a:p>
          <a:p>
            <a:r>
              <a:rPr lang="en-US" smtClean="0"/>
              <a:t>Example of women and (in)justice based on culture and traditional roles of women: early marriages, exclusion form inheritance, justification of domestic violence, among others.</a:t>
            </a:r>
          </a:p>
          <a:p>
            <a:r>
              <a:rPr lang="en-US" i="1" smtClean="0"/>
              <a:t>“too often, women are denied control over their bodies, denied a voice in decision-making, and denied protection from violence. Some 600 million women, more than half the world’s working women, are in vulnerable employment, trapped in insecure jobs, often outside the purview of labour legislation. In the developing world, more than one third of women are married before the age of 18, missing out on education and exposed to the risks of early pregnancy. Despite major progress on legal frameworks at national, regional and international levels, millions of omen report experiencing violence in their lifetimes, usually at the hands of an intimate partner.”</a:t>
            </a:r>
            <a:endParaRPr lang="en-US" smtClean="0"/>
          </a:p>
          <a:p>
            <a:r>
              <a:rPr lang="en-US" u="sng" smtClean="0"/>
              <a:t>[Source: UN Women, </a:t>
            </a:r>
            <a:r>
              <a:rPr lang="en-US" i="1" u="sng" smtClean="0"/>
              <a:t>Progress of the World’s Women 2011-2012 – In pursuit of Justice</a:t>
            </a:r>
            <a:r>
              <a:rPr lang="en-US" u="sng" smtClean="0"/>
              <a:t>, </a:t>
            </a:r>
            <a:r>
              <a:rPr lang="en-US" u="sng" smtClean="0">
                <a:hlinkClick r:id="rId3"/>
              </a:rPr>
              <a:t>http://progress.unwomen.org</a:t>
            </a:r>
            <a:endParaRPr lang="en-US" smtClean="0"/>
          </a:p>
          <a:p>
            <a:pPr algn="just"/>
            <a:endParaRPr lang="en-GB" sz="1100" smtClean="0"/>
          </a:p>
          <a:p>
            <a:r>
              <a:rPr lang="en-US" smtClean="0"/>
              <a:t>The same happens when talking about </a:t>
            </a:r>
            <a:r>
              <a:rPr lang="en-US" b="1" i="1" smtClean="0"/>
              <a:t>democracy</a:t>
            </a:r>
            <a:r>
              <a:rPr lang="en-US" b="1" smtClean="0"/>
              <a:t>: </a:t>
            </a:r>
            <a:r>
              <a:rPr lang="en-US" smtClean="0"/>
              <a:t>the participation of women in the political sphere, as parliamentary, but also as activists, will promote that legislative and executive powers take into consideration more deeply the issue of equality between men and women and thus the specific needs of women to be part of the democratic system and processes. </a:t>
            </a:r>
          </a:p>
          <a:p>
            <a:r>
              <a:rPr lang="en-US" smtClean="0"/>
              <a:t>Example: Gender inequality in relation to participation and decision making</a:t>
            </a:r>
          </a:p>
          <a:p>
            <a:r>
              <a:rPr lang="en-US" smtClean="0"/>
              <a:t>Traditional patriarchal power relations and institutions make it difficult for women to be fairly represented in decision-making and at the senior levels of political life. </a:t>
            </a:r>
          </a:p>
          <a:p>
            <a:r>
              <a:rPr lang="en-US" i="1" smtClean="0"/>
              <a:t>Women are vastly under-represented at all levels of government, limiting their power to influence governance and public policy. They hold less than 10% of seats in parliament in all regions except East Asia. And in no developing region do women hold more than 8% of ministerial positions.</a:t>
            </a:r>
            <a:r>
              <a:rPr lang="en-US" smtClean="0"/>
              <a:t> </a:t>
            </a:r>
            <a:r>
              <a:rPr lang="en-US" i="1" smtClean="0"/>
              <a:t>[Engendering Development (IBRD/World Bank, 2001)]</a:t>
            </a:r>
            <a:endParaRPr lang="en-US" smtClean="0"/>
          </a:p>
          <a:p>
            <a:pPr algn="just"/>
            <a:endParaRPr lang="en-GB" sz="11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TextEdit="1"/>
          </p:cNvSpPr>
          <p:nvPr>
            <p:ph type="sldImg"/>
          </p:nvPr>
        </p:nvSpPr>
        <p:spPr>
          <a:ln/>
        </p:spPr>
      </p:sp>
      <p:sp>
        <p:nvSpPr>
          <p:cNvPr id="40963" name="Tijdelijke aanduiding voor notities 2"/>
          <p:cNvSpPr>
            <a:spLocks noGrp="1"/>
          </p:cNvSpPr>
          <p:nvPr>
            <p:ph type="body" idx="1"/>
          </p:nvPr>
        </p:nvSpPr>
        <p:spPr>
          <a:noFill/>
          <a:ln/>
        </p:spPr>
        <p:txBody>
          <a:bodyPr/>
          <a:lstStyle/>
          <a:p>
            <a:r>
              <a:rPr lang="en-US" smtClean="0"/>
              <a:t>Photo: Rwanda - a woman verifies her name on the election list</a:t>
            </a:r>
          </a:p>
          <a:p>
            <a:r>
              <a:rPr lang="en-US" smtClean="0"/>
              <a:t>Author: unknown</a:t>
            </a:r>
          </a:p>
          <a:p>
            <a:endParaRPr lang="nl-BE" smtClean="0"/>
          </a:p>
          <a:p>
            <a:endParaRPr lang="en-US" smtClean="0"/>
          </a:p>
          <a:p>
            <a:r>
              <a:rPr lang="en-US" smtClean="0"/>
              <a:t>The rule of law, a cornerstone of good governance and democracy, requires that laws are in place to hold everyone to account, from the individual up to the government. It requires that laws are ‘publicly promulgated, equally enforced and independently adjudicated’. The rule of law is about the existence of laws, but it is also about implementation, including in challenging plural legal contexts and in post-conflict societies. This requires good governance and a functioning justice system that carries out its duties fairly, without bias or discrimination. This is the ideal. However, for millions of women and girls, the reality is that the rule of law means little in practice. </a:t>
            </a:r>
          </a:p>
          <a:p>
            <a:pPr algn="r"/>
            <a:r>
              <a:rPr lang="en-US" smtClean="0"/>
              <a:t>[Source: Progress of the World’s Women 2011-2012 – In pursuit of Justice</a:t>
            </a:r>
            <a:r>
              <a:rPr lang="nl-BE" smtClean="0"/>
              <a:t>, </a:t>
            </a:r>
            <a:r>
              <a:rPr lang="en-US" smtClean="0"/>
              <a:t>UN Women, 2011 ]</a:t>
            </a:r>
          </a:p>
          <a:p>
            <a:endParaRPr lang="en-US" b="1" smtClean="0"/>
          </a:p>
          <a:p>
            <a:r>
              <a:rPr lang="en-US" b="1" smtClean="0"/>
              <a:t>Case study: NEPAL</a:t>
            </a:r>
          </a:p>
          <a:p>
            <a:r>
              <a:rPr lang="en-US" u="sng" smtClean="0"/>
              <a:t>[Source: UN Women, </a:t>
            </a:r>
            <a:r>
              <a:rPr lang="en-US" i="1" u="sng" smtClean="0"/>
              <a:t>Progress of the World’s Women 2011-2012 – In pursuit of Justice</a:t>
            </a:r>
            <a:r>
              <a:rPr lang="en-US" u="sng" smtClean="0"/>
              <a:t>, </a:t>
            </a:r>
            <a:r>
              <a:rPr lang="en-US" u="sng" smtClean="0">
                <a:hlinkClick r:id="rId3"/>
              </a:rPr>
              <a:t>http://progress.unwomen.org</a:t>
            </a:r>
            <a:r>
              <a:rPr lang="en-US" u="sng" smtClean="0"/>
              <a:t> pp. 22-23]</a:t>
            </a:r>
            <a:endParaRPr lang="en-US" smtClean="0"/>
          </a:p>
          <a:p>
            <a:r>
              <a:rPr lang="en-US" smtClean="0"/>
              <a:t>Over the past two decades, legal reforms have transformed the landscape for gender equality in Nepal, ensuring greater economic security for women, protecting them from violence, safeguarding their sexual and reproductive rights and amplifying their voices in decision-making.</a:t>
            </a:r>
          </a:p>
          <a:p>
            <a:r>
              <a:rPr lang="en-US" smtClean="0"/>
              <a:t>While Nepal’s 1990 Constitution decreed that ‘all citizens shall be equal before the law’, discriminatory laws in relation to citizenship, property ownership and inheritance remained on the statute books. However, in 1991, Nepal ratified CEDAW, providing major impetus for the women’s movement to demand further reform. </a:t>
            </a:r>
          </a:p>
          <a:p>
            <a:r>
              <a:rPr lang="en-US" smtClean="0"/>
              <a:t>In 1993, gender equality advocates filed a petition at the Supreme Court challenging discriminatory inheritance laws.The Court asked the Government to introduce a bill within a year to reform existing family laws relating to property, but it was not until 2002 that Parliament finally passed the Country Code (11th Amendment) Act. The new law provided for equal inheritance rights for unmarried daughters and sons, but gender equality advocates were not satisfied. Women’s property rights remained dependent on marital status and they were required to return their inherited property if they got married.</a:t>
            </a:r>
          </a:p>
          <a:p>
            <a:r>
              <a:rPr lang="en-US" smtClean="0"/>
              <a:t>In 2006, as Nepal emerged from a decade of conflict, further change was underway. The Nepal Citizenship Act was passed, enabling children to claim citizenship through their mothers for the first time. Moreover, the Gender Equality Act gave married women the right to keep inherited property, entitled women to use property without the consent of male family members and expanded divorce rights. The Act also extended the law to protect women, criminalizing domestic and sexual violence. These provisions built on strategic litigation brought in 2002, which led to the explicit criminalization of marital rape for the first time.</a:t>
            </a:r>
          </a:p>
          <a:p>
            <a:r>
              <a:rPr lang="en-US" smtClean="0"/>
              <a:t>In 2007, the Ministry of Finance introduced gender- responsive budgeting, developing indicators to track the Government’s expenditure on gender equality. As a result, spending categorized as directly responsive to women went up from 11% in 2007 to 17% in 2010, an increase of more than 50%. Furthermore, in 2008, a 10 percent tax exemption was introduced for land registered in a woman’s name to drive implementation of laws on property and inheritance. The exemption, aimed at incentivizing families to share their property with their daughters, sisters and wives was subsequently increased to 25 percent in cities and 30% in rural areas. The impact of these measures has been significant: while in the 2001 census, 11% of households reported that some land was owned by women, according to data from 50 land revenue offices throughout Nepal, this figure had increased to 35% of households by 2009. </a:t>
            </a:r>
          </a:p>
          <a:p>
            <a:r>
              <a:rPr lang="en-US" smtClean="0"/>
              <a:t>The rights of women regarding their sexual and reproductive health have also been expanded. In 2002, abortion under certain circumstances was legalized and by 2008, working with civil society partners, the Government had trained nearly 500 providers throughout the country. In 2009, a fund was created to ensure that rural and poor women could access these services, and to educate both providers and the public on the law. The maternal mortality rate nearly halved between 2001 and 2006, in part attributed to the increased availability of safe abortion and reproductive health services. </a:t>
            </a:r>
          </a:p>
          <a:p>
            <a:r>
              <a:rPr lang="en-US" smtClean="0"/>
              <a:t>In the 2008 elections, as a result of a quota, women’s representation in the Constituent Assembly reached 33%, helping to maintain a consistently high profile for gender equality issues. Sapana Pradhan Malla has long been an instrumental part of the campaign to expand women’s rights in Nepal, first as an activist and now as a member of the Constituent Assembly: </a:t>
            </a:r>
          </a:p>
          <a:p>
            <a:r>
              <a:rPr lang="en-US" smtClean="0"/>
              <a:t>“</a:t>
            </a:r>
            <a:r>
              <a:rPr lang="en-US" i="1" smtClean="0"/>
              <a:t>Nepal has witnessed great change in the last 20 years and women have been central to this, both as campaigners and legislators. I am proud to say that we now have in place a raft of progressive laws that guarantee gender equality. Many challenges remain, however, and we will not be satisfied until we have translated the promises of equality in our laws into substantive equality for all the women and girls of our country</a:t>
            </a:r>
            <a:r>
              <a:rPr lang="en-US" smtClean="0"/>
              <a:t>.”</a:t>
            </a:r>
          </a:p>
          <a:p>
            <a:pPr algn="r"/>
            <a:r>
              <a:rPr lang="en-GB" i="1" smtClean="0"/>
              <a:t>Ms Sapana Pradhan Malla </a:t>
            </a:r>
            <a:endParaRPr lang="en-US" smtClean="0"/>
          </a:p>
          <a:p>
            <a:pPr algn="r"/>
            <a:r>
              <a:rPr lang="en-US" i="1" smtClean="0"/>
              <a:t>Member of Constituent Assembly, Nepal &amp; Lawyer, Nepal Supreme Court</a:t>
            </a:r>
            <a:endParaRPr lang="en-US" smtClean="0"/>
          </a:p>
          <a:p>
            <a:pPr algn="r"/>
            <a:r>
              <a:rPr lang="en-US" i="1" smtClean="0"/>
              <a:t>President of the Forum for Women, Law &amp; Development.</a:t>
            </a:r>
            <a:r>
              <a:rPr lang="en-US" smtClean="0"/>
              <a:t> </a:t>
            </a:r>
          </a:p>
          <a:p>
            <a:endParaRPr lang="nl-BE" smtClean="0"/>
          </a:p>
        </p:txBody>
      </p:sp>
      <p:sp>
        <p:nvSpPr>
          <p:cNvPr id="40964" name="Tijdelijke aanduiding voor dianummer 3"/>
          <p:cNvSpPr>
            <a:spLocks noGrp="1"/>
          </p:cNvSpPr>
          <p:nvPr>
            <p:ph type="sldNum" sz="quarter" idx="5"/>
          </p:nvPr>
        </p:nvSpPr>
        <p:spPr>
          <a:noFill/>
        </p:spPr>
        <p:txBody>
          <a:bodyPr/>
          <a:lstStyle/>
          <a:p>
            <a:fld id="{1871BC6B-C872-4485-B67E-411C4462DF38}" type="slidenum">
              <a:rPr lang="fr-F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a:ln/>
        </p:spPr>
      </p:sp>
      <p:sp>
        <p:nvSpPr>
          <p:cNvPr id="43011" name="Tijdelijke aanduiding voor notities 2"/>
          <p:cNvSpPr>
            <a:spLocks noGrp="1"/>
          </p:cNvSpPr>
          <p:nvPr>
            <p:ph type="body" idx="1"/>
          </p:nvPr>
        </p:nvSpPr>
        <p:spPr>
          <a:noFill/>
          <a:ln/>
        </p:spPr>
        <p:txBody>
          <a:bodyPr/>
          <a:lstStyle/>
          <a:p>
            <a:endParaRPr lang="en-US" smtClean="0"/>
          </a:p>
          <a:p>
            <a:r>
              <a:rPr lang="en-US" smtClean="0"/>
              <a:t>Making justice systems work for women – whether through catalyzing legal reform, or supporting legal aid, one-stop shops and training for judges – requires investment. Recognizing the importance of strengthening the rule of law, governments spend a significant amount on legal and judicial development and human rights. However, targeted funding for gender equality remains low. </a:t>
            </a:r>
          </a:p>
          <a:p>
            <a:endParaRPr lang="en-US" smtClean="0"/>
          </a:p>
          <a:p>
            <a:r>
              <a:rPr lang="en-US" u="sng" smtClean="0"/>
              <a:t>Example of World Bank funding for grants, credits and loans, 2000–2010 </a:t>
            </a:r>
            <a:endParaRPr lang="nl-BE" smtClean="0"/>
          </a:p>
          <a:p>
            <a:r>
              <a:rPr lang="en-US" smtClean="0"/>
              <a:t>Only a very small fraction of World Bank funding has been allocated to gender equality focused rule of law projects over the past decade.</a:t>
            </a:r>
          </a:p>
          <a:p>
            <a:r>
              <a:rPr lang="en-US" smtClean="0"/>
              <a:t>$261 billion ; Total amount the World Bank has allocated to projects (100%)</a:t>
            </a:r>
          </a:p>
          <a:p>
            <a:r>
              <a:rPr lang="en-US" smtClean="0"/>
              <a:t>Total amount allocated to 262 rule of law projects: $ 16 Billion  (6%)</a:t>
            </a:r>
          </a:p>
          <a:p>
            <a:r>
              <a:rPr lang="en-US" smtClean="0"/>
              <a:t>Total amount allocated to 4 rule of law and gender equality projects: $ 61 Million (0.02%)</a:t>
            </a:r>
          </a:p>
          <a:p>
            <a:r>
              <a:rPr lang="en-US" smtClean="0"/>
              <a:t>Total amount allocated to the gender equality components of these projects: $9.6 Million (0.004)</a:t>
            </a:r>
          </a:p>
          <a:p>
            <a:endParaRPr lang="en-US" smtClean="0"/>
          </a:p>
          <a:p>
            <a:endParaRPr lang="en-US" smtClean="0"/>
          </a:p>
          <a:p>
            <a:endParaRPr lang="en-US" smtClean="0"/>
          </a:p>
          <a:p>
            <a:r>
              <a:rPr lang="en-US" smtClean="0"/>
              <a:t> </a:t>
            </a:r>
          </a:p>
          <a:p>
            <a:endParaRPr lang="nl-BE" smtClean="0"/>
          </a:p>
        </p:txBody>
      </p:sp>
      <p:sp>
        <p:nvSpPr>
          <p:cNvPr id="43012" name="Tijdelijke aanduiding voor dianummer 3"/>
          <p:cNvSpPr>
            <a:spLocks noGrp="1"/>
          </p:cNvSpPr>
          <p:nvPr>
            <p:ph type="sldNum" sz="quarter" idx="5"/>
          </p:nvPr>
        </p:nvSpPr>
        <p:spPr>
          <a:noFill/>
        </p:spPr>
        <p:txBody>
          <a:bodyPr/>
          <a:lstStyle/>
          <a:p>
            <a:fld id="{F4326799-144F-4DCD-BE8E-745998E9012D}" type="slidenum">
              <a:rPr lang="fr-F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a:ln/>
        </p:spPr>
      </p:sp>
      <p:sp>
        <p:nvSpPr>
          <p:cNvPr id="37891" name="Tijdelijke aanduiding voor notities 2"/>
          <p:cNvSpPr>
            <a:spLocks noGrp="1"/>
          </p:cNvSpPr>
          <p:nvPr>
            <p:ph type="body" idx="1"/>
          </p:nvPr>
        </p:nvSpPr>
        <p:spPr>
          <a:ln/>
        </p:spPr>
        <p:txBody>
          <a:bodyPr/>
          <a:lstStyle/>
          <a:p>
            <a:r>
              <a:rPr lang="en-GB" u="sng" smtClean="0"/>
              <a:t>In </a:t>
            </a:r>
            <a:r>
              <a:rPr lang="en-GB" b="1" u="sng" smtClean="0"/>
              <a:t>national parliaments</a:t>
            </a:r>
            <a:r>
              <a:rPr lang="en-GB" u="sng" smtClean="0"/>
              <a:t>, the global average of seats held by women is only 20.2 percent : </a:t>
            </a:r>
            <a:r>
              <a:rPr lang="en-GB" smtClean="0"/>
              <a:t>Women make less than 20,2% of legislators (men still have 78.8.2% and women only 20.2% of parliamentary seats) [September 2012 </a:t>
            </a:r>
            <a:r>
              <a:rPr lang="en-GB" u="sng" smtClean="0">
                <a:hlinkClick r:id="rId3"/>
              </a:rPr>
              <a:t>http://www.ipu.org/wmn-e/world.htm</a:t>
            </a:r>
            <a:r>
              <a:rPr lang="en-GB" smtClean="0"/>
              <a:t> ]</a:t>
            </a:r>
          </a:p>
          <a:p>
            <a:endParaRPr lang="en-US" smtClean="0"/>
          </a:p>
          <a:p>
            <a:r>
              <a:rPr lang="en-GB" u="sng" smtClean="0"/>
              <a:t>Only 16 women are Heads of State or Government around the globe. </a:t>
            </a:r>
            <a:endParaRPr lang="en-US" smtClean="0"/>
          </a:p>
          <a:p>
            <a:r>
              <a:rPr lang="en-GB" b="1" smtClean="0"/>
              <a:t> </a:t>
            </a:r>
            <a:endParaRPr lang="en-US" smtClean="0"/>
          </a:p>
          <a:p>
            <a:r>
              <a:rPr lang="en-GB" u="sng" smtClean="0"/>
              <a:t>Which could be the impact of women in legislation/decision making seats?</a:t>
            </a:r>
            <a:endParaRPr lang="en-US" smtClean="0"/>
          </a:p>
          <a:p>
            <a:r>
              <a:rPr lang="en-GB" smtClean="0"/>
              <a:t>They become agent of change : transform political spaces and be held accountable alongside men for gender equality and social justice. </a:t>
            </a:r>
            <a:endParaRPr lang="en-US" smtClean="0"/>
          </a:p>
          <a:p>
            <a:r>
              <a:rPr lang="en-GB" smtClean="0"/>
              <a:t> </a:t>
            </a:r>
            <a:endParaRPr lang="en-US" smtClean="0"/>
          </a:p>
          <a:p>
            <a:r>
              <a:rPr lang="en-GB" u="sng" smtClean="0"/>
              <a:t>Example of Rwanda</a:t>
            </a:r>
            <a:r>
              <a:rPr lang="en-GB" smtClean="0"/>
              <a:t>: superseded Sweden at the number one in the world in terms of women’s parliamentary representation — 56.3 percent women against Sweden’s 47.3 percent. Rwanda is an example of the new trend to use electoral gender quotas as a fast track to gender balance in politics. Other parliaments, however, still have very few women elected (International IDEA)</a:t>
            </a:r>
            <a:endParaRPr lang="en-US" smtClean="0"/>
          </a:p>
          <a:p>
            <a:r>
              <a:rPr lang="en-GB" smtClean="0"/>
              <a:t>Rwanda recently approved important legal reforms on women rights [The Succession Act (1999) establishing gender equality in inheritance and property ownership; the National Land Policy (2004) and Land Law (2005) providing equality in statutory and customary land ownership; the Law on Prevention and Punishment of Gender-Based Violence was passed (2008); marital rape was criminalized (2009)].</a:t>
            </a:r>
            <a:endParaRPr lang="en-US" smtClean="0"/>
          </a:p>
          <a:p>
            <a:endParaRPr lang="en-US" smtClean="0"/>
          </a:p>
          <a:p>
            <a:endParaRPr lang="nl-BE" smtClean="0"/>
          </a:p>
        </p:txBody>
      </p:sp>
      <p:sp>
        <p:nvSpPr>
          <p:cNvPr id="45060" name="Tijdelijke aanduiding voor dianummer 3"/>
          <p:cNvSpPr>
            <a:spLocks noGrp="1"/>
          </p:cNvSpPr>
          <p:nvPr>
            <p:ph type="sldNum" sz="quarter" idx="5"/>
          </p:nvPr>
        </p:nvSpPr>
        <p:spPr>
          <a:noFill/>
        </p:spPr>
        <p:txBody>
          <a:bodyPr/>
          <a:lstStyle/>
          <a:p>
            <a:fld id="{33169E23-BDAA-4702-A7A0-29A2A3C83A53}" type="slidenum">
              <a:rPr lang="fr-F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BE"/>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3569542F-A523-450E-8D1E-A0F56EAB70EE}" type="slidenum">
              <a:rPr lang="en-GB"/>
              <a:pPr/>
              <a:t>‹nr.›</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140557B-E302-402D-B442-FE5B13415900}" type="slidenum">
              <a:rPr lang="en-GB"/>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38925" y="1123950"/>
            <a:ext cx="2058988" cy="48974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1123950"/>
            <a:ext cx="6029325" cy="48974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A7277532-4EAC-4938-BBA3-3563999A4CD7}" type="slidenum">
              <a:rPr lang="en-GB"/>
              <a:pPr/>
              <a:t>‹nr.›</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BE"/>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970BA01B-4B4F-4877-A69C-A74DFBEFCC67}" type="slidenum">
              <a:rPr lang="en-GB"/>
              <a:pPr/>
              <a:t>‹nr.›</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E830D7EE-FA6D-4E62-89B7-E22788953329}" type="slidenum">
              <a:rPr lang="en-GB"/>
              <a:pPr/>
              <a:t>‹nr.›</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B2787008-EAFD-40D4-8645-4BC62051A981}" type="slidenum">
              <a:rPr lang="en-GB"/>
              <a:pPr/>
              <a:t>‹nr.›</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4D0DDAE-FF1A-44DF-9D09-948B48FE42D4}" type="slidenum">
              <a:rPr lang="en-GB"/>
              <a:pPr/>
              <a:t>‹nr.›</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3BBF2A1D-E21A-4612-9DD5-4EAB88975577}" type="slidenum">
              <a:rPr lang="en-GB"/>
              <a:pPr/>
              <a:t>‹nr.›</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19EE14B2-A8AE-4027-B2C7-B72E5C093D76}" type="slidenum">
              <a:rPr lang="en-GB"/>
              <a:pPr/>
              <a:t>‹nr.›</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D746768C-4F11-4ACB-B6B1-0A0B8C4A9C5B}" type="slidenum">
              <a:rPr lang="en-GB"/>
              <a:pPr/>
              <a:t>‹nr.›</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9A3FB5D6-3EA5-4E76-BAFE-6F4E207B6639}" type="slidenum">
              <a:rPr lang="en-GB"/>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096859E0-4D7B-4B7A-96D0-F743BBB3474E}" type="slidenum">
              <a:rPr lang="en-GB"/>
              <a:pPr/>
              <a:t>‹nr.›</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B088EEE-08C3-400D-8802-53D76ADA6514}" type="slidenum">
              <a:rPr lang="en-GB"/>
              <a:pPr/>
              <a:t>‹nr.›</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102E7E63-636C-47BC-8BAB-597782318795}" type="slidenum">
              <a:rPr lang="en-GB"/>
              <a:pPr/>
              <a:t>‹nr.›</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38925" y="1123950"/>
            <a:ext cx="2058988" cy="4897438"/>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1123950"/>
            <a:ext cx="6029325" cy="48974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9367ACD-CFD4-4838-B12B-918F2C998293}" type="slidenum">
              <a:rPr lang="en-GB"/>
              <a:pPr/>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033347FF-8890-4D47-A9B5-9E9AF6136EB8}"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F93278CF-C42D-4242-AA86-9ADA3FA4906D}"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Rectangle 4"/>
          <p:cNvSpPr>
            <a:spLocks noGrp="1" noChangeArrowheads="1"/>
          </p:cNvSpPr>
          <p:nvPr>
            <p:ph type="dt" sz="half" idx="10"/>
          </p:nvPr>
        </p:nvSpPr>
        <p:spPr>
          <a:ln/>
        </p:spPr>
        <p:txBody>
          <a:bodyPr/>
          <a:lstStyle>
            <a:lvl1pPr>
              <a:defRPr/>
            </a:lvl1pPr>
          </a:lstStyle>
          <a:p>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AAD5A8BD-F78C-4B8F-A0A4-E44F4B381A73}"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Rectangle 4"/>
          <p:cNvSpPr>
            <a:spLocks noGrp="1" noChangeArrowheads="1"/>
          </p:cNvSpPr>
          <p:nvPr>
            <p:ph type="dt" sz="half" idx="10"/>
          </p:nvPr>
        </p:nvSpPr>
        <p:spPr>
          <a:ln/>
        </p:spPr>
        <p:txBody>
          <a:bodyPr/>
          <a:lstStyle>
            <a:lvl1pPr>
              <a:defRPr/>
            </a:lvl1pPr>
          </a:lstStyle>
          <a:p>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23451F29-F2A9-4AA2-9219-61ADB01A21ED}"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F70547D0-5ECD-446E-88AB-8D8B62B1C904}"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09491007-211C-4B45-8500-694365C3F6D7}"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808BAD42-E3C1-496E-82DF-8F1E55451C1B}"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0" y="1125538"/>
            <a:ext cx="9144000" cy="5732462"/>
          </a:xfrm>
          <a:prstGeom prst="rect">
            <a:avLst/>
          </a:prstGeom>
          <a:solidFill>
            <a:srgbClr val="0F5494"/>
          </a:solidFill>
          <a:ln w="73025">
            <a:solidFill>
              <a:srgbClr val="0F5494"/>
            </a:solidFill>
            <a:miter lim="800000"/>
            <a:headEnd/>
            <a:tailEnd/>
          </a:ln>
          <a:effectLst>
            <a:outerShdw blurRad="63500" dist="23000" dir="5400000" rotWithShape="0">
              <a:srgbClr val="000000">
                <a:alpha val="34998"/>
              </a:srgbClr>
            </a:outerShdw>
          </a:effectLst>
        </p:spPr>
        <p:txBody>
          <a:bodyPr anchor="ctr"/>
          <a:lstStyle/>
          <a:p>
            <a:pPr algn="ctr" defTabSz="457200"/>
            <a:endParaRPr lang="en-US">
              <a:solidFill>
                <a:srgbClr val="FFFFFF"/>
              </a:solidFill>
              <a:latin typeface="Verdana" pitchFamily="-84" charset="0"/>
            </a:endParaRPr>
          </a:p>
        </p:txBody>
      </p:sp>
      <p:pic>
        <p:nvPicPr>
          <p:cNvPr id="1027" name="Picture 6" descr="LOGO CE-EN-quadri.eps"/>
          <p:cNvPicPr>
            <a:picLocks noChangeAspect="1"/>
          </p:cNvPicPr>
          <p:nvPr userDrawn="1"/>
        </p:nvPicPr>
        <p:blipFill>
          <a:blip r:embed="rId13" cstate="print"/>
          <a:srcRect/>
          <a:stretch>
            <a:fillRect/>
          </a:stretch>
        </p:blipFill>
        <p:spPr bwMode="auto">
          <a:xfrm>
            <a:off x="3905250" y="309563"/>
            <a:ext cx="1584325" cy="1100137"/>
          </a:xfrm>
          <a:prstGeom prst="rect">
            <a:avLst/>
          </a:prstGeom>
          <a:noFill/>
          <a:ln w="9525">
            <a:noFill/>
            <a:miter lim="800000"/>
            <a:headEnd/>
            <a:tailEnd/>
          </a:ln>
        </p:spPr>
      </p:pic>
      <p:sp>
        <p:nvSpPr>
          <p:cNvPr id="9" name="Rectangle 5"/>
          <p:cNvSpPr>
            <a:spLocks noChangeArrowheads="1"/>
          </p:cNvSpPr>
          <p:nvPr userDrawn="1"/>
        </p:nvSpPr>
        <p:spPr bwMode="auto">
          <a:xfrm>
            <a:off x="4230688" y="6669088"/>
            <a:ext cx="684212" cy="215900"/>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a:endParaRPr lang="en-US">
              <a:solidFill>
                <a:srgbClr val="FFFFFF"/>
              </a:solidFill>
              <a:latin typeface="Verdana" pitchFamily="-84" charset="0"/>
            </a:endParaRPr>
          </a:p>
        </p:txBody>
      </p:sp>
      <p:sp>
        <p:nvSpPr>
          <p:cNvPr id="1029"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30"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chemeClr val="bg1"/>
                </a:solidFill>
                <a:latin typeface="Verdana" pitchFamily="-84" charset="0"/>
              </a:defRPr>
            </a:lvl1pPr>
          </a:lstStyle>
          <a:p>
            <a:endParaRPr lang="en-GB"/>
          </a:p>
        </p:txBody>
      </p:sp>
      <p:sp>
        <p:nvSpPr>
          <p:cNvPr id="11"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bg1"/>
                </a:solidFill>
                <a:latin typeface="Verdana" pitchFamily="-84" charset="0"/>
              </a:defRPr>
            </a:lvl1pPr>
          </a:lstStyle>
          <a:p>
            <a:endParaRPr lang="en-GB"/>
          </a:p>
        </p:txBody>
      </p:sp>
      <p:sp>
        <p:nvSpPr>
          <p:cNvPr id="12"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2E3C17B2-22D3-4D09-A8F0-BF974C8EEEFB}" type="slidenum">
              <a:rPr lang="en-GB"/>
              <a:pPr/>
              <a:t>‹nr.›</a:t>
            </a:fld>
            <a:endParaRPr lang="en-GB"/>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Arial" pitchFamily="-100" charset="0"/>
          <a:cs typeface="+mj-cs"/>
        </a:defRPr>
      </a:lvl1pPr>
      <a:lvl2pPr marL="358775" indent="-358775" algn="l" rtl="0" eaLnBrk="0" fontAlgn="base" hangingPunct="0">
        <a:spcBef>
          <a:spcPct val="0"/>
        </a:spcBef>
        <a:spcAft>
          <a:spcPct val="0"/>
        </a:spcAft>
        <a:defRPr sz="3000" b="1">
          <a:solidFill>
            <a:srgbClr val="0F5494"/>
          </a:solidFill>
          <a:latin typeface="Verdana" pitchFamily="34" charset="0"/>
          <a:ea typeface="Arial" pitchFamily="-100" charset="0"/>
          <a:cs typeface="Arial"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Arial" pitchFamily="-100" charset="0"/>
          <a:cs typeface="Arial"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Arial" pitchFamily="-100" charset="0"/>
          <a:cs typeface="Arial"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Arial" pitchFamily="-100" charset="0"/>
          <a:cs typeface="Arial" charset="0"/>
        </a:defRPr>
      </a:lvl5pPr>
      <a:lvl6pPr marL="815975" indent="-358775" algn="l" rtl="0" fontAlgn="base">
        <a:spcBef>
          <a:spcPct val="0"/>
        </a:spcBef>
        <a:spcAft>
          <a:spcPct val="0"/>
        </a:spcAft>
        <a:defRPr sz="3000" b="1">
          <a:solidFill>
            <a:srgbClr val="0F5494"/>
          </a:solidFill>
          <a:latin typeface="Verdana" pitchFamily="34" charset="0"/>
          <a:cs typeface="Arial" charset="0"/>
        </a:defRPr>
      </a:lvl6pPr>
      <a:lvl7pPr marL="1273175" indent="-358775" algn="l" rtl="0" fontAlgn="base">
        <a:spcBef>
          <a:spcPct val="0"/>
        </a:spcBef>
        <a:spcAft>
          <a:spcPct val="0"/>
        </a:spcAft>
        <a:defRPr sz="3000" b="1">
          <a:solidFill>
            <a:srgbClr val="0F5494"/>
          </a:solidFill>
          <a:latin typeface="Verdana" pitchFamily="34" charset="0"/>
          <a:cs typeface="Arial" charset="0"/>
        </a:defRPr>
      </a:lvl7pPr>
      <a:lvl8pPr marL="1730375" indent="-358775" algn="l" rtl="0" fontAlgn="base">
        <a:spcBef>
          <a:spcPct val="0"/>
        </a:spcBef>
        <a:spcAft>
          <a:spcPct val="0"/>
        </a:spcAft>
        <a:defRPr sz="3000" b="1">
          <a:solidFill>
            <a:srgbClr val="0F5494"/>
          </a:solidFill>
          <a:latin typeface="Verdana" pitchFamily="34" charset="0"/>
          <a:cs typeface="Arial" charset="0"/>
        </a:defRPr>
      </a:lvl8pPr>
      <a:lvl9pPr marL="2187575" indent="-358775" algn="l" rtl="0" fontAlgn="base">
        <a:spcBef>
          <a:spcPct val="0"/>
        </a:spcBef>
        <a:spcAft>
          <a:spcPct val="0"/>
        </a:spcAft>
        <a:defRPr sz="3000" b="1">
          <a:solidFill>
            <a:srgbClr val="0F5494"/>
          </a:solidFill>
          <a:latin typeface="Verdana" pitchFamily="34" charset="0"/>
          <a:cs typeface="Arial"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Arial" pitchFamily="-100" charset="0"/>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Arial" pitchFamily="-100" charset="0"/>
          <a:cs typeface="+mn-cs"/>
        </a:defRPr>
      </a:lvl2pPr>
      <a:lvl3pPr marL="1143000" indent="-228600" algn="l" rtl="0" eaLnBrk="0" fontAlgn="base" hangingPunct="0">
        <a:spcBef>
          <a:spcPct val="20000"/>
        </a:spcBef>
        <a:spcAft>
          <a:spcPct val="0"/>
        </a:spcAft>
        <a:defRPr sz="1400">
          <a:solidFill>
            <a:srgbClr val="0F5494"/>
          </a:solidFill>
          <a:latin typeface="+mn-lt"/>
          <a:ea typeface="Arial" pitchFamily="-100" charset="0"/>
          <a:cs typeface="+mn-cs"/>
        </a:defRPr>
      </a:lvl3pPr>
      <a:lvl4pPr marL="1600200" indent="-228600" algn="l" rtl="0" eaLnBrk="0" fontAlgn="base" hangingPunct="0">
        <a:spcBef>
          <a:spcPct val="20000"/>
        </a:spcBef>
        <a:spcAft>
          <a:spcPct val="0"/>
        </a:spcAft>
        <a:buChar char="–"/>
        <a:defRPr sz="2000">
          <a:solidFill>
            <a:schemeClr val="tx1"/>
          </a:solidFill>
          <a:latin typeface="Arial" charset="0"/>
          <a:ea typeface="Arial" pitchFamily="-100" charset="0"/>
          <a:cs typeface="+mn-cs"/>
        </a:defRPr>
      </a:lvl4pPr>
      <a:lvl5pPr marL="2057400" indent="-228600" algn="l" rtl="0" eaLnBrk="0" fontAlgn="base" hangingPunct="0">
        <a:spcBef>
          <a:spcPct val="20000"/>
        </a:spcBef>
        <a:spcAft>
          <a:spcPct val="0"/>
        </a:spcAft>
        <a:buChar char="»"/>
        <a:defRPr sz="2000">
          <a:solidFill>
            <a:schemeClr val="tx1"/>
          </a:solidFill>
          <a:latin typeface="Arial" charset="0"/>
          <a:ea typeface="Arial" pitchFamily="-100" charset="0"/>
          <a:cs typeface="+mn-cs"/>
        </a:defRPr>
      </a:lvl5pPr>
      <a:lvl6pPr marL="2514600" indent="-228600" algn="l" rtl="0" fontAlgn="base">
        <a:spcBef>
          <a:spcPct val="20000"/>
        </a:spcBef>
        <a:spcAft>
          <a:spcPct val="0"/>
        </a:spcAft>
        <a:buChar char="»"/>
        <a:defRPr sz="2000">
          <a:solidFill>
            <a:schemeClr val="tx1"/>
          </a:solidFill>
          <a:latin typeface="Arial" charset="0"/>
          <a:cs typeface="+mn-cs"/>
        </a:defRPr>
      </a:lvl6pPr>
      <a:lvl7pPr marL="2971800" indent="-228600" algn="l" rtl="0" fontAlgn="base">
        <a:spcBef>
          <a:spcPct val="20000"/>
        </a:spcBef>
        <a:spcAft>
          <a:spcPct val="0"/>
        </a:spcAft>
        <a:buChar char="»"/>
        <a:defRPr sz="2000">
          <a:solidFill>
            <a:schemeClr val="tx1"/>
          </a:solidFill>
          <a:latin typeface="Arial" charset="0"/>
          <a:cs typeface="+mn-cs"/>
        </a:defRPr>
      </a:lvl7pPr>
      <a:lvl8pPr marL="3429000" indent="-228600" algn="l" rtl="0" fontAlgn="base">
        <a:spcBef>
          <a:spcPct val="20000"/>
        </a:spcBef>
        <a:spcAft>
          <a:spcPct val="0"/>
        </a:spcAft>
        <a:buChar char="»"/>
        <a:defRPr sz="2000">
          <a:solidFill>
            <a:schemeClr val="tx1"/>
          </a:solidFill>
          <a:latin typeface="Arial" charset="0"/>
          <a:cs typeface="+mn-cs"/>
        </a:defRPr>
      </a:lvl8pPr>
      <a:lvl9pPr marL="3886200" indent="-228600" algn="l" rtl="0" fontAlgn="base">
        <a:spcBef>
          <a:spcPct val="20000"/>
        </a:spcBef>
        <a:spcAft>
          <a:spcPct val="0"/>
        </a:spcAft>
        <a:buChar char="»"/>
        <a:defRPr sz="2000">
          <a:solidFill>
            <a:schemeClr val="tx1"/>
          </a:solidFill>
          <a:latin typeface="Arial" charset="0"/>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endParaRPr lang="en-US">
              <a:solidFill>
                <a:srgbClr val="FFFFFF"/>
              </a:solidFill>
              <a:cs typeface="Arial" charset="0"/>
            </a:endParaRPr>
          </a:p>
        </p:txBody>
      </p:sp>
      <p:pic>
        <p:nvPicPr>
          <p:cNvPr id="13315" name="Picture 5" descr="LOGO CE-EN-NEG-quadri.ai"/>
          <p:cNvPicPr>
            <a:picLocks noChangeAspect="1"/>
          </p:cNvPicPr>
          <p:nvPr userDrawn="1"/>
        </p:nvPicPr>
        <p:blipFill>
          <a:blip r:embed="rId13" cstate="print"/>
          <a:srcRect/>
          <a:stretch>
            <a:fillRect/>
          </a:stretch>
        </p:blipFill>
        <p:spPr bwMode="auto">
          <a:xfrm>
            <a:off x="3921125" y="3175"/>
            <a:ext cx="1511300" cy="1511300"/>
          </a:xfrm>
          <a:prstGeom prst="rect">
            <a:avLst/>
          </a:prstGeom>
          <a:noFill/>
          <a:ln w="9525">
            <a:noFill/>
            <a:miter lim="800000"/>
            <a:headEnd/>
            <a:tailEnd/>
          </a:ln>
        </p:spPr>
      </p:pic>
      <p:sp>
        <p:nvSpPr>
          <p:cNvPr id="9" name="Rectangle 5"/>
          <p:cNvSpPr>
            <a:spLocks noChangeArrowheads="1"/>
          </p:cNvSpPr>
          <p:nvPr userDrawn="1"/>
        </p:nvSpPr>
        <p:spPr bwMode="auto">
          <a:xfrm>
            <a:off x="4262438" y="6669088"/>
            <a:ext cx="596900" cy="198437"/>
          </a:xfrm>
          <a:prstGeom prst="rect">
            <a:avLst/>
          </a:prstGeom>
          <a:solidFill>
            <a:srgbClr val="133176"/>
          </a:solidFill>
          <a:ln w="9525">
            <a:solidFill>
              <a:srgbClr val="133176"/>
            </a:solidFill>
            <a:miter lim="800000"/>
            <a:headEnd/>
            <a:tailEnd/>
          </a:ln>
          <a:effectLst>
            <a:outerShdw blurRad="63500" dist="23000" dir="5400000" rotWithShape="0">
              <a:srgbClr val="000000">
                <a:alpha val="34999"/>
              </a:srgbClr>
            </a:outerShdw>
          </a:effectLst>
        </p:spPr>
        <p:txBody>
          <a:bodyPr anchor="ctr"/>
          <a:lstStyle/>
          <a:p>
            <a:pPr algn="ctr" defTabSz="457200"/>
            <a:endParaRPr lang="en-US">
              <a:solidFill>
                <a:srgbClr val="FFFFFF"/>
              </a:solidFill>
              <a:latin typeface="Verdana" pitchFamily="-84" charset="0"/>
            </a:endParaRPr>
          </a:p>
        </p:txBody>
      </p:sp>
      <p:sp>
        <p:nvSpPr>
          <p:cNvPr id="13317"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3318"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Verdana" pitchFamily="-84" charset="0"/>
              </a:defRPr>
            </a:lvl1pPr>
          </a:lstStyle>
          <a:p>
            <a:endParaRPr lang="en-GB"/>
          </a:p>
        </p:txBody>
      </p:sp>
      <p:sp>
        <p:nvSpPr>
          <p:cNvPr id="11" name="Rectangle 5"/>
          <p:cNvSpPr>
            <a:spLocks noGrp="1" noChangeArrowheads="1"/>
          </p:cNvSpPr>
          <p:nvPr>
            <p:ph type="ftr" sz="quarter" idx="3"/>
          </p:nvPr>
        </p:nvSpPr>
        <p:spPr bwMode="auto">
          <a:xfrm>
            <a:off x="3124200" y="6237288"/>
            <a:ext cx="2895600" cy="484187"/>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Verdana" pitchFamily="-84" charset="0"/>
              </a:defRPr>
            </a:lvl1pPr>
          </a:lstStyle>
          <a:p>
            <a:endParaRPr lang="en-GB"/>
          </a:p>
        </p:txBody>
      </p:sp>
      <p:sp>
        <p:nvSpPr>
          <p:cNvPr id="12"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5DDEBA3F-60C6-4BB4-8990-F6B2CC53E0A3}" type="slidenum">
              <a:rPr lang="en-GB"/>
              <a:pPr/>
              <a:t>‹nr.›</a:t>
            </a:fld>
            <a:endParaRPr lang="en-GB"/>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marL="358775" indent="-358775" algn="l" rtl="0" eaLnBrk="0" fontAlgn="base" hangingPunct="0">
        <a:spcBef>
          <a:spcPct val="0"/>
        </a:spcBef>
        <a:spcAft>
          <a:spcPct val="0"/>
        </a:spcAft>
        <a:defRPr sz="3000" b="1">
          <a:solidFill>
            <a:srgbClr val="0F5494"/>
          </a:solidFill>
          <a:latin typeface="+mj-lt"/>
          <a:ea typeface="ＭＳ Ｐゴシック" pitchFamily="-84" charset="-128"/>
          <a:cs typeface="ＭＳ Ｐゴシック" pitchFamily="-84" charset="-128"/>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84" charset="-128"/>
          <a:cs typeface="ＭＳ Ｐゴシック" pitchFamily="-84" charset="-128"/>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84" charset="-128"/>
          <a:cs typeface="ＭＳ Ｐゴシック" pitchFamily="-84" charset="-128"/>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84" charset="-128"/>
          <a:cs typeface="ＭＳ Ｐゴシック" pitchFamily="-84" charset="-128"/>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pitchFamily="-84" charset="-128"/>
          <a:cs typeface="ＭＳ Ｐゴシック" pitchFamily="-84" charset="-128"/>
        </a:defRPr>
      </a:lvl5pPr>
      <a:lvl6pPr marL="815975" indent="-358775" algn="l" rtl="0" eaLnBrk="0" fontAlgn="base" hangingPunct="0">
        <a:spcBef>
          <a:spcPct val="0"/>
        </a:spcBef>
        <a:spcAft>
          <a:spcPct val="0"/>
        </a:spcAft>
        <a:defRPr sz="3000" b="1">
          <a:solidFill>
            <a:srgbClr val="0F5494"/>
          </a:solidFill>
          <a:latin typeface="Verdana" pitchFamily="34" charset="0"/>
        </a:defRPr>
      </a:lvl6pPr>
      <a:lvl7pPr marL="1273175" indent="-358775" algn="l" rtl="0" eaLnBrk="0" fontAlgn="base" hangingPunct="0">
        <a:spcBef>
          <a:spcPct val="0"/>
        </a:spcBef>
        <a:spcAft>
          <a:spcPct val="0"/>
        </a:spcAft>
        <a:defRPr sz="3000" b="1">
          <a:solidFill>
            <a:srgbClr val="0F5494"/>
          </a:solidFill>
          <a:latin typeface="Verdana" pitchFamily="34" charset="0"/>
        </a:defRPr>
      </a:lvl7pPr>
      <a:lvl8pPr marL="1730375" indent="-358775" algn="l" rtl="0" eaLnBrk="0" fontAlgn="base" hangingPunct="0">
        <a:spcBef>
          <a:spcPct val="0"/>
        </a:spcBef>
        <a:spcAft>
          <a:spcPct val="0"/>
        </a:spcAft>
        <a:defRPr sz="3000" b="1">
          <a:solidFill>
            <a:srgbClr val="0F5494"/>
          </a:solidFill>
          <a:latin typeface="Verdana" pitchFamily="34" charset="0"/>
        </a:defRPr>
      </a:lvl8pPr>
      <a:lvl9pPr marL="2187575" indent="-358775" algn="l" rtl="0" eaLnBrk="0" fontAlgn="base" hangingPunct="0">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ea typeface="ＭＳ Ｐゴシック" pitchFamily="-100" charset="-128"/>
        </a:defRPr>
      </a:lvl2pPr>
      <a:lvl3pPr marL="1143000" indent="-228600" algn="l" rtl="0" eaLnBrk="0" fontAlgn="base" hangingPunct="0">
        <a:spcBef>
          <a:spcPct val="20000"/>
        </a:spcBef>
        <a:spcAft>
          <a:spcPct val="0"/>
        </a:spcAft>
        <a:defRPr sz="1400">
          <a:solidFill>
            <a:srgbClr val="0F5494"/>
          </a:solidFill>
          <a:latin typeface="+mn-lt"/>
          <a:ea typeface="ＭＳ Ｐゴシック" pitchFamily="-100" charset="-128"/>
        </a:defRPr>
      </a:lvl3pPr>
      <a:lvl4pPr marL="1600200" indent="-228600" algn="l" rtl="0" eaLnBrk="0" fontAlgn="base" hangingPunct="0">
        <a:spcBef>
          <a:spcPct val="20000"/>
        </a:spcBef>
        <a:spcAft>
          <a:spcPct val="0"/>
        </a:spcAft>
        <a:buChar char="–"/>
        <a:defRPr sz="2000">
          <a:solidFill>
            <a:schemeClr val="tx1"/>
          </a:solidFill>
          <a:latin typeface="Arial" charset="0"/>
          <a:ea typeface="ＭＳ Ｐゴシック" pitchFamily="-100" charset="-128"/>
        </a:defRPr>
      </a:lvl4pPr>
      <a:lvl5pPr marL="2057400" indent="-228600" algn="l" rtl="0" eaLnBrk="0" fontAlgn="base" hangingPunct="0">
        <a:spcBef>
          <a:spcPct val="20000"/>
        </a:spcBef>
        <a:spcAft>
          <a:spcPct val="0"/>
        </a:spcAft>
        <a:buChar char="»"/>
        <a:defRPr sz="2000">
          <a:solidFill>
            <a:schemeClr val="tx1"/>
          </a:solidFill>
          <a:latin typeface="Arial" charset="0"/>
          <a:ea typeface="ＭＳ Ｐゴシック" pitchFamily="-100" charset="-128"/>
        </a:defRPr>
      </a:lvl5pPr>
      <a:lvl6pPr marL="2514600" indent="-228600" algn="l" rtl="0" eaLnBrk="0" fontAlgn="base" hangingPunct="0">
        <a:spcBef>
          <a:spcPct val="20000"/>
        </a:spcBef>
        <a:spcAft>
          <a:spcPct val="0"/>
        </a:spcAft>
        <a:buChar char="»"/>
        <a:defRPr sz="2000">
          <a:solidFill>
            <a:schemeClr val="tx1"/>
          </a:solidFill>
          <a:latin typeface="Arial" charset="0"/>
        </a:defRPr>
      </a:lvl6pPr>
      <a:lvl7pPr marL="2971800" indent="-228600" algn="l" rtl="0" eaLnBrk="0" fontAlgn="base" hangingPunct="0">
        <a:spcBef>
          <a:spcPct val="20000"/>
        </a:spcBef>
        <a:spcAft>
          <a:spcPct val="0"/>
        </a:spcAft>
        <a:buChar char="»"/>
        <a:defRPr sz="2000">
          <a:solidFill>
            <a:schemeClr val="tx1"/>
          </a:solidFill>
          <a:latin typeface="Arial" charset="0"/>
        </a:defRPr>
      </a:lvl7pPr>
      <a:lvl8pPr marL="3429000" indent="-228600" algn="l" rtl="0" eaLnBrk="0" fontAlgn="base" hangingPunct="0">
        <a:spcBef>
          <a:spcPct val="20000"/>
        </a:spcBef>
        <a:spcAft>
          <a:spcPct val="0"/>
        </a:spcAft>
        <a:buChar char="»"/>
        <a:defRPr sz="2000">
          <a:solidFill>
            <a:schemeClr val="tx1"/>
          </a:solidFill>
          <a:latin typeface="Arial" charset="0"/>
        </a:defRPr>
      </a:lvl8pPr>
      <a:lvl9pPr marL="3886200" indent="-228600" algn="l" rtl="0" eaLnBrk="0" fontAlgn="base" hangingPunct="0">
        <a:spcBef>
          <a:spcPct val="20000"/>
        </a:spcBef>
        <a:spcAft>
          <a:spcPct val="0"/>
        </a:spcAft>
        <a:buChar char="»"/>
        <a:defRPr sz="2000">
          <a:solidFill>
            <a:schemeClr val="tx1"/>
          </a:solidFill>
          <a:latin typeface="Arial" charset="0"/>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114800" y="2381250"/>
            <a:ext cx="4800600" cy="1657350"/>
          </a:xfrm>
        </p:spPr>
        <p:txBody>
          <a:bodyPr/>
          <a:lstStyle/>
          <a:p>
            <a:pPr marL="0" indent="0" algn="ctr" eaLnBrk="1" hangingPunct="1"/>
            <a:r>
              <a:rPr lang="fr-BE" smtClean="0">
                <a:solidFill>
                  <a:schemeClr val="bg1"/>
                </a:solidFill>
              </a:rPr>
              <a:t>GENDER, </a:t>
            </a:r>
            <a:br>
              <a:rPr lang="fr-BE" smtClean="0">
                <a:solidFill>
                  <a:schemeClr val="bg1"/>
                </a:solidFill>
              </a:rPr>
            </a:br>
            <a:r>
              <a:rPr lang="fr-BE" smtClean="0">
                <a:solidFill>
                  <a:schemeClr val="bg1"/>
                </a:solidFill>
              </a:rPr>
              <a:t>JUSTICE AND DEMOCRATIZATION</a:t>
            </a:r>
            <a:endParaRPr lang="fr-FR" smtClean="0">
              <a:solidFill>
                <a:schemeClr val="bg1"/>
              </a:solidFill>
            </a:endParaRPr>
          </a:p>
        </p:txBody>
      </p:sp>
      <p:sp>
        <p:nvSpPr>
          <p:cNvPr id="27651" name="Rectangle 3"/>
          <p:cNvSpPr>
            <a:spLocks noGrp="1" noChangeArrowheads="1"/>
          </p:cNvSpPr>
          <p:nvPr>
            <p:ph idx="1"/>
          </p:nvPr>
        </p:nvSpPr>
        <p:spPr>
          <a:xfrm>
            <a:off x="457200" y="2743200"/>
            <a:ext cx="8229600" cy="3962400"/>
          </a:xfrm>
        </p:spPr>
        <p:txBody>
          <a:bodyPr/>
          <a:lstStyle/>
          <a:p>
            <a:pPr eaLnBrk="1" hangingPunct="1"/>
            <a:endParaRPr lang="fr-BE" dirty="0" smtClean="0"/>
          </a:p>
          <a:p>
            <a:pPr eaLnBrk="1" hangingPunct="1">
              <a:buFontTx/>
              <a:buNone/>
            </a:pPr>
            <a:endParaRPr lang="fr-BE" dirty="0" smtClean="0">
              <a:solidFill>
                <a:schemeClr val="bg1"/>
              </a:solidFill>
            </a:endParaRPr>
          </a:p>
          <a:p>
            <a:pPr eaLnBrk="1" hangingPunct="1">
              <a:buFontTx/>
              <a:buNone/>
            </a:pPr>
            <a:endParaRPr lang="fr-BE" dirty="0" smtClean="0">
              <a:solidFill>
                <a:schemeClr val="bg1"/>
              </a:solidFill>
            </a:endParaRPr>
          </a:p>
          <a:p>
            <a:pPr eaLnBrk="1" hangingPunct="1">
              <a:buFontTx/>
              <a:buNone/>
            </a:pPr>
            <a:endParaRPr lang="fr-BE" dirty="0" smtClean="0">
              <a:solidFill>
                <a:schemeClr val="bg1"/>
              </a:solidFill>
            </a:endParaRPr>
          </a:p>
          <a:p>
            <a:pPr eaLnBrk="1" hangingPunct="1">
              <a:buFontTx/>
              <a:buNone/>
            </a:pPr>
            <a:endParaRPr lang="fr-BE" dirty="0" smtClean="0">
              <a:solidFill>
                <a:schemeClr val="bg1"/>
              </a:solidFill>
            </a:endParaRPr>
          </a:p>
          <a:p>
            <a:pPr eaLnBrk="1" hangingPunct="1">
              <a:spcBef>
                <a:spcPct val="0"/>
              </a:spcBef>
              <a:buFontTx/>
              <a:buNone/>
            </a:pPr>
            <a:endParaRPr lang="en-US" dirty="0" smtClean="0">
              <a:solidFill>
                <a:schemeClr val="bg1"/>
              </a:solidFill>
              <a:latin typeface="Arabic Typesetting" pitchFamily="66" charset="0"/>
              <a:cs typeface="Arabic Typesetting" pitchFamily="66" charset="0"/>
            </a:endParaRPr>
          </a:p>
          <a:p>
            <a:pPr algn="r" eaLnBrk="1" hangingPunct="1">
              <a:spcBef>
                <a:spcPct val="0"/>
              </a:spcBef>
              <a:buFontTx/>
              <a:buNone/>
            </a:pPr>
            <a:endParaRPr lang="fr-BE" dirty="0" smtClean="0">
              <a:solidFill>
                <a:schemeClr val="bg1"/>
              </a:solidFill>
            </a:endParaRPr>
          </a:p>
          <a:p>
            <a:pPr algn="r" eaLnBrk="1" hangingPunct="1">
              <a:spcBef>
                <a:spcPct val="0"/>
              </a:spcBef>
              <a:buFontTx/>
              <a:buNone/>
            </a:pPr>
            <a:r>
              <a:rPr lang="fr-BE" dirty="0" smtClean="0">
                <a:solidFill>
                  <a:schemeClr val="bg1"/>
                </a:solidFill>
              </a:rPr>
              <a:t>DEVCO </a:t>
            </a:r>
            <a:r>
              <a:rPr lang="fr-BE" dirty="0" err="1" smtClean="0">
                <a:solidFill>
                  <a:schemeClr val="bg1"/>
                </a:solidFill>
              </a:rPr>
              <a:t>Gender</a:t>
            </a:r>
            <a:r>
              <a:rPr lang="fr-BE" dirty="0" smtClean="0">
                <a:solidFill>
                  <a:schemeClr val="bg1"/>
                </a:solidFill>
              </a:rPr>
              <a:t> module, 2012</a:t>
            </a:r>
          </a:p>
          <a:p>
            <a:pPr algn="r" eaLnBrk="1" hangingPunct="1">
              <a:spcBef>
                <a:spcPct val="0"/>
              </a:spcBef>
              <a:buFontTx/>
              <a:buNone/>
            </a:pPr>
            <a:endParaRPr lang="fr-FR" dirty="0" smtClean="0">
              <a:solidFill>
                <a:schemeClr val="bg1"/>
              </a:solidFill>
            </a:endParaRPr>
          </a:p>
        </p:txBody>
      </p:sp>
      <p:sp>
        <p:nvSpPr>
          <p:cNvPr id="27652" name="Tijdelijke aanduiding voor dianummer 5"/>
          <p:cNvSpPr>
            <a:spLocks noGrp="1"/>
          </p:cNvSpPr>
          <p:nvPr>
            <p:ph type="sldNum" sz="quarter" idx="12"/>
          </p:nvPr>
        </p:nvSpPr>
        <p:spPr>
          <a:xfrm>
            <a:off x="5508104" y="6245225"/>
            <a:ext cx="3178696" cy="476250"/>
          </a:xfrm>
          <a:noFill/>
        </p:spPr>
        <p:txBody>
          <a:bodyPr/>
          <a:lstStyle/>
          <a:p>
            <a:r>
              <a:rPr lang="en-GB" dirty="0" smtClean="0"/>
              <a:t>EU Gender Advisory </a:t>
            </a:r>
            <a:r>
              <a:rPr lang="en-GB" dirty="0" err="1" smtClean="0"/>
              <a:t>Serivices</a:t>
            </a:r>
            <a:r>
              <a:rPr lang="en-GB" dirty="0" smtClean="0"/>
              <a:t> 2012 </a:t>
            </a:r>
          </a:p>
          <a:p>
            <a:fld id="{0085CFA3-2D11-4D49-8828-076878DE8CB5}" type="slidenum">
              <a:rPr lang="en-GB" smtClean="0"/>
              <a:pPr/>
              <a:t>1</a:t>
            </a:fld>
            <a:endParaRPr lang="en-GB" dirty="0"/>
          </a:p>
        </p:txBody>
      </p:sp>
      <p:pic>
        <p:nvPicPr>
          <p:cNvPr id="27653" name="Picture 7"/>
          <p:cNvPicPr>
            <a:picLocks noChangeAspect="1"/>
          </p:cNvPicPr>
          <p:nvPr/>
        </p:nvPicPr>
        <p:blipFill>
          <a:blip r:embed="rId3" cstate="print"/>
          <a:srcRect/>
          <a:stretch>
            <a:fillRect/>
          </a:stretch>
        </p:blipFill>
        <p:spPr bwMode="auto">
          <a:xfrm>
            <a:off x="609600" y="1758950"/>
            <a:ext cx="3101975" cy="464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nummer 5"/>
          <p:cNvSpPr>
            <a:spLocks noGrp="1"/>
          </p:cNvSpPr>
          <p:nvPr>
            <p:ph type="sldNum" sz="quarter" idx="12"/>
          </p:nvPr>
        </p:nvSpPr>
        <p:spPr>
          <a:noFill/>
        </p:spPr>
        <p:txBody>
          <a:bodyPr/>
          <a:lstStyle/>
          <a:p>
            <a:fld id="{463A60DB-20FB-4AC0-8C45-C552E78F2D5D}" type="slidenum">
              <a:rPr lang="en-GB"/>
              <a:pPr/>
              <a:t>10</a:t>
            </a:fld>
            <a:endParaRPr lang="en-GB"/>
          </a:p>
        </p:txBody>
      </p:sp>
      <p:sp>
        <p:nvSpPr>
          <p:cNvPr id="46083" name="Rectangle 2"/>
          <p:cNvSpPr>
            <a:spLocks noGrp="1" noChangeArrowheads="1"/>
          </p:cNvSpPr>
          <p:nvPr>
            <p:ph type="title"/>
          </p:nvPr>
        </p:nvSpPr>
        <p:spPr>
          <a:xfrm>
            <a:off x="76200" y="1192213"/>
            <a:ext cx="8604250" cy="865187"/>
          </a:xfrm>
        </p:spPr>
        <p:txBody>
          <a:bodyPr/>
          <a:lstStyle/>
          <a:p>
            <a:r>
              <a:rPr lang="en-US" sz="2800" smtClean="0">
                <a:cs typeface="Arial" charset="0"/>
              </a:rPr>
              <a:t>ii. International commitments</a:t>
            </a:r>
          </a:p>
        </p:txBody>
      </p:sp>
      <p:sp>
        <p:nvSpPr>
          <p:cNvPr id="46084" name="Rectangle 3"/>
          <p:cNvSpPr>
            <a:spLocks noGrp="1" noChangeArrowheads="1"/>
          </p:cNvSpPr>
          <p:nvPr>
            <p:ph type="body" idx="1"/>
          </p:nvPr>
        </p:nvSpPr>
        <p:spPr>
          <a:xfrm>
            <a:off x="457200" y="2205038"/>
            <a:ext cx="8686800" cy="3890962"/>
          </a:xfrm>
        </p:spPr>
        <p:txBody>
          <a:bodyPr/>
          <a:lstStyle/>
          <a:p>
            <a:pPr eaLnBrk="1" hangingPunct="1">
              <a:buClr>
                <a:srgbClr val="3C8C93"/>
              </a:buClr>
              <a:buFontTx/>
              <a:buNone/>
            </a:pPr>
            <a:r>
              <a:rPr lang="en-GB" sz="1400" b="1" u="sng" dirty="0" smtClean="0">
                <a:solidFill>
                  <a:srgbClr val="0E5296"/>
                </a:solidFill>
                <a:cs typeface="Arial" charset="0"/>
              </a:rPr>
              <a:t>International and Regional Commitments </a:t>
            </a:r>
          </a:p>
          <a:p>
            <a:pPr eaLnBrk="1" hangingPunct="1">
              <a:buClr>
                <a:srgbClr val="3C8C93"/>
              </a:buClr>
              <a:buFont typeface="Wingdings" pitchFamily="-84" charset="2"/>
              <a:buChar char="Ø"/>
            </a:pPr>
            <a:r>
              <a:rPr lang="en-GB" sz="1400" b="1" dirty="0" smtClean="0">
                <a:solidFill>
                  <a:srgbClr val="0E5296"/>
                </a:solidFill>
                <a:cs typeface="Arial" charset="0"/>
              </a:rPr>
              <a:t>Convention on the Elimination of all forms of Discrimination Against Women (CEDAW - 1979)</a:t>
            </a:r>
            <a:endParaRPr lang="nl-BE" sz="1400" b="1" dirty="0" smtClean="0">
              <a:solidFill>
                <a:srgbClr val="0E5296"/>
              </a:solidFill>
              <a:cs typeface="Arial" charset="0"/>
            </a:endParaRPr>
          </a:p>
          <a:p>
            <a:pPr eaLnBrk="1" hangingPunct="1">
              <a:buClr>
                <a:srgbClr val="3C8C93"/>
              </a:buClr>
              <a:buFont typeface="Wingdings" pitchFamily="-84" charset="2"/>
              <a:buChar char="Ø"/>
            </a:pPr>
            <a:r>
              <a:rPr lang="en-GB" sz="1400" b="1" dirty="0" smtClean="0">
                <a:solidFill>
                  <a:srgbClr val="0E5296"/>
                </a:solidFill>
                <a:cs typeface="Arial" charset="0"/>
              </a:rPr>
              <a:t>Beijing Declaration and Platform for Action (</a:t>
            </a:r>
            <a:r>
              <a:rPr lang="en-GB" sz="1400" b="1" dirty="0" err="1" smtClean="0">
                <a:solidFill>
                  <a:srgbClr val="0E5296"/>
                </a:solidFill>
                <a:cs typeface="Arial" charset="0"/>
              </a:rPr>
              <a:t>PfA</a:t>
            </a:r>
            <a:r>
              <a:rPr lang="en-GB" sz="1400" b="1" dirty="0" smtClean="0">
                <a:solidFill>
                  <a:srgbClr val="0E5296"/>
                </a:solidFill>
                <a:cs typeface="Arial" charset="0"/>
              </a:rPr>
              <a:t>) (1995)</a:t>
            </a:r>
            <a:endParaRPr lang="nl-BE" sz="1400" b="1" dirty="0" smtClean="0">
              <a:solidFill>
                <a:srgbClr val="0E5296"/>
              </a:solidFill>
              <a:cs typeface="Arial" charset="0"/>
            </a:endParaRPr>
          </a:p>
          <a:p>
            <a:pPr eaLnBrk="1" hangingPunct="1">
              <a:buClr>
                <a:srgbClr val="3C8C93"/>
              </a:buClr>
              <a:buFont typeface="Wingdings" pitchFamily="-84" charset="2"/>
              <a:buChar char="Ø"/>
            </a:pPr>
            <a:r>
              <a:rPr lang="en-GB" sz="1400" b="1" dirty="0" smtClean="0">
                <a:solidFill>
                  <a:srgbClr val="0E5296"/>
                </a:solidFill>
                <a:cs typeface="Arial" charset="0"/>
              </a:rPr>
              <a:t>Millennium Development Goals (2000), MDG3</a:t>
            </a:r>
          </a:p>
          <a:p>
            <a:pPr eaLnBrk="1" hangingPunct="1">
              <a:buClr>
                <a:srgbClr val="3C8C93"/>
              </a:buClr>
              <a:buFont typeface="Wingdings" pitchFamily="-84" charset="2"/>
              <a:buChar char="Ø"/>
            </a:pPr>
            <a:r>
              <a:rPr lang="en-US" sz="1400" b="1" dirty="0" smtClean="0">
                <a:solidFill>
                  <a:srgbClr val="0E5296"/>
                </a:solidFill>
                <a:cs typeface="Arial" charset="0"/>
              </a:rPr>
              <a:t>Protocol to the African Charter of Human and People’s Rights on the Rights of Women in Africa (Maputo Protocol – 2003)</a:t>
            </a:r>
          </a:p>
          <a:p>
            <a:pPr eaLnBrk="1" hangingPunct="1">
              <a:buClr>
                <a:srgbClr val="3C8C93"/>
              </a:buClr>
              <a:buFont typeface="Wingdings" pitchFamily="-84" charset="2"/>
              <a:buChar char="Ø"/>
            </a:pPr>
            <a:r>
              <a:rPr lang="en-US" sz="1400" b="1" dirty="0" smtClean="0">
                <a:solidFill>
                  <a:srgbClr val="0E5296"/>
                </a:solidFill>
                <a:cs typeface="Arial" charset="0"/>
              </a:rPr>
              <a:t>Inter-American convention on the Prevention, Punishment, and Eradication of Violence against Women, 1994 (Belem do Para)</a:t>
            </a:r>
            <a:endParaRPr lang="en-GB" sz="1400" b="1" dirty="0" smtClean="0">
              <a:solidFill>
                <a:srgbClr val="0E5296"/>
              </a:solidFill>
              <a:cs typeface="Arial" charset="0"/>
            </a:endParaRPr>
          </a:p>
          <a:p>
            <a:pPr eaLnBrk="1" hangingPunct="1">
              <a:buClr>
                <a:srgbClr val="3C8C93"/>
              </a:buClr>
              <a:buFontTx/>
              <a:buNone/>
            </a:pPr>
            <a:endParaRPr lang="en-GB" sz="1400" b="1" dirty="0" smtClean="0">
              <a:solidFill>
                <a:srgbClr val="0E5296"/>
              </a:solidFill>
              <a:cs typeface="Arial" charset="0"/>
            </a:endParaRPr>
          </a:p>
          <a:p>
            <a:pPr eaLnBrk="1" hangingPunct="1">
              <a:buClr>
                <a:srgbClr val="3C8C93"/>
              </a:buClr>
              <a:buFontTx/>
              <a:buNone/>
            </a:pPr>
            <a:r>
              <a:rPr lang="en-GB" sz="1400" b="1" u="sng" dirty="0" smtClean="0">
                <a:solidFill>
                  <a:srgbClr val="0E5296"/>
                </a:solidFill>
                <a:cs typeface="Arial" charset="0"/>
              </a:rPr>
              <a:t>Institutional dimension: </a:t>
            </a:r>
          </a:p>
          <a:p>
            <a:pPr eaLnBrk="1" hangingPunct="1">
              <a:buClr>
                <a:srgbClr val="3C8C93"/>
              </a:buClr>
              <a:buFont typeface="Wingdings" pitchFamily="-84" charset="2"/>
              <a:buChar char="Ø"/>
            </a:pPr>
            <a:r>
              <a:rPr lang="en-US" sz="1400" b="1" dirty="0" smtClean="0">
                <a:solidFill>
                  <a:srgbClr val="0E5296"/>
                </a:solidFill>
                <a:cs typeface="Arial" charset="0"/>
              </a:rPr>
              <a:t>CEDAW monitoring process on reporting</a:t>
            </a:r>
          </a:p>
          <a:p>
            <a:pPr eaLnBrk="1" hangingPunct="1">
              <a:buClr>
                <a:srgbClr val="3C8C93"/>
              </a:buClr>
              <a:buFont typeface="Wingdings" pitchFamily="-84" charset="2"/>
              <a:buChar char="Ø"/>
            </a:pPr>
            <a:r>
              <a:rPr lang="en-US" sz="1400" b="1" dirty="0" smtClean="0">
                <a:solidFill>
                  <a:srgbClr val="0E5296"/>
                </a:solidFill>
                <a:cs typeface="Arial" charset="0"/>
              </a:rPr>
              <a:t>CEDAW Optional Protocol (in force since 2000) on the procedures for (a) claims of violations of rights to the CEDAW Committee, and (b) enquiry procedures</a:t>
            </a:r>
          </a:p>
          <a:p>
            <a:pPr eaLnBrk="1" hangingPunct="1">
              <a:buClr>
                <a:srgbClr val="3C8C93"/>
              </a:buClr>
              <a:buFont typeface="Wingdings" pitchFamily="-84" charset="2"/>
              <a:buChar char="Ø"/>
            </a:pPr>
            <a:r>
              <a:rPr lang="en-GB" sz="1400" b="1" dirty="0" smtClean="0"/>
              <a:t>UN Special </a:t>
            </a:r>
            <a:r>
              <a:rPr lang="en-GB" sz="1400" b="1" dirty="0" err="1" smtClean="0"/>
              <a:t>Rapporteur</a:t>
            </a:r>
            <a:r>
              <a:rPr lang="en-GB" sz="1400" b="1" dirty="0" smtClean="0"/>
              <a:t> on Violence Against Women</a:t>
            </a:r>
            <a:endParaRPr lang="en-US" sz="1400" dirty="0" smtClean="0"/>
          </a:p>
          <a:p>
            <a:pPr eaLnBrk="1" hangingPunct="1">
              <a:buClr>
                <a:srgbClr val="3C8C93"/>
              </a:buClr>
              <a:buFontTx/>
              <a:buNone/>
            </a:pPr>
            <a:endParaRPr lang="en-US" sz="1400" b="1" dirty="0" smtClean="0">
              <a:solidFill>
                <a:srgbClr val="0E5296"/>
              </a:solidFill>
              <a:latin typeface="Arial" charset="0"/>
              <a:cs typeface="Arial" charset="0"/>
            </a:endParaRPr>
          </a:p>
          <a:p>
            <a:pPr eaLnBrk="1" hangingPunct="1">
              <a:buClr>
                <a:srgbClr val="3C8C93"/>
              </a:buClr>
              <a:buFont typeface="Wingdings" pitchFamily="-84" charset="2"/>
              <a:buChar char="Ø"/>
            </a:pPr>
            <a:endParaRPr lang="fr-FR" b="1" dirty="0" smtClean="0">
              <a:solidFill>
                <a:srgbClr val="0E5296"/>
              </a:solidFill>
              <a:latin typeface="Arial"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nummer 3"/>
          <p:cNvSpPr>
            <a:spLocks noGrp="1"/>
          </p:cNvSpPr>
          <p:nvPr>
            <p:ph type="sldNum" sz="quarter" idx="12"/>
          </p:nvPr>
        </p:nvSpPr>
        <p:spPr>
          <a:noFill/>
        </p:spPr>
        <p:txBody>
          <a:bodyPr/>
          <a:lstStyle/>
          <a:p>
            <a:fld id="{F6737175-CCD7-468A-8C41-5DC658CF3760}" type="slidenum">
              <a:rPr lang="en-GB"/>
              <a:pPr/>
              <a:t>11</a:t>
            </a:fld>
            <a:endParaRPr lang="en-GB"/>
          </a:p>
        </p:txBody>
      </p:sp>
      <p:sp>
        <p:nvSpPr>
          <p:cNvPr id="48131" name="Rectangle 2"/>
          <p:cNvSpPr>
            <a:spLocks noGrp="1" noChangeArrowheads="1"/>
          </p:cNvSpPr>
          <p:nvPr>
            <p:ph type="title"/>
          </p:nvPr>
        </p:nvSpPr>
        <p:spPr>
          <a:xfrm>
            <a:off x="158750" y="1268413"/>
            <a:ext cx="8604250" cy="865187"/>
          </a:xfrm>
        </p:spPr>
        <p:txBody>
          <a:bodyPr/>
          <a:lstStyle/>
          <a:p>
            <a:r>
              <a:rPr lang="en-US" sz="2800" smtClean="0">
                <a:cs typeface="Arial" charset="0"/>
              </a:rPr>
              <a:t>iii. EU approach </a:t>
            </a:r>
          </a:p>
        </p:txBody>
      </p:sp>
      <p:sp>
        <p:nvSpPr>
          <p:cNvPr id="10" name="Rectangle 3"/>
          <p:cNvSpPr txBox="1">
            <a:spLocks noChangeArrowheads="1"/>
          </p:cNvSpPr>
          <p:nvPr/>
        </p:nvSpPr>
        <p:spPr bwMode="auto">
          <a:xfrm>
            <a:off x="457200" y="2514600"/>
            <a:ext cx="8363272" cy="1981200"/>
          </a:xfrm>
          <a:prstGeom prst="rect">
            <a:avLst/>
          </a:prstGeom>
          <a:noFill/>
          <a:ln w="9525">
            <a:noFill/>
            <a:miter lim="800000"/>
            <a:headEnd/>
            <a:tailEnd/>
          </a:ln>
        </p:spPr>
        <p:txBody>
          <a:bodyPr/>
          <a:lstStyle/>
          <a:p>
            <a:pPr marL="342900" indent="-342900">
              <a:spcBef>
                <a:spcPct val="20000"/>
              </a:spcBef>
              <a:buClr>
                <a:srgbClr val="3C8C93"/>
              </a:buClr>
            </a:pPr>
            <a:r>
              <a:rPr lang="en-US" sz="1600" b="1" i="1" u="sng" dirty="0">
                <a:solidFill>
                  <a:srgbClr val="0E5296"/>
                </a:solidFill>
                <a:latin typeface="Verdana" pitchFamily="-84" charset="0"/>
              </a:rPr>
              <a:t>EU Commitments on Justice and Democracy</a:t>
            </a:r>
          </a:p>
          <a:p>
            <a:pPr marL="342900" indent="-342900">
              <a:spcBef>
                <a:spcPct val="20000"/>
              </a:spcBef>
              <a:buClr>
                <a:srgbClr val="3C8C93"/>
              </a:buClr>
              <a:buFont typeface="Wingdings" pitchFamily="-84" charset="2"/>
              <a:buChar char="Ø"/>
            </a:pPr>
            <a:r>
              <a:rPr lang="en-US" sz="1600" b="1" i="1" dirty="0">
                <a:solidFill>
                  <a:srgbClr val="0E5296"/>
                </a:solidFill>
                <a:latin typeface="Verdana" pitchFamily="-84" charset="0"/>
              </a:rPr>
              <a:t>Treaty of the European Union: </a:t>
            </a:r>
          </a:p>
          <a:p>
            <a:pPr marL="342900" indent="-342900">
              <a:spcBef>
                <a:spcPct val="20000"/>
              </a:spcBef>
              <a:buClr>
                <a:srgbClr val="3C8C93"/>
              </a:buClr>
              <a:buFont typeface="Wingdings" pitchFamily="-84" charset="2"/>
              <a:buChar char="Ø"/>
            </a:pPr>
            <a:r>
              <a:rPr lang="en-US" sz="1600" b="1" i="1" dirty="0">
                <a:solidFill>
                  <a:srgbClr val="0E5296"/>
                </a:solidFill>
                <a:latin typeface="Verdana" pitchFamily="-84" charset="0"/>
              </a:rPr>
              <a:t>European Consensus on Development (2006</a:t>
            </a:r>
            <a:r>
              <a:rPr lang="en-US" sz="1600" b="1" i="1" dirty="0" smtClean="0">
                <a:solidFill>
                  <a:srgbClr val="0E5296"/>
                </a:solidFill>
                <a:latin typeface="Verdana" pitchFamily="-84" charset="0"/>
              </a:rPr>
              <a:t>)</a:t>
            </a:r>
          </a:p>
          <a:p>
            <a:pPr marL="342900" indent="-342900">
              <a:spcBef>
                <a:spcPct val="20000"/>
              </a:spcBef>
              <a:buClr>
                <a:srgbClr val="3C8C93"/>
              </a:buClr>
              <a:buFont typeface="Wingdings" pitchFamily="-84" charset="2"/>
              <a:buChar char="Ø"/>
            </a:pPr>
            <a:r>
              <a:rPr lang="en-US" sz="1600" b="1" i="1" dirty="0" smtClean="0">
                <a:solidFill>
                  <a:srgbClr val="0E5296"/>
                </a:solidFill>
                <a:latin typeface="Verdana" pitchFamily="-84" charset="0"/>
              </a:rPr>
              <a:t>EC Communication on Gender Equality and women empowerment (8 of March 2007)</a:t>
            </a:r>
          </a:p>
          <a:p>
            <a:pPr marL="342900" indent="-342900">
              <a:spcBef>
                <a:spcPct val="20000"/>
              </a:spcBef>
              <a:buClr>
                <a:srgbClr val="3C8C93"/>
              </a:buClr>
              <a:buFont typeface="Wingdings" pitchFamily="-84" charset="2"/>
              <a:buChar char="Ø"/>
            </a:pPr>
            <a:r>
              <a:rPr lang="en-US" sz="1600" b="1" i="1" dirty="0" smtClean="0">
                <a:solidFill>
                  <a:srgbClr val="0E5296"/>
                </a:solidFill>
                <a:latin typeface="Verdana" pitchFamily="-84" charset="0"/>
              </a:rPr>
              <a:t>EU Guideline on Violence against women and girls (2008)</a:t>
            </a:r>
          </a:p>
          <a:p>
            <a:pPr marL="342900" indent="-342900">
              <a:spcBef>
                <a:spcPct val="20000"/>
              </a:spcBef>
              <a:buClr>
                <a:srgbClr val="3C8C93"/>
              </a:buClr>
              <a:buFont typeface="Wingdings" pitchFamily="-84" charset="2"/>
              <a:buChar char="Ø"/>
            </a:pPr>
            <a:r>
              <a:rPr lang="en-US" sz="1600" b="1" i="1" dirty="0" smtClean="0">
                <a:solidFill>
                  <a:srgbClr val="0E5296"/>
                </a:solidFill>
                <a:latin typeface="Verdana" pitchFamily="-84" charset="0"/>
              </a:rPr>
              <a:t>EU Comprehensive approach to implementing UNSCR 1325 + 1820 (2008)</a:t>
            </a:r>
            <a:endParaRPr lang="en-US" sz="1600" b="1" i="1" dirty="0">
              <a:solidFill>
                <a:srgbClr val="0E5296"/>
              </a:solidFill>
              <a:latin typeface="Verdana" pitchFamily="-84" charset="0"/>
            </a:endParaRPr>
          </a:p>
          <a:p>
            <a:pPr marL="342900" indent="-342900">
              <a:spcBef>
                <a:spcPct val="20000"/>
              </a:spcBef>
              <a:buClr>
                <a:srgbClr val="3C8C93"/>
              </a:buClr>
              <a:buFont typeface="Wingdings" pitchFamily="-84" charset="2"/>
              <a:buChar char="Ø"/>
            </a:pPr>
            <a:r>
              <a:rPr lang="en-US" sz="1600" b="1" i="1" dirty="0">
                <a:solidFill>
                  <a:srgbClr val="0E5296"/>
                </a:solidFill>
                <a:latin typeface="Verdana" pitchFamily="-84" charset="0"/>
              </a:rPr>
              <a:t>European Instrument for Democracy and Human Rights – EIDHR (2006; 2010)</a:t>
            </a:r>
          </a:p>
          <a:p>
            <a:pPr marL="342900" indent="-342900">
              <a:spcBef>
                <a:spcPct val="20000"/>
              </a:spcBef>
              <a:buClr>
                <a:srgbClr val="3C8C93"/>
              </a:buClr>
              <a:buFont typeface="Wingdings" pitchFamily="-84" charset="2"/>
              <a:buChar char="Ø"/>
            </a:pPr>
            <a:r>
              <a:rPr lang="en-US" sz="1600" b="1" i="1" dirty="0">
                <a:solidFill>
                  <a:srgbClr val="0E5296"/>
                </a:solidFill>
                <a:latin typeface="Verdana" pitchFamily="-84" charset="0"/>
              </a:rPr>
              <a:t>Council conclusions on Democracy Support in the EU’s External Relations (2009)</a:t>
            </a:r>
          </a:p>
          <a:p>
            <a:pPr marL="342900" indent="-342900">
              <a:spcBef>
                <a:spcPct val="20000"/>
              </a:spcBef>
              <a:buClr>
                <a:srgbClr val="3C8C93"/>
              </a:buClr>
              <a:buFont typeface="Wingdings" pitchFamily="-84" charset="2"/>
              <a:buChar char="Ø"/>
            </a:pPr>
            <a:r>
              <a:rPr lang="en-US" sz="1600" b="1" i="1" dirty="0">
                <a:solidFill>
                  <a:srgbClr val="0E5296"/>
                </a:solidFill>
                <a:latin typeface="Verdana" pitchFamily="-84" charset="0"/>
              </a:rPr>
              <a:t>EU Strategic Framework on Human Rights and Democracy 2012-2014 (2012)</a:t>
            </a:r>
          </a:p>
          <a:p>
            <a:pPr marL="342900" indent="-342900">
              <a:spcBef>
                <a:spcPct val="20000"/>
              </a:spcBef>
              <a:buClr>
                <a:srgbClr val="3C8C93"/>
              </a:buClr>
              <a:buFont typeface="Wingdings" pitchFamily="-84" charset="2"/>
              <a:buChar char="Ø"/>
            </a:pPr>
            <a:endParaRPr lang="en-GB" sz="1200" b="1" i="1" dirty="0">
              <a:solidFill>
                <a:srgbClr val="0E5296"/>
              </a:solidFill>
            </a:endParaRPr>
          </a:p>
          <a:p>
            <a:pPr marL="342900" indent="-342900">
              <a:spcBef>
                <a:spcPct val="20000"/>
              </a:spcBef>
              <a:buClr>
                <a:srgbClr val="3C8C93"/>
              </a:buClr>
            </a:pPr>
            <a:endParaRPr lang="en-US" sz="1400" b="1" i="1" dirty="0">
              <a:solidFill>
                <a:srgbClr val="0E5296"/>
              </a:solidFill>
            </a:endParaRPr>
          </a:p>
          <a:p>
            <a:pPr marL="342900" indent="-342900">
              <a:spcBef>
                <a:spcPct val="20000"/>
              </a:spcBef>
              <a:buClr>
                <a:srgbClr val="3C8C93"/>
              </a:buClr>
              <a:buFont typeface="Wingdings" pitchFamily="-84" charset="2"/>
              <a:buChar char="Ø"/>
            </a:pPr>
            <a:endParaRPr lang="fr-FR" sz="2400" b="1" i="1" dirty="0">
              <a:solidFill>
                <a:srgbClr val="0E529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nummer 5"/>
          <p:cNvSpPr>
            <a:spLocks noGrp="1"/>
          </p:cNvSpPr>
          <p:nvPr>
            <p:ph type="sldNum" sz="quarter" idx="12"/>
          </p:nvPr>
        </p:nvSpPr>
        <p:spPr>
          <a:noFill/>
        </p:spPr>
        <p:txBody>
          <a:bodyPr/>
          <a:lstStyle/>
          <a:p>
            <a:fld id="{BC5BABDC-A6DA-4ECB-B0E3-F9AE477D769F}" type="slidenum">
              <a:rPr lang="en-GB"/>
              <a:pPr/>
              <a:t>12</a:t>
            </a:fld>
            <a:endParaRPr lang="en-GB"/>
          </a:p>
        </p:txBody>
      </p:sp>
      <p:sp>
        <p:nvSpPr>
          <p:cNvPr id="50179" name="Rectangle 2"/>
          <p:cNvSpPr>
            <a:spLocks noGrp="1" noChangeArrowheads="1"/>
          </p:cNvSpPr>
          <p:nvPr>
            <p:ph type="title"/>
          </p:nvPr>
        </p:nvSpPr>
        <p:spPr>
          <a:xfrm>
            <a:off x="468313" y="990600"/>
            <a:ext cx="8229600" cy="936625"/>
          </a:xfrm>
        </p:spPr>
        <p:txBody>
          <a:bodyPr/>
          <a:lstStyle/>
          <a:p>
            <a:r>
              <a:rPr lang="fr-BE" sz="2800" smtClean="0"/>
              <a:t>EU Gender strategy</a:t>
            </a:r>
            <a:endParaRPr lang="fr-FR" sz="2800" smtClean="0"/>
          </a:p>
        </p:txBody>
      </p:sp>
      <p:sp>
        <p:nvSpPr>
          <p:cNvPr id="50180" name="Rectangle 3"/>
          <p:cNvSpPr>
            <a:spLocks noGrp="1" noChangeArrowheads="1"/>
          </p:cNvSpPr>
          <p:nvPr>
            <p:ph type="body" idx="1"/>
          </p:nvPr>
        </p:nvSpPr>
        <p:spPr>
          <a:xfrm>
            <a:off x="457200" y="1752600"/>
            <a:ext cx="8229600" cy="1135063"/>
          </a:xfrm>
          <a:ln>
            <a:solidFill>
              <a:srgbClr val="0E5296"/>
            </a:solidFill>
          </a:ln>
        </p:spPr>
        <p:txBody>
          <a:bodyPr/>
          <a:lstStyle/>
          <a:p>
            <a:pPr>
              <a:buFontTx/>
              <a:buNone/>
            </a:pPr>
            <a:r>
              <a:rPr lang="en-GB" sz="1600" b="1" smtClean="0">
                <a:latin typeface="Arial" charset="0"/>
                <a:cs typeface="Arial" charset="0"/>
              </a:rPr>
              <a:t>EU Gender 3 pronged approach </a:t>
            </a:r>
          </a:p>
          <a:p>
            <a:pPr>
              <a:buClrTx/>
            </a:pPr>
            <a:r>
              <a:rPr lang="en-GB" sz="1400" b="1" smtClean="0">
                <a:latin typeface="Arial" charset="0"/>
                <a:cs typeface="Arial" charset="0"/>
              </a:rPr>
              <a:t>Political and policy dialogue </a:t>
            </a:r>
            <a:r>
              <a:rPr lang="en-GB" sz="1400" smtClean="0">
                <a:latin typeface="Arial" charset="0"/>
                <a:cs typeface="Arial" charset="0"/>
              </a:rPr>
              <a:t>on gender equality</a:t>
            </a:r>
          </a:p>
          <a:p>
            <a:pPr>
              <a:buClrTx/>
            </a:pPr>
            <a:r>
              <a:rPr lang="en-GB" sz="1400" b="1" smtClean="0">
                <a:latin typeface="Arial" charset="0"/>
                <a:cs typeface="Arial" charset="0"/>
              </a:rPr>
              <a:t>Gender mainstreaming </a:t>
            </a:r>
            <a:r>
              <a:rPr lang="en-GB" sz="1400" smtClean="0">
                <a:latin typeface="Arial" charset="0"/>
                <a:cs typeface="Arial" charset="0"/>
              </a:rPr>
              <a:t>in all sectors and levels</a:t>
            </a:r>
          </a:p>
          <a:p>
            <a:pPr>
              <a:buClrTx/>
            </a:pPr>
            <a:r>
              <a:rPr lang="en-GB" sz="1400" b="1" smtClean="0">
                <a:latin typeface="Arial" charset="0"/>
                <a:cs typeface="Arial" charset="0"/>
              </a:rPr>
              <a:t>Specific strategic actions </a:t>
            </a:r>
            <a:r>
              <a:rPr lang="en-GB" sz="1400" smtClean="0">
                <a:latin typeface="Arial" charset="0"/>
                <a:cs typeface="Arial" charset="0"/>
              </a:rPr>
              <a:t>for gender equity</a:t>
            </a:r>
          </a:p>
        </p:txBody>
      </p:sp>
      <p:sp>
        <p:nvSpPr>
          <p:cNvPr id="6" name="Rectangle 3"/>
          <p:cNvSpPr txBox="1">
            <a:spLocks noChangeArrowheads="1"/>
          </p:cNvSpPr>
          <p:nvPr/>
        </p:nvSpPr>
        <p:spPr bwMode="auto">
          <a:xfrm>
            <a:off x="457200" y="2971800"/>
            <a:ext cx="8229600" cy="3733800"/>
          </a:xfrm>
          <a:prstGeom prst="rect">
            <a:avLst/>
          </a:prstGeom>
          <a:noFill/>
          <a:ln w="9525">
            <a:solidFill>
              <a:srgbClr val="0E5296"/>
            </a:solidFill>
            <a:miter lim="800000"/>
            <a:headEnd/>
            <a:tailEnd/>
          </a:ln>
        </p:spPr>
        <p:txBody>
          <a:bodyPr/>
          <a:lstStyle/>
          <a:p>
            <a:pPr marL="342900" indent="-342900" eaLnBrk="0" hangingPunct="0">
              <a:spcBef>
                <a:spcPct val="20000"/>
              </a:spcBef>
              <a:buClr>
                <a:schemeClr val="bg1"/>
              </a:buClr>
            </a:pPr>
            <a:r>
              <a:rPr lang="en-GB" sz="1600" b="1" i="1">
                <a:solidFill>
                  <a:srgbClr val="0F5494"/>
                </a:solidFill>
              </a:rPr>
              <a:t>EU-Gender Action Plan 2010-2015</a:t>
            </a:r>
          </a:p>
          <a:p>
            <a:pPr marL="342900" indent="-342900" eaLnBrk="0" hangingPunct="0">
              <a:spcBef>
                <a:spcPct val="20000"/>
              </a:spcBef>
              <a:buFontTx/>
              <a:buChar char="•"/>
            </a:pPr>
            <a:r>
              <a:rPr lang="en-GB" sz="1400" b="1">
                <a:solidFill>
                  <a:srgbClr val="0F5494"/>
                </a:solidFill>
              </a:rPr>
              <a:t>Specific Objective 8: </a:t>
            </a:r>
            <a:r>
              <a:rPr lang="en-US" sz="1400" i="1">
                <a:solidFill>
                  <a:srgbClr val="0F5494"/>
                </a:solidFill>
              </a:rPr>
              <a:t>Strengthen EU support to partner countries in combating gender-based violence and all forms of discriminations against women and girls </a:t>
            </a:r>
            <a:endParaRPr lang="en-GB" sz="1400" i="1">
              <a:solidFill>
                <a:srgbClr val="0F5494"/>
              </a:solidFill>
            </a:endParaRPr>
          </a:p>
          <a:p>
            <a:pPr marL="342900" indent="-342900" eaLnBrk="0" hangingPunct="0">
              <a:spcBef>
                <a:spcPct val="20000"/>
              </a:spcBef>
              <a:buFontTx/>
              <a:buChar char="•"/>
            </a:pPr>
            <a:r>
              <a:rPr lang="en-GB" sz="1400" b="1">
                <a:solidFill>
                  <a:srgbClr val="0F5494"/>
                </a:solidFill>
              </a:rPr>
              <a:t>Targets:</a:t>
            </a:r>
          </a:p>
          <a:p>
            <a:pPr marL="342900" indent="-342900" eaLnBrk="0" hangingPunct="0">
              <a:spcBef>
                <a:spcPct val="20000"/>
              </a:spcBef>
            </a:pPr>
            <a:r>
              <a:rPr lang="en-US" sz="1400" i="1">
                <a:solidFill>
                  <a:srgbClr val="0F5494"/>
                </a:solidFill>
              </a:rPr>
              <a:t>⇨ Indicator 8.1.1 By 2011 at least 50% of the EU Delegations introduce specific measures on the role of external assistance and development co-operation in their local strategies for the implementation of the EU Guidelines on Violence against Women and Girls and Combating All Forms of Discrimination against them.</a:t>
            </a:r>
          </a:p>
          <a:p>
            <a:pPr marL="342900" indent="-342900" eaLnBrk="0" hangingPunct="0">
              <a:spcBef>
                <a:spcPct val="20000"/>
              </a:spcBef>
            </a:pPr>
            <a:r>
              <a:rPr lang="en-US" sz="1400">
                <a:solidFill>
                  <a:srgbClr val="0F5494"/>
                </a:solidFill>
              </a:rPr>
              <a:t>⇨ </a:t>
            </a:r>
            <a:r>
              <a:rPr lang="en-US" sz="1400" i="1">
                <a:solidFill>
                  <a:srgbClr val="0F5494"/>
                </a:solidFill>
              </a:rPr>
              <a:t>Indicator 8.1.2 By 2015 80% of the EU Delegations introduce specific measures on the role of external assistance and development co-operation in their local strategies for the implementation of the EU Guidelines on Violence against Women and Girls and Combating All Forms of Discrimination against them</a:t>
            </a:r>
          </a:p>
          <a:p>
            <a:pPr marL="342900" indent="-342900" eaLnBrk="0" hangingPunct="0">
              <a:spcBef>
                <a:spcPct val="20000"/>
              </a:spcBef>
            </a:pPr>
            <a:r>
              <a:rPr lang="en-US" sz="1400" i="1">
                <a:solidFill>
                  <a:srgbClr val="0F5494"/>
                </a:solidFill>
              </a:rPr>
              <a:t>⇨ Indicator 8.2-8.3.1 The thematic programmes and instruments (European Instrument for Democracy and Human Rights, Investing in People etc) will support NSAs to implement the EU Guidelines on Violence against Women and Girls and Combating All Forms of Discrimination against them</a:t>
            </a:r>
            <a:endParaRPr lang="fr-FR" sz="1400" i="1">
              <a:solidFill>
                <a:srgbClr val="0F5494"/>
              </a:solidFill>
              <a:latin typeface="Verdana" pitchFamily="-84" charset="0"/>
              <a:ea typeface="ＭＳ Ｐゴシック" pitchFamily="-8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041400"/>
            <a:ext cx="9144000" cy="863600"/>
          </a:xfrm>
        </p:spPr>
        <p:txBody>
          <a:bodyPr/>
          <a:lstStyle/>
          <a:p>
            <a:r>
              <a:rPr lang="en-US" sz="2800" smtClean="0">
                <a:latin typeface="Arial" charset="0"/>
                <a:cs typeface="Arial" charset="0"/>
              </a:rPr>
              <a:t>iv. Gender dimension of justice: Legal Frameworks</a:t>
            </a:r>
            <a:endParaRPr lang="fr-FR" sz="2800" smtClean="0">
              <a:latin typeface="Arial" charset="0"/>
              <a:cs typeface="Arial" charset="0"/>
            </a:endParaRPr>
          </a:p>
        </p:txBody>
      </p:sp>
      <p:sp>
        <p:nvSpPr>
          <p:cNvPr id="52227" name="Tijdelijke aanduiding voor tekst 9"/>
          <p:cNvSpPr>
            <a:spLocks noGrp="1"/>
          </p:cNvSpPr>
          <p:nvPr>
            <p:ph type="body" idx="1"/>
          </p:nvPr>
        </p:nvSpPr>
        <p:spPr>
          <a:xfrm>
            <a:off x="457200" y="1752600"/>
            <a:ext cx="8077200" cy="346075"/>
          </a:xfrm>
          <a:solidFill>
            <a:srgbClr val="99CCFF"/>
          </a:solidFill>
        </p:spPr>
        <p:txBody>
          <a:bodyPr/>
          <a:lstStyle/>
          <a:p>
            <a:pPr algn="ctr"/>
            <a:r>
              <a:rPr lang="en-US" sz="1600" smtClean="0"/>
              <a:t>Areas of  marginalization</a:t>
            </a:r>
            <a:endParaRPr lang="nl-BE" sz="1600" smtClean="0"/>
          </a:p>
        </p:txBody>
      </p:sp>
      <p:graphicFrame>
        <p:nvGraphicFramePr>
          <p:cNvPr id="13" name="Tijdelijke aanduiding voor inhoud 12"/>
          <p:cNvGraphicFramePr>
            <a:graphicFrameLocks noGrp="1"/>
          </p:cNvGraphicFramePr>
          <p:nvPr>
            <p:ph sz="half" idx="2"/>
          </p:nvPr>
        </p:nvGraphicFramePr>
        <p:xfrm>
          <a:off x="467544" y="2204864"/>
          <a:ext cx="2520280" cy="4422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Tijdelijke aanduiding voor inhoud 13"/>
          <p:cNvGraphicFramePr>
            <a:graphicFrameLocks noGrp="1"/>
          </p:cNvGraphicFramePr>
          <p:nvPr>
            <p:ph sz="quarter" idx="4"/>
          </p:nvPr>
        </p:nvGraphicFramePr>
        <p:xfrm>
          <a:off x="2895600" y="2174875"/>
          <a:ext cx="5996881" cy="44224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2230" name="Tijdelijke aanduiding voor dianummer 5"/>
          <p:cNvSpPr>
            <a:spLocks noGrp="1"/>
          </p:cNvSpPr>
          <p:nvPr>
            <p:ph type="sldNum" sz="quarter" idx="12"/>
          </p:nvPr>
        </p:nvSpPr>
        <p:spPr>
          <a:noFill/>
        </p:spPr>
        <p:txBody>
          <a:bodyPr/>
          <a:lstStyle/>
          <a:p>
            <a:fld id="{28E46A65-F251-474C-AD96-75C64305ADF7}" type="slidenum">
              <a:rPr lang="en-GB"/>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1193800"/>
            <a:ext cx="9144000" cy="863600"/>
          </a:xfrm>
        </p:spPr>
        <p:txBody>
          <a:bodyPr/>
          <a:lstStyle/>
          <a:p>
            <a:r>
              <a:rPr lang="en-US" sz="2000" smtClean="0">
                <a:latin typeface="Arial" charset="0"/>
                <a:cs typeface="Arial" charset="0"/>
              </a:rPr>
              <a:t>Strategies to enhance the creation of non-discriminatory legal frameworks</a:t>
            </a:r>
            <a:endParaRPr lang="fr-FR" sz="2000" smtClean="0">
              <a:latin typeface="Arial" charset="0"/>
              <a:cs typeface="Arial" charset="0"/>
            </a:endParaRPr>
          </a:p>
        </p:txBody>
      </p:sp>
      <p:sp>
        <p:nvSpPr>
          <p:cNvPr id="54275" name="Tijdelijke aanduiding voor dianummer 5"/>
          <p:cNvSpPr>
            <a:spLocks noGrp="1"/>
          </p:cNvSpPr>
          <p:nvPr>
            <p:ph type="sldNum" sz="quarter" idx="12"/>
          </p:nvPr>
        </p:nvSpPr>
        <p:spPr>
          <a:noFill/>
        </p:spPr>
        <p:txBody>
          <a:bodyPr/>
          <a:lstStyle/>
          <a:p>
            <a:fld id="{4EC7468E-6055-4445-8584-0D756658370B}" type="slidenum">
              <a:rPr lang="en-GB"/>
              <a:pPr/>
              <a:t>14</a:t>
            </a:fld>
            <a:endParaRPr lang="en-GB"/>
          </a:p>
        </p:txBody>
      </p:sp>
      <p:sp>
        <p:nvSpPr>
          <p:cNvPr id="54276" name="Content Placeholder 12"/>
          <p:cNvSpPr>
            <a:spLocks noGrp="1"/>
          </p:cNvSpPr>
          <p:nvPr>
            <p:ph sz="quarter" idx="4"/>
          </p:nvPr>
        </p:nvSpPr>
        <p:spPr>
          <a:xfrm>
            <a:off x="533400" y="2362200"/>
            <a:ext cx="4254624" cy="609600"/>
          </a:xfrm>
          <a:solidFill>
            <a:srgbClr val="99CCFF"/>
          </a:solidFill>
          <a:ln>
            <a:solidFill>
              <a:srgbClr val="0E5296"/>
            </a:solidFill>
          </a:ln>
        </p:spPr>
        <p:txBody>
          <a:bodyPr/>
          <a:lstStyle/>
          <a:p>
            <a:pPr>
              <a:buFontTx/>
              <a:buNone/>
            </a:pPr>
            <a:r>
              <a:rPr lang="en-US" sz="1400" b="1" dirty="0" smtClean="0"/>
              <a:t>Capacity building on CEDAW </a:t>
            </a:r>
          </a:p>
          <a:p>
            <a:pPr>
              <a:buFontTx/>
              <a:buNone/>
            </a:pPr>
            <a:r>
              <a:rPr lang="en-GB" sz="1400" dirty="0" smtClean="0"/>
              <a:t>(Reporting)</a:t>
            </a:r>
          </a:p>
        </p:txBody>
      </p:sp>
      <p:sp>
        <p:nvSpPr>
          <p:cNvPr id="54277" name="Content Placeholder 12"/>
          <p:cNvSpPr>
            <a:spLocks noGrp="1"/>
          </p:cNvSpPr>
          <p:nvPr>
            <p:ph sz="quarter" idx="4"/>
          </p:nvPr>
        </p:nvSpPr>
        <p:spPr>
          <a:xfrm>
            <a:off x="533400" y="3276600"/>
            <a:ext cx="4254624" cy="533400"/>
          </a:xfrm>
          <a:solidFill>
            <a:srgbClr val="99CCFF"/>
          </a:solidFill>
          <a:ln>
            <a:solidFill>
              <a:srgbClr val="0E5296"/>
            </a:solidFill>
          </a:ln>
        </p:spPr>
        <p:txBody>
          <a:bodyPr/>
          <a:lstStyle/>
          <a:p>
            <a:pPr>
              <a:buFontTx/>
              <a:buNone/>
            </a:pPr>
            <a:r>
              <a:rPr lang="en-US" sz="1400" b="1" dirty="0" smtClean="0"/>
              <a:t>Shadow reports on CEDAW </a:t>
            </a:r>
          </a:p>
          <a:p>
            <a:pPr>
              <a:buFontTx/>
              <a:buNone/>
            </a:pPr>
            <a:r>
              <a:rPr lang="en-GB" sz="1400" dirty="0" smtClean="0"/>
              <a:t>(Awareness raising)</a:t>
            </a:r>
          </a:p>
        </p:txBody>
      </p:sp>
      <p:sp>
        <p:nvSpPr>
          <p:cNvPr id="54278" name="Content Placeholder 12"/>
          <p:cNvSpPr>
            <a:spLocks noGrp="1"/>
          </p:cNvSpPr>
          <p:nvPr>
            <p:ph sz="quarter" idx="4"/>
          </p:nvPr>
        </p:nvSpPr>
        <p:spPr>
          <a:xfrm>
            <a:off x="533400" y="4114800"/>
            <a:ext cx="4254624" cy="533400"/>
          </a:xfrm>
          <a:solidFill>
            <a:srgbClr val="99CCFF"/>
          </a:solidFill>
          <a:ln>
            <a:solidFill>
              <a:srgbClr val="0E5296"/>
            </a:solidFill>
          </a:ln>
        </p:spPr>
        <p:txBody>
          <a:bodyPr/>
          <a:lstStyle/>
          <a:p>
            <a:pPr>
              <a:buFontTx/>
              <a:buNone/>
            </a:pPr>
            <a:r>
              <a:rPr lang="en-GB" sz="1400" b="1" dirty="0" smtClean="0"/>
              <a:t>Capacity building for </a:t>
            </a:r>
            <a:r>
              <a:rPr lang="en-US" sz="1400" b="1" dirty="0" smtClean="0"/>
              <a:t>structural changes</a:t>
            </a:r>
            <a:endParaRPr lang="en-GB" sz="1400" b="1" dirty="0" smtClean="0"/>
          </a:p>
        </p:txBody>
      </p:sp>
      <p:sp>
        <p:nvSpPr>
          <p:cNvPr id="54279" name="Content Placeholder 12"/>
          <p:cNvSpPr>
            <a:spLocks noGrp="1"/>
          </p:cNvSpPr>
          <p:nvPr>
            <p:ph sz="quarter" idx="4"/>
          </p:nvPr>
        </p:nvSpPr>
        <p:spPr>
          <a:xfrm>
            <a:off x="533400" y="4953000"/>
            <a:ext cx="4254624" cy="990600"/>
          </a:xfrm>
          <a:solidFill>
            <a:srgbClr val="99CCFF"/>
          </a:solidFill>
          <a:ln>
            <a:solidFill>
              <a:srgbClr val="0E5296"/>
            </a:solidFill>
          </a:ln>
        </p:spPr>
        <p:txBody>
          <a:bodyPr/>
          <a:lstStyle/>
          <a:p>
            <a:pPr>
              <a:buFontTx/>
              <a:buNone/>
            </a:pPr>
            <a:r>
              <a:rPr lang="en-US" sz="1400" b="1" dirty="0" smtClean="0"/>
              <a:t>Specific targeted action </a:t>
            </a:r>
            <a:r>
              <a:rPr lang="en-US" sz="1400" dirty="0" smtClean="0"/>
              <a:t>to eliminate </a:t>
            </a:r>
            <a:r>
              <a:rPr lang="en-GB" sz="1400" dirty="0" smtClean="0"/>
              <a:t>the most flagrant gender discrimination in legal frameworks or to address transitional justice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1041400"/>
            <a:ext cx="9144000" cy="863600"/>
          </a:xfrm>
        </p:spPr>
        <p:txBody>
          <a:bodyPr/>
          <a:lstStyle/>
          <a:p>
            <a:r>
              <a:rPr lang="en-US" sz="2800" smtClean="0">
                <a:latin typeface="Arial" charset="0"/>
                <a:cs typeface="Arial" charset="0"/>
              </a:rPr>
              <a:t>v. Gender dimension: Access to Justice</a:t>
            </a:r>
            <a:endParaRPr lang="fr-FR" sz="2800" smtClean="0">
              <a:latin typeface="Arial" charset="0"/>
              <a:cs typeface="Arial" charset="0"/>
            </a:endParaRPr>
          </a:p>
        </p:txBody>
      </p:sp>
      <p:sp>
        <p:nvSpPr>
          <p:cNvPr id="56323" name="Tijdelijke aanduiding voor dianummer 5"/>
          <p:cNvSpPr>
            <a:spLocks noGrp="1"/>
          </p:cNvSpPr>
          <p:nvPr>
            <p:ph type="sldNum" sz="quarter" idx="12"/>
          </p:nvPr>
        </p:nvSpPr>
        <p:spPr>
          <a:noFill/>
        </p:spPr>
        <p:txBody>
          <a:bodyPr/>
          <a:lstStyle/>
          <a:p>
            <a:fld id="{D3F42401-2804-47C7-BA59-C413BBC66749}" type="slidenum">
              <a:rPr lang="en-GB"/>
              <a:pPr/>
              <a:t>15</a:t>
            </a:fld>
            <a:endParaRPr lang="en-GB"/>
          </a:p>
        </p:txBody>
      </p:sp>
      <p:sp>
        <p:nvSpPr>
          <p:cNvPr id="56324" name="Content Placeholder 12"/>
          <p:cNvSpPr>
            <a:spLocks noGrp="1"/>
          </p:cNvSpPr>
          <p:nvPr>
            <p:ph sz="quarter" idx="4"/>
          </p:nvPr>
        </p:nvSpPr>
        <p:spPr>
          <a:xfrm>
            <a:off x="149225" y="1981200"/>
            <a:ext cx="3918719" cy="838200"/>
          </a:xfrm>
          <a:ln>
            <a:solidFill>
              <a:srgbClr val="0E5296"/>
            </a:solidFill>
          </a:ln>
        </p:spPr>
        <p:txBody>
          <a:bodyPr/>
          <a:lstStyle/>
          <a:p>
            <a:pPr>
              <a:buFontTx/>
              <a:buNone/>
            </a:pPr>
            <a:r>
              <a:rPr lang="en-US" sz="1200" b="1" dirty="0" smtClean="0"/>
              <a:t>Social and Institutional obstacles to women’s and girls’ access to justice</a:t>
            </a:r>
            <a:endParaRPr lang="en-US" sz="1200" dirty="0" smtClean="0"/>
          </a:p>
        </p:txBody>
      </p:sp>
      <p:sp>
        <p:nvSpPr>
          <p:cNvPr id="56325" name="Content Placeholder 12"/>
          <p:cNvSpPr>
            <a:spLocks noGrp="1"/>
          </p:cNvSpPr>
          <p:nvPr>
            <p:ph sz="quarter" idx="4"/>
          </p:nvPr>
        </p:nvSpPr>
        <p:spPr>
          <a:xfrm>
            <a:off x="152400" y="3124200"/>
            <a:ext cx="3962400" cy="2971800"/>
          </a:xfrm>
          <a:ln>
            <a:solidFill>
              <a:srgbClr val="0E5296"/>
            </a:solidFill>
          </a:ln>
        </p:spPr>
        <p:txBody>
          <a:bodyPr/>
          <a:lstStyle/>
          <a:p>
            <a:pPr>
              <a:buFontTx/>
              <a:buNone/>
            </a:pPr>
            <a:r>
              <a:rPr lang="pt-PT" sz="1200" b="1" dirty="0" smtClean="0"/>
              <a:t>BARRIERS</a:t>
            </a:r>
          </a:p>
          <a:p>
            <a:pPr>
              <a:buFontTx/>
              <a:buNone/>
            </a:pPr>
            <a:r>
              <a:rPr lang="en-US" sz="1200" dirty="0" smtClean="0"/>
              <a:t>-	lack of knowledge and social pressures</a:t>
            </a:r>
          </a:p>
          <a:p>
            <a:pPr>
              <a:buFontTx/>
              <a:buNone/>
            </a:pPr>
            <a:r>
              <a:rPr lang="en-US" sz="1200" dirty="0" smtClean="0"/>
              <a:t>-	autonomy: Institutional</a:t>
            </a:r>
          </a:p>
          <a:p>
            <a:pPr>
              <a:buFontTx/>
              <a:buNone/>
            </a:pPr>
            <a:r>
              <a:rPr lang="en-US" sz="1200" dirty="0" smtClean="0"/>
              <a:t>-	lack of gender sensitive expertise of staff</a:t>
            </a:r>
          </a:p>
          <a:p>
            <a:pPr>
              <a:buFontTx/>
              <a:buNone/>
            </a:pPr>
            <a:r>
              <a:rPr lang="en-US" sz="1200" dirty="0" smtClean="0"/>
              <a:t>-	lack of resources and basic equipments</a:t>
            </a:r>
          </a:p>
          <a:p>
            <a:pPr>
              <a:buFontTx/>
              <a:buNone/>
            </a:pPr>
            <a:r>
              <a:rPr lang="en-US" sz="1200" dirty="0" smtClean="0"/>
              <a:t>-	underrepresentation of women as judicial actors</a:t>
            </a:r>
          </a:p>
          <a:p>
            <a:pPr>
              <a:buFontTx/>
              <a:buNone/>
            </a:pPr>
            <a:r>
              <a:rPr lang="en-US" sz="1200" dirty="0" smtClean="0"/>
              <a:t>-	costs</a:t>
            </a:r>
          </a:p>
          <a:p>
            <a:pPr>
              <a:buFontTx/>
              <a:buNone/>
            </a:pPr>
            <a:r>
              <a:rPr lang="en-US" sz="1200" dirty="0" smtClean="0"/>
              <a:t>-	lack of legal advice</a:t>
            </a:r>
          </a:p>
          <a:p>
            <a:pPr>
              <a:buFontTx/>
              <a:buNone/>
            </a:pPr>
            <a:r>
              <a:rPr lang="en-US" sz="1200" dirty="0" smtClean="0"/>
              <a:t>-	distance from rural areas </a:t>
            </a:r>
          </a:p>
          <a:p>
            <a:pPr>
              <a:buFontTx/>
              <a:buNone/>
            </a:pPr>
            <a:r>
              <a:rPr lang="en-US" sz="1200" dirty="0" smtClean="0"/>
              <a:t>-	bias in judicial decision-making and discrimination in procedures</a:t>
            </a:r>
          </a:p>
          <a:p>
            <a:pPr>
              <a:buFontTx/>
              <a:buNone/>
            </a:pPr>
            <a:endParaRPr lang="en-US" sz="1200" dirty="0" smtClean="0"/>
          </a:p>
        </p:txBody>
      </p:sp>
      <p:sp>
        <p:nvSpPr>
          <p:cNvPr id="17" name="Right Arrow 16"/>
          <p:cNvSpPr>
            <a:spLocks noChangeArrowheads="1"/>
          </p:cNvSpPr>
          <p:nvPr/>
        </p:nvSpPr>
        <p:spPr bwMode="auto">
          <a:xfrm>
            <a:off x="4211960" y="2204864"/>
            <a:ext cx="762000" cy="304800"/>
          </a:xfrm>
          <a:prstGeom prst="rightArrow">
            <a:avLst>
              <a:gd name="adj1" fmla="val 50000"/>
              <a:gd name="adj2" fmla="val 50000"/>
            </a:avLst>
          </a:prstGeom>
          <a:solidFill>
            <a:srgbClr val="99CCFF"/>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Verdana" pitchFamily="-84" charset="0"/>
            </a:endParaRPr>
          </a:p>
        </p:txBody>
      </p:sp>
      <p:sp>
        <p:nvSpPr>
          <p:cNvPr id="56327" name="Content Placeholder 12"/>
          <p:cNvSpPr>
            <a:spLocks noGrp="1"/>
          </p:cNvSpPr>
          <p:nvPr>
            <p:ph sz="quarter" idx="4"/>
          </p:nvPr>
        </p:nvSpPr>
        <p:spPr>
          <a:xfrm>
            <a:off x="5076056" y="1981200"/>
            <a:ext cx="3816424" cy="838200"/>
          </a:xfrm>
          <a:ln>
            <a:solidFill>
              <a:srgbClr val="0E5296"/>
            </a:solidFill>
          </a:ln>
        </p:spPr>
        <p:txBody>
          <a:bodyPr/>
          <a:lstStyle/>
          <a:p>
            <a:pPr>
              <a:buFontTx/>
              <a:buNone/>
            </a:pPr>
            <a:r>
              <a:rPr lang="en-US" sz="1200" b="1" dirty="0" smtClean="0"/>
              <a:t>Need for gender analysis of justice sector  (micro-</a:t>
            </a:r>
            <a:r>
              <a:rPr lang="en-US" sz="1200" b="1" dirty="0" err="1" smtClean="0"/>
              <a:t>meso</a:t>
            </a:r>
            <a:r>
              <a:rPr lang="en-US" sz="1200" b="1" dirty="0" smtClean="0"/>
              <a:t>-macro), including practical and strategic gender needs</a:t>
            </a:r>
            <a:endParaRPr lang="en-US" sz="1200" dirty="0" smtClean="0"/>
          </a:p>
        </p:txBody>
      </p:sp>
      <p:sp>
        <p:nvSpPr>
          <p:cNvPr id="19" name="Right Arrow 18"/>
          <p:cNvSpPr>
            <a:spLocks noChangeArrowheads="1"/>
          </p:cNvSpPr>
          <p:nvPr/>
        </p:nvSpPr>
        <p:spPr bwMode="auto">
          <a:xfrm>
            <a:off x="4191000" y="4114800"/>
            <a:ext cx="762000" cy="304800"/>
          </a:xfrm>
          <a:prstGeom prst="rightArrow">
            <a:avLst>
              <a:gd name="adj1" fmla="val 50000"/>
              <a:gd name="adj2" fmla="val 50000"/>
            </a:avLst>
          </a:prstGeom>
          <a:solidFill>
            <a:srgbClr val="99CCFF"/>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Verdana" pitchFamily="-84" charset="0"/>
            </a:endParaRPr>
          </a:p>
        </p:txBody>
      </p:sp>
      <p:sp>
        <p:nvSpPr>
          <p:cNvPr id="56329" name="Content Placeholder 12"/>
          <p:cNvSpPr>
            <a:spLocks noGrp="1"/>
          </p:cNvSpPr>
          <p:nvPr>
            <p:ph sz="quarter" idx="4"/>
          </p:nvPr>
        </p:nvSpPr>
        <p:spPr>
          <a:xfrm>
            <a:off x="5105400" y="4343400"/>
            <a:ext cx="3886200" cy="1600200"/>
          </a:xfrm>
          <a:solidFill>
            <a:srgbClr val="99CCFF"/>
          </a:solidFill>
          <a:ln>
            <a:solidFill>
              <a:srgbClr val="0E5296"/>
            </a:solidFill>
          </a:ln>
        </p:spPr>
        <p:txBody>
          <a:bodyPr/>
          <a:lstStyle/>
          <a:p>
            <a:pPr>
              <a:buFontTx/>
              <a:buNone/>
            </a:pPr>
            <a:r>
              <a:rPr lang="en-GB" sz="1200" b="1" smtClean="0"/>
              <a:t>Strategic needs    </a:t>
            </a:r>
            <a:r>
              <a:rPr lang="en-GB" sz="1200" smtClean="0"/>
              <a:t>(ex. Gender sensitive expertise; social pressure)</a:t>
            </a:r>
          </a:p>
          <a:p>
            <a:pPr>
              <a:buFontTx/>
              <a:buNone/>
            </a:pPr>
            <a:r>
              <a:rPr lang="en-GB" sz="1200" smtClean="0"/>
              <a:t>Gender desks (India)</a:t>
            </a:r>
            <a:endParaRPr lang="en-US" sz="1200" smtClean="0"/>
          </a:p>
          <a:p>
            <a:pPr>
              <a:buFontTx/>
              <a:buNone/>
            </a:pPr>
            <a:r>
              <a:rPr lang="en-US" sz="1200" smtClean="0"/>
              <a:t>One-stop shops: integrating services tailor made to women, in particular victims of assaults and violence (South Africa)</a:t>
            </a:r>
          </a:p>
          <a:p>
            <a:pPr>
              <a:buFontTx/>
              <a:buNone/>
            </a:pPr>
            <a:r>
              <a:rPr lang="en-US" sz="1200" smtClean="0"/>
              <a:t>Capacity building for justice staff</a:t>
            </a:r>
          </a:p>
          <a:p>
            <a:pPr>
              <a:buFontTx/>
              <a:buNone/>
            </a:pPr>
            <a:endParaRPr lang="en-US" sz="1200" smtClean="0"/>
          </a:p>
        </p:txBody>
      </p:sp>
      <p:sp>
        <p:nvSpPr>
          <p:cNvPr id="56330" name="Content Placeholder 12"/>
          <p:cNvSpPr>
            <a:spLocks noGrp="1"/>
          </p:cNvSpPr>
          <p:nvPr>
            <p:ph sz="quarter" idx="4"/>
          </p:nvPr>
        </p:nvSpPr>
        <p:spPr>
          <a:xfrm>
            <a:off x="5105400" y="3276600"/>
            <a:ext cx="3886200" cy="914400"/>
          </a:xfrm>
          <a:solidFill>
            <a:srgbClr val="99CCFF"/>
          </a:solidFill>
          <a:ln>
            <a:solidFill>
              <a:srgbClr val="0E5296"/>
            </a:solidFill>
          </a:ln>
        </p:spPr>
        <p:txBody>
          <a:bodyPr/>
          <a:lstStyle/>
          <a:p>
            <a:pPr>
              <a:buFontTx/>
              <a:buNone/>
            </a:pPr>
            <a:r>
              <a:rPr lang="en-GB" sz="1200" b="1" dirty="0" smtClean="0"/>
              <a:t>Practical needs  </a:t>
            </a:r>
            <a:r>
              <a:rPr lang="en-GB" sz="1200" dirty="0" smtClean="0"/>
              <a:t>(ex. Costs and transports)</a:t>
            </a:r>
          </a:p>
          <a:p>
            <a:pPr>
              <a:buFontTx/>
              <a:buNone/>
            </a:pPr>
            <a:r>
              <a:rPr lang="en-GB" sz="1200" dirty="0" smtClean="0"/>
              <a:t>Mobile courts (DRC) or transportation facilities;</a:t>
            </a:r>
            <a:endParaRPr lang="en-US" sz="1200" dirty="0" smtClean="0"/>
          </a:p>
          <a:p>
            <a:pPr>
              <a:buFontTx/>
              <a:buNone/>
            </a:pPr>
            <a:r>
              <a:rPr lang="en-US" sz="1200" dirty="0" smtClean="0"/>
              <a:t>Free Legal Aid (</a:t>
            </a:r>
            <a:r>
              <a:rPr lang="en-GB" sz="1200" dirty="0" smtClean="0"/>
              <a:t>Kirgizstan; Fiji)</a:t>
            </a:r>
            <a:endParaRPr lang="en-US" sz="1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nummer 5"/>
          <p:cNvSpPr>
            <a:spLocks noGrp="1"/>
          </p:cNvSpPr>
          <p:nvPr>
            <p:ph type="sldNum" sz="quarter" idx="12"/>
          </p:nvPr>
        </p:nvSpPr>
        <p:spPr>
          <a:noFill/>
        </p:spPr>
        <p:txBody>
          <a:bodyPr/>
          <a:lstStyle/>
          <a:p>
            <a:fld id="{183A78EB-AEA1-4455-A223-7E7520FB7BBF}" type="slidenum">
              <a:rPr lang="en-GB"/>
              <a:pPr/>
              <a:t>16</a:t>
            </a:fld>
            <a:endParaRPr lang="en-GB"/>
          </a:p>
        </p:txBody>
      </p:sp>
      <p:sp>
        <p:nvSpPr>
          <p:cNvPr id="58371" name="Content Placeholder 12"/>
          <p:cNvSpPr>
            <a:spLocks noGrp="1"/>
          </p:cNvSpPr>
          <p:nvPr>
            <p:ph sz="quarter" idx="4"/>
          </p:nvPr>
        </p:nvSpPr>
        <p:spPr>
          <a:xfrm>
            <a:off x="149225" y="1828800"/>
            <a:ext cx="3203575" cy="990600"/>
          </a:xfrm>
          <a:ln>
            <a:solidFill>
              <a:srgbClr val="0E5296"/>
            </a:solidFill>
          </a:ln>
        </p:spPr>
        <p:txBody>
          <a:bodyPr/>
          <a:lstStyle/>
          <a:p>
            <a:pPr>
              <a:buFontTx/>
              <a:buNone/>
            </a:pPr>
            <a:r>
              <a:rPr lang="en-GB" sz="1400" b="1" smtClean="0"/>
              <a:t>Institutional structures and procedures are often not adequate to take over women’s specific needs </a:t>
            </a:r>
            <a:endParaRPr lang="en-US" sz="1400" smtClean="0"/>
          </a:p>
        </p:txBody>
      </p:sp>
      <p:sp>
        <p:nvSpPr>
          <p:cNvPr id="17" name="Right Arrow 16"/>
          <p:cNvSpPr>
            <a:spLocks noChangeArrowheads="1"/>
          </p:cNvSpPr>
          <p:nvPr/>
        </p:nvSpPr>
        <p:spPr bwMode="auto">
          <a:xfrm>
            <a:off x="3657600" y="2133600"/>
            <a:ext cx="762000" cy="304800"/>
          </a:xfrm>
          <a:prstGeom prst="rightArrow">
            <a:avLst>
              <a:gd name="adj1" fmla="val 50000"/>
              <a:gd name="adj2" fmla="val 50000"/>
            </a:avLst>
          </a:prstGeom>
          <a:solidFill>
            <a:srgbClr val="99CCFF"/>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Verdana" pitchFamily="-84" charset="0"/>
            </a:endParaRPr>
          </a:p>
        </p:txBody>
      </p:sp>
      <p:sp>
        <p:nvSpPr>
          <p:cNvPr id="58373" name="Content Placeholder 12"/>
          <p:cNvSpPr>
            <a:spLocks noGrp="1"/>
          </p:cNvSpPr>
          <p:nvPr>
            <p:ph sz="quarter" idx="4"/>
          </p:nvPr>
        </p:nvSpPr>
        <p:spPr>
          <a:xfrm>
            <a:off x="4645025" y="1828800"/>
            <a:ext cx="3203575" cy="990600"/>
          </a:xfrm>
          <a:ln>
            <a:solidFill>
              <a:srgbClr val="0E5296"/>
            </a:solidFill>
          </a:ln>
        </p:spPr>
        <p:txBody>
          <a:bodyPr/>
          <a:lstStyle/>
          <a:p>
            <a:pPr>
              <a:buFontTx/>
              <a:buNone/>
            </a:pPr>
            <a:r>
              <a:rPr lang="en-GB" sz="1400" b="1" smtClean="0"/>
              <a:t>Gender mainstreaming in structures and organizations </a:t>
            </a:r>
            <a:endParaRPr lang="en-US" sz="1400" smtClean="0"/>
          </a:p>
        </p:txBody>
      </p:sp>
      <p:sp>
        <p:nvSpPr>
          <p:cNvPr id="58374" name="Content Placeholder 12"/>
          <p:cNvSpPr>
            <a:spLocks noGrp="1"/>
          </p:cNvSpPr>
          <p:nvPr>
            <p:ph sz="quarter" idx="4"/>
          </p:nvPr>
        </p:nvSpPr>
        <p:spPr>
          <a:xfrm>
            <a:off x="4343400" y="3276600"/>
            <a:ext cx="3810000" cy="400050"/>
          </a:xfrm>
          <a:solidFill>
            <a:srgbClr val="99CCFF"/>
          </a:solidFill>
          <a:ln>
            <a:solidFill>
              <a:srgbClr val="0E5296"/>
            </a:solidFill>
          </a:ln>
        </p:spPr>
        <p:txBody>
          <a:bodyPr/>
          <a:lstStyle/>
          <a:p>
            <a:pPr>
              <a:buFontTx/>
              <a:buNone/>
            </a:pPr>
            <a:r>
              <a:rPr lang="en-GB" sz="1400" b="1" i="0" smtClean="0"/>
              <a:t>A. Organizations and procedures</a:t>
            </a:r>
            <a:endParaRPr lang="en-US" sz="1400" i="0" smtClean="0"/>
          </a:p>
        </p:txBody>
      </p:sp>
      <p:sp>
        <p:nvSpPr>
          <p:cNvPr id="58375" name="Content Placeholder 12"/>
          <p:cNvSpPr>
            <a:spLocks noGrp="1"/>
          </p:cNvSpPr>
          <p:nvPr>
            <p:ph sz="quarter" idx="4"/>
          </p:nvPr>
        </p:nvSpPr>
        <p:spPr>
          <a:xfrm>
            <a:off x="4343400" y="4019550"/>
            <a:ext cx="3810000" cy="400050"/>
          </a:xfrm>
          <a:solidFill>
            <a:srgbClr val="99CCFF"/>
          </a:solidFill>
          <a:ln>
            <a:solidFill>
              <a:srgbClr val="0E5296"/>
            </a:solidFill>
          </a:ln>
        </p:spPr>
        <p:txBody>
          <a:bodyPr/>
          <a:lstStyle/>
          <a:p>
            <a:pPr>
              <a:buFontTx/>
              <a:buNone/>
            </a:pPr>
            <a:r>
              <a:rPr lang="en-GB" sz="1400" b="1" i="0" smtClean="0"/>
              <a:t>B. Women service providers</a:t>
            </a:r>
            <a:endParaRPr lang="en-GB" sz="1400" i="0" smtClean="0"/>
          </a:p>
        </p:txBody>
      </p:sp>
      <p:sp>
        <p:nvSpPr>
          <p:cNvPr id="58376" name="Content Placeholder 12"/>
          <p:cNvSpPr>
            <a:spLocks noGrp="1"/>
          </p:cNvSpPr>
          <p:nvPr>
            <p:ph sz="quarter" idx="4"/>
          </p:nvPr>
        </p:nvSpPr>
        <p:spPr>
          <a:xfrm>
            <a:off x="4343400" y="4705350"/>
            <a:ext cx="3810000" cy="400050"/>
          </a:xfrm>
          <a:solidFill>
            <a:srgbClr val="99CCFF"/>
          </a:solidFill>
          <a:ln>
            <a:solidFill>
              <a:srgbClr val="0E5296"/>
            </a:solidFill>
          </a:ln>
        </p:spPr>
        <p:txBody>
          <a:bodyPr/>
          <a:lstStyle/>
          <a:p>
            <a:pPr>
              <a:buFontTx/>
              <a:buNone/>
            </a:pPr>
            <a:r>
              <a:rPr lang="en-GB" sz="1400" b="1" i="0" smtClean="0"/>
              <a:t>C. Specialized Courts</a:t>
            </a:r>
            <a:endParaRPr lang="en-US" sz="1400" i="0" smtClean="0"/>
          </a:p>
        </p:txBody>
      </p:sp>
      <p:sp>
        <p:nvSpPr>
          <p:cNvPr id="58377" name="Content Placeholder 12"/>
          <p:cNvSpPr>
            <a:spLocks noGrp="1"/>
          </p:cNvSpPr>
          <p:nvPr>
            <p:ph sz="quarter" idx="4"/>
          </p:nvPr>
        </p:nvSpPr>
        <p:spPr>
          <a:xfrm>
            <a:off x="4343400" y="5410200"/>
            <a:ext cx="3810000" cy="533400"/>
          </a:xfrm>
          <a:solidFill>
            <a:srgbClr val="99CCFF"/>
          </a:solidFill>
          <a:ln>
            <a:solidFill>
              <a:srgbClr val="0E5296"/>
            </a:solidFill>
          </a:ln>
        </p:spPr>
        <p:txBody>
          <a:bodyPr/>
          <a:lstStyle/>
          <a:p>
            <a:pPr>
              <a:buFontTx/>
              <a:buNone/>
            </a:pPr>
            <a:r>
              <a:rPr lang="en-GB" sz="1400" b="1" i="0" smtClean="0"/>
              <a:t>D. Gender responsive policing and judicial decision making</a:t>
            </a:r>
            <a:r>
              <a:rPr lang="en-GB" sz="1400" i="0" smtClean="0"/>
              <a:t> </a:t>
            </a:r>
            <a:endParaRPr lang="en-US" sz="1400" i="0" smtClean="0"/>
          </a:p>
        </p:txBody>
      </p:sp>
      <p:sp>
        <p:nvSpPr>
          <p:cNvPr id="10" name="Rectangular Callout 9"/>
          <p:cNvSpPr>
            <a:spLocks noChangeArrowheads="1"/>
          </p:cNvSpPr>
          <p:nvPr/>
        </p:nvSpPr>
        <p:spPr bwMode="auto">
          <a:xfrm>
            <a:off x="457200" y="4572000"/>
            <a:ext cx="2590800" cy="1219200"/>
          </a:xfrm>
          <a:prstGeom prst="wedgeRectCallout">
            <a:avLst>
              <a:gd name="adj1" fmla="val 69648"/>
              <a:gd name="adj2" fmla="val -30505"/>
            </a:avLst>
          </a:prstGeom>
          <a:solidFill>
            <a:srgbClr val="99CCFF"/>
          </a:solidFill>
          <a:ln w="9525">
            <a:solidFill>
              <a:srgbClr val="99CCFF"/>
            </a:solidFill>
            <a:miter lim="800000"/>
            <a:headEnd/>
            <a:tailEnd/>
          </a:ln>
          <a:effectLst>
            <a:outerShdw dist="23000" dir="5400000" rotWithShape="0">
              <a:srgbClr val="808080">
                <a:alpha val="34999"/>
              </a:srgbClr>
            </a:outerShdw>
          </a:effectLst>
        </p:spPr>
        <p:txBody>
          <a:bodyPr anchor="ctr"/>
          <a:lstStyle/>
          <a:p>
            <a:pPr algn="ctr"/>
            <a:r>
              <a:rPr lang="en-GB" sz="1400">
                <a:solidFill>
                  <a:srgbClr val="0E5296"/>
                </a:solidFill>
                <a:latin typeface="Verdana" pitchFamily="-84" charset="0"/>
              </a:rPr>
              <a:t>Example Kenya: </a:t>
            </a:r>
            <a:r>
              <a:rPr lang="en-GB" sz="1400" i="1">
                <a:solidFill>
                  <a:srgbClr val="0E5296"/>
                </a:solidFill>
                <a:latin typeface="Verdana" pitchFamily="-84" charset="0"/>
              </a:rPr>
              <a:t>Using international law to overcome discrimination in inheritance practices</a:t>
            </a:r>
            <a:endParaRPr lang="en-US" sz="1400" i="1">
              <a:solidFill>
                <a:srgbClr val="0E5296"/>
              </a:solidFill>
              <a:latin typeface="Verdana" pitchFamily="-8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nummer 5"/>
          <p:cNvSpPr>
            <a:spLocks noGrp="1"/>
          </p:cNvSpPr>
          <p:nvPr>
            <p:ph type="sldNum" sz="quarter" idx="12"/>
          </p:nvPr>
        </p:nvSpPr>
        <p:spPr>
          <a:noFill/>
        </p:spPr>
        <p:txBody>
          <a:bodyPr/>
          <a:lstStyle/>
          <a:p>
            <a:fld id="{C6927DB8-D647-4BE7-AC84-6A19065B0DDB}" type="slidenum">
              <a:rPr lang="en-GB"/>
              <a:pPr/>
              <a:t>17</a:t>
            </a:fld>
            <a:endParaRPr lang="en-GB"/>
          </a:p>
        </p:txBody>
      </p:sp>
      <p:sp>
        <p:nvSpPr>
          <p:cNvPr id="60419" name="Content Placeholder 12"/>
          <p:cNvSpPr>
            <a:spLocks noGrp="1"/>
          </p:cNvSpPr>
          <p:nvPr>
            <p:ph sz="quarter" idx="4"/>
          </p:nvPr>
        </p:nvSpPr>
        <p:spPr>
          <a:xfrm>
            <a:off x="149225" y="1676400"/>
            <a:ext cx="3432175" cy="1066800"/>
          </a:xfrm>
          <a:ln>
            <a:solidFill>
              <a:srgbClr val="0E5296"/>
            </a:solidFill>
          </a:ln>
        </p:spPr>
        <p:txBody>
          <a:bodyPr/>
          <a:lstStyle/>
          <a:p>
            <a:pPr>
              <a:buFontTx/>
              <a:buNone/>
            </a:pPr>
            <a:r>
              <a:rPr lang="en-GB" sz="1400" b="1" smtClean="0"/>
              <a:t>NSAs</a:t>
            </a:r>
            <a:r>
              <a:rPr lang="en-GB" sz="1400" smtClean="0"/>
              <a:t> </a:t>
            </a:r>
            <a:r>
              <a:rPr lang="en-GB" sz="1400" b="1" smtClean="0"/>
              <a:t>play a key role in fostering and advocating for women’s rights and gender equality in accessing justice </a:t>
            </a:r>
            <a:endParaRPr lang="en-US" sz="1400" smtClean="0"/>
          </a:p>
        </p:txBody>
      </p:sp>
      <p:sp>
        <p:nvSpPr>
          <p:cNvPr id="17" name="Right Arrow 16"/>
          <p:cNvSpPr>
            <a:spLocks noChangeArrowheads="1"/>
          </p:cNvSpPr>
          <p:nvPr/>
        </p:nvSpPr>
        <p:spPr bwMode="auto">
          <a:xfrm>
            <a:off x="3733800" y="2057400"/>
            <a:ext cx="762000" cy="304800"/>
          </a:xfrm>
          <a:prstGeom prst="rightArrow">
            <a:avLst>
              <a:gd name="adj1" fmla="val 50000"/>
              <a:gd name="adj2" fmla="val 50000"/>
            </a:avLst>
          </a:prstGeom>
          <a:solidFill>
            <a:srgbClr val="99CCFF"/>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Verdana" pitchFamily="-84" charset="0"/>
            </a:endParaRPr>
          </a:p>
        </p:txBody>
      </p:sp>
      <p:sp>
        <p:nvSpPr>
          <p:cNvPr id="60421" name="Content Placeholder 12"/>
          <p:cNvSpPr>
            <a:spLocks noGrp="1"/>
          </p:cNvSpPr>
          <p:nvPr>
            <p:ph sz="quarter" idx="4"/>
          </p:nvPr>
        </p:nvSpPr>
        <p:spPr>
          <a:xfrm>
            <a:off x="4645025" y="1676400"/>
            <a:ext cx="3508375" cy="1066800"/>
          </a:xfrm>
          <a:ln>
            <a:solidFill>
              <a:srgbClr val="0E5296"/>
            </a:solidFill>
          </a:ln>
        </p:spPr>
        <p:txBody>
          <a:bodyPr/>
          <a:lstStyle/>
          <a:p>
            <a:pPr>
              <a:buFontTx/>
              <a:buNone/>
            </a:pPr>
            <a:r>
              <a:rPr lang="en-GB" sz="1400" b="1" smtClean="0"/>
              <a:t>Mapping NSAs which need capacity building to support the process of equal access to justice</a:t>
            </a:r>
            <a:endParaRPr lang="en-US" sz="1400" smtClean="0"/>
          </a:p>
        </p:txBody>
      </p:sp>
      <p:sp>
        <p:nvSpPr>
          <p:cNvPr id="60422" name="Content Placeholder 12"/>
          <p:cNvSpPr>
            <a:spLocks noGrp="1"/>
          </p:cNvSpPr>
          <p:nvPr>
            <p:ph sz="quarter" idx="4"/>
          </p:nvPr>
        </p:nvSpPr>
        <p:spPr>
          <a:xfrm>
            <a:off x="4648200" y="3200400"/>
            <a:ext cx="3810000" cy="400050"/>
          </a:xfrm>
          <a:solidFill>
            <a:srgbClr val="99CCFF"/>
          </a:solidFill>
          <a:ln>
            <a:solidFill>
              <a:srgbClr val="0E5296"/>
            </a:solidFill>
          </a:ln>
        </p:spPr>
        <p:txBody>
          <a:bodyPr/>
          <a:lstStyle/>
          <a:p>
            <a:pPr>
              <a:buFontTx/>
              <a:buNone/>
            </a:pPr>
            <a:r>
              <a:rPr lang="en-GB" sz="1400" smtClean="0"/>
              <a:t>Legal clinics</a:t>
            </a:r>
            <a:endParaRPr lang="en-US" sz="1400" i="0" smtClean="0"/>
          </a:p>
        </p:txBody>
      </p:sp>
      <p:sp>
        <p:nvSpPr>
          <p:cNvPr id="60423" name="Content Placeholder 12"/>
          <p:cNvSpPr>
            <a:spLocks noGrp="1"/>
          </p:cNvSpPr>
          <p:nvPr>
            <p:ph sz="quarter" idx="4"/>
          </p:nvPr>
        </p:nvSpPr>
        <p:spPr>
          <a:xfrm>
            <a:off x="4648200" y="3810000"/>
            <a:ext cx="3810000" cy="400050"/>
          </a:xfrm>
          <a:solidFill>
            <a:srgbClr val="99CCFF"/>
          </a:solidFill>
          <a:ln>
            <a:solidFill>
              <a:srgbClr val="0E5296"/>
            </a:solidFill>
          </a:ln>
        </p:spPr>
        <p:txBody>
          <a:bodyPr/>
          <a:lstStyle/>
          <a:p>
            <a:pPr>
              <a:buFontTx/>
              <a:buNone/>
            </a:pPr>
            <a:r>
              <a:rPr lang="en-GB" sz="1400" smtClean="0"/>
              <a:t>Legal aid/representation</a:t>
            </a:r>
            <a:r>
              <a:rPr lang="en-US" sz="1400" smtClean="0"/>
              <a:t> </a:t>
            </a:r>
            <a:endParaRPr lang="en-GB" sz="1400" i="0" smtClean="0"/>
          </a:p>
        </p:txBody>
      </p:sp>
      <p:sp>
        <p:nvSpPr>
          <p:cNvPr id="60424" name="Content Placeholder 12"/>
          <p:cNvSpPr>
            <a:spLocks noGrp="1"/>
          </p:cNvSpPr>
          <p:nvPr>
            <p:ph sz="quarter" idx="4"/>
          </p:nvPr>
        </p:nvSpPr>
        <p:spPr>
          <a:xfrm>
            <a:off x="4648200" y="4419600"/>
            <a:ext cx="3810000" cy="400050"/>
          </a:xfrm>
          <a:solidFill>
            <a:srgbClr val="99CCFF"/>
          </a:solidFill>
          <a:ln>
            <a:solidFill>
              <a:srgbClr val="0E5296"/>
            </a:solidFill>
          </a:ln>
        </p:spPr>
        <p:txBody>
          <a:bodyPr/>
          <a:lstStyle/>
          <a:p>
            <a:pPr>
              <a:buFontTx/>
              <a:buNone/>
            </a:pPr>
            <a:r>
              <a:rPr lang="en-GB" sz="1400" smtClean="0"/>
              <a:t>Paralegal programmes and legal aid</a:t>
            </a:r>
            <a:endParaRPr lang="en-US" sz="1400" i="0" smtClean="0"/>
          </a:p>
        </p:txBody>
      </p:sp>
      <p:sp>
        <p:nvSpPr>
          <p:cNvPr id="60425" name="Content Placeholder 12"/>
          <p:cNvSpPr>
            <a:spLocks noGrp="1"/>
          </p:cNvSpPr>
          <p:nvPr>
            <p:ph sz="quarter" idx="4"/>
          </p:nvPr>
        </p:nvSpPr>
        <p:spPr>
          <a:xfrm>
            <a:off x="4648200" y="5029200"/>
            <a:ext cx="3810000" cy="533400"/>
          </a:xfrm>
          <a:solidFill>
            <a:srgbClr val="99CCFF"/>
          </a:solidFill>
          <a:ln>
            <a:solidFill>
              <a:srgbClr val="0E5296"/>
            </a:solidFill>
          </a:ln>
        </p:spPr>
        <p:txBody>
          <a:bodyPr/>
          <a:lstStyle/>
          <a:p>
            <a:pPr>
              <a:buFontTx/>
              <a:buNone/>
            </a:pPr>
            <a:r>
              <a:rPr lang="en-GB" sz="1400" smtClean="0"/>
              <a:t>Monitoring (</a:t>
            </a:r>
            <a:r>
              <a:rPr lang="en-GB" sz="1400" i="0" smtClean="0"/>
              <a:t>international commitments; use of non formal justice)</a:t>
            </a:r>
            <a:endParaRPr lang="en-US" sz="1400" i="0" smtClean="0"/>
          </a:p>
        </p:txBody>
      </p:sp>
      <p:sp>
        <p:nvSpPr>
          <p:cNvPr id="60426" name="Content Placeholder 12"/>
          <p:cNvSpPr>
            <a:spLocks noGrp="1"/>
          </p:cNvSpPr>
          <p:nvPr>
            <p:ph sz="quarter" idx="4"/>
          </p:nvPr>
        </p:nvSpPr>
        <p:spPr>
          <a:xfrm>
            <a:off x="152400" y="3657600"/>
            <a:ext cx="3581400" cy="1828800"/>
          </a:xfrm>
          <a:ln>
            <a:solidFill>
              <a:srgbClr val="0E5296"/>
            </a:solidFill>
          </a:ln>
        </p:spPr>
        <p:txBody>
          <a:bodyPr/>
          <a:lstStyle/>
          <a:p>
            <a:pPr>
              <a:buFontTx/>
              <a:buNone/>
            </a:pPr>
            <a:endParaRPr lang="pt-PT" sz="1200" b="1" smtClean="0"/>
          </a:p>
          <a:p>
            <a:pPr>
              <a:buFontTx/>
              <a:buNone/>
            </a:pPr>
            <a:r>
              <a:rPr lang="pt-PT" sz="1200" b="1" smtClean="0"/>
              <a:t>NSA &amp; Access to Justice </a:t>
            </a:r>
          </a:p>
          <a:p>
            <a:pPr>
              <a:buFontTx/>
              <a:buNone/>
            </a:pPr>
            <a:r>
              <a:rPr lang="en-GB" sz="1200" smtClean="0"/>
              <a:t>- Universities</a:t>
            </a:r>
            <a:endParaRPr lang="en-US" sz="1200" smtClean="0"/>
          </a:p>
          <a:p>
            <a:pPr>
              <a:buFontTx/>
              <a:buNone/>
            </a:pPr>
            <a:r>
              <a:rPr lang="en-GB" sz="1200" smtClean="0"/>
              <a:t>- Bar/lawyers associations</a:t>
            </a:r>
            <a:endParaRPr lang="en-US" sz="1200" smtClean="0"/>
          </a:p>
          <a:p>
            <a:pPr>
              <a:buFontTx/>
              <a:buNone/>
            </a:pPr>
            <a:r>
              <a:rPr lang="en-GB" sz="1200" smtClean="0"/>
              <a:t>- Local NGOs/CBOs</a:t>
            </a:r>
            <a:endParaRPr lang="en-US" sz="1200" smtClean="0"/>
          </a:p>
          <a:p>
            <a:pPr>
              <a:buFontTx/>
              <a:buNone/>
            </a:pPr>
            <a:r>
              <a:rPr lang="en-GB" sz="1200" smtClean="0"/>
              <a:t>- INGOs</a:t>
            </a:r>
            <a:endParaRPr lang="en-US" sz="1200" smtClean="0"/>
          </a:p>
          <a:p>
            <a:pPr>
              <a:buFontTx/>
              <a:buNone/>
            </a:pPr>
            <a:r>
              <a:rPr lang="en-GB" sz="1200" smtClean="0"/>
              <a:t>- Religious/community leaders</a:t>
            </a:r>
            <a:endParaRPr lang="en-US" sz="1200" smtClean="0"/>
          </a:p>
        </p:txBody>
      </p:sp>
      <p:sp>
        <p:nvSpPr>
          <p:cNvPr id="12" name="Right Arrow 11"/>
          <p:cNvSpPr>
            <a:spLocks noChangeArrowheads="1"/>
          </p:cNvSpPr>
          <p:nvPr/>
        </p:nvSpPr>
        <p:spPr bwMode="auto">
          <a:xfrm>
            <a:off x="3810000" y="4419600"/>
            <a:ext cx="762000" cy="304800"/>
          </a:xfrm>
          <a:prstGeom prst="rightArrow">
            <a:avLst>
              <a:gd name="adj1" fmla="val 50000"/>
              <a:gd name="adj2" fmla="val 50000"/>
            </a:avLst>
          </a:prstGeom>
          <a:solidFill>
            <a:srgbClr val="99CCFF"/>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Verdana" pitchFamily="-84" charset="0"/>
            </a:endParaRPr>
          </a:p>
        </p:txBody>
      </p:sp>
      <p:sp>
        <p:nvSpPr>
          <p:cNvPr id="60428" name="Content Placeholder 12"/>
          <p:cNvSpPr>
            <a:spLocks noGrp="1"/>
          </p:cNvSpPr>
          <p:nvPr>
            <p:ph sz="quarter" idx="4"/>
          </p:nvPr>
        </p:nvSpPr>
        <p:spPr>
          <a:xfrm>
            <a:off x="4648200" y="5772150"/>
            <a:ext cx="3810000" cy="400050"/>
          </a:xfrm>
          <a:solidFill>
            <a:srgbClr val="99CCFF"/>
          </a:solidFill>
          <a:ln>
            <a:solidFill>
              <a:srgbClr val="0E5296"/>
            </a:solidFill>
          </a:ln>
        </p:spPr>
        <p:txBody>
          <a:bodyPr/>
          <a:lstStyle/>
          <a:p>
            <a:pPr>
              <a:buFontTx/>
              <a:buNone/>
            </a:pPr>
            <a:r>
              <a:rPr lang="en-US" sz="1400" smtClean="0"/>
              <a:t>Non formal justice provision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1041400"/>
            <a:ext cx="9144000" cy="863600"/>
          </a:xfrm>
        </p:spPr>
        <p:txBody>
          <a:bodyPr/>
          <a:lstStyle/>
          <a:p>
            <a:r>
              <a:rPr lang="en-US" sz="2800" smtClean="0">
                <a:latin typeface="Arial" charset="0"/>
                <a:cs typeface="Arial" charset="0"/>
              </a:rPr>
              <a:t>vi. Entry points for gender equality in Justice sector</a:t>
            </a:r>
            <a:endParaRPr lang="fr-FR" sz="2800" smtClean="0">
              <a:latin typeface="Arial" charset="0"/>
              <a:cs typeface="Arial" charset="0"/>
            </a:endParaRPr>
          </a:p>
        </p:txBody>
      </p:sp>
      <p:sp>
        <p:nvSpPr>
          <p:cNvPr id="62467" name="Tijdelijke aanduiding voor dianummer 5"/>
          <p:cNvSpPr>
            <a:spLocks noGrp="1"/>
          </p:cNvSpPr>
          <p:nvPr>
            <p:ph type="sldNum" sz="quarter" idx="12"/>
          </p:nvPr>
        </p:nvSpPr>
        <p:spPr>
          <a:noFill/>
        </p:spPr>
        <p:txBody>
          <a:bodyPr/>
          <a:lstStyle/>
          <a:p>
            <a:fld id="{4118E426-7C3A-4F88-8BFE-87CE739E8CF7}" type="slidenum">
              <a:rPr lang="en-GB"/>
              <a:pPr/>
              <a:t>18</a:t>
            </a:fld>
            <a:endParaRPr lang="en-GB"/>
          </a:p>
        </p:txBody>
      </p:sp>
      <p:sp>
        <p:nvSpPr>
          <p:cNvPr id="62468" name="Content Placeholder 12"/>
          <p:cNvSpPr>
            <a:spLocks noGrp="1"/>
          </p:cNvSpPr>
          <p:nvPr>
            <p:ph sz="quarter" idx="4"/>
          </p:nvPr>
        </p:nvSpPr>
        <p:spPr>
          <a:xfrm>
            <a:off x="685800" y="1981200"/>
            <a:ext cx="7391400" cy="4419600"/>
          </a:xfrm>
        </p:spPr>
        <p:txBody>
          <a:bodyPr/>
          <a:lstStyle/>
          <a:p>
            <a:pPr algn="ctr">
              <a:buFontTx/>
              <a:buNone/>
            </a:pPr>
            <a:r>
              <a:rPr lang="en-US" sz="1400" b="1" smtClean="0"/>
              <a:t>G</a:t>
            </a:r>
            <a:r>
              <a:rPr lang="en-GB" sz="1400" b="1" smtClean="0"/>
              <a:t>eneral Overview</a:t>
            </a:r>
          </a:p>
          <a:p>
            <a:pPr>
              <a:spcBef>
                <a:spcPct val="0"/>
              </a:spcBef>
              <a:buFontTx/>
              <a:buNone/>
            </a:pPr>
            <a:endParaRPr lang="en-GB" sz="1400" b="1" smtClean="0"/>
          </a:p>
          <a:p>
            <a:pPr>
              <a:buFontTx/>
              <a:buNone/>
            </a:pPr>
            <a:r>
              <a:rPr lang="en-GB" sz="1400" b="1" smtClean="0"/>
              <a:t>1.Programming</a:t>
            </a:r>
            <a:r>
              <a:rPr lang="en-GB" sz="1400" smtClean="0"/>
              <a:t>: </a:t>
            </a:r>
            <a:endParaRPr lang="en-US" sz="1400" smtClean="0"/>
          </a:p>
          <a:p>
            <a:r>
              <a:rPr lang="en-US" sz="1400" smtClean="0"/>
              <a:t>a</a:t>
            </a:r>
            <a:r>
              <a:rPr lang="en-GB" sz="1400" smtClean="0"/>
              <a:t>. gender profile of justice</a:t>
            </a:r>
            <a:endParaRPr lang="en-US" sz="1400" smtClean="0"/>
          </a:p>
          <a:p>
            <a:r>
              <a:rPr lang="en-US" sz="1400" smtClean="0"/>
              <a:t>b</a:t>
            </a:r>
            <a:r>
              <a:rPr lang="en-GB" sz="1400" smtClean="0"/>
              <a:t>. dialogue built upon common grounds (CEDAW, BfA, MdG)</a:t>
            </a:r>
            <a:endParaRPr lang="en-US" sz="1400" smtClean="0"/>
          </a:p>
          <a:p>
            <a:r>
              <a:rPr lang="en-US" sz="1400" smtClean="0"/>
              <a:t>c</a:t>
            </a:r>
            <a:r>
              <a:rPr lang="en-GB" sz="1400" smtClean="0"/>
              <a:t>. including women’s rights CSOs in dialogue</a:t>
            </a:r>
            <a:endParaRPr lang="en-US" sz="1400" smtClean="0"/>
          </a:p>
          <a:p>
            <a:r>
              <a:rPr lang="en-US" sz="1400" smtClean="0"/>
              <a:t>d</a:t>
            </a:r>
            <a:r>
              <a:rPr lang="en-GB" sz="1400" smtClean="0"/>
              <a:t>. defining process and targets for domestication of international standards </a:t>
            </a:r>
            <a:endParaRPr lang="en-US" sz="1400" smtClean="0"/>
          </a:p>
          <a:p>
            <a:pPr>
              <a:buFontTx/>
              <a:buNone/>
            </a:pPr>
            <a:r>
              <a:rPr lang="en-GB" sz="1400" b="1" smtClean="0"/>
              <a:t>2.Identification:</a:t>
            </a:r>
          </a:p>
          <a:p>
            <a:r>
              <a:rPr lang="en-GB" sz="1400" smtClean="0"/>
              <a:t>GESCi, gender mainstreamed pre-feasibility study</a:t>
            </a:r>
            <a:endParaRPr lang="en-GB" sz="1400" b="1" smtClean="0"/>
          </a:p>
          <a:p>
            <a:pPr>
              <a:buFontTx/>
              <a:buNone/>
            </a:pPr>
            <a:r>
              <a:rPr lang="en-GB" sz="1400" b="1" smtClean="0"/>
              <a:t>3.Formulation: </a:t>
            </a:r>
          </a:p>
          <a:p>
            <a:r>
              <a:rPr lang="en-GB" sz="1400" smtClean="0"/>
              <a:t>G-marker, gender mainstreamed logframe, gender impact assessment</a:t>
            </a:r>
            <a:endParaRPr lang="en-GB" sz="1400" b="1" smtClean="0"/>
          </a:p>
          <a:p>
            <a:pPr>
              <a:buFontTx/>
              <a:buNone/>
            </a:pPr>
            <a:r>
              <a:rPr lang="en-GB" sz="1400" b="1" smtClean="0"/>
              <a:t>4. Implementation:</a:t>
            </a:r>
          </a:p>
          <a:p>
            <a:r>
              <a:rPr lang="en-GB" sz="1400" smtClean="0"/>
              <a:t>Sex-disaggregated and gender sensitive monitoring system, promote equal opportunities in justice system, targets or quotas for women’s representation in justice (judges, police, etc.)</a:t>
            </a:r>
            <a:endParaRPr lang="en-GB" sz="1400" b="1" smtClean="0"/>
          </a:p>
          <a:p>
            <a:pPr>
              <a:buFontTx/>
              <a:buNone/>
            </a:pPr>
            <a:r>
              <a:rPr lang="en-GB" sz="1400" b="1" smtClean="0"/>
              <a:t>5. Evaluation: </a:t>
            </a:r>
          </a:p>
          <a:p>
            <a:r>
              <a:rPr lang="en-GB" sz="1400" smtClean="0"/>
              <a:t>Gender mainstreamed TOR, gender and justice experts in team, etc.</a:t>
            </a:r>
            <a:endParaRPr lang="en-US" sz="1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jdelijke aanduiding voor dianummer 5"/>
          <p:cNvSpPr>
            <a:spLocks noGrp="1"/>
          </p:cNvSpPr>
          <p:nvPr>
            <p:ph type="sldNum" sz="quarter" idx="12"/>
          </p:nvPr>
        </p:nvSpPr>
        <p:spPr>
          <a:noFill/>
        </p:spPr>
        <p:txBody>
          <a:bodyPr/>
          <a:lstStyle/>
          <a:p>
            <a:fld id="{CA97A926-C948-43FC-958D-8F905A25DA53}" type="slidenum">
              <a:rPr lang="en-GB"/>
              <a:pPr/>
              <a:t>19</a:t>
            </a:fld>
            <a:endParaRPr lang="en-GB"/>
          </a:p>
        </p:txBody>
      </p:sp>
      <p:sp>
        <p:nvSpPr>
          <p:cNvPr id="64515" name="Rectangle 2"/>
          <p:cNvSpPr>
            <a:spLocks noGrp="1" noChangeArrowheads="1"/>
          </p:cNvSpPr>
          <p:nvPr>
            <p:ph type="title" idx="4294967295"/>
          </p:nvPr>
        </p:nvSpPr>
        <p:spPr>
          <a:xfrm>
            <a:off x="495300" y="1066800"/>
            <a:ext cx="8435975" cy="1417638"/>
          </a:xfrm>
        </p:spPr>
        <p:txBody>
          <a:bodyPr/>
          <a:lstStyle/>
          <a:p>
            <a:r>
              <a:rPr lang="en-US" sz="2800" smtClean="0">
                <a:latin typeface="Arial" charset="0"/>
              </a:rPr>
              <a:t>Entry points for gender mainstreaming</a:t>
            </a:r>
            <a:br>
              <a:rPr lang="en-US" sz="2800" smtClean="0">
                <a:latin typeface="Arial" charset="0"/>
              </a:rPr>
            </a:br>
            <a:endParaRPr lang="en-US" sz="2800" smtClean="0">
              <a:latin typeface="Arial" charset="0"/>
            </a:endParaRPr>
          </a:p>
        </p:txBody>
      </p:sp>
      <p:grpSp>
        <p:nvGrpSpPr>
          <p:cNvPr id="64516" name="Group 3"/>
          <p:cNvGrpSpPr>
            <a:grpSpLocks noChangeAspect="1"/>
          </p:cNvGrpSpPr>
          <p:nvPr/>
        </p:nvGrpSpPr>
        <p:grpSpPr bwMode="auto">
          <a:xfrm>
            <a:off x="495300" y="2667000"/>
            <a:ext cx="8343900" cy="3962400"/>
            <a:chOff x="292" y="753"/>
            <a:chExt cx="5132" cy="2759"/>
          </a:xfrm>
        </p:grpSpPr>
        <p:sp>
          <p:nvSpPr>
            <p:cNvPr id="64533" name="AutoShape 4"/>
            <p:cNvSpPr>
              <a:spLocks noChangeAspect="1" noChangeArrowheads="1" noTextEdit="1"/>
            </p:cNvSpPr>
            <p:nvPr/>
          </p:nvSpPr>
          <p:spPr bwMode="auto">
            <a:xfrm>
              <a:off x="292" y="753"/>
              <a:ext cx="5132" cy="2759"/>
            </a:xfrm>
            <a:prstGeom prst="rect">
              <a:avLst/>
            </a:prstGeom>
            <a:noFill/>
            <a:ln w="9525">
              <a:noFill/>
              <a:miter lim="800000"/>
              <a:headEnd/>
              <a:tailEnd/>
            </a:ln>
          </p:spPr>
          <p:txBody>
            <a:bodyPr/>
            <a:lstStyle/>
            <a:p>
              <a:endParaRPr lang="nl-BE"/>
            </a:p>
          </p:txBody>
        </p:sp>
        <p:sp>
          <p:nvSpPr>
            <p:cNvPr id="64534" name="_s307205"/>
            <p:cNvSpPr>
              <a:spLocks noChangeArrowheads="1" noTextEdit="1"/>
            </p:cNvSpPr>
            <p:nvPr/>
          </p:nvSpPr>
          <p:spPr bwMode="auto">
            <a:xfrm>
              <a:off x="2096" y="1205"/>
              <a:ext cx="1458" cy="14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gradFill rotWithShape="1">
              <a:gsLst>
                <a:gs pos="0">
                  <a:schemeClr val="bg1"/>
                </a:gs>
                <a:gs pos="100000">
                  <a:schemeClr val="hlink"/>
                </a:gs>
              </a:gsLst>
              <a:lin ang="189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hlink"/>
              </a:extrusionClr>
            </a:sp3d>
          </p:spPr>
          <p:txBody>
            <a:bodyPr anchor="ctr">
              <a:flatTx/>
            </a:bodyPr>
            <a:lstStyle/>
            <a:p>
              <a:endParaRPr lang="nl-BE"/>
            </a:p>
          </p:txBody>
        </p:sp>
        <p:sp>
          <p:nvSpPr>
            <p:cNvPr id="64535" name="_s307206"/>
            <p:cNvSpPr>
              <a:spLocks noChangeArrowheads="1" noTextEdit="1"/>
            </p:cNvSpPr>
            <p:nvPr/>
          </p:nvSpPr>
          <p:spPr bwMode="auto">
            <a:xfrm rot="4320000">
              <a:off x="2400" y="1254"/>
              <a:ext cx="1458" cy="14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gradFill rotWithShape="1">
              <a:gsLst>
                <a:gs pos="0">
                  <a:schemeClr val="bg1"/>
                </a:gs>
                <a:gs pos="100000">
                  <a:schemeClr val="accent2"/>
                </a:gs>
              </a:gsLst>
              <a:lin ang="189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2"/>
              </a:extrusionClr>
            </a:sp3d>
          </p:spPr>
          <p:txBody>
            <a:bodyPr anchor="ctr">
              <a:flatTx/>
            </a:bodyPr>
            <a:lstStyle/>
            <a:p>
              <a:endParaRPr lang="nl-BE"/>
            </a:p>
          </p:txBody>
        </p:sp>
        <p:sp>
          <p:nvSpPr>
            <p:cNvPr id="64536" name="_s307207"/>
            <p:cNvSpPr>
              <a:spLocks noChangeArrowheads="1" noTextEdit="1"/>
            </p:cNvSpPr>
            <p:nvPr/>
          </p:nvSpPr>
          <p:spPr bwMode="auto">
            <a:xfrm rot="8640000">
              <a:off x="2274" y="1549"/>
              <a:ext cx="1458" cy="14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gradFill rotWithShape="1">
              <a:gsLst>
                <a:gs pos="0">
                  <a:schemeClr val="bg1"/>
                </a:gs>
                <a:gs pos="100000">
                  <a:schemeClr val="accent1"/>
                </a:gs>
              </a:gsLst>
              <a:lin ang="189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1"/>
              </a:extrusionClr>
            </a:sp3d>
          </p:spPr>
          <p:txBody>
            <a:bodyPr anchor="ctr">
              <a:flatTx/>
            </a:bodyPr>
            <a:lstStyle/>
            <a:p>
              <a:endParaRPr lang="nl-BE"/>
            </a:p>
          </p:txBody>
        </p:sp>
        <p:sp>
          <p:nvSpPr>
            <p:cNvPr id="64537" name="_s307208"/>
            <p:cNvSpPr>
              <a:spLocks noChangeArrowheads="1" noTextEdit="1"/>
            </p:cNvSpPr>
            <p:nvPr/>
          </p:nvSpPr>
          <p:spPr bwMode="auto">
            <a:xfrm rot="-8640000">
              <a:off x="1843" y="1576"/>
              <a:ext cx="1458" cy="14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gradFill rotWithShape="1">
              <a:gsLst>
                <a:gs pos="0">
                  <a:schemeClr val="bg1"/>
                </a:gs>
                <a:gs pos="100000">
                  <a:schemeClr val="folHlink"/>
                </a:gs>
              </a:gsLst>
              <a:lin ang="189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folHlink"/>
              </a:extrusionClr>
            </a:sp3d>
          </p:spPr>
          <p:txBody>
            <a:bodyPr anchor="ctr">
              <a:flatTx/>
            </a:bodyPr>
            <a:lstStyle/>
            <a:p>
              <a:endParaRPr lang="nl-BE"/>
            </a:p>
          </p:txBody>
        </p:sp>
        <p:sp>
          <p:nvSpPr>
            <p:cNvPr id="64538" name="_s307209"/>
            <p:cNvSpPr>
              <a:spLocks noChangeArrowheads="1" noTextEdit="1"/>
            </p:cNvSpPr>
            <p:nvPr/>
          </p:nvSpPr>
          <p:spPr bwMode="auto">
            <a:xfrm rot="-4320000">
              <a:off x="1787" y="1304"/>
              <a:ext cx="1458" cy="14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70 h 21600"/>
                <a:gd name="T20" fmla="*/ 18430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552" y="3639"/>
                  </a:moveTo>
                  <a:cubicBezTo>
                    <a:pt x="11302" y="3613"/>
                    <a:pt x="11051" y="3599"/>
                    <a:pt x="10800" y="3599"/>
                  </a:cubicBezTo>
                  <a:cubicBezTo>
                    <a:pt x="9790" y="3599"/>
                    <a:pt x="8793" y="3812"/>
                    <a:pt x="7871" y="4222"/>
                  </a:cubicBezTo>
                  <a:lnTo>
                    <a:pt x="6407" y="933"/>
                  </a:lnTo>
                  <a:cubicBezTo>
                    <a:pt x="7789" y="318"/>
                    <a:pt x="9286" y="-1"/>
                    <a:pt x="10800" y="-1"/>
                  </a:cubicBezTo>
                  <a:cubicBezTo>
                    <a:pt x="11177" y="-1"/>
                    <a:pt x="11553" y="19"/>
                    <a:pt x="11928" y="59"/>
                  </a:cubicBezTo>
                  <a:lnTo>
                    <a:pt x="12211" y="-2627"/>
                  </a:lnTo>
                  <a:lnTo>
                    <a:pt x="16215" y="2319"/>
                  </a:lnTo>
                  <a:lnTo>
                    <a:pt x="11270" y="6324"/>
                  </a:lnTo>
                  <a:lnTo>
                    <a:pt x="11552" y="3639"/>
                  </a:lnTo>
                  <a:close/>
                </a:path>
              </a:pathLst>
            </a:custGeom>
            <a:gradFill rotWithShape="1">
              <a:gsLst>
                <a:gs pos="0">
                  <a:schemeClr val="bg1"/>
                </a:gs>
                <a:gs pos="100000">
                  <a:schemeClr val="bg2"/>
                </a:gs>
              </a:gsLst>
              <a:lin ang="18900000" scaled="1"/>
            </a:gra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bg2"/>
              </a:extrusionClr>
            </a:sp3d>
          </p:spPr>
          <p:txBody>
            <a:bodyPr anchor="ctr">
              <a:flatTx/>
            </a:bodyPr>
            <a:lstStyle/>
            <a:p>
              <a:endParaRPr lang="nl-BE"/>
            </a:p>
          </p:txBody>
        </p:sp>
        <p:sp>
          <p:nvSpPr>
            <p:cNvPr id="64539" name="_s307210"/>
            <p:cNvSpPr>
              <a:spLocks noChangeArrowheads="1"/>
            </p:cNvSpPr>
            <p:nvPr/>
          </p:nvSpPr>
          <p:spPr bwMode="auto">
            <a:xfrm>
              <a:off x="3341" y="979"/>
              <a:ext cx="536" cy="536"/>
            </a:xfrm>
            <a:prstGeom prst="rect">
              <a:avLst/>
            </a:prstGeom>
            <a:noFill/>
            <a:ln w="9525">
              <a:noFill/>
              <a:miter lim="800000"/>
              <a:headEnd/>
              <a:tailEnd/>
            </a:ln>
          </p:spPr>
          <p:txBody>
            <a:bodyPr wrap="none" lIns="0" tIns="0" rIns="0" bIns="0" anchor="ctr"/>
            <a:lstStyle/>
            <a:p>
              <a:pPr eaLnBrk="0" hangingPunct="0"/>
              <a:r>
                <a:rPr lang="en-US" sz="1400">
                  <a:solidFill>
                    <a:srgbClr val="2D2D8A"/>
                  </a:solidFill>
                  <a:latin typeface="Arial Narrow" pitchFamily="-84" charset="0"/>
                </a:rPr>
                <a:t>1. Programming</a:t>
              </a:r>
            </a:p>
          </p:txBody>
        </p:sp>
        <p:sp>
          <p:nvSpPr>
            <p:cNvPr id="16" name="_s307211"/>
            <p:cNvSpPr>
              <a:spLocks noChangeArrowheads="1"/>
            </p:cNvSpPr>
            <p:nvPr/>
          </p:nvSpPr>
          <p:spPr bwMode="auto">
            <a:xfrm>
              <a:off x="1373" y="1973"/>
              <a:ext cx="536" cy="536"/>
            </a:xfrm>
            <a:prstGeom prst="rect">
              <a:avLst/>
            </a:prstGeom>
            <a:noFill/>
            <a:ln w="9525">
              <a:noFill/>
              <a:miter lim="800000"/>
              <a:headEnd/>
              <a:tailEnd/>
            </a:ln>
          </p:spPr>
          <p:txBody>
            <a:bodyPr wrap="none" lIns="0" tIns="0" rIns="0" bIns="0" anchor="ctr"/>
            <a:lstStyle/>
            <a:p>
              <a:pPr eaLnBrk="0" hangingPunct="0"/>
              <a:r>
                <a:rPr lang="en-US" sz="1500">
                  <a:solidFill>
                    <a:srgbClr val="2D2D8A"/>
                  </a:solidFill>
                  <a:latin typeface="Arial Narrow" pitchFamily="-84" charset="0"/>
                </a:rPr>
                <a:t>      4. Implementation</a:t>
              </a:r>
            </a:p>
          </p:txBody>
        </p:sp>
        <p:sp>
          <p:nvSpPr>
            <p:cNvPr id="64541" name="_s307212"/>
            <p:cNvSpPr>
              <a:spLocks noChangeArrowheads="1"/>
            </p:cNvSpPr>
            <p:nvPr/>
          </p:nvSpPr>
          <p:spPr bwMode="auto">
            <a:xfrm>
              <a:off x="1945" y="979"/>
              <a:ext cx="536" cy="536"/>
            </a:xfrm>
            <a:prstGeom prst="rect">
              <a:avLst/>
            </a:prstGeom>
            <a:noFill/>
            <a:ln w="9525">
              <a:noFill/>
              <a:miter lim="800000"/>
              <a:headEnd/>
              <a:tailEnd/>
            </a:ln>
          </p:spPr>
          <p:txBody>
            <a:bodyPr wrap="none" lIns="0" tIns="0" rIns="0" bIns="0" anchor="ctr"/>
            <a:lstStyle/>
            <a:p>
              <a:pPr eaLnBrk="0" hangingPunct="0"/>
              <a:r>
                <a:rPr lang="en-US" sz="1500">
                  <a:solidFill>
                    <a:schemeClr val="bg1"/>
                  </a:solidFill>
                  <a:latin typeface="Arial Narrow" pitchFamily="-84" charset="0"/>
                </a:rPr>
                <a:t>5</a:t>
              </a:r>
              <a:r>
                <a:rPr lang="en-US" sz="1500">
                  <a:solidFill>
                    <a:srgbClr val="2D2D8A"/>
                  </a:solidFill>
                  <a:latin typeface="Arial Narrow" pitchFamily="-84" charset="0"/>
                </a:rPr>
                <a:t>. Evaluation </a:t>
              </a:r>
            </a:p>
            <a:p>
              <a:pPr eaLnBrk="0" hangingPunct="0"/>
              <a:r>
                <a:rPr lang="en-US" sz="1500">
                  <a:solidFill>
                    <a:srgbClr val="2D2D8A"/>
                  </a:solidFill>
                  <a:latin typeface="Arial Narrow" pitchFamily="-84" charset="0"/>
                </a:rPr>
                <a:t>+ Audit</a:t>
              </a:r>
            </a:p>
          </p:txBody>
        </p:sp>
        <p:sp>
          <p:nvSpPr>
            <p:cNvPr id="64542" name="_s307213"/>
            <p:cNvSpPr>
              <a:spLocks noChangeArrowheads="1"/>
            </p:cNvSpPr>
            <p:nvPr/>
          </p:nvSpPr>
          <p:spPr bwMode="auto">
            <a:xfrm>
              <a:off x="3631" y="2202"/>
              <a:ext cx="536" cy="536"/>
            </a:xfrm>
            <a:prstGeom prst="rect">
              <a:avLst/>
            </a:prstGeom>
            <a:noFill/>
            <a:ln w="9525">
              <a:noFill/>
              <a:miter lim="800000"/>
              <a:headEnd/>
              <a:tailEnd/>
            </a:ln>
          </p:spPr>
          <p:txBody>
            <a:bodyPr wrap="none" lIns="0" tIns="0" rIns="0" bIns="0" anchor="ctr"/>
            <a:lstStyle/>
            <a:p>
              <a:pPr eaLnBrk="0" hangingPunct="0"/>
              <a:r>
                <a:rPr lang="en-US" sz="1500">
                  <a:solidFill>
                    <a:srgbClr val="2D2D8A"/>
                  </a:solidFill>
                  <a:latin typeface="Arial Narrow" pitchFamily="-84" charset="0"/>
                </a:rPr>
                <a:t>2. Identification</a:t>
              </a:r>
            </a:p>
            <a:p>
              <a:pPr eaLnBrk="0" hangingPunct="0"/>
              <a:endParaRPr lang="en-US" sz="1500">
                <a:solidFill>
                  <a:schemeClr val="bg1"/>
                </a:solidFill>
                <a:latin typeface="Arial Narrow" pitchFamily="-84" charset="0"/>
              </a:endParaRPr>
            </a:p>
            <a:p>
              <a:pPr eaLnBrk="0" hangingPunct="0"/>
              <a:endParaRPr lang="en-US" sz="1500">
                <a:solidFill>
                  <a:schemeClr val="bg1"/>
                </a:solidFill>
                <a:latin typeface="Arial Narrow" pitchFamily="-84" charset="0"/>
              </a:endParaRPr>
            </a:p>
          </p:txBody>
        </p:sp>
        <p:sp>
          <p:nvSpPr>
            <p:cNvPr id="64543" name="_s307214"/>
            <p:cNvSpPr>
              <a:spLocks noChangeArrowheads="1"/>
            </p:cNvSpPr>
            <p:nvPr/>
          </p:nvSpPr>
          <p:spPr bwMode="auto">
            <a:xfrm>
              <a:off x="2591" y="2959"/>
              <a:ext cx="536" cy="536"/>
            </a:xfrm>
            <a:prstGeom prst="rect">
              <a:avLst/>
            </a:prstGeom>
            <a:noFill/>
            <a:ln w="9525">
              <a:noFill/>
              <a:miter lim="800000"/>
              <a:headEnd/>
              <a:tailEnd/>
            </a:ln>
          </p:spPr>
          <p:txBody>
            <a:bodyPr wrap="none" lIns="0" tIns="0" rIns="0" bIns="0" anchor="ctr"/>
            <a:lstStyle/>
            <a:p>
              <a:pPr eaLnBrk="0" hangingPunct="0"/>
              <a:endParaRPr lang="en-US" sz="1500">
                <a:solidFill>
                  <a:schemeClr val="bg1"/>
                </a:solidFill>
                <a:latin typeface="Arial Narrow" pitchFamily="-84" charset="0"/>
              </a:endParaRPr>
            </a:p>
            <a:p>
              <a:pPr eaLnBrk="0" hangingPunct="0"/>
              <a:r>
                <a:rPr lang="en-US" sz="1500">
                  <a:solidFill>
                    <a:schemeClr val="bg1"/>
                  </a:solidFill>
                  <a:latin typeface="Arial Narrow" pitchFamily="-84" charset="0"/>
                </a:rPr>
                <a:t>3. Formulation</a:t>
              </a:r>
            </a:p>
          </p:txBody>
        </p:sp>
      </p:grpSp>
      <p:sp>
        <p:nvSpPr>
          <p:cNvPr id="64517" name="AutoShape 31"/>
          <p:cNvSpPr>
            <a:spLocks noChangeArrowheads="1"/>
          </p:cNvSpPr>
          <p:nvPr/>
        </p:nvSpPr>
        <p:spPr bwMode="auto">
          <a:xfrm>
            <a:off x="5943600" y="2209800"/>
            <a:ext cx="914400" cy="609600"/>
          </a:xfrm>
          <a:prstGeom prst="flowChartDocument">
            <a:avLst/>
          </a:prstGeom>
          <a:gradFill rotWithShape="1">
            <a:gsLst>
              <a:gs pos="0">
                <a:srgbClr val="3A5976"/>
              </a:gs>
              <a:gs pos="100000">
                <a:srgbClr val="7DC1FF"/>
              </a:gs>
            </a:gsLst>
            <a:lin ang="5400000" scaled="1"/>
          </a:gradFill>
          <a:ln w="9525">
            <a:solidFill>
              <a:schemeClr val="tx1"/>
            </a:solidFill>
            <a:miter lim="800000"/>
            <a:headEnd/>
            <a:tailEnd/>
          </a:ln>
        </p:spPr>
        <p:txBody>
          <a:bodyPr wrap="none" anchor="ctr"/>
          <a:lstStyle/>
          <a:p>
            <a:r>
              <a:rPr lang="en-US" sz="2000">
                <a:latin typeface="Verdana" pitchFamily="-84" charset="0"/>
              </a:rPr>
              <a:t>NIP</a:t>
            </a:r>
          </a:p>
        </p:txBody>
      </p:sp>
      <p:sp>
        <p:nvSpPr>
          <p:cNvPr id="64518" name="AutoShape 45"/>
          <p:cNvSpPr>
            <a:spLocks noChangeArrowheads="1"/>
          </p:cNvSpPr>
          <p:nvPr/>
        </p:nvSpPr>
        <p:spPr bwMode="auto">
          <a:xfrm>
            <a:off x="5181600" y="2438400"/>
            <a:ext cx="914400" cy="609600"/>
          </a:xfrm>
          <a:prstGeom prst="flowChartDocument">
            <a:avLst/>
          </a:prstGeom>
          <a:gradFill rotWithShape="1">
            <a:gsLst>
              <a:gs pos="0">
                <a:srgbClr val="2A5E76"/>
              </a:gs>
              <a:gs pos="100000">
                <a:srgbClr val="5BCCFF"/>
              </a:gs>
            </a:gsLst>
            <a:lin ang="5400000" scaled="1"/>
          </a:gradFill>
          <a:ln w="9525">
            <a:solidFill>
              <a:schemeClr val="tx1"/>
            </a:solidFill>
            <a:miter lim="800000"/>
            <a:headEnd/>
            <a:tailEnd/>
          </a:ln>
        </p:spPr>
        <p:txBody>
          <a:bodyPr wrap="none" anchor="ctr"/>
          <a:lstStyle/>
          <a:p>
            <a:r>
              <a:rPr lang="en-US" sz="2000">
                <a:latin typeface="Verdana" pitchFamily="-84" charset="0"/>
              </a:rPr>
              <a:t>CSP</a:t>
            </a:r>
          </a:p>
        </p:txBody>
      </p:sp>
      <p:sp>
        <p:nvSpPr>
          <p:cNvPr id="64519" name="AutoShape 46"/>
          <p:cNvSpPr>
            <a:spLocks noChangeArrowheads="1"/>
          </p:cNvSpPr>
          <p:nvPr/>
        </p:nvSpPr>
        <p:spPr bwMode="auto">
          <a:xfrm>
            <a:off x="6781800" y="4038600"/>
            <a:ext cx="990600" cy="609600"/>
          </a:xfrm>
          <a:prstGeom prst="flowChartDocument">
            <a:avLst/>
          </a:prstGeom>
          <a:gradFill rotWithShape="1">
            <a:gsLst>
              <a:gs pos="0">
                <a:srgbClr val="B6ACF2"/>
              </a:gs>
              <a:gs pos="100000">
                <a:srgbClr val="545070"/>
              </a:gs>
            </a:gsLst>
            <a:lin ang="5400000" scaled="1"/>
          </a:gradFill>
          <a:ln w="9525">
            <a:solidFill>
              <a:schemeClr val="tx1"/>
            </a:solidFill>
            <a:miter lim="800000"/>
            <a:headEnd/>
            <a:tailEnd/>
          </a:ln>
        </p:spPr>
        <p:txBody>
          <a:bodyPr wrap="none" anchor="ctr"/>
          <a:lstStyle/>
          <a:p>
            <a:r>
              <a:rPr lang="en-US" sz="1200">
                <a:latin typeface="Arial Narrow" pitchFamily="-84" charset="0"/>
              </a:rPr>
              <a:t>Identification </a:t>
            </a:r>
          </a:p>
          <a:p>
            <a:r>
              <a:rPr lang="en-US" sz="1200">
                <a:latin typeface="Arial Narrow" pitchFamily="-84" charset="0"/>
              </a:rPr>
              <a:t>fiche</a:t>
            </a:r>
          </a:p>
        </p:txBody>
      </p:sp>
      <p:sp>
        <p:nvSpPr>
          <p:cNvPr id="64520" name="AutoShape 51"/>
          <p:cNvSpPr>
            <a:spLocks noChangeArrowheads="1"/>
          </p:cNvSpPr>
          <p:nvPr/>
        </p:nvSpPr>
        <p:spPr bwMode="auto">
          <a:xfrm>
            <a:off x="7010400" y="3200400"/>
            <a:ext cx="1143000" cy="685800"/>
          </a:xfrm>
          <a:prstGeom prst="downArrowCallout">
            <a:avLst>
              <a:gd name="adj1" fmla="val 41667"/>
              <a:gd name="adj2" fmla="val 41667"/>
              <a:gd name="adj3" fmla="val 16667"/>
              <a:gd name="adj4" fmla="val 66667"/>
            </a:avLst>
          </a:prstGeom>
          <a:solidFill>
            <a:srgbClr val="FFCC00"/>
          </a:solidFill>
          <a:ln w="9525">
            <a:solidFill>
              <a:schemeClr val="tx1"/>
            </a:solidFill>
            <a:miter lim="800000"/>
            <a:headEnd/>
            <a:tailEnd/>
          </a:ln>
        </p:spPr>
        <p:txBody>
          <a:bodyPr wrap="none" anchor="ctr"/>
          <a:lstStyle/>
          <a:p>
            <a:r>
              <a:rPr lang="en-US" sz="2000">
                <a:latin typeface="Verdana" pitchFamily="-84" charset="0"/>
              </a:rPr>
              <a:t>GeSCi</a:t>
            </a:r>
          </a:p>
        </p:txBody>
      </p:sp>
      <p:sp>
        <p:nvSpPr>
          <p:cNvPr id="24" name="AutoShape 52"/>
          <p:cNvSpPr>
            <a:spLocks noChangeArrowheads="1"/>
          </p:cNvSpPr>
          <p:nvPr/>
        </p:nvSpPr>
        <p:spPr bwMode="auto">
          <a:xfrm>
            <a:off x="6324600" y="5410200"/>
            <a:ext cx="914400" cy="609600"/>
          </a:xfrm>
          <a:prstGeom prst="flowChartDocumen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r>
              <a:rPr lang="en-US" sz="1200">
                <a:latin typeface="Arial Narrow" pitchFamily="-84" charset="0"/>
              </a:rPr>
              <a:t>Financing </a:t>
            </a:r>
          </a:p>
          <a:p>
            <a:r>
              <a:rPr lang="en-US" sz="1200">
                <a:latin typeface="Arial Narrow" pitchFamily="-84" charset="0"/>
              </a:rPr>
              <a:t>agreement</a:t>
            </a:r>
          </a:p>
        </p:txBody>
      </p:sp>
      <p:sp>
        <p:nvSpPr>
          <p:cNvPr id="25" name="AutoShape 53"/>
          <p:cNvSpPr>
            <a:spLocks noChangeArrowheads="1"/>
          </p:cNvSpPr>
          <p:nvPr/>
        </p:nvSpPr>
        <p:spPr bwMode="auto">
          <a:xfrm>
            <a:off x="5943600" y="5867400"/>
            <a:ext cx="914400" cy="609600"/>
          </a:xfrm>
          <a:prstGeom prst="flowChartDocument">
            <a:avLst/>
          </a:prstGeom>
          <a:gradFill rotWithShape="1">
            <a:gsLst>
              <a:gs pos="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r>
              <a:rPr lang="en-US" sz="1200">
                <a:latin typeface="Arial Narrow" pitchFamily="-84" charset="0"/>
              </a:rPr>
              <a:t>Action fiche</a:t>
            </a:r>
          </a:p>
        </p:txBody>
      </p:sp>
      <p:sp>
        <p:nvSpPr>
          <p:cNvPr id="64523" name="AutoShape 54"/>
          <p:cNvSpPr>
            <a:spLocks noChangeArrowheads="1"/>
          </p:cNvSpPr>
          <p:nvPr/>
        </p:nvSpPr>
        <p:spPr bwMode="auto">
          <a:xfrm>
            <a:off x="7086600" y="5791200"/>
            <a:ext cx="1447800" cy="609600"/>
          </a:xfrm>
          <a:prstGeom prst="leftArrowCallout">
            <a:avLst>
              <a:gd name="adj1" fmla="val 25000"/>
              <a:gd name="adj2" fmla="val 25000"/>
              <a:gd name="adj3" fmla="val 39583"/>
              <a:gd name="adj4" fmla="val 66667"/>
            </a:avLst>
          </a:prstGeom>
          <a:solidFill>
            <a:srgbClr val="FFCC00"/>
          </a:solidFill>
          <a:ln w="9525">
            <a:solidFill>
              <a:schemeClr val="tx1"/>
            </a:solidFill>
            <a:miter lim="800000"/>
            <a:headEnd/>
            <a:tailEnd/>
          </a:ln>
        </p:spPr>
        <p:txBody>
          <a:bodyPr wrap="none" anchor="ctr"/>
          <a:lstStyle/>
          <a:p>
            <a:r>
              <a:rPr lang="en-US" sz="2000">
                <a:latin typeface="Verdana" pitchFamily="-84" charset="0"/>
              </a:rPr>
              <a:t>GeSCf</a:t>
            </a:r>
          </a:p>
        </p:txBody>
      </p:sp>
      <p:sp>
        <p:nvSpPr>
          <p:cNvPr id="64524" name="AutoShape 55"/>
          <p:cNvSpPr>
            <a:spLocks noChangeArrowheads="1"/>
          </p:cNvSpPr>
          <p:nvPr/>
        </p:nvSpPr>
        <p:spPr bwMode="auto">
          <a:xfrm>
            <a:off x="1981200" y="5562600"/>
            <a:ext cx="914400" cy="609600"/>
          </a:xfrm>
          <a:prstGeom prst="flowChartDocument">
            <a:avLst/>
          </a:prstGeom>
          <a:gradFill rotWithShape="1">
            <a:gsLst>
              <a:gs pos="0">
                <a:srgbClr val="CCFF66"/>
              </a:gs>
              <a:gs pos="100000">
                <a:srgbClr val="5E762F"/>
              </a:gs>
            </a:gsLst>
            <a:lin ang="5400000" scaled="1"/>
          </a:gradFill>
          <a:ln w="9525">
            <a:solidFill>
              <a:schemeClr val="tx1"/>
            </a:solidFill>
            <a:miter lim="800000"/>
            <a:headEnd/>
            <a:tailEnd/>
          </a:ln>
        </p:spPr>
        <p:txBody>
          <a:bodyPr wrap="none" anchor="ctr"/>
          <a:lstStyle/>
          <a:p>
            <a:r>
              <a:rPr lang="en-US" sz="1200">
                <a:latin typeface="Arial Narrow" pitchFamily="-84" charset="0"/>
              </a:rPr>
              <a:t>Annual </a:t>
            </a:r>
          </a:p>
          <a:p>
            <a:r>
              <a:rPr lang="en-US" sz="1200">
                <a:latin typeface="Arial Narrow" pitchFamily="-84" charset="0"/>
              </a:rPr>
              <a:t>Operational </a:t>
            </a:r>
          </a:p>
          <a:p>
            <a:r>
              <a:rPr lang="en-US" sz="1200">
                <a:latin typeface="Arial Narrow" pitchFamily="-84" charset="0"/>
              </a:rPr>
              <a:t>Plans</a:t>
            </a:r>
          </a:p>
        </p:txBody>
      </p:sp>
      <p:sp>
        <p:nvSpPr>
          <p:cNvPr id="64525" name="AutoShape 57"/>
          <p:cNvSpPr>
            <a:spLocks noChangeArrowheads="1"/>
          </p:cNvSpPr>
          <p:nvPr/>
        </p:nvSpPr>
        <p:spPr bwMode="auto">
          <a:xfrm>
            <a:off x="2590800" y="5943600"/>
            <a:ext cx="914400" cy="609600"/>
          </a:xfrm>
          <a:prstGeom prst="flowChartDocument">
            <a:avLst/>
          </a:prstGeom>
          <a:gradFill rotWithShape="1">
            <a:gsLst>
              <a:gs pos="0">
                <a:srgbClr val="CCFF66"/>
              </a:gs>
              <a:gs pos="100000">
                <a:srgbClr val="5E762F"/>
              </a:gs>
            </a:gsLst>
            <a:lin ang="5400000" scaled="1"/>
          </a:gradFill>
          <a:ln w="9525">
            <a:solidFill>
              <a:schemeClr val="tx1"/>
            </a:solidFill>
            <a:miter lim="800000"/>
            <a:headEnd/>
            <a:tailEnd/>
          </a:ln>
        </p:spPr>
        <p:txBody>
          <a:bodyPr wrap="none" anchor="ctr"/>
          <a:lstStyle/>
          <a:p>
            <a:r>
              <a:rPr lang="en-US" sz="1200">
                <a:latin typeface="Arial Narrow" pitchFamily="-84" charset="0"/>
              </a:rPr>
              <a:t>Monitoring</a:t>
            </a:r>
          </a:p>
          <a:p>
            <a:r>
              <a:rPr lang="en-US" sz="1200">
                <a:latin typeface="Arial Narrow" pitchFamily="-84" charset="0"/>
              </a:rPr>
              <a:t>Reports</a:t>
            </a:r>
          </a:p>
        </p:txBody>
      </p:sp>
      <p:sp>
        <p:nvSpPr>
          <p:cNvPr id="64526" name="AutoShape 58"/>
          <p:cNvSpPr>
            <a:spLocks noChangeArrowheads="1"/>
          </p:cNvSpPr>
          <p:nvPr/>
        </p:nvSpPr>
        <p:spPr bwMode="auto">
          <a:xfrm>
            <a:off x="2133600" y="3124200"/>
            <a:ext cx="914400" cy="685800"/>
          </a:xfrm>
          <a:prstGeom prst="flowChartDocument">
            <a:avLst/>
          </a:prstGeom>
          <a:gradFill rotWithShape="1">
            <a:gsLst>
              <a:gs pos="0">
                <a:srgbClr val="EAEAEA"/>
              </a:gs>
              <a:gs pos="100000">
                <a:srgbClr val="6C6C6C"/>
              </a:gs>
            </a:gsLst>
            <a:lin ang="5400000" scaled="1"/>
          </a:gradFill>
          <a:ln w="9525">
            <a:solidFill>
              <a:schemeClr val="tx1"/>
            </a:solidFill>
            <a:miter lim="800000"/>
            <a:headEnd/>
            <a:tailEnd/>
          </a:ln>
        </p:spPr>
        <p:txBody>
          <a:bodyPr wrap="none" anchor="ctr"/>
          <a:lstStyle/>
          <a:p>
            <a:r>
              <a:rPr lang="en-US" sz="1200">
                <a:latin typeface="Arial Narrow" pitchFamily="-84" charset="0"/>
              </a:rPr>
              <a:t>Evaluation</a:t>
            </a:r>
          </a:p>
          <a:p>
            <a:r>
              <a:rPr lang="en-US" sz="1200">
                <a:latin typeface="Arial Narrow" pitchFamily="-84" charset="0"/>
              </a:rPr>
              <a:t>Report</a:t>
            </a:r>
          </a:p>
          <a:p>
            <a:r>
              <a:rPr lang="en-US" sz="1200">
                <a:latin typeface="Arial Narrow" pitchFamily="-84" charset="0"/>
              </a:rPr>
              <a:t>Audit</a:t>
            </a:r>
          </a:p>
        </p:txBody>
      </p:sp>
      <p:sp>
        <p:nvSpPr>
          <p:cNvPr id="64527" name="AutoShape 59"/>
          <p:cNvSpPr>
            <a:spLocks noChangeArrowheads="1"/>
          </p:cNvSpPr>
          <p:nvPr/>
        </p:nvSpPr>
        <p:spPr bwMode="auto">
          <a:xfrm>
            <a:off x="3352800" y="1905000"/>
            <a:ext cx="2133600" cy="685800"/>
          </a:xfrm>
          <a:prstGeom prst="rightArrowCallout">
            <a:avLst>
              <a:gd name="adj1" fmla="val 25000"/>
              <a:gd name="adj2" fmla="val 25000"/>
              <a:gd name="adj3" fmla="val 51852"/>
              <a:gd name="adj4" fmla="val 69565"/>
            </a:avLst>
          </a:prstGeom>
          <a:solidFill>
            <a:srgbClr val="FFCC00"/>
          </a:solidFill>
          <a:ln w="9525">
            <a:solidFill>
              <a:schemeClr val="tx1"/>
            </a:solidFill>
            <a:miter lim="800000"/>
            <a:headEnd/>
            <a:tailEnd/>
          </a:ln>
        </p:spPr>
        <p:txBody>
          <a:bodyPr wrap="none" anchor="ctr"/>
          <a:lstStyle/>
          <a:p>
            <a:r>
              <a:rPr lang="en-US" sz="1600">
                <a:latin typeface="Arial Narrow" pitchFamily="-84" charset="0"/>
              </a:rPr>
              <a:t>Country (or Sector) </a:t>
            </a:r>
          </a:p>
          <a:p>
            <a:r>
              <a:rPr lang="en-US" sz="1600">
                <a:latin typeface="Arial Narrow" pitchFamily="-84" charset="0"/>
              </a:rPr>
              <a:t>Gender Profile</a:t>
            </a:r>
          </a:p>
        </p:txBody>
      </p:sp>
      <p:sp>
        <p:nvSpPr>
          <p:cNvPr id="64528" name="AutoShape 54"/>
          <p:cNvSpPr>
            <a:spLocks noChangeArrowheads="1"/>
          </p:cNvSpPr>
          <p:nvPr/>
        </p:nvSpPr>
        <p:spPr bwMode="auto">
          <a:xfrm>
            <a:off x="7467600" y="5157192"/>
            <a:ext cx="1447800" cy="504056"/>
          </a:xfrm>
          <a:prstGeom prst="leftArrowCallout">
            <a:avLst>
              <a:gd name="adj1" fmla="val 25000"/>
              <a:gd name="adj2" fmla="val 25000"/>
              <a:gd name="adj3" fmla="val 45238"/>
              <a:gd name="adj4" fmla="val 75491"/>
            </a:avLst>
          </a:prstGeom>
          <a:solidFill>
            <a:srgbClr val="FFCC00"/>
          </a:solidFill>
          <a:ln w="9525">
            <a:solidFill>
              <a:schemeClr val="tx1"/>
            </a:solidFill>
            <a:miter lim="800000"/>
            <a:headEnd/>
            <a:tailEnd/>
          </a:ln>
        </p:spPr>
        <p:txBody>
          <a:bodyPr wrap="none" anchor="ctr"/>
          <a:lstStyle/>
          <a:p>
            <a:r>
              <a:rPr lang="en-US" sz="2000" dirty="0">
                <a:latin typeface="Verdana" pitchFamily="-84" charset="0"/>
              </a:rPr>
              <a:t>G</a:t>
            </a:r>
            <a:r>
              <a:rPr lang="en-US" sz="2000" dirty="0">
                <a:latin typeface="Arial Narrow" pitchFamily="-84" charset="0"/>
              </a:rPr>
              <a:t>-marker</a:t>
            </a:r>
          </a:p>
        </p:txBody>
      </p:sp>
      <p:sp>
        <p:nvSpPr>
          <p:cNvPr id="64529" name="AutoShape 59"/>
          <p:cNvSpPr>
            <a:spLocks noChangeArrowheads="1"/>
          </p:cNvSpPr>
          <p:nvPr/>
        </p:nvSpPr>
        <p:spPr bwMode="auto">
          <a:xfrm>
            <a:off x="533400" y="3505200"/>
            <a:ext cx="1676400" cy="762000"/>
          </a:xfrm>
          <a:prstGeom prst="rightArrowCallout">
            <a:avLst>
              <a:gd name="adj1" fmla="val 25000"/>
              <a:gd name="adj2" fmla="val 25000"/>
              <a:gd name="adj3" fmla="val 36667"/>
              <a:gd name="adj4" fmla="val 69565"/>
            </a:avLst>
          </a:prstGeom>
          <a:solidFill>
            <a:srgbClr val="FFCC00"/>
          </a:solidFill>
          <a:ln w="9525">
            <a:solidFill>
              <a:schemeClr val="tx1"/>
            </a:solidFill>
            <a:miter lim="800000"/>
            <a:headEnd/>
            <a:tailEnd/>
          </a:ln>
        </p:spPr>
        <p:txBody>
          <a:bodyPr wrap="none" anchor="ctr"/>
          <a:lstStyle/>
          <a:p>
            <a:r>
              <a:rPr lang="en-US" sz="1600">
                <a:latin typeface="Arial Narrow" pitchFamily="-84" charset="0"/>
              </a:rPr>
              <a:t>‘Engendered’</a:t>
            </a:r>
          </a:p>
          <a:p>
            <a:r>
              <a:rPr lang="en-US" sz="1600">
                <a:latin typeface="Arial Narrow" pitchFamily="-84" charset="0"/>
              </a:rPr>
              <a:t> TOR </a:t>
            </a:r>
          </a:p>
          <a:p>
            <a:r>
              <a:rPr lang="en-US" sz="1600">
                <a:latin typeface="Arial Narrow" pitchFamily="-84" charset="0"/>
              </a:rPr>
              <a:t>for evaluation</a:t>
            </a:r>
          </a:p>
        </p:txBody>
      </p:sp>
      <p:sp>
        <p:nvSpPr>
          <p:cNvPr id="64530" name="AutoShape 28"/>
          <p:cNvSpPr>
            <a:spLocks noChangeArrowheads="1"/>
          </p:cNvSpPr>
          <p:nvPr/>
        </p:nvSpPr>
        <p:spPr bwMode="auto">
          <a:xfrm>
            <a:off x="381000" y="6096000"/>
            <a:ext cx="1828800" cy="685800"/>
          </a:xfrm>
          <a:prstGeom prst="rightArrowCallout">
            <a:avLst>
              <a:gd name="adj1" fmla="val 25000"/>
              <a:gd name="adj2" fmla="val 25000"/>
              <a:gd name="adj3" fmla="val 44444"/>
              <a:gd name="adj4" fmla="val 73148"/>
            </a:avLst>
          </a:prstGeom>
          <a:solidFill>
            <a:srgbClr val="FFCC00"/>
          </a:solidFill>
          <a:ln w="9525">
            <a:solidFill>
              <a:schemeClr val="tx1"/>
            </a:solidFill>
            <a:miter lim="800000"/>
            <a:headEnd/>
            <a:tailEnd/>
          </a:ln>
        </p:spPr>
        <p:txBody>
          <a:bodyPr wrap="none" anchor="ctr"/>
          <a:lstStyle/>
          <a:p>
            <a:endParaRPr lang="en-US"/>
          </a:p>
        </p:txBody>
      </p:sp>
      <p:sp>
        <p:nvSpPr>
          <p:cNvPr id="64531" name="Text Box 29"/>
          <p:cNvSpPr txBox="1">
            <a:spLocks noChangeArrowheads="1"/>
          </p:cNvSpPr>
          <p:nvPr/>
        </p:nvSpPr>
        <p:spPr bwMode="auto">
          <a:xfrm>
            <a:off x="381000" y="6096000"/>
            <a:ext cx="1295400" cy="639763"/>
          </a:xfrm>
          <a:prstGeom prst="rect">
            <a:avLst/>
          </a:prstGeom>
          <a:solidFill>
            <a:srgbClr val="FFCC00"/>
          </a:solidFill>
          <a:ln w="9525">
            <a:noFill/>
            <a:miter lim="800000"/>
            <a:headEnd/>
            <a:tailEnd/>
          </a:ln>
        </p:spPr>
        <p:txBody>
          <a:bodyPr>
            <a:spAutoFit/>
          </a:bodyPr>
          <a:lstStyle/>
          <a:p>
            <a:pPr algn="r"/>
            <a:r>
              <a:rPr lang="en-GB" sz="1200">
                <a:latin typeface="Arial Narrow" pitchFamily="-84" charset="0"/>
              </a:rPr>
              <a:t>Gender Tools for</a:t>
            </a:r>
          </a:p>
          <a:p>
            <a:pPr algn="r"/>
            <a:r>
              <a:rPr lang="en-GB" sz="1200">
                <a:latin typeface="Arial Narrow" pitchFamily="-84" charset="0"/>
              </a:rPr>
              <a:t>Result Oriented </a:t>
            </a:r>
          </a:p>
          <a:p>
            <a:pPr algn="r"/>
            <a:r>
              <a:rPr lang="en-GB" sz="1200">
                <a:latin typeface="Arial Narrow" pitchFamily="-84" charset="0"/>
              </a:rPr>
              <a:t>Monitoring (ROM)</a:t>
            </a:r>
            <a:endParaRPr lang="en-US" sz="1200">
              <a:latin typeface="Verdana" pitchFamily="-84" charset="0"/>
            </a:endParaRPr>
          </a:p>
        </p:txBody>
      </p:sp>
      <p:sp>
        <p:nvSpPr>
          <p:cNvPr id="64532" name="_s307213"/>
          <p:cNvSpPr>
            <a:spLocks noChangeArrowheads="1"/>
          </p:cNvSpPr>
          <p:nvPr/>
        </p:nvSpPr>
        <p:spPr bwMode="auto">
          <a:xfrm>
            <a:off x="4114800" y="5859463"/>
            <a:ext cx="871538" cy="769937"/>
          </a:xfrm>
          <a:prstGeom prst="rect">
            <a:avLst/>
          </a:prstGeom>
          <a:noFill/>
          <a:ln w="9525">
            <a:noFill/>
            <a:miter lim="800000"/>
            <a:headEnd/>
            <a:tailEnd/>
          </a:ln>
        </p:spPr>
        <p:txBody>
          <a:bodyPr wrap="none" lIns="0" tIns="0" rIns="0" bIns="0" anchor="ctr"/>
          <a:lstStyle/>
          <a:p>
            <a:pPr eaLnBrk="0" hangingPunct="0"/>
            <a:r>
              <a:rPr lang="en-US" sz="1500">
                <a:solidFill>
                  <a:srgbClr val="2D2D8A"/>
                </a:solidFill>
                <a:latin typeface="Arial Narrow" pitchFamily="-84" charset="0"/>
              </a:rPr>
              <a:t>3. Formulation</a:t>
            </a:r>
          </a:p>
          <a:p>
            <a:pPr eaLnBrk="0" hangingPunct="0"/>
            <a:endParaRPr lang="en-US" sz="1500">
              <a:solidFill>
                <a:schemeClr val="bg1"/>
              </a:solidFill>
              <a:latin typeface="Arial Narrow" pitchFamily="-84" charset="0"/>
            </a:endParaRPr>
          </a:p>
          <a:p>
            <a:pPr eaLnBrk="0" hangingPunct="0"/>
            <a:endParaRPr lang="en-US" sz="1500">
              <a:solidFill>
                <a:schemeClr val="bg1"/>
              </a:solidFill>
              <a:latin typeface="Arial Narrow" pitchFamily="-8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a:xfrm>
            <a:off x="468313" y="1268413"/>
            <a:ext cx="8229600" cy="1081087"/>
          </a:xfrm>
        </p:spPr>
        <p:txBody>
          <a:bodyPr/>
          <a:lstStyle/>
          <a:p>
            <a:r>
              <a:rPr lang="en-US" sz="4000" smtClean="0">
                <a:solidFill>
                  <a:schemeClr val="bg1"/>
                </a:solidFill>
                <a:latin typeface="Arial" charset="0"/>
              </a:rPr>
              <a:t>Objective of this course module:</a:t>
            </a:r>
            <a:endParaRPr lang="nl-BE" sz="4000" smtClean="0">
              <a:solidFill>
                <a:schemeClr val="bg1"/>
              </a:solidFill>
              <a:latin typeface="Arial" charset="0"/>
            </a:endParaRPr>
          </a:p>
        </p:txBody>
      </p:sp>
      <p:sp>
        <p:nvSpPr>
          <p:cNvPr id="29699" name="Tijdelijke aanduiding voor inhoud 2"/>
          <p:cNvSpPr>
            <a:spLocks noGrp="1"/>
          </p:cNvSpPr>
          <p:nvPr>
            <p:ph idx="1"/>
          </p:nvPr>
        </p:nvSpPr>
        <p:spPr>
          <a:xfrm>
            <a:off x="457200" y="2897188"/>
            <a:ext cx="8229600" cy="2741612"/>
          </a:xfrm>
        </p:spPr>
        <p:txBody>
          <a:bodyPr/>
          <a:lstStyle/>
          <a:p>
            <a:pPr>
              <a:buFontTx/>
              <a:buNone/>
            </a:pPr>
            <a:r>
              <a:rPr lang="en-GB" sz="3600" smtClean="0">
                <a:solidFill>
                  <a:schemeClr val="bg1"/>
                </a:solidFill>
                <a:latin typeface="Arial" charset="0"/>
              </a:rPr>
              <a:t>	Getting familiar with strategies to promote gender equality and women's empowerment in justice and democratization. </a:t>
            </a:r>
            <a:endParaRPr lang="en-GB" sz="3600" b="1" i="0" smtClean="0">
              <a:solidFill>
                <a:schemeClr val="bg1"/>
              </a:solidFill>
              <a:latin typeface="Arial" charset="0"/>
            </a:endParaRPr>
          </a:p>
        </p:txBody>
      </p:sp>
      <p:sp>
        <p:nvSpPr>
          <p:cNvPr id="29700" name="Tijdelijke aanduiding voor dianummer 3"/>
          <p:cNvSpPr>
            <a:spLocks noGrp="1"/>
          </p:cNvSpPr>
          <p:nvPr>
            <p:ph type="sldNum" sz="quarter" idx="12"/>
          </p:nvPr>
        </p:nvSpPr>
        <p:spPr>
          <a:noFill/>
        </p:spPr>
        <p:txBody>
          <a:bodyPr/>
          <a:lstStyle/>
          <a:p>
            <a:fld id="{A4F12D80-DDA0-462D-AE55-BF6B88860E14}" type="slidenum">
              <a:rPr lang="en-GB"/>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jdelijke aanduiding voor dianummer 5"/>
          <p:cNvSpPr>
            <a:spLocks noGrp="1"/>
          </p:cNvSpPr>
          <p:nvPr>
            <p:ph type="sldNum" sz="quarter" idx="12"/>
          </p:nvPr>
        </p:nvSpPr>
        <p:spPr>
          <a:noFill/>
        </p:spPr>
        <p:txBody>
          <a:bodyPr/>
          <a:lstStyle/>
          <a:p>
            <a:fld id="{A83EF3D7-B397-4588-85C7-5B7A8522AACB}" type="slidenum">
              <a:rPr lang="en-GB"/>
              <a:pPr/>
              <a:t>20</a:t>
            </a:fld>
            <a:endParaRPr lang="en-GB"/>
          </a:p>
        </p:txBody>
      </p:sp>
      <p:sp>
        <p:nvSpPr>
          <p:cNvPr id="66563" name="Content Placeholder 12"/>
          <p:cNvSpPr>
            <a:spLocks noGrp="1"/>
          </p:cNvSpPr>
          <p:nvPr>
            <p:ph sz="quarter" idx="4"/>
          </p:nvPr>
        </p:nvSpPr>
        <p:spPr>
          <a:xfrm>
            <a:off x="685800" y="1600200"/>
            <a:ext cx="7391400" cy="381000"/>
          </a:xfrm>
          <a:ln>
            <a:solidFill>
              <a:srgbClr val="0E5296"/>
            </a:solidFill>
          </a:ln>
        </p:spPr>
        <p:txBody>
          <a:bodyPr/>
          <a:lstStyle/>
          <a:p>
            <a:pPr>
              <a:buFontTx/>
              <a:buNone/>
            </a:pPr>
            <a:r>
              <a:rPr lang="en-GB" sz="1400" b="1" smtClean="0"/>
              <a:t>1. Programming</a:t>
            </a:r>
            <a:r>
              <a:rPr lang="en-GB" sz="1400" smtClean="0"/>
              <a:t>: </a:t>
            </a:r>
            <a:endParaRPr lang="en-US" sz="1400" smtClean="0"/>
          </a:p>
        </p:txBody>
      </p:sp>
      <p:sp>
        <p:nvSpPr>
          <p:cNvPr id="66564" name="Content Placeholder 12"/>
          <p:cNvSpPr>
            <a:spLocks noGrp="1"/>
          </p:cNvSpPr>
          <p:nvPr>
            <p:ph sz="quarter" idx="4"/>
          </p:nvPr>
        </p:nvSpPr>
        <p:spPr>
          <a:xfrm>
            <a:off x="762000" y="2590800"/>
            <a:ext cx="7239000" cy="400050"/>
          </a:xfrm>
          <a:solidFill>
            <a:srgbClr val="99CCFF"/>
          </a:solidFill>
          <a:ln>
            <a:solidFill>
              <a:srgbClr val="0E5296"/>
            </a:solidFill>
          </a:ln>
        </p:spPr>
        <p:txBody>
          <a:bodyPr/>
          <a:lstStyle/>
          <a:p>
            <a:pPr>
              <a:buFontTx/>
              <a:buNone/>
            </a:pPr>
            <a:r>
              <a:rPr lang="en-US" sz="1400" smtClean="0"/>
              <a:t>G</a:t>
            </a:r>
            <a:r>
              <a:rPr lang="en-GB" sz="1400" smtClean="0"/>
              <a:t>ender profile of justice: defining gender issues to be addressed</a:t>
            </a:r>
            <a:endParaRPr lang="en-US" sz="1400" smtClean="0"/>
          </a:p>
        </p:txBody>
      </p:sp>
      <p:sp>
        <p:nvSpPr>
          <p:cNvPr id="66565" name="Content Placeholder 12"/>
          <p:cNvSpPr>
            <a:spLocks noGrp="1"/>
          </p:cNvSpPr>
          <p:nvPr>
            <p:ph sz="quarter" idx="4"/>
          </p:nvPr>
        </p:nvSpPr>
        <p:spPr>
          <a:xfrm>
            <a:off x="762000" y="3429000"/>
            <a:ext cx="7239000" cy="400050"/>
          </a:xfrm>
          <a:solidFill>
            <a:srgbClr val="99CCFF"/>
          </a:solidFill>
          <a:ln>
            <a:solidFill>
              <a:srgbClr val="0E5296"/>
            </a:solidFill>
          </a:ln>
        </p:spPr>
        <p:txBody>
          <a:bodyPr/>
          <a:lstStyle/>
          <a:p>
            <a:pPr>
              <a:buFontTx/>
              <a:buNone/>
            </a:pPr>
            <a:r>
              <a:rPr lang="pt-PT" sz="1400" smtClean="0"/>
              <a:t>D</a:t>
            </a:r>
            <a:r>
              <a:rPr lang="en-GB" sz="1400" smtClean="0"/>
              <a:t>ialogue built upon common grounds (CEDAW, BfA, MDG)</a:t>
            </a:r>
            <a:endParaRPr lang="en-US" sz="1400" smtClean="0"/>
          </a:p>
          <a:p>
            <a:pPr>
              <a:buFontTx/>
              <a:buNone/>
            </a:pPr>
            <a:endParaRPr lang="en-US" sz="1400" smtClean="0"/>
          </a:p>
        </p:txBody>
      </p:sp>
      <p:sp>
        <p:nvSpPr>
          <p:cNvPr id="66566" name="Content Placeholder 12"/>
          <p:cNvSpPr>
            <a:spLocks noGrp="1"/>
          </p:cNvSpPr>
          <p:nvPr>
            <p:ph sz="quarter" idx="4"/>
          </p:nvPr>
        </p:nvSpPr>
        <p:spPr>
          <a:xfrm>
            <a:off x="762000" y="4248150"/>
            <a:ext cx="7239000" cy="400050"/>
          </a:xfrm>
          <a:solidFill>
            <a:srgbClr val="99CCFF"/>
          </a:solidFill>
          <a:ln>
            <a:solidFill>
              <a:srgbClr val="0E5296"/>
            </a:solidFill>
          </a:ln>
        </p:spPr>
        <p:txBody>
          <a:bodyPr/>
          <a:lstStyle/>
          <a:p>
            <a:pPr>
              <a:buFontTx/>
              <a:buNone/>
            </a:pPr>
            <a:r>
              <a:rPr lang="en-GB" sz="1400" smtClean="0"/>
              <a:t>Including women’s rights CSOs in dialogue</a:t>
            </a:r>
            <a:endParaRPr lang="en-US" sz="1400" smtClean="0"/>
          </a:p>
        </p:txBody>
      </p:sp>
      <p:sp>
        <p:nvSpPr>
          <p:cNvPr id="66567" name="Content Placeholder 12"/>
          <p:cNvSpPr>
            <a:spLocks noGrp="1"/>
          </p:cNvSpPr>
          <p:nvPr>
            <p:ph sz="quarter" idx="4"/>
          </p:nvPr>
        </p:nvSpPr>
        <p:spPr>
          <a:xfrm>
            <a:off x="762000" y="5086350"/>
            <a:ext cx="7239000" cy="400050"/>
          </a:xfrm>
          <a:solidFill>
            <a:srgbClr val="99CCFF"/>
          </a:solidFill>
          <a:ln>
            <a:solidFill>
              <a:srgbClr val="0E5296"/>
            </a:solidFill>
          </a:ln>
        </p:spPr>
        <p:txBody>
          <a:bodyPr/>
          <a:lstStyle/>
          <a:p>
            <a:pPr>
              <a:buFontTx/>
              <a:buNone/>
            </a:pPr>
            <a:r>
              <a:rPr lang="en-US" sz="1400" dirty="0" smtClean="0"/>
              <a:t>D</a:t>
            </a:r>
            <a:r>
              <a:rPr lang="en-GB" sz="1400" dirty="0" err="1" smtClean="0"/>
              <a:t>efining</a:t>
            </a:r>
            <a:r>
              <a:rPr lang="en-GB" sz="1400" dirty="0" smtClean="0"/>
              <a:t> process and targets for domestication of international standards </a:t>
            </a:r>
            <a:endParaRPr lang="en-US" sz="1400" dirty="0" smtClean="0"/>
          </a:p>
          <a:p>
            <a:pPr>
              <a:buFontTx/>
              <a:buNone/>
            </a:pPr>
            <a:endParaRPr lang="en-US" sz="14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jdelijke aanduiding voor dianummer 5"/>
          <p:cNvSpPr>
            <a:spLocks noGrp="1"/>
          </p:cNvSpPr>
          <p:nvPr>
            <p:ph type="sldNum" sz="quarter" idx="12"/>
          </p:nvPr>
        </p:nvSpPr>
        <p:spPr>
          <a:noFill/>
        </p:spPr>
        <p:txBody>
          <a:bodyPr/>
          <a:lstStyle/>
          <a:p>
            <a:fld id="{9A7CFABE-B89A-4466-ADB6-7FFFAF3B4060}" type="slidenum">
              <a:rPr lang="en-GB"/>
              <a:pPr/>
              <a:t>21</a:t>
            </a:fld>
            <a:endParaRPr lang="en-GB"/>
          </a:p>
        </p:txBody>
      </p:sp>
      <p:sp>
        <p:nvSpPr>
          <p:cNvPr id="68611" name="Content Placeholder 12"/>
          <p:cNvSpPr>
            <a:spLocks noGrp="1"/>
          </p:cNvSpPr>
          <p:nvPr>
            <p:ph sz="quarter" idx="4"/>
          </p:nvPr>
        </p:nvSpPr>
        <p:spPr>
          <a:xfrm>
            <a:off x="685800" y="1600200"/>
            <a:ext cx="7391400" cy="381000"/>
          </a:xfrm>
          <a:ln>
            <a:solidFill>
              <a:srgbClr val="0E5296"/>
            </a:solidFill>
          </a:ln>
        </p:spPr>
        <p:txBody>
          <a:bodyPr/>
          <a:lstStyle/>
          <a:p>
            <a:pPr>
              <a:buFontTx/>
              <a:buNone/>
            </a:pPr>
            <a:r>
              <a:rPr lang="en-GB" sz="1400" b="1" smtClean="0"/>
              <a:t>2. Identification:</a:t>
            </a:r>
          </a:p>
        </p:txBody>
      </p:sp>
      <p:sp>
        <p:nvSpPr>
          <p:cNvPr id="68612" name="Content Placeholder 12"/>
          <p:cNvSpPr>
            <a:spLocks noGrp="1"/>
          </p:cNvSpPr>
          <p:nvPr>
            <p:ph sz="quarter" idx="4"/>
          </p:nvPr>
        </p:nvSpPr>
        <p:spPr>
          <a:xfrm>
            <a:off x="914400" y="2971800"/>
            <a:ext cx="8001000" cy="3505200"/>
          </a:xfrm>
          <a:ln>
            <a:solidFill>
              <a:srgbClr val="0E5296"/>
            </a:solidFill>
          </a:ln>
        </p:spPr>
        <p:txBody>
          <a:bodyPr/>
          <a:lstStyle/>
          <a:p>
            <a:pPr lvl="1">
              <a:spcAft>
                <a:spcPts val="600"/>
              </a:spcAft>
            </a:pPr>
            <a:r>
              <a:rPr lang="en-US" sz="1200" b="0" smtClean="0">
                <a:ea typeface="ＭＳ Ｐゴシック" pitchFamily="-84" charset="-128"/>
              </a:rPr>
              <a:t>Have gender equality issues relevant to the project been identified?</a:t>
            </a:r>
          </a:p>
          <a:p>
            <a:pPr lvl="1">
              <a:spcAft>
                <a:spcPts val="600"/>
              </a:spcAft>
            </a:pPr>
            <a:r>
              <a:rPr lang="en-US" sz="1200" b="0" smtClean="0">
                <a:ea typeface="ＭＳ Ｐゴシック" pitchFamily="-84" charset="-128"/>
              </a:rPr>
              <a:t>Are the gender equality issues identified supported by reference to partner government’/EU policy commitments to gender equality?</a:t>
            </a:r>
          </a:p>
          <a:p>
            <a:pPr lvl="1">
              <a:spcAft>
                <a:spcPts val="600"/>
              </a:spcAft>
            </a:pPr>
            <a:r>
              <a:rPr lang="en-US" sz="1200" b="0" smtClean="0">
                <a:ea typeface="ＭＳ Ｐゴシック" pitchFamily="-84" charset="-128"/>
              </a:rPr>
              <a:t>Are statistics for project identification disaggregated by sex?  </a:t>
            </a:r>
          </a:p>
          <a:p>
            <a:pPr lvl="1">
              <a:spcAft>
                <a:spcPts val="600"/>
              </a:spcAft>
            </a:pPr>
            <a:r>
              <a:rPr lang="en-US" sz="1200" b="0" smtClean="0">
                <a:ea typeface="ＭＳ Ｐゴシック" pitchFamily="-84" charset="-128"/>
              </a:rPr>
              <a:t>Has qualitative information on gender equality issues been used in the project identification stage? </a:t>
            </a:r>
          </a:p>
          <a:p>
            <a:pPr lvl="1">
              <a:spcAft>
                <a:spcPts val="600"/>
              </a:spcAft>
            </a:pPr>
            <a:r>
              <a:rPr lang="en-US" sz="1200" b="0" smtClean="0">
                <a:ea typeface="ＭＳ Ｐゴシック" pitchFamily="-84" charset="-128"/>
              </a:rPr>
              <a:t>Does the preliminary stakeholders’ analysis clearly identify women and men stakeholders and their respective roles? </a:t>
            </a:r>
          </a:p>
          <a:p>
            <a:pPr lvl="1">
              <a:spcAft>
                <a:spcPts val="600"/>
              </a:spcAft>
            </a:pPr>
            <a:r>
              <a:rPr lang="en-US" sz="1200" b="0" smtClean="0">
                <a:ea typeface="ＭＳ Ｐゴシック" pitchFamily="-84" charset="-128"/>
              </a:rPr>
              <a:t>Does the problem analysis provide information on the problems specific to men and women or common to men and women? </a:t>
            </a:r>
          </a:p>
          <a:p>
            <a:pPr lvl="1">
              <a:spcAft>
                <a:spcPts val="600"/>
              </a:spcAft>
            </a:pPr>
            <a:r>
              <a:rPr lang="en-US" sz="1200" b="0" smtClean="0">
                <a:ea typeface="ＭＳ Ｐゴシック" pitchFamily="-84" charset="-128"/>
              </a:rPr>
              <a:t>Have both women and men been part of the consultative process?</a:t>
            </a:r>
          </a:p>
          <a:p>
            <a:pPr lvl="1">
              <a:spcAft>
                <a:spcPts val="600"/>
              </a:spcAft>
            </a:pPr>
            <a:r>
              <a:rPr lang="en-US" sz="1200" b="0" smtClean="0">
                <a:ea typeface="ＭＳ Ｐゴシック" pitchFamily="-84" charset="-128"/>
              </a:rPr>
              <a:t>Is there a requirement for more-in depth gender analysis to be undertaken? </a:t>
            </a:r>
          </a:p>
          <a:p>
            <a:pPr lvl="1">
              <a:spcAft>
                <a:spcPts val="600"/>
              </a:spcAft>
            </a:pPr>
            <a:r>
              <a:rPr lang="en-US" sz="1200" b="0" smtClean="0">
                <a:ea typeface="ＭＳ Ｐゴシック" pitchFamily="-84" charset="-128"/>
              </a:rPr>
              <a:t>Has the requirement for more in-depth gender analysis been reflected in the tor prepared for the formulation phase? </a:t>
            </a:r>
            <a:r>
              <a:rPr lang="en-US" sz="1200" smtClean="0">
                <a:ea typeface="ＭＳ Ｐゴシック" pitchFamily="-84" charset="-128"/>
              </a:rPr>
              <a:t>	  	 	 </a:t>
            </a:r>
          </a:p>
          <a:p>
            <a:endParaRPr lang="en-US" sz="1400" b="1" smtClean="0"/>
          </a:p>
          <a:p>
            <a:r>
              <a:rPr lang="en-US" sz="1400" b="1" smtClean="0"/>
              <a:t>	</a:t>
            </a:r>
            <a:r>
              <a:rPr lang="en-US" sz="1400" smtClean="0"/>
              <a:t> </a:t>
            </a:r>
            <a:endParaRPr lang="en-GB" sz="1400" b="1" smtClean="0"/>
          </a:p>
        </p:txBody>
      </p:sp>
      <p:sp>
        <p:nvSpPr>
          <p:cNvPr id="68613" name="Content Placeholder 12"/>
          <p:cNvSpPr>
            <a:spLocks noGrp="1"/>
          </p:cNvSpPr>
          <p:nvPr>
            <p:ph sz="quarter" idx="4"/>
          </p:nvPr>
        </p:nvSpPr>
        <p:spPr>
          <a:xfrm>
            <a:off x="762000" y="2133600"/>
            <a:ext cx="7239000" cy="400050"/>
          </a:xfrm>
          <a:solidFill>
            <a:srgbClr val="99CCFF"/>
          </a:solidFill>
          <a:ln>
            <a:solidFill>
              <a:srgbClr val="0E5296"/>
            </a:solidFill>
          </a:ln>
        </p:spPr>
        <p:txBody>
          <a:bodyPr/>
          <a:lstStyle/>
          <a:p>
            <a:pPr>
              <a:buFontTx/>
              <a:buNone/>
            </a:pPr>
            <a:r>
              <a:rPr lang="en-GB" sz="1400" smtClean="0"/>
              <a:t>Gender mainstreamed pre-feasibility study</a:t>
            </a:r>
            <a:endParaRPr lang="en-GB" sz="1400" b="1" smtClean="0"/>
          </a:p>
        </p:txBody>
      </p:sp>
      <p:sp>
        <p:nvSpPr>
          <p:cNvPr id="68614" name="Content Placeholder 12"/>
          <p:cNvSpPr>
            <a:spLocks noGrp="1"/>
          </p:cNvSpPr>
          <p:nvPr>
            <p:ph sz="quarter" idx="4"/>
          </p:nvPr>
        </p:nvSpPr>
        <p:spPr>
          <a:xfrm>
            <a:off x="762000" y="2647950"/>
            <a:ext cx="7239000" cy="400050"/>
          </a:xfrm>
          <a:solidFill>
            <a:srgbClr val="99CCFF"/>
          </a:solidFill>
          <a:ln>
            <a:solidFill>
              <a:srgbClr val="0E5296"/>
            </a:solidFill>
          </a:ln>
        </p:spPr>
        <p:txBody>
          <a:bodyPr/>
          <a:lstStyle/>
          <a:p>
            <a:pPr>
              <a:buFontTx/>
              <a:buNone/>
            </a:pPr>
            <a:r>
              <a:rPr lang="en-GB" sz="1400" smtClean="0"/>
              <a:t>GeSC-i (Gender equality Screening Checklist for Project identification Stage)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jdelijke aanduiding voor dianummer 5"/>
          <p:cNvSpPr>
            <a:spLocks noGrp="1"/>
          </p:cNvSpPr>
          <p:nvPr>
            <p:ph type="sldNum" sz="quarter" idx="12"/>
          </p:nvPr>
        </p:nvSpPr>
        <p:spPr>
          <a:noFill/>
        </p:spPr>
        <p:txBody>
          <a:bodyPr/>
          <a:lstStyle/>
          <a:p>
            <a:fld id="{43204369-75C8-4E92-81AF-8205F07C120A}" type="slidenum">
              <a:rPr lang="en-GB"/>
              <a:pPr/>
              <a:t>22</a:t>
            </a:fld>
            <a:endParaRPr lang="en-GB"/>
          </a:p>
        </p:txBody>
      </p:sp>
      <p:sp>
        <p:nvSpPr>
          <p:cNvPr id="70659" name="Content Placeholder 12"/>
          <p:cNvSpPr>
            <a:spLocks noGrp="1"/>
          </p:cNvSpPr>
          <p:nvPr>
            <p:ph sz="quarter" idx="4"/>
          </p:nvPr>
        </p:nvSpPr>
        <p:spPr>
          <a:xfrm>
            <a:off x="685800" y="1600200"/>
            <a:ext cx="7391400" cy="381000"/>
          </a:xfrm>
          <a:ln>
            <a:solidFill>
              <a:srgbClr val="0E5296"/>
            </a:solidFill>
          </a:ln>
        </p:spPr>
        <p:txBody>
          <a:bodyPr/>
          <a:lstStyle/>
          <a:p>
            <a:pPr>
              <a:buFontTx/>
              <a:buNone/>
            </a:pPr>
            <a:r>
              <a:rPr lang="en-GB" sz="1400" b="1" smtClean="0"/>
              <a:t>3. Formulation: </a:t>
            </a:r>
          </a:p>
        </p:txBody>
      </p:sp>
      <p:sp>
        <p:nvSpPr>
          <p:cNvPr id="70660" name="Content Placeholder 12"/>
          <p:cNvSpPr>
            <a:spLocks noGrp="1"/>
          </p:cNvSpPr>
          <p:nvPr>
            <p:ph sz="quarter" idx="4"/>
          </p:nvPr>
        </p:nvSpPr>
        <p:spPr>
          <a:xfrm>
            <a:off x="838200" y="3524250"/>
            <a:ext cx="8001000" cy="3105150"/>
          </a:xfrm>
          <a:ln>
            <a:solidFill>
              <a:srgbClr val="0E5296"/>
            </a:solidFill>
          </a:ln>
        </p:spPr>
        <p:txBody>
          <a:bodyPr/>
          <a:lstStyle/>
          <a:p>
            <a:pPr lvl="1">
              <a:spcAft>
                <a:spcPts val="600"/>
              </a:spcAft>
            </a:pPr>
            <a:r>
              <a:rPr lang="en-US" sz="1200" b="0" smtClean="0">
                <a:ea typeface="ＭＳ Ｐゴシック" pitchFamily="-84" charset="-128"/>
              </a:rPr>
              <a:t>Has a full scale gender analysis been done during the formulation stage?</a:t>
            </a:r>
          </a:p>
          <a:p>
            <a:pPr lvl="1">
              <a:spcAft>
                <a:spcPts val="600"/>
              </a:spcAft>
            </a:pPr>
            <a:r>
              <a:rPr lang="en-US" sz="1200" b="0" smtClean="0">
                <a:ea typeface="ＭＳ Ｐゴシック" pitchFamily="-84" charset="-128"/>
              </a:rPr>
              <a:t>Have gender equality issues relevant to the project been identified?</a:t>
            </a:r>
          </a:p>
          <a:p>
            <a:pPr lvl="1">
              <a:spcAft>
                <a:spcPts val="600"/>
              </a:spcAft>
            </a:pPr>
            <a:r>
              <a:rPr lang="en-US" sz="1200" b="0" smtClean="0">
                <a:ea typeface="ＭＳ Ｐゴシック" pitchFamily="-84" charset="-128"/>
              </a:rPr>
              <a:t>Are the gender equality issues identified supported by reference to the partner government’s/EU policy commitments to gender equality?  </a:t>
            </a:r>
          </a:p>
          <a:p>
            <a:pPr lvl="1">
              <a:spcAft>
                <a:spcPts val="600"/>
              </a:spcAft>
            </a:pPr>
            <a:r>
              <a:rPr lang="en-US" sz="1200" b="0" smtClean="0">
                <a:ea typeface="ＭＳ Ｐゴシック" pitchFamily="-84" charset="-128"/>
              </a:rPr>
              <a:t>Are the statistics used for the project formulation disaggregated by sex? </a:t>
            </a:r>
          </a:p>
          <a:p>
            <a:pPr lvl="1">
              <a:spcAft>
                <a:spcPts val="600"/>
              </a:spcAft>
            </a:pPr>
            <a:r>
              <a:rPr lang="en-US" sz="1200" b="0" smtClean="0">
                <a:ea typeface="ＭＳ Ｐゴシック" pitchFamily="-84" charset="-128"/>
              </a:rPr>
              <a:t>Have qualitative information on gender equality issues been used in the project formulation phase? </a:t>
            </a:r>
          </a:p>
          <a:p>
            <a:pPr lvl="1">
              <a:spcAft>
                <a:spcPts val="600"/>
              </a:spcAft>
            </a:pPr>
            <a:r>
              <a:rPr lang="en-US" sz="1200" b="0" smtClean="0">
                <a:ea typeface="ＭＳ Ｐゴシック" pitchFamily="-84" charset="-128"/>
              </a:rPr>
              <a:t>Has the logframe been engendered? </a:t>
            </a:r>
          </a:p>
          <a:p>
            <a:pPr lvl="1">
              <a:spcAft>
                <a:spcPts val="600"/>
              </a:spcAft>
            </a:pPr>
            <a:r>
              <a:rPr lang="en-US" sz="1200" b="0" smtClean="0">
                <a:ea typeface="ＭＳ Ｐゴシック" pitchFamily="-84" charset="-128"/>
              </a:rPr>
              <a:t>Do the management systems established by the project respect the principle of gender equality and equal opportunities?</a:t>
            </a:r>
          </a:p>
          <a:p>
            <a:pPr lvl="1">
              <a:spcAft>
                <a:spcPts val="600"/>
              </a:spcAft>
            </a:pPr>
            <a:r>
              <a:rPr lang="en-US" sz="1200" b="0" smtClean="0">
                <a:ea typeface="ＭＳ Ｐゴシック" pitchFamily="-84" charset="-128"/>
              </a:rPr>
              <a:t>Have all factors potentially affecting the sustainability of gender equality actions been thoroughly addressed?</a:t>
            </a:r>
            <a:r>
              <a:rPr lang="en-US" sz="1200" smtClean="0">
                <a:ea typeface="ＭＳ Ｐゴシック" pitchFamily="-84" charset="-128"/>
              </a:rPr>
              <a:t>	  	 	 </a:t>
            </a:r>
          </a:p>
          <a:p>
            <a:endParaRPr lang="en-US" sz="1400" b="1" smtClean="0"/>
          </a:p>
          <a:p>
            <a:r>
              <a:rPr lang="en-US" sz="1400" b="1" smtClean="0"/>
              <a:t>	</a:t>
            </a:r>
            <a:r>
              <a:rPr lang="en-US" sz="1400" smtClean="0"/>
              <a:t> </a:t>
            </a:r>
            <a:endParaRPr lang="en-GB" sz="1400" b="1" smtClean="0"/>
          </a:p>
        </p:txBody>
      </p:sp>
      <p:sp>
        <p:nvSpPr>
          <p:cNvPr id="70661" name="Content Placeholder 12"/>
          <p:cNvSpPr>
            <a:spLocks noGrp="1"/>
          </p:cNvSpPr>
          <p:nvPr>
            <p:ph sz="quarter" idx="4"/>
          </p:nvPr>
        </p:nvSpPr>
        <p:spPr>
          <a:xfrm>
            <a:off x="762000" y="2057400"/>
            <a:ext cx="7239000" cy="304800"/>
          </a:xfrm>
          <a:solidFill>
            <a:srgbClr val="99CCFF"/>
          </a:solidFill>
          <a:ln>
            <a:solidFill>
              <a:srgbClr val="0E5296"/>
            </a:solidFill>
          </a:ln>
        </p:spPr>
        <p:txBody>
          <a:bodyPr/>
          <a:lstStyle/>
          <a:p>
            <a:pPr>
              <a:buFontTx/>
              <a:buNone/>
            </a:pPr>
            <a:r>
              <a:rPr lang="en-GB" sz="1400" smtClean="0"/>
              <a:t>Gender impact assessment</a:t>
            </a:r>
          </a:p>
        </p:txBody>
      </p:sp>
      <p:sp>
        <p:nvSpPr>
          <p:cNvPr id="70662" name="Content Placeholder 12"/>
          <p:cNvSpPr>
            <a:spLocks noGrp="1"/>
          </p:cNvSpPr>
          <p:nvPr>
            <p:ph sz="quarter" idx="4"/>
          </p:nvPr>
        </p:nvSpPr>
        <p:spPr>
          <a:xfrm>
            <a:off x="762000" y="3200400"/>
            <a:ext cx="7239000" cy="400050"/>
          </a:xfrm>
          <a:solidFill>
            <a:srgbClr val="99CCFF"/>
          </a:solidFill>
          <a:ln>
            <a:solidFill>
              <a:srgbClr val="0E5296"/>
            </a:solidFill>
          </a:ln>
        </p:spPr>
        <p:txBody>
          <a:bodyPr/>
          <a:lstStyle/>
          <a:p>
            <a:pPr>
              <a:buFontTx/>
              <a:buNone/>
            </a:pPr>
            <a:r>
              <a:rPr lang="en-GB" sz="1400" smtClean="0"/>
              <a:t>GeSC-f (Gender equality Screening Checklist for Project Formulation Stage)</a:t>
            </a:r>
          </a:p>
        </p:txBody>
      </p:sp>
      <p:sp>
        <p:nvSpPr>
          <p:cNvPr id="70663" name="Content Placeholder 12"/>
          <p:cNvSpPr>
            <a:spLocks noGrp="1"/>
          </p:cNvSpPr>
          <p:nvPr>
            <p:ph sz="quarter" idx="4"/>
          </p:nvPr>
        </p:nvSpPr>
        <p:spPr>
          <a:xfrm>
            <a:off x="762000" y="2819400"/>
            <a:ext cx="7239000" cy="304800"/>
          </a:xfrm>
          <a:solidFill>
            <a:srgbClr val="99CCFF"/>
          </a:solidFill>
          <a:ln>
            <a:solidFill>
              <a:srgbClr val="0E5296"/>
            </a:solidFill>
          </a:ln>
        </p:spPr>
        <p:txBody>
          <a:bodyPr/>
          <a:lstStyle/>
          <a:p>
            <a:pPr>
              <a:buFontTx/>
              <a:buNone/>
            </a:pPr>
            <a:r>
              <a:rPr lang="en-GB" sz="1400" smtClean="0"/>
              <a:t>G-marker</a:t>
            </a:r>
            <a:endParaRPr lang="en-GB" sz="1400" b="1" smtClean="0"/>
          </a:p>
        </p:txBody>
      </p:sp>
      <p:sp>
        <p:nvSpPr>
          <p:cNvPr id="70664" name="Content Placeholder 12"/>
          <p:cNvSpPr>
            <a:spLocks noGrp="1"/>
          </p:cNvSpPr>
          <p:nvPr>
            <p:ph sz="quarter" idx="4"/>
          </p:nvPr>
        </p:nvSpPr>
        <p:spPr>
          <a:xfrm>
            <a:off x="762000" y="2438400"/>
            <a:ext cx="7239000" cy="323850"/>
          </a:xfrm>
          <a:solidFill>
            <a:srgbClr val="99CCFF"/>
          </a:solidFill>
          <a:ln>
            <a:solidFill>
              <a:srgbClr val="0E5296"/>
            </a:solidFill>
          </a:ln>
        </p:spPr>
        <p:txBody>
          <a:bodyPr/>
          <a:lstStyle/>
          <a:p>
            <a:pPr>
              <a:buFontTx/>
              <a:buNone/>
            </a:pPr>
            <a:r>
              <a:rPr lang="en-GB" sz="1400" dirty="0" smtClean="0"/>
              <a:t>Gender mainstreamed </a:t>
            </a:r>
            <a:r>
              <a:rPr lang="en-GB" sz="1400" dirty="0" err="1" smtClean="0"/>
              <a:t>logframe</a:t>
            </a:r>
            <a:endParaRPr lang="en-GB" sz="1400" dirty="0" smtClean="0"/>
          </a:p>
          <a:p>
            <a:pPr>
              <a:buFontTx/>
              <a:buNone/>
            </a:pPr>
            <a:endParaRPr lang="en-GB" sz="1400" b="1"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nummer 5"/>
          <p:cNvSpPr>
            <a:spLocks noGrp="1"/>
          </p:cNvSpPr>
          <p:nvPr>
            <p:ph type="sldNum" sz="quarter" idx="12"/>
          </p:nvPr>
        </p:nvSpPr>
        <p:spPr>
          <a:noFill/>
        </p:spPr>
        <p:txBody>
          <a:bodyPr/>
          <a:lstStyle/>
          <a:p>
            <a:fld id="{CE1C2EA1-0ECD-4308-8BDF-EA22C89C9568}" type="slidenum">
              <a:rPr lang="en-GB"/>
              <a:pPr/>
              <a:t>23</a:t>
            </a:fld>
            <a:endParaRPr lang="en-GB"/>
          </a:p>
        </p:txBody>
      </p:sp>
      <p:sp>
        <p:nvSpPr>
          <p:cNvPr id="72707" name="Content Placeholder 12"/>
          <p:cNvSpPr>
            <a:spLocks noGrp="1"/>
          </p:cNvSpPr>
          <p:nvPr>
            <p:ph sz="quarter" idx="4"/>
          </p:nvPr>
        </p:nvSpPr>
        <p:spPr>
          <a:xfrm>
            <a:off x="685800" y="1600200"/>
            <a:ext cx="7391400" cy="381000"/>
          </a:xfrm>
          <a:ln>
            <a:solidFill>
              <a:srgbClr val="0E5296"/>
            </a:solidFill>
          </a:ln>
        </p:spPr>
        <p:txBody>
          <a:bodyPr/>
          <a:lstStyle/>
          <a:p>
            <a:pPr>
              <a:buFontTx/>
              <a:buNone/>
            </a:pPr>
            <a:r>
              <a:rPr lang="en-GB" sz="1400" b="1" smtClean="0"/>
              <a:t>4. Implementation:</a:t>
            </a:r>
          </a:p>
        </p:txBody>
      </p:sp>
      <p:sp>
        <p:nvSpPr>
          <p:cNvPr id="72708" name="Content Placeholder 12"/>
          <p:cNvSpPr>
            <a:spLocks noGrp="1"/>
          </p:cNvSpPr>
          <p:nvPr>
            <p:ph sz="quarter" idx="4"/>
          </p:nvPr>
        </p:nvSpPr>
        <p:spPr>
          <a:xfrm>
            <a:off x="762000" y="2286000"/>
            <a:ext cx="7239000" cy="400050"/>
          </a:xfrm>
          <a:solidFill>
            <a:srgbClr val="99CCFF"/>
          </a:solidFill>
          <a:ln>
            <a:solidFill>
              <a:srgbClr val="0E5296"/>
            </a:solidFill>
          </a:ln>
        </p:spPr>
        <p:txBody>
          <a:bodyPr/>
          <a:lstStyle/>
          <a:p>
            <a:pPr>
              <a:buFontTx/>
              <a:buNone/>
            </a:pPr>
            <a:r>
              <a:rPr lang="en-GB" sz="1400" smtClean="0"/>
              <a:t>Sex-disaggregated and gender sensitive monitoring system</a:t>
            </a:r>
            <a:endParaRPr lang="en-GB" sz="1400" b="1" smtClean="0"/>
          </a:p>
        </p:txBody>
      </p:sp>
      <p:sp>
        <p:nvSpPr>
          <p:cNvPr id="72709" name="Content Placeholder 12"/>
          <p:cNvSpPr>
            <a:spLocks noGrp="1"/>
          </p:cNvSpPr>
          <p:nvPr>
            <p:ph sz="quarter" idx="4"/>
          </p:nvPr>
        </p:nvSpPr>
        <p:spPr>
          <a:xfrm>
            <a:off x="762000" y="2933700"/>
            <a:ext cx="7239000" cy="400050"/>
          </a:xfrm>
          <a:solidFill>
            <a:srgbClr val="99CCFF"/>
          </a:solidFill>
          <a:ln>
            <a:solidFill>
              <a:srgbClr val="0E5296"/>
            </a:solidFill>
          </a:ln>
        </p:spPr>
        <p:txBody>
          <a:bodyPr/>
          <a:lstStyle/>
          <a:p>
            <a:pPr>
              <a:buFontTx/>
              <a:buNone/>
            </a:pPr>
            <a:r>
              <a:rPr lang="en-GB" sz="1400" dirty="0" smtClean="0"/>
              <a:t>Equal opportunities in justice system</a:t>
            </a:r>
            <a:endParaRPr lang="en-GB" sz="1400" b="1" dirty="0" smtClean="0"/>
          </a:p>
        </p:txBody>
      </p:sp>
      <p:sp>
        <p:nvSpPr>
          <p:cNvPr id="72710" name="Content Placeholder 12"/>
          <p:cNvSpPr>
            <a:spLocks noGrp="1"/>
          </p:cNvSpPr>
          <p:nvPr>
            <p:ph sz="quarter" idx="4"/>
          </p:nvPr>
        </p:nvSpPr>
        <p:spPr>
          <a:xfrm>
            <a:off x="762000" y="3638550"/>
            <a:ext cx="7239000" cy="400050"/>
          </a:xfrm>
          <a:solidFill>
            <a:srgbClr val="99CCFF"/>
          </a:solidFill>
          <a:ln>
            <a:solidFill>
              <a:srgbClr val="0E5296"/>
            </a:solidFill>
          </a:ln>
        </p:spPr>
        <p:txBody>
          <a:bodyPr/>
          <a:lstStyle/>
          <a:p>
            <a:pPr>
              <a:buFontTx/>
              <a:buNone/>
            </a:pPr>
            <a:r>
              <a:rPr lang="en-GB" sz="1400" dirty="0" smtClean="0"/>
              <a:t>Targets or quotas for women’s representation in justice</a:t>
            </a:r>
            <a:endParaRPr lang="en-GB" sz="1400" b="1" dirty="0" smtClean="0"/>
          </a:p>
        </p:txBody>
      </p:sp>
      <p:sp>
        <p:nvSpPr>
          <p:cNvPr id="7" name="Content Placeholder 12"/>
          <p:cNvSpPr>
            <a:spLocks noGrp="1"/>
          </p:cNvSpPr>
          <p:nvPr>
            <p:ph sz="quarter" idx="4"/>
          </p:nvPr>
        </p:nvSpPr>
        <p:spPr>
          <a:xfrm>
            <a:off x="755576" y="4365104"/>
            <a:ext cx="7272808" cy="432048"/>
          </a:xfrm>
          <a:solidFill>
            <a:srgbClr val="99CCFF"/>
          </a:solidFill>
          <a:ln>
            <a:solidFill>
              <a:srgbClr val="0E5296"/>
            </a:solidFill>
          </a:ln>
        </p:spPr>
        <p:txBody>
          <a:bodyPr/>
          <a:lstStyle/>
          <a:p>
            <a:pPr>
              <a:buFontTx/>
              <a:buNone/>
            </a:pPr>
            <a:r>
              <a:rPr lang="en-GB" sz="1400" dirty="0" smtClean="0"/>
              <a:t>Equal access to justice</a:t>
            </a:r>
            <a:endParaRPr lang="en-GB" sz="14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jdelijke aanduiding voor dianummer 5"/>
          <p:cNvSpPr>
            <a:spLocks noGrp="1"/>
          </p:cNvSpPr>
          <p:nvPr>
            <p:ph type="sldNum" sz="quarter" idx="12"/>
          </p:nvPr>
        </p:nvSpPr>
        <p:spPr>
          <a:noFill/>
        </p:spPr>
        <p:txBody>
          <a:bodyPr/>
          <a:lstStyle/>
          <a:p>
            <a:fld id="{CF5B2EDC-CAF0-427C-BF87-EAEBF2E07EDD}" type="slidenum">
              <a:rPr lang="en-GB"/>
              <a:pPr/>
              <a:t>24</a:t>
            </a:fld>
            <a:endParaRPr lang="en-GB"/>
          </a:p>
        </p:txBody>
      </p:sp>
      <p:sp>
        <p:nvSpPr>
          <p:cNvPr id="74755" name="Content Placeholder 12"/>
          <p:cNvSpPr>
            <a:spLocks noGrp="1"/>
          </p:cNvSpPr>
          <p:nvPr>
            <p:ph sz="quarter" idx="4"/>
          </p:nvPr>
        </p:nvSpPr>
        <p:spPr>
          <a:xfrm>
            <a:off x="685800" y="1600200"/>
            <a:ext cx="7391400" cy="381000"/>
          </a:xfrm>
          <a:ln>
            <a:solidFill>
              <a:srgbClr val="0E5296"/>
            </a:solidFill>
          </a:ln>
        </p:spPr>
        <p:txBody>
          <a:bodyPr/>
          <a:lstStyle/>
          <a:p>
            <a:pPr>
              <a:buFontTx/>
              <a:buNone/>
            </a:pPr>
            <a:r>
              <a:rPr lang="en-GB" sz="1400" b="1" smtClean="0"/>
              <a:t>5. Evaluation: </a:t>
            </a:r>
          </a:p>
        </p:txBody>
      </p:sp>
      <p:sp>
        <p:nvSpPr>
          <p:cNvPr id="74756" name="Content Placeholder 12"/>
          <p:cNvSpPr>
            <a:spLocks noGrp="1"/>
          </p:cNvSpPr>
          <p:nvPr>
            <p:ph sz="quarter" idx="4"/>
          </p:nvPr>
        </p:nvSpPr>
        <p:spPr>
          <a:xfrm>
            <a:off x="762000" y="2209800"/>
            <a:ext cx="7239000" cy="400050"/>
          </a:xfrm>
          <a:solidFill>
            <a:srgbClr val="99CCFF"/>
          </a:solidFill>
          <a:ln>
            <a:solidFill>
              <a:srgbClr val="0E5296"/>
            </a:solidFill>
          </a:ln>
        </p:spPr>
        <p:txBody>
          <a:bodyPr/>
          <a:lstStyle/>
          <a:p>
            <a:pPr>
              <a:buFontTx/>
              <a:buNone/>
            </a:pPr>
            <a:r>
              <a:rPr lang="en-GB" sz="1400" smtClean="0"/>
              <a:t>Gender mainstreamed TOR</a:t>
            </a:r>
            <a:endParaRPr lang="en-GB" sz="1400" b="1" smtClean="0"/>
          </a:p>
        </p:txBody>
      </p:sp>
      <p:sp>
        <p:nvSpPr>
          <p:cNvPr id="74757" name="Content Placeholder 12"/>
          <p:cNvSpPr>
            <a:spLocks noGrp="1"/>
          </p:cNvSpPr>
          <p:nvPr>
            <p:ph sz="quarter" idx="4"/>
          </p:nvPr>
        </p:nvSpPr>
        <p:spPr>
          <a:xfrm>
            <a:off x="762000" y="2819400"/>
            <a:ext cx="7239000" cy="400050"/>
          </a:xfrm>
          <a:solidFill>
            <a:srgbClr val="99CCFF"/>
          </a:solidFill>
          <a:ln>
            <a:solidFill>
              <a:srgbClr val="0E5296"/>
            </a:solidFill>
          </a:ln>
        </p:spPr>
        <p:txBody>
          <a:bodyPr/>
          <a:lstStyle/>
          <a:p>
            <a:pPr>
              <a:buFontTx/>
              <a:buNone/>
            </a:pPr>
            <a:r>
              <a:rPr lang="en-GB" sz="1400" smtClean="0"/>
              <a:t>Gender and justice experts in team</a:t>
            </a:r>
            <a:endParaRPr lang="en-GB" sz="1400" b="1"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52400" y="1041400"/>
            <a:ext cx="9144000" cy="863600"/>
          </a:xfrm>
        </p:spPr>
        <p:txBody>
          <a:bodyPr/>
          <a:lstStyle/>
          <a:p>
            <a:r>
              <a:rPr lang="en-US" sz="2800" smtClean="0">
                <a:latin typeface="Arial" charset="0"/>
                <a:cs typeface="Arial" charset="0"/>
              </a:rPr>
              <a:t>vii. Gender analysis of Democratization</a:t>
            </a:r>
            <a:endParaRPr lang="fr-FR" sz="2800" smtClean="0">
              <a:latin typeface="Arial" charset="0"/>
              <a:cs typeface="Arial" charset="0"/>
            </a:endParaRPr>
          </a:p>
        </p:txBody>
      </p:sp>
      <p:sp>
        <p:nvSpPr>
          <p:cNvPr id="76803" name="Tijdelijke aanduiding voor dianummer 5"/>
          <p:cNvSpPr>
            <a:spLocks noGrp="1"/>
          </p:cNvSpPr>
          <p:nvPr>
            <p:ph type="sldNum" sz="quarter" idx="12"/>
          </p:nvPr>
        </p:nvSpPr>
        <p:spPr>
          <a:noFill/>
        </p:spPr>
        <p:txBody>
          <a:bodyPr/>
          <a:lstStyle/>
          <a:p>
            <a:fld id="{9F03D6D2-C646-447B-9B69-F0D47F9DD980}" type="slidenum">
              <a:rPr lang="en-GB"/>
              <a:pPr/>
              <a:t>25</a:t>
            </a:fld>
            <a:endParaRPr lang="en-GB"/>
          </a:p>
        </p:txBody>
      </p:sp>
      <p:sp>
        <p:nvSpPr>
          <p:cNvPr id="76804" name="Content Placeholder 12"/>
          <p:cNvSpPr>
            <a:spLocks noGrp="1"/>
          </p:cNvSpPr>
          <p:nvPr>
            <p:ph sz="quarter" idx="4"/>
          </p:nvPr>
        </p:nvSpPr>
        <p:spPr>
          <a:xfrm>
            <a:off x="381000" y="1981200"/>
            <a:ext cx="3962400" cy="1295400"/>
          </a:xfrm>
          <a:ln>
            <a:solidFill>
              <a:srgbClr val="0E5296"/>
            </a:solidFill>
          </a:ln>
        </p:spPr>
        <p:txBody>
          <a:bodyPr/>
          <a:lstStyle/>
          <a:p>
            <a:pPr>
              <a:buFontTx/>
              <a:buNone/>
            </a:pPr>
            <a:r>
              <a:rPr lang="en-GB" sz="1400" b="1" dirty="0" smtClean="0"/>
              <a:t>Obstacles</a:t>
            </a:r>
          </a:p>
          <a:p>
            <a:pPr>
              <a:buFontTx/>
              <a:buNone/>
            </a:pPr>
            <a:r>
              <a:rPr lang="en-GB" sz="1400" dirty="0" smtClean="0"/>
              <a:t>Regulatory framework</a:t>
            </a:r>
          </a:p>
          <a:p>
            <a:pPr>
              <a:buFontTx/>
              <a:buNone/>
            </a:pPr>
            <a:r>
              <a:rPr lang="en-US" sz="1400" dirty="0" smtClean="0"/>
              <a:t>R</a:t>
            </a:r>
            <a:r>
              <a:rPr lang="en-GB" sz="1400" dirty="0" err="1" smtClean="0"/>
              <a:t>esistance</a:t>
            </a:r>
            <a:r>
              <a:rPr lang="en-GB" sz="1400" dirty="0" smtClean="0"/>
              <a:t> from traditional cultures</a:t>
            </a:r>
          </a:p>
          <a:p>
            <a:pPr>
              <a:buFontTx/>
              <a:buNone/>
            </a:pPr>
            <a:r>
              <a:rPr lang="en-GB" sz="1400" dirty="0" smtClean="0"/>
              <a:t>Women’s multiple roles /reconciliation family and professional life</a:t>
            </a:r>
          </a:p>
          <a:p>
            <a:pPr>
              <a:buFontTx/>
              <a:buNone/>
            </a:pPr>
            <a:endParaRPr lang="en-GB" sz="1400" dirty="0" smtClean="0"/>
          </a:p>
          <a:p>
            <a:pPr>
              <a:buFontTx/>
              <a:buNone/>
            </a:pPr>
            <a:endParaRPr lang="en-US" sz="1400" dirty="0" smtClean="0"/>
          </a:p>
        </p:txBody>
      </p:sp>
      <p:sp>
        <p:nvSpPr>
          <p:cNvPr id="76805" name="Content Placeholder 12"/>
          <p:cNvSpPr>
            <a:spLocks noGrp="1"/>
          </p:cNvSpPr>
          <p:nvPr>
            <p:ph sz="quarter" idx="4"/>
          </p:nvPr>
        </p:nvSpPr>
        <p:spPr>
          <a:xfrm>
            <a:off x="4953000" y="1752600"/>
            <a:ext cx="3733800" cy="1981200"/>
          </a:xfrm>
          <a:ln>
            <a:solidFill>
              <a:srgbClr val="0E5296"/>
            </a:solidFill>
          </a:ln>
        </p:spPr>
        <p:txBody>
          <a:bodyPr/>
          <a:lstStyle/>
          <a:p>
            <a:pPr>
              <a:buFontTx/>
              <a:buNone/>
            </a:pPr>
            <a:r>
              <a:rPr lang="en-GB" sz="1400" b="1" dirty="0" smtClean="0"/>
              <a:t>Opportunitie</a:t>
            </a:r>
            <a:r>
              <a:rPr lang="en-GB" sz="1400" dirty="0" smtClean="0"/>
              <a:t>s</a:t>
            </a:r>
            <a:endParaRPr lang="en-US" sz="1400" dirty="0" smtClean="0"/>
          </a:p>
          <a:p>
            <a:pPr>
              <a:buFontTx/>
              <a:buNone/>
            </a:pPr>
            <a:r>
              <a:rPr lang="en-US" sz="1400" dirty="0" smtClean="0"/>
              <a:t>Better mainstreaming of gender needs in all policies and sectors</a:t>
            </a:r>
          </a:p>
          <a:p>
            <a:pPr>
              <a:buFontTx/>
              <a:buNone/>
            </a:pPr>
            <a:r>
              <a:rPr lang="en-US" sz="1400" dirty="0" smtClean="0"/>
              <a:t>E</a:t>
            </a:r>
            <a:r>
              <a:rPr lang="en-GB" sz="1400" dirty="0" err="1" smtClean="0"/>
              <a:t>nhanced</a:t>
            </a:r>
            <a:r>
              <a:rPr lang="en-GB" sz="1400" dirty="0" smtClean="0"/>
              <a:t> media role in considering gender issues</a:t>
            </a:r>
          </a:p>
          <a:p>
            <a:pPr>
              <a:buFontTx/>
              <a:buNone/>
            </a:pPr>
            <a:r>
              <a:rPr lang="en-GB" sz="1400" dirty="0" smtClean="0"/>
              <a:t>Political parties considering gender issues in programmes</a:t>
            </a:r>
          </a:p>
          <a:p>
            <a:pPr>
              <a:buFontTx/>
              <a:buNone/>
            </a:pPr>
            <a:r>
              <a:rPr lang="en-GB" sz="1400" dirty="0" smtClean="0"/>
              <a:t>Social acceptance </a:t>
            </a:r>
          </a:p>
        </p:txBody>
      </p:sp>
      <p:sp>
        <p:nvSpPr>
          <p:cNvPr id="16" name="Isosceles Triangle 15"/>
          <p:cNvSpPr>
            <a:spLocks noChangeArrowheads="1"/>
          </p:cNvSpPr>
          <p:nvPr/>
        </p:nvSpPr>
        <p:spPr bwMode="auto">
          <a:xfrm>
            <a:off x="2481263" y="4038600"/>
            <a:ext cx="1938337" cy="914400"/>
          </a:xfrm>
          <a:prstGeom prst="triangle">
            <a:avLst>
              <a:gd name="adj" fmla="val 51287"/>
            </a:avLst>
          </a:prstGeom>
          <a:solidFill>
            <a:srgbClr val="DAEDEF"/>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r>
              <a:rPr lang="en-US">
                <a:solidFill>
                  <a:srgbClr val="0E5296"/>
                </a:solidFill>
                <a:latin typeface="Verdana" pitchFamily="-84" charset="0"/>
              </a:rPr>
              <a:t>macro</a:t>
            </a:r>
          </a:p>
        </p:txBody>
      </p:sp>
      <p:sp>
        <p:nvSpPr>
          <p:cNvPr id="17" name="Trapezoid 16"/>
          <p:cNvSpPr>
            <a:spLocks noChangeArrowheads="1"/>
          </p:cNvSpPr>
          <p:nvPr/>
        </p:nvSpPr>
        <p:spPr bwMode="auto">
          <a:xfrm>
            <a:off x="1828800" y="5029200"/>
            <a:ext cx="3276600" cy="685800"/>
          </a:xfrm>
          <a:custGeom>
            <a:avLst/>
            <a:gdLst>
              <a:gd name="T0" fmla="*/ 1638300 w 3276600"/>
              <a:gd name="T1" fmla="*/ 0 h 685800"/>
              <a:gd name="T2" fmla="*/ 314326 w 3276600"/>
              <a:gd name="T3" fmla="*/ 342900 h 685800"/>
              <a:gd name="T4" fmla="*/ 1638300 w 3276600"/>
              <a:gd name="T5" fmla="*/ 685800 h 685800"/>
              <a:gd name="T6" fmla="*/ 2962274 w 3276600"/>
              <a:gd name="T7" fmla="*/ 342900 h 685800"/>
              <a:gd name="T8" fmla="*/ 3 60000 65536"/>
              <a:gd name="T9" fmla="*/ 2 60000 65536"/>
              <a:gd name="T10" fmla="*/ 1 60000 65536"/>
              <a:gd name="T11" fmla="*/ 0 60000 65536"/>
              <a:gd name="T12" fmla="*/ 419102 w 3276600"/>
              <a:gd name="T13" fmla="*/ 87719 h 685800"/>
              <a:gd name="T14" fmla="*/ 2857498 w 3276600"/>
              <a:gd name="T15" fmla="*/ 685800 h 685800"/>
            </a:gdLst>
            <a:ahLst/>
            <a:cxnLst>
              <a:cxn ang="T8">
                <a:pos x="T0" y="T1"/>
              </a:cxn>
              <a:cxn ang="T9">
                <a:pos x="T2" y="T3"/>
              </a:cxn>
              <a:cxn ang="T10">
                <a:pos x="T4" y="T5"/>
              </a:cxn>
              <a:cxn ang="T11">
                <a:pos x="T6" y="T7"/>
              </a:cxn>
            </a:cxnLst>
            <a:rect l="T12" t="T13" r="T14" b="T15"/>
            <a:pathLst>
              <a:path w="3276600" h="685800">
                <a:moveTo>
                  <a:pt x="0" y="685800"/>
                </a:moveTo>
                <a:lnTo>
                  <a:pt x="628652" y="0"/>
                </a:lnTo>
                <a:lnTo>
                  <a:pt x="2647948" y="0"/>
                </a:lnTo>
                <a:lnTo>
                  <a:pt x="3276600" y="685800"/>
                </a:lnTo>
                <a:close/>
              </a:path>
            </a:pathLst>
          </a:custGeom>
          <a:solidFill>
            <a:srgbClr val="9ED3D7"/>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r>
              <a:rPr lang="en-US">
                <a:solidFill>
                  <a:srgbClr val="0E5296"/>
                </a:solidFill>
                <a:latin typeface="Verdana" pitchFamily="-84" charset="0"/>
              </a:rPr>
              <a:t>meso</a:t>
            </a:r>
          </a:p>
        </p:txBody>
      </p:sp>
      <p:sp>
        <p:nvSpPr>
          <p:cNvPr id="18" name="Trapezoid 17"/>
          <p:cNvSpPr>
            <a:spLocks noChangeArrowheads="1"/>
          </p:cNvSpPr>
          <p:nvPr/>
        </p:nvSpPr>
        <p:spPr bwMode="auto">
          <a:xfrm>
            <a:off x="1219200" y="5791200"/>
            <a:ext cx="4495800" cy="533400"/>
          </a:xfrm>
          <a:custGeom>
            <a:avLst/>
            <a:gdLst>
              <a:gd name="T0" fmla="*/ 2247900 w 4495800"/>
              <a:gd name="T1" fmla="*/ 0 h 533400"/>
              <a:gd name="T2" fmla="*/ 288927 w 4495800"/>
              <a:gd name="T3" fmla="*/ 266700 h 533400"/>
              <a:gd name="T4" fmla="*/ 2247900 w 4495800"/>
              <a:gd name="T5" fmla="*/ 533400 h 533400"/>
              <a:gd name="T6" fmla="*/ 4206873 w 4495800"/>
              <a:gd name="T7" fmla="*/ 266700 h 533400"/>
              <a:gd name="T8" fmla="*/ 3 60000 65536"/>
              <a:gd name="T9" fmla="*/ 2 60000 65536"/>
              <a:gd name="T10" fmla="*/ 1 60000 65536"/>
              <a:gd name="T11" fmla="*/ 0 60000 65536"/>
              <a:gd name="T12" fmla="*/ 385236 w 4495800"/>
              <a:gd name="T13" fmla="*/ 45706 h 533400"/>
              <a:gd name="T14" fmla="*/ 4110564 w 4495800"/>
              <a:gd name="T15" fmla="*/ 533400 h 533400"/>
            </a:gdLst>
            <a:ahLst/>
            <a:cxnLst>
              <a:cxn ang="T8">
                <a:pos x="T0" y="T1"/>
              </a:cxn>
              <a:cxn ang="T9">
                <a:pos x="T2" y="T3"/>
              </a:cxn>
              <a:cxn ang="T10">
                <a:pos x="T4" y="T5"/>
              </a:cxn>
              <a:cxn ang="T11">
                <a:pos x="T6" y="T7"/>
              </a:cxn>
            </a:cxnLst>
            <a:rect l="T12" t="T13" r="T14" b="T15"/>
            <a:pathLst>
              <a:path w="4495800" h="533400">
                <a:moveTo>
                  <a:pt x="0" y="533400"/>
                </a:moveTo>
                <a:lnTo>
                  <a:pt x="577854" y="0"/>
                </a:lnTo>
                <a:lnTo>
                  <a:pt x="3917946" y="0"/>
                </a:lnTo>
                <a:lnTo>
                  <a:pt x="4495800" y="533400"/>
                </a:lnTo>
                <a:close/>
              </a:path>
            </a:pathLst>
          </a:custGeom>
          <a:solidFill>
            <a:srgbClr val="3C8C93"/>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r>
              <a:rPr lang="en-US">
                <a:solidFill>
                  <a:schemeClr val="bg1"/>
                </a:solidFill>
                <a:latin typeface="Verdana" pitchFamily="-84" charset="0"/>
              </a:rPr>
              <a:t>micro</a:t>
            </a:r>
          </a:p>
        </p:txBody>
      </p:sp>
      <p:sp>
        <p:nvSpPr>
          <p:cNvPr id="20" name="Line Callout 1 19"/>
          <p:cNvSpPr>
            <a:spLocks/>
          </p:cNvSpPr>
          <p:nvPr/>
        </p:nvSpPr>
        <p:spPr bwMode="auto">
          <a:xfrm>
            <a:off x="4419600" y="3810000"/>
            <a:ext cx="1981200" cy="533400"/>
          </a:xfrm>
          <a:prstGeom prst="borderCallout1">
            <a:avLst>
              <a:gd name="adj1" fmla="val 49704"/>
              <a:gd name="adj2" fmla="val -3204"/>
              <a:gd name="adj3" fmla="val 141069"/>
              <a:gd name="adj4" fmla="val -30639"/>
            </a:avLst>
          </a:prstGeom>
          <a:solidFill>
            <a:srgbClr val="DAEDEF"/>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r>
              <a:rPr lang="en-US" sz="1400">
                <a:solidFill>
                  <a:srgbClr val="0E5296"/>
                </a:solidFill>
                <a:latin typeface="Verdana" pitchFamily="-84" charset="0"/>
              </a:rPr>
              <a:t>Parliament, Government</a:t>
            </a:r>
          </a:p>
        </p:txBody>
      </p:sp>
      <p:sp>
        <p:nvSpPr>
          <p:cNvPr id="21" name="Line Callout 1 20"/>
          <p:cNvSpPr>
            <a:spLocks/>
          </p:cNvSpPr>
          <p:nvPr/>
        </p:nvSpPr>
        <p:spPr bwMode="auto">
          <a:xfrm>
            <a:off x="5486400" y="4419600"/>
            <a:ext cx="3048000" cy="838200"/>
          </a:xfrm>
          <a:prstGeom prst="borderCallout1">
            <a:avLst>
              <a:gd name="adj1" fmla="val 52083"/>
              <a:gd name="adj2" fmla="val -194"/>
              <a:gd name="adj3" fmla="val 112500"/>
              <a:gd name="adj4" fmla="val -38333"/>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r>
              <a:rPr lang="en-US" sz="1400" dirty="0">
                <a:solidFill>
                  <a:srgbClr val="0E5296"/>
                </a:solidFill>
                <a:latin typeface="Verdana" pitchFamily="-84" charset="0"/>
              </a:rPr>
              <a:t>District/provincial government (service offer); public and private institutions, </a:t>
            </a:r>
            <a:r>
              <a:rPr lang="en-US" sz="1400" dirty="0" err="1" smtClean="0">
                <a:solidFill>
                  <a:srgbClr val="0E5296"/>
                </a:solidFill>
                <a:latin typeface="Verdana" pitchFamily="-84" charset="0"/>
              </a:rPr>
              <a:t>labour</a:t>
            </a:r>
            <a:r>
              <a:rPr lang="en-US" sz="1400" dirty="0" smtClean="0">
                <a:solidFill>
                  <a:srgbClr val="0E5296"/>
                </a:solidFill>
                <a:latin typeface="Verdana" pitchFamily="-84" charset="0"/>
              </a:rPr>
              <a:t> market; intermediate </a:t>
            </a:r>
            <a:r>
              <a:rPr lang="en-US" sz="1400" dirty="0">
                <a:solidFill>
                  <a:srgbClr val="0E5296"/>
                </a:solidFill>
                <a:latin typeface="Verdana" pitchFamily="-84" charset="0"/>
              </a:rPr>
              <a:t>NGOS</a:t>
            </a:r>
          </a:p>
        </p:txBody>
      </p:sp>
      <p:sp>
        <p:nvSpPr>
          <p:cNvPr id="22" name="Line Callout 1 21"/>
          <p:cNvSpPr>
            <a:spLocks/>
          </p:cNvSpPr>
          <p:nvPr/>
        </p:nvSpPr>
        <p:spPr bwMode="auto">
          <a:xfrm>
            <a:off x="5791200" y="5334000"/>
            <a:ext cx="2743200" cy="990600"/>
          </a:xfrm>
          <a:prstGeom prst="borderCallout1">
            <a:avLst>
              <a:gd name="adj1" fmla="val 51167"/>
              <a:gd name="adj2" fmla="val -481"/>
              <a:gd name="adj3" fmla="val 70190"/>
              <a:gd name="adj4" fmla="val -38333"/>
            </a:avLst>
          </a:prstGeom>
          <a:solidFill>
            <a:srgbClr val="3C8C93"/>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r>
              <a:rPr lang="en-US" sz="1400" dirty="0">
                <a:solidFill>
                  <a:srgbClr val="FFFFFF"/>
                </a:solidFill>
                <a:latin typeface="Verdana" pitchFamily="-84" charset="0"/>
              </a:rPr>
              <a:t>Local government; grass roots organizations; </a:t>
            </a:r>
            <a:r>
              <a:rPr lang="en-US" sz="1400" dirty="0" smtClean="0">
                <a:solidFill>
                  <a:srgbClr val="FFFFFF"/>
                </a:solidFill>
                <a:latin typeface="Verdana" pitchFamily="-84" charset="0"/>
              </a:rPr>
              <a:t>companies; communities</a:t>
            </a:r>
            <a:r>
              <a:rPr lang="en-US" sz="1400" dirty="0">
                <a:solidFill>
                  <a:srgbClr val="FFFFFF"/>
                </a:solidFill>
                <a:latin typeface="Verdana" pitchFamily="-84" charset="0"/>
              </a:rPr>
              <a:t>, families (service demand)</a:t>
            </a:r>
          </a:p>
        </p:txBody>
      </p:sp>
      <p:sp>
        <p:nvSpPr>
          <p:cNvPr id="76812" name="Content Placeholder 12"/>
          <p:cNvSpPr>
            <a:spLocks noGrp="1"/>
          </p:cNvSpPr>
          <p:nvPr>
            <p:ph sz="quarter" idx="4"/>
          </p:nvPr>
        </p:nvSpPr>
        <p:spPr>
          <a:xfrm>
            <a:off x="381000" y="3581400"/>
            <a:ext cx="2819400" cy="533400"/>
          </a:xfrm>
          <a:solidFill>
            <a:srgbClr val="99CCFF"/>
          </a:solidFill>
          <a:ln>
            <a:solidFill>
              <a:srgbClr val="0E5296"/>
            </a:solidFill>
          </a:ln>
        </p:spPr>
        <p:txBody>
          <a:bodyPr/>
          <a:lstStyle/>
          <a:p>
            <a:pPr>
              <a:buFontTx/>
              <a:buNone/>
            </a:pPr>
            <a:r>
              <a:rPr lang="en-US" sz="1400" b="1" smtClean="0"/>
              <a:t>macro-meso-micro </a:t>
            </a:r>
            <a:r>
              <a:rPr lang="en-GB" sz="1400" b="1" smtClean="0"/>
              <a:t>analytical framework</a:t>
            </a:r>
            <a:endParaRPr lang="en-US" sz="1400" b="1" smtClean="0"/>
          </a:p>
        </p:txBody>
      </p:sp>
      <p:sp>
        <p:nvSpPr>
          <p:cNvPr id="24" name="Right Arrow 23"/>
          <p:cNvSpPr>
            <a:spLocks noChangeArrowheads="1"/>
          </p:cNvSpPr>
          <p:nvPr/>
        </p:nvSpPr>
        <p:spPr bwMode="auto">
          <a:xfrm>
            <a:off x="4419600" y="2514600"/>
            <a:ext cx="457200" cy="304800"/>
          </a:xfrm>
          <a:prstGeom prst="rightArrow">
            <a:avLst>
              <a:gd name="adj1" fmla="val 50000"/>
              <a:gd name="adj2" fmla="val 50000"/>
            </a:avLst>
          </a:prstGeom>
          <a:solidFill>
            <a:srgbClr val="99CCFF"/>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Verdana" pitchFamily="-8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dianummer 5"/>
          <p:cNvSpPr>
            <a:spLocks noGrp="1"/>
          </p:cNvSpPr>
          <p:nvPr>
            <p:ph type="sldNum" sz="quarter" idx="12"/>
          </p:nvPr>
        </p:nvSpPr>
        <p:spPr>
          <a:noFill/>
        </p:spPr>
        <p:txBody>
          <a:bodyPr/>
          <a:lstStyle/>
          <a:p>
            <a:fld id="{69AA32A5-6711-484A-BDF3-DA89A6DD90A0}" type="slidenum">
              <a:rPr lang="en-GB"/>
              <a:pPr/>
              <a:t>26</a:t>
            </a:fld>
            <a:endParaRPr lang="en-GB"/>
          </a:p>
        </p:txBody>
      </p:sp>
      <p:sp>
        <p:nvSpPr>
          <p:cNvPr id="78851" name="Content Placeholder 12"/>
          <p:cNvSpPr>
            <a:spLocks noGrp="1"/>
          </p:cNvSpPr>
          <p:nvPr>
            <p:ph sz="quarter" idx="4"/>
          </p:nvPr>
        </p:nvSpPr>
        <p:spPr>
          <a:xfrm>
            <a:off x="1066800" y="4005064"/>
            <a:ext cx="4114800" cy="720080"/>
          </a:xfrm>
          <a:ln>
            <a:solidFill>
              <a:srgbClr val="0E5296"/>
            </a:solidFill>
          </a:ln>
        </p:spPr>
        <p:txBody>
          <a:bodyPr/>
          <a:lstStyle/>
          <a:p>
            <a:pPr>
              <a:buFontTx/>
              <a:buNone/>
            </a:pPr>
            <a:r>
              <a:rPr lang="en-GB" sz="1400" b="1" i="0" dirty="0" smtClean="0"/>
              <a:t>Representative democracy</a:t>
            </a:r>
          </a:p>
          <a:p>
            <a:pPr>
              <a:buFontTx/>
              <a:buNone/>
            </a:pPr>
            <a:r>
              <a:rPr lang="en-GB" sz="1400" i="0" dirty="0" smtClean="0"/>
              <a:t>     Political parties, elections, parliaments</a:t>
            </a:r>
            <a:endParaRPr lang="en-US" sz="1400" i="0" dirty="0" smtClean="0"/>
          </a:p>
          <a:p>
            <a:pPr>
              <a:buFontTx/>
              <a:buNone/>
            </a:pPr>
            <a:endParaRPr lang="en-US" sz="1400" dirty="0" smtClean="0"/>
          </a:p>
        </p:txBody>
      </p:sp>
      <p:sp>
        <p:nvSpPr>
          <p:cNvPr id="78852" name="Content Placeholder 12"/>
          <p:cNvSpPr>
            <a:spLocks noGrp="1"/>
          </p:cNvSpPr>
          <p:nvPr>
            <p:ph sz="quarter" idx="4"/>
          </p:nvPr>
        </p:nvSpPr>
        <p:spPr>
          <a:xfrm>
            <a:off x="1066800" y="5013176"/>
            <a:ext cx="4191000" cy="778024"/>
          </a:xfrm>
          <a:ln>
            <a:solidFill>
              <a:srgbClr val="0E5296"/>
            </a:solidFill>
          </a:ln>
        </p:spPr>
        <p:txBody>
          <a:bodyPr/>
          <a:lstStyle/>
          <a:p>
            <a:pPr>
              <a:buFontTx/>
              <a:buNone/>
            </a:pPr>
            <a:r>
              <a:rPr lang="en-GB" sz="1400" b="1" i="0" dirty="0" smtClean="0"/>
              <a:t>Participative democracy</a:t>
            </a:r>
          </a:p>
          <a:p>
            <a:r>
              <a:rPr lang="en-GB" sz="1400" i="0" dirty="0" smtClean="0"/>
              <a:t>Access to information and media role</a:t>
            </a:r>
            <a:endParaRPr lang="en-US" sz="1400" i="0" dirty="0" smtClean="0"/>
          </a:p>
          <a:p>
            <a:r>
              <a:rPr lang="en-GB" sz="1400" i="0" dirty="0" smtClean="0"/>
              <a:t>Civic participation</a:t>
            </a:r>
            <a:endParaRPr lang="en-US" sz="1400" i="0" dirty="0" smtClean="0"/>
          </a:p>
          <a:p>
            <a:pPr>
              <a:buFontTx/>
              <a:buNone/>
            </a:pPr>
            <a:endParaRPr lang="en-US" sz="1400" dirty="0" smtClean="0"/>
          </a:p>
        </p:txBody>
      </p:sp>
      <p:sp>
        <p:nvSpPr>
          <p:cNvPr id="78853" name="Content Placeholder 12"/>
          <p:cNvSpPr>
            <a:spLocks noGrp="1"/>
          </p:cNvSpPr>
          <p:nvPr>
            <p:ph sz="quarter" idx="4"/>
          </p:nvPr>
        </p:nvSpPr>
        <p:spPr>
          <a:xfrm>
            <a:off x="609600" y="1484784"/>
            <a:ext cx="7391400" cy="2232248"/>
          </a:xfrm>
          <a:ln>
            <a:solidFill>
              <a:srgbClr val="0E5296"/>
            </a:solidFill>
          </a:ln>
        </p:spPr>
        <p:txBody>
          <a:bodyPr/>
          <a:lstStyle/>
          <a:p>
            <a:r>
              <a:rPr lang="en-GB" sz="1400" i="0" dirty="0" smtClean="0"/>
              <a:t>Democracy: </a:t>
            </a:r>
            <a:r>
              <a:rPr lang="en-GB" sz="1400" dirty="0" smtClean="0"/>
              <a:t>“A system of government by and for the people. Literally means ‘rule by the people’. At a minimum democracy requires </a:t>
            </a:r>
          </a:p>
          <a:p>
            <a:r>
              <a:rPr lang="en-GB" sz="1400" dirty="0" smtClean="0"/>
              <a:t>(a) universal adult suffrage; </a:t>
            </a:r>
          </a:p>
          <a:p>
            <a:r>
              <a:rPr lang="en-GB" sz="1400" dirty="0" smtClean="0"/>
              <a:t>(b) recurring free, competitive and fair elections; </a:t>
            </a:r>
          </a:p>
          <a:p>
            <a:r>
              <a:rPr lang="en-GB" sz="1400" dirty="0" smtClean="0"/>
              <a:t>(c) more than one serious political party; and </a:t>
            </a:r>
          </a:p>
          <a:p>
            <a:r>
              <a:rPr lang="en-GB" sz="1400" dirty="0" smtClean="0"/>
              <a:t>(d) alternative sources of information. </a:t>
            </a:r>
          </a:p>
          <a:p>
            <a:r>
              <a:rPr lang="en-GB" sz="1400" dirty="0" smtClean="0"/>
              <a:t>It is a system or form of government in which citizens are able to hold public officials to account”</a:t>
            </a:r>
          </a:p>
          <a:p>
            <a:pPr algn="r"/>
            <a:r>
              <a:rPr lang="en-GB" sz="1400" dirty="0" smtClean="0"/>
              <a:t> </a:t>
            </a:r>
            <a:r>
              <a:rPr lang="en-GB" sz="1400" i="0" dirty="0" smtClean="0"/>
              <a:t>[International IDEA]</a:t>
            </a:r>
            <a:endParaRPr lang="en-US" sz="1400" i="0" dirty="0" smtClean="0"/>
          </a:p>
        </p:txBody>
      </p:sp>
      <p:sp>
        <p:nvSpPr>
          <p:cNvPr id="13" name="Rectangular Callout 12"/>
          <p:cNvSpPr>
            <a:spLocks noChangeArrowheads="1"/>
          </p:cNvSpPr>
          <p:nvPr/>
        </p:nvSpPr>
        <p:spPr bwMode="auto">
          <a:xfrm>
            <a:off x="6228184" y="4149080"/>
            <a:ext cx="2057400" cy="792088"/>
          </a:xfrm>
          <a:prstGeom prst="wedgeRectCallout">
            <a:avLst>
              <a:gd name="adj1" fmla="val -99866"/>
              <a:gd name="adj2" fmla="val -31150"/>
            </a:avLst>
          </a:prstGeom>
          <a:solidFill>
            <a:srgbClr val="99CCFF"/>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r>
              <a:rPr lang="en-US" sz="1200" dirty="0">
                <a:solidFill>
                  <a:srgbClr val="0E5296"/>
                </a:solidFill>
                <a:latin typeface="Verdana" pitchFamily="-84" charset="0"/>
              </a:rPr>
              <a:t>Example: Barriers to women’s participation in elections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1193800"/>
            <a:ext cx="9144000" cy="863600"/>
          </a:xfrm>
        </p:spPr>
        <p:txBody>
          <a:bodyPr/>
          <a:lstStyle/>
          <a:p>
            <a:r>
              <a:rPr lang="en-US" sz="2800" smtClean="0">
                <a:latin typeface="Arial" charset="0"/>
                <a:cs typeface="Arial" charset="0"/>
              </a:rPr>
              <a:t>viii. Strategies to promote gender equality in democratization processes </a:t>
            </a:r>
            <a:endParaRPr lang="fr-FR" sz="2800" smtClean="0">
              <a:latin typeface="Arial" charset="0"/>
              <a:cs typeface="Arial" charset="0"/>
            </a:endParaRPr>
          </a:p>
        </p:txBody>
      </p:sp>
      <p:sp>
        <p:nvSpPr>
          <p:cNvPr id="80899" name="Tijdelijke aanduiding voor dianummer 5"/>
          <p:cNvSpPr>
            <a:spLocks noGrp="1"/>
          </p:cNvSpPr>
          <p:nvPr>
            <p:ph type="sldNum" sz="quarter" idx="12"/>
          </p:nvPr>
        </p:nvSpPr>
        <p:spPr>
          <a:noFill/>
        </p:spPr>
        <p:txBody>
          <a:bodyPr/>
          <a:lstStyle/>
          <a:p>
            <a:fld id="{1E8E9E62-C932-4ADC-957B-8EC8736D4E22}" type="slidenum">
              <a:rPr lang="en-GB"/>
              <a:pPr/>
              <a:t>27</a:t>
            </a:fld>
            <a:endParaRPr lang="en-GB"/>
          </a:p>
        </p:txBody>
      </p:sp>
      <p:sp>
        <p:nvSpPr>
          <p:cNvPr id="80900" name="Content Placeholder 12"/>
          <p:cNvSpPr>
            <a:spLocks noGrp="1"/>
          </p:cNvSpPr>
          <p:nvPr>
            <p:ph sz="quarter" idx="4"/>
          </p:nvPr>
        </p:nvSpPr>
        <p:spPr>
          <a:xfrm>
            <a:off x="1676400" y="2133600"/>
            <a:ext cx="5638800" cy="400050"/>
          </a:xfrm>
          <a:solidFill>
            <a:srgbClr val="99CCFF"/>
          </a:solidFill>
          <a:ln>
            <a:solidFill>
              <a:srgbClr val="0E5296"/>
            </a:solidFill>
          </a:ln>
        </p:spPr>
        <p:txBody>
          <a:bodyPr/>
          <a:lstStyle/>
          <a:p>
            <a:pPr>
              <a:buFontTx/>
              <a:buNone/>
            </a:pPr>
            <a:r>
              <a:rPr lang="en-GB" sz="1400" b="1" i="0" smtClean="0"/>
              <a:t>a. Women’s empowerment </a:t>
            </a:r>
            <a:endParaRPr lang="en-US" sz="1400" b="1" i="0" smtClean="0"/>
          </a:p>
        </p:txBody>
      </p:sp>
      <p:sp>
        <p:nvSpPr>
          <p:cNvPr id="80901" name="Content Placeholder 12"/>
          <p:cNvSpPr>
            <a:spLocks noGrp="1"/>
          </p:cNvSpPr>
          <p:nvPr>
            <p:ph sz="quarter" idx="4"/>
          </p:nvPr>
        </p:nvSpPr>
        <p:spPr>
          <a:xfrm>
            <a:off x="1676400" y="2590800"/>
            <a:ext cx="5638800" cy="457200"/>
          </a:xfrm>
          <a:solidFill>
            <a:srgbClr val="99CCFF"/>
          </a:solidFill>
          <a:ln>
            <a:solidFill>
              <a:srgbClr val="0E5296"/>
            </a:solidFill>
          </a:ln>
        </p:spPr>
        <p:txBody>
          <a:bodyPr/>
          <a:lstStyle/>
          <a:p>
            <a:pPr>
              <a:buFontTx/>
              <a:buNone/>
            </a:pPr>
            <a:r>
              <a:rPr lang="en-GB" sz="1400" b="1" i="0" smtClean="0"/>
              <a:t>b. Awareness raising among political parties</a:t>
            </a:r>
            <a:endParaRPr lang="en-US" sz="1400" b="1" i="0" smtClean="0"/>
          </a:p>
        </p:txBody>
      </p:sp>
      <p:sp>
        <p:nvSpPr>
          <p:cNvPr id="80902" name="Content Placeholder 12"/>
          <p:cNvSpPr>
            <a:spLocks noGrp="1"/>
          </p:cNvSpPr>
          <p:nvPr>
            <p:ph sz="quarter" idx="4"/>
          </p:nvPr>
        </p:nvSpPr>
        <p:spPr>
          <a:xfrm>
            <a:off x="1676400" y="3124200"/>
            <a:ext cx="5638800" cy="628650"/>
          </a:xfrm>
          <a:solidFill>
            <a:srgbClr val="99CCFF"/>
          </a:solidFill>
          <a:ln>
            <a:solidFill>
              <a:srgbClr val="0E5296"/>
            </a:solidFill>
          </a:ln>
        </p:spPr>
        <p:txBody>
          <a:bodyPr/>
          <a:lstStyle/>
          <a:p>
            <a:pPr>
              <a:buFontTx/>
              <a:buNone/>
            </a:pPr>
            <a:r>
              <a:rPr lang="en-GB" sz="1400" b="1" i="0" smtClean="0"/>
              <a:t>c. Capacity building for gender mainstreaming in governmental institutions </a:t>
            </a:r>
            <a:endParaRPr lang="en-US" sz="1400" b="1" i="0" smtClean="0"/>
          </a:p>
        </p:txBody>
      </p:sp>
      <p:sp>
        <p:nvSpPr>
          <p:cNvPr id="80903" name="Content Placeholder 12"/>
          <p:cNvSpPr>
            <a:spLocks noGrp="1"/>
          </p:cNvSpPr>
          <p:nvPr>
            <p:ph sz="quarter" idx="4"/>
          </p:nvPr>
        </p:nvSpPr>
        <p:spPr>
          <a:xfrm>
            <a:off x="1676400" y="3810000"/>
            <a:ext cx="5638800" cy="628650"/>
          </a:xfrm>
          <a:solidFill>
            <a:srgbClr val="99CCFF"/>
          </a:solidFill>
          <a:ln>
            <a:solidFill>
              <a:srgbClr val="0E5296"/>
            </a:solidFill>
          </a:ln>
        </p:spPr>
        <p:txBody>
          <a:bodyPr/>
          <a:lstStyle/>
          <a:p>
            <a:pPr>
              <a:buFontTx/>
              <a:buNone/>
            </a:pPr>
            <a:r>
              <a:rPr lang="en-GB" sz="1400" b="1" i="0" smtClean="0"/>
              <a:t>d. Gender budgeting in state reform and decentralisation </a:t>
            </a:r>
            <a:endParaRPr lang="en-US" sz="1400" b="1" i="0" smtClean="0"/>
          </a:p>
        </p:txBody>
      </p:sp>
      <p:sp>
        <p:nvSpPr>
          <p:cNvPr id="80904" name="Content Placeholder 12"/>
          <p:cNvSpPr>
            <a:spLocks noGrp="1"/>
          </p:cNvSpPr>
          <p:nvPr>
            <p:ph sz="quarter" idx="4"/>
          </p:nvPr>
        </p:nvSpPr>
        <p:spPr>
          <a:xfrm>
            <a:off x="1676400" y="4495800"/>
            <a:ext cx="5638800" cy="400050"/>
          </a:xfrm>
          <a:solidFill>
            <a:srgbClr val="99CCFF"/>
          </a:solidFill>
          <a:ln>
            <a:solidFill>
              <a:srgbClr val="0E5296"/>
            </a:solidFill>
          </a:ln>
        </p:spPr>
        <p:txBody>
          <a:bodyPr/>
          <a:lstStyle/>
          <a:p>
            <a:pPr>
              <a:buFontTx/>
              <a:buNone/>
            </a:pPr>
            <a:r>
              <a:rPr lang="en-GB" sz="1400" b="1" i="0" smtClean="0"/>
              <a:t>e. Quotas</a:t>
            </a:r>
            <a:endParaRPr lang="en-US" sz="1400" b="1" i="0" smtClean="0"/>
          </a:p>
        </p:txBody>
      </p:sp>
      <p:sp>
        <p:nvSpPr>
          <p:cNvPr id="80905" name="Content Placeholder 12"/>
          <p:cNvSpPr>
            <a:spLocks noGrp="1"/>
          </p:cNvSpPr>
          <p:nvPr>
            <p:ph sz="quarter" idx="4"/>
          </p:nvPr>
        </p:nvSpPr>
        <p:spPr>
          <a:xfrm>
            <a:off x="1676400" y="4933950"/>
            <a:ext cx="5638800" cy="628650"/>
          </a:xfrm>
          <a:solidFill>
            <a:srgbClr val="99CCFF"/>
          </a:solidFill>
          <a:ln>
            <a:solidFill>
              <a:srgbClr val="0E5296"/>
            </a:solidFill>
          </a:ln>
        </p:spPr>
        <p:txBody>
          <a:bodyPr/>
          <a:lstStyle/>
          <a:p>
            <a:pPr>
              <a:buFontTx/>
              <a:buNone/>
            </a:pPr>
            <a:r>
              <a:rPr lang="en-GB" sz="1400" b="1" i="0" smtClean="0"/>
              <a:t>f. Role of Women’s Machinery to promote gender equality through democratisation processes</a:t>
            </a:r>
            <a:endParaRPr lang="en-US" sz="1400" b="1" i="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1193800"/>
            <a:ext cx="9144000" cy="863600"/>
          </a:xfrm>
        </p:spPr>
        <p:txBody>
          <a:bodyPr/>
          <a:lstStyle/>
          <a:p>
            <a:r>
              <a:rPr lang="en-US" sz="1800" smtClean="0">
                <a:latin typeface="Arial" charset="0"/>
                <a:cs typeface="Arial" charset="0"/>
              </a:rPr>
              <a:t>Strategies to promote gender equality in democratization processes (a)</a:t>
            </a:r>
            <a:endParaRPr lang="fr-FR" sz="1800" smtClean="0">
              <a:latin typeface="Arial" charset="0"/>
              <a:cs typeface="Arial" charset="0"/>
            </a:endParaRPr>
          </a:p>
        </p:txBody>
      </p:sp>
      <p:sp>
        <p:nvSpPr>
          <p:cNvPr id="82947" name="Tijdelijke aanduiding voor dianummer 5"/>
          <p:cNvSpPr>
            <a:spLocks noGrp="1"/>
          </p:cNvSpPr>
          <p:nvPr>
            <p:ph type="sldNum" sz="quarter" idx="12"/>
          </p:nvPr>
        </p:nvSpPr>
        <p:spPr>
          <a:noFill/>
        </p:spPr>
        <p:txBody>
          <a:bodyPr/>
          <a:lstStyle/>
          <a:p>
            <a:fld id="{147518E9-45DF-45BC-84AE-08706A4CE429}" type="slidenum">
              <a:rPr lang="en-GB"/>
              <a:pPr/>
              <a:t>28</a:t>
            </a:fld>
            <a:endParaRPr lang="en-GB"/>
          </a:p>
        </p:txBody>
      </p:sp>
      <p:sp>
        <p:nvSpPr>
          <p:cNvPr id="82948" name="Content Placeholder 12"/>
          <p:cNvSpPr>
            <a:spLocks noGrp="1"/>
          </p:cNvSpPr>
          <p:nvPr>
            <p:ph sz="quarter" idx="4"/>
          </p:nvPr>
        </p:nvSpPr>
        <p:spPr>
          <a:xfrm>
            <a:off x="381000" y="2286000"/>
            <a:ext cx="5638800" cy="400050"/>
          </a:xfrm>
          <a:solidFill>
            <a:srgbClr val="99CCFF"/>
          </a:solidFill>
          <a:ln>
            <a:solidFill>
              <a:srgbClr val="0E5296"/>
            </a:solidFill>
          </a:ln>
        </p:spPr>
        <p:txBody>
          <a:bodyPr/>
          <a:lstStyle/>
          <a:p>
            <a:pPr>
              <a:buFontTx/>
              <a:buNone/>
            </a:pPr>
            <a:r>
              <a:rPr lang="en-GB" sz="1400" b="1" i="0" smtClean="0"/>
              <a:t>Women’s and citizens empowerment </a:t>
            </a:r>
            <a:endParaRPr lang="en-US" sz="1400" b="1" i="0" smtClean="0"/>
          </a:p>
        </p:txBody>
      </p:sp>
      <p:sp>
        <p:nvSpPr>
          <p:cNvPr id="82949" name="Content Placeholder 12"/>
          <p:cNvSpPr>
            <a:spLocks noGrp="1"/>
          </p:cNvSpPr>
          <p:nvPr>
            <p:ph sz="quarter" idx="4"/>
          </p:nvPr>
        </p:nvSpPr>
        <p:spPr>
          <a:xfrm>
            <a:off x="685800" y="2819400"/>
            <a:ext cx="7391400" cy="1981200"/>
          </a:xfrm>
          <a:ln>
            <a:solidFill>
              <a:srgbClr val="0E5296"/>
            </a:solidFill>
          </a:ln>
        </p:spPr>
        <p:txBody>
          <a:bodyPr/>
          <a:lstStyle/>
          <a:p>
            <a:pPr>
              <a:buFontTx/>
              <a:buNone/>
            </a:pPr>
            <a:r>
              <a:rPr lang="en-GB" sz="1400" dirty="0" smtClean="0"/>
              <a:t>Capacity to participate in elections and electoral reforms </a:t>
            </a:r>
          </a:p>
          <a:p>
            <a:pPr>
              <a:buFontTx/>
              <a:buNone/>
            </a:pPr>
            <a:endParaRPr lang="en-GB" sz="1400" dirty="0" smtClean="0"/>
          </a:p>
          <a:p>
            <a:pPr>
              <a:buFontTx/>
              <a:buNone/>
            </a:pPr>
            <a:r>
              <a:rPr lang="en-US" sz="1400" dirty="0" smtClean="0"/>
              <a:t>A</a:t>
            </a:r>
            <a:r>
              <a:rPr lang="en-GB" sz="1400" dirty="0" err="1" smtClean="0"/>
              <a:t>ctive</a:t>
            </a:r>
            <a:r>
              <a:rPr lang="en-GB" sz="1400" dirty="0" smtClean="0"/>
              <a:t> participation and networking </a:t>
            </a:r>
          </a:p>
          <a:p>
            <a:pPr>
              <a:buFontTx/>
              <a:buNone/>
            </a:pPr>
            <a:endParaRPr lang="en-US" sz="1400" dirty="0" smtClean="0"/>
          </a:p>
          <a:p>
            <a:pPr>
              <a:buFontTx/>
              <a:buNone/>
            </a:pPr>
            <a:r>
              <a:rPr lang="en-US" sz="1400" dirty="0" smtClean="0"/>
              <a:t>C</a:t>
            </a:r>
            <a:r>
              <a:rPr lang="en-GB" sz="1400" dirty="0" err="1" smtClean="0"/>
              <a:t>apacity</a:t>
            </a:r>
            <a:r>
              <a:rPr lang="en-GB" sz="1400" dirty="0" smtClean="0"/>
              <a:t> to engage policy information and claim rights</a:t>
            </a:r>
          </a:p>
          <a:p>
            <a:pPr>
              <a:buFontTx/>
              <a:buNone/>
            </a:pPr>
            <a:endParaRPr lang="en-GB" sz="1400" dirty="0" smtClean="0"/>
          </a:p>
          <a:p>
            <a:pPr>
              <a:buFontTx/>
              <a:buNone/>
            </a:pPr>
            <a:r>
              <a:rPr lang="en-GB" sz="1400" dirty="0" smtClean="0"/>
              <a:t>Capacity to monitor/oversight parliament</a:t>
            </a:r>
          </a:p>
        </p:txBody>
      </p:sp>
      <p:sp>
        <p:nvSpPr>
          <p:cNvPr id="6" name="Rectangular Callout 5"/>
          <p:cNvSpPr>
            <a:spLocks noChangeArrowheads="1"/>
          </p:cNvSpPr>
          <p:nvPr/>
        </p:nvSpPr>
        <p:spPr bwMode="auto">
          <a:xfrm>
            <a:off x="4800600" y="5257800"/>
            <a:ext cx="2514600" cy="609600"/>
          </a:xfrm>
          <a:prstGeom prst="wedgeRectCallout">
            <a:avLst>
              <a:gd name="adj1" fmla="val -73356"/>
              <a:gd name="adj2" fmla="val -56250"/>
            </a:avLst>
          </a:prstGeom>
          <a:solidFill>
            <a:srgbClr val="99CCFF"/>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r>
              <a:rPr lang="en-US" sz="1400">
                <a:solidFill>
                  <a:srgbClr val="0E5296"/>
                </a:solidFill>
                <a:latin typeface="Verdana" pitchFamily="-84" charset="0"/>
              </a:rPr>
              <a:t>Example </a:t>
            </a:r>
            <a:r>
              <a:rPr lang="en-US" sz="1400" b="1">
                <a:solidFill>
                  <a:srgbClr val="0E5296"/>
                </a:solidFill>
                <a:latin typeface="Verdana" pitchFamily="-84" charset="0"/>
              </a:rPr>
              <a:t>Women in Parliament project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1066800"/>
            <a:ext cx="9144000" cy="863600"/>
          </a:xfrm>
        </p:spPr>
        <p:txBody>
          <a:bodyPr/>
          <a:lstStyle/>
          <a:p>
            <a:r>
              <a:rPr lang="en-US" sz="1800" smtClean="0">
                <a:latin typeface="Arial" charset="0"/>
                <a:cs typeface="Arial" charset="0"/>
              </a:rPr>
              <a:t>Strategies to promote gender equality in democratization processes (b)</a:t>
            </a:r>
            <a:endParaRPr lang="fr-FR" sz="1800" smtClean="0">
              <a:latin typeface="Arial" charset="0"/>
              <a:cs typeface="Arial" charset="0"/>
            </a:endParaRPr>
          </a:p>
        </p:txBody>
      </p:sp>
      <p:sp>
        <p:nvSpPr>
          <p:cNvPr id="84995" name="Tijdelijke aanduiding voor dianummer 5"/>
          <p:cNvSpPr>
            <a:spLocks noGrp="1"/>
          </p:cNvSpPr>
          <p:nvPr>
            <p:ph type="sldNum" sz="quarter" idx="12"/>
          </p:nvPr>
        </p:nvSpPr>
        <p:spPr>
          <a:noFill/>
        </p:spPr>
        <p:txBody>
          <a:bodyPr/>
          <a:lstStyle/>
          <a:p>
            <a:fld id="{66CFFFCE-E6ED-4377-88F2-9C1F8F024BC2}" type="slidenum">
              <a:rPr lang="en-GB"/>
              <a:pPr/>
              <a:t>29</a:t>
            </a:fld>
            <a:endParaRPr lang="en-GB"/>
          </a:p>
        </p:txBody>
      </p:sp>
      <p:sp>
        <p:nvSpPr>
          <p:cNvPr id="84996" name="Content Placeholder 12"/>
          <p:cNvSpPr>
            <a:spLocks noGrp="1"/>
          </p:cNvSpPr>
          <p:nvPr>
            <p:ph sz="quarter" idx="4"/>
          </p:nvPr>
        </p:nvSpPr>
        <p:spPr>
          <a:xfrm>
            <a:off x="381000" y="1676400"/>
            <a:ext cx="5638800" cy="628650"/>
          </a:xfrm>
          <a:solidFill>
            <a:srgbClr val="99CCFF"/>
          </a:solidFill>
          <a:ln>
            <a:solidFill>
              <a:srgbClr val="0E5296"/>
            </a:solidFill>
          </a:ln>
        </p:spPr>
        <p:txBody>
          <a:bodyPr/>
          <a:lstStyle/>
          <a:p>
            <a:pPr>
              <a:buFontTx/>
              <a:buNone/>
            </a:pPr>
            <a:r>
              <a:rPr lang="en-GB" sz="1400" b="1" i="0" smtClean="0"/>
              <a:t>Awareness raising among political parties</a:t>
            </a:r>
            <a:endParaRPr lang="en-US" sz="1400" b="1" i="0" smtClean="0"/>
          </a:p>
        </p:txBody>
      </p:sp>
      <p:sp>
        <p:nvSpPr>
          <p:cNvPr id="84997" name="Content Placeholder 12"/>
          <p:cNvSpPr>
            <a:spLocks noGrp="1"/>
          </p:cNvSpPr>
          <p:nvPr>
            <p:ph sz="quarter" idx="4"/>
          </p:nvPr>
        </p:nvSpPr>
        <p:spPr>
          <a:xfrm>
            <a:off x="381000" y="2362200"/>
            <a:ext cx="8534400" cy="4267200"/>
          </a:xfrm>
          <a:ln>
            <a:solidFill>
              <a:srgbClr val="0E5296"/>
            </a:solidFill>
          </a:ln>
        </p:spPr>
        <p:txBody>
          <a:bodyPr/>
          <a:lstStyle/>
          <a:p>
            <a:pPr>
              <a:buFontTx/>
              <a:buNone/>
            </a:pPr>
            <a:r>
              <a:rPr lang="en-GB" sz="1200" b="1" smtClean="0"/>
              <a:t>UNDP Key suggestions to political parties for including more women in the political process:</a:t>
            </a:r>
            <a:endParaRPr lang="en-US" sz="1200" b="1" smtClean="0"/>
          </a:p>
          <a:p>
            <a:pPr>
              <a:buClr>
                <a:srgbClr val="0E5296"/>
              </a:buClr>
              <a:buFont typeface="Verdana" pitchFamily="-84" charset="0"/>
              <a:buAutoNum type="arabicPeriod"/>
            </a:pPr>
            <a:r>
              <a:rPr lang="en-GB" sz="1200" smtClean="0">
                <a:solidFill>
                  <a:srgbClr val="0E5296"/>
                </a:solidFill>
              </a:rPr>
              <a:t>Adopting a statement on gender equality in the party’s founding documents;</a:t>
            </a:r>
            <a:endParaRPr lang="en-US" sz="1200" smtClean="0">
              <a:solidFill>
                <a:srgbClr val="0E5296"/>
              </a:solidFill>
            </a:endParaRPr>
          </a:p>
          <a:p>
            <a:pPr>
              <a:buClr>
                <a:srgbClr val="0E5296"/>
              </a:buClr>
              <a:buFont typeface="Verdana" pitchFamily="-84" charset="0"/>
              <a:buAutoNum type="arabicPeriod"/>
            </a:pPr>
            <a:r>
              <a:rPr lang="en-GB" sz="1200" smtClean="0">
                <a:solidFill>
                  <a:srgbClr val="0E5296"/>
                </a:solidFill>
              </a:rPr>
              <a:t>Internal quotas for women’s participation and candidature;</a:t>
            </a:r>
            <a:endParaRPr lang="en-US" sz="1200" smtClean="0">
              <a:solidFill>
                <a:srgbClr val="0E5296"/>
              </a:solidFill>
            </a:endParaRPr>
          </a:p>
          <a:p>
            <a:pPr>
              <a:buClr>
                <a:srgbClr val="0E5296"/>
              </a:buClr>
              <a:buFont typeface="Verdana" pitchFamily="-84" charset="0"/>
              <a:buAutoNum type="arabicPeriod"/>
            </a:pPr>
            <a:r>
              <a:rPr lang="en-GB" sz="1200" smtClean="0">
                <a:solidFill>
                  <a:srgbClr val="0E5296"/>
                </a:solidFill>
              </a:rPr>
              <a:t>Setting targets for female participation in party conventions. Can include separate forums for women;</a:t>
            </a:r>
            <a:endParaRPr lang="en-US" sz="1200" smtClean="0">
              <a:solidFill>
                <a:srgbClr val="0E5296"/>
              </a:solidFill>
            </a:endParaRPr>
          </a:p>
          <a:p>
            <a:pPr>
              <a:buClr>
                <a:srgbClr val="0E5296"/>
              </a:buClr>
              <a:buFont typeface="Verdana" pitchFamily="-84" charset="0"/>
              <a:buAutoNum type="arabicPeriod"/>
            </a:pPr>
            <a:r>
              <a:rPr lang="en-GB" sz="1200" smtClean="0">
                <a:solidFill>
                  <a:srgbClr val="0E5296"/>
                </a:solidFill>
              </a:rPr>
              <a:t>Establishing women’s wings and sections within parties;</a:t>
            </a:r>
            <a:endParaRPr lang="en-US" sz="1200" smtClean="0">
              <a:solidFill>
                <a:srgbClr val="0E5296"/>
              </a:solidFill>
            </a:endParaRPr>
          </a:p>
          <a:p>
            <a:pPr>
              <a:buClr>
                <a:srgbClr val="0E5296"/>
              </a:buClr>
              <a:buFont typeface="Verdana" pitchFamily="-84" charset="0"/>
              <a:buAutoNum type="arabicPeriod"/>
            </a:pPr>
            <a:r>
              <a:rPr lang="en-GB" sz="1200" smtClean="0">
                <a:solidFill>
                  <a:srgbClr val="0E5296"/>
                </a:solidFill>
              </a:rPr>
              <a:t>Ensuring that gender is included in all of the party’s policies;</a:t>
            </a:r>
            <a:endParaRPr lang="en-US" sz="1200" smtClean="0">
              <a:solidFill>
                <a:srgbClr val="0E5296"/>
              </a:solidFill>
            </a:endParaRPr>
          </a:p>
          <a:p>
            <a:pPr>
              <a:buClr>
                <a:srgbClr val="0E5296"/>
              </a:buClr>
              <a:buFont typeface="Verdana" pitchFamily="-84" charset="0"/>
              <a:buAutoNum type="arabicPeriod"/>
            </a:pPr>
            <a:r>
              <a:rPr lang="en-GB" sz="1200" smtClean="0">
                <a:solidFill>
                  <a:srgbClr val="0E5296"/>
                </a:solidFill>
              </a:rPr>
              <a:t>Ensuring women are allocated safe seats;</a:t>
            </a:r>
            <a:endParaRPr lang="en-US" sz="1200" smtClean="0">
              <a:solidFill>
                <a:srgbClr val="0E5296"/>
              </a:solidFill>
            </a:endParaRPr>
          </a:p>
          <a:p>
            <a:pPr>
              <a:buClr>
                <a:srgbClr val="0E5296"/>
              </a:buClr>
              <a:buFont typeface="Verdana" pitchFamily="-84" charset="0"/>
              <a:buAutoNum type="arabicPeriod"/>
            </a:pPr>
            <a:r>
              <a:rPr lang="en-GB" sz="1200" smtClean="0">
                <a:solidFill>
                  <a:srgbClr val="0E5296"/>
                </a:solidFill>
              </a:rPr>
              <a:t>Working with civil society organizations to oversee the implementation of quotas;</a:t>
            </a:r>
            <a:endParaRPr lang="en-US" sz="1200" smtClean="0">
              <a:solidFill>
                <a:srgbClr val="0E5296"/>
              </a:solidFill>
            </a:endParaRPr>
          </a:p>
          <a:p>
            <a:pPr>
              <a:buClr>
                <a:srgbClr val="0E5296"/>
              </a:buClr>
              <a:buFont typeface="Verdana" pitchFamily="-84" charset="0"/>
              <a:buAutoNum type="arabicPeriod"/>
            </a:pPr>
            <a:r>
              <a:rPr lang="en-GB" sz="1200" smtClean="0">
                <a:solidFill>
                  <a:srgbClr val="0E5296"/>
                </a:solidFill>
              </a:rPr>
              <a:t>Expanding and training the pool of women candidates;</a:t>
            </a:r>
            <a:endParaRPr lang="en-US" sz="1200" smtClean="0">
              <a:solidFill>
                <a:srgbClr val="0E5296"/>
              </a:solidFill>
            </a:endParaRPr>
          </a:p>
          <a:p>
            <a:pPr>
              <a:buClr>
                <a:srgbClr val="0E5296"/>
              </a:buClr>
              <a:buFont typeface="Verdana" pitchFamily="-84" charset="0"/>
              <a:buAutoNum type="arabicPeriod"/>
            </a:pPr>
            <a:r>
              <a:rPr lang="en-GB" sz="1200" smtClean="0">
                <a:solidFill>
                  <a:srgbClr val="0E5296"/>
                </a:solidFill>
              </a:rPr>
              <a:t>Sharing experiences with other parties across countries and regions;</a:t>
            </a:r>
            <a:endParaRPr lang="en-US" sz="1200" smtClean="0">
              <a:solidFill>
                <a:srgbClr val="0E5296"/>
              </a:solidFill>
            </a:endParaRPr>
          </a:p>
          <a:p>
            <a:pPr>
              <a:buClr>
                <a:srgbClr val="0E5296"/>
              </a:buClr>
              <a:buFont typeface="Verdana" pitchFamily="-84" charset="0"/>
              <a:buAutoNum type="arabicPeriod"/>
            </a:pPr>
            <a:r>
              <a:rPr lang="en-GB" sz="1200" smtClean="0">
                <a:solidFill>
                  <a:srgbClr val="0E5296"/>
                </a:solidFill>
              </a:rPr>
              <a:t>Providing training to women candidates in such skills as fundraising, message development, media relations and communicating with voters;</a:t>
            </a:r>
            <a:endParaRPr lang="en-US" sz="1200" smtClean="0">
              <a:solidFill>
                <a:srgbClr val="0E5296"/>
              </a:solidFill>
            </a:endParaRPr>
          </a:p>
          <a:p>
            <a:pPr>
              <a:buClr>
                <a:srgbClr val="0E5296"/>
              </a:buClr>
              <a:buFont typeface="Verdana" pitchFamily="-84" charset="0"/>
              <a:buAutoNum type="arabicPeriod"/>
            </a:pPr>
            <a:r>
              <a:rPr lang="en-GB" sz="1200" smtClean="0">
                <a:solidFill>
                  <a:srgbClr val="0E5296"/>
                </a:solidFill>
              </a:rPr>
              <a:t>Training and promoting women in campaign leadership positions (e.g. in campaign management);</a:t>
            </a:r>
            <a:endParaRPr lang="en-US" sz="1200" smtClean="0">
              <a:solidFill>
                <a:srgbClr val="0E5296"/>
              </a:solidFill>
            </a:endParaRPr>
          </a:p>
          <a:p>
            <a:pPr>
              <a:buClr>
                <a:srgbClr val="0E5296"/>
              </a:buClr>
              <a:buFont typeface="Verdana" pitchFamily="-84" charset="0"/>
              <a:buAutoNum type="arabicPeriod"/>
            </a:pPr>
            <a:r>
              <a:rPr lang="en-GB" sz="1200" smtClean="0">
                <a:solidFill>
                  <a:srgbClr val="0E5296"/>
                </a:solidFill>
              </a:rPr>
              <a:t>Ensuring women’s visibility in the campaign by providing additional media exposure;</a:t>
            </a:r>
            <a:endParaRPr lang="en-US" sz="1200" smtClean="0">
              <a:solidFill>
                <a:srgbClr val="0E5296"/>
              </a:solidFill>
            </a:endParaRPr>
          </a:p>
          <a:p>
            <a:pPr>
              <a:buClr>
                <a:srgbClr val="0E5296"/>
              </a:buClr>
              <a:buFont typeface="Verdana" pitchFamily="-84" charset="0"/>
              <a:buAutoNum type="arabicPeriod"/>
            </a:pPr>
            <a:r>
              <a:rPr lang="en-GB" sz="1200" smtClean="0">
                <a:solidFill>
                  <a:srgbClr val="0E5296"/>
                </a:solidFill>
              </a:rPr>
              <a:t>Identifying and disseminating party positions that are priorities for women, which could also attract more women’s votes for their party;</a:t>
            </a:r>
            <a:endParaRPr lang="en-US" sz="1200" smtClean="0">
              <a:solidFill>
                <a:srgbClr val="0E5296"/>
              </a:solidFill>
            </a:endParaRPr>
          </a:p>
          <a:p>
            <a:pPr>
              <a:buClr>
                <a:srgbClr val="0E5296"/>
              </a:buClr>
              <a:buFont typeface="Verdana" pitchFamily="-84" charset="0"/>
              <a:buAutoNum type="arabicPeriod"/>
            </a:pPr>
            <a:r>
              <a:rPr lang="en-GB" sz="1200" smtClean="0">
                <a:solidFill>
                  <a:srgbClr val="0E5296"/>
                </a:solidFill>
              </a:rPr>
              <a:t>Monitoring elections, including by recruiting women as party agents to be present at polling stations, particularly if those polling stations are allocated for women only; and</a:t>
            </a:r>
            <a:endParaRPr lang="en-US" sz="1200" smtClean="0">
              <a:solidFill>
                <a:srgbClr val="0E5296"/>
              </a:solidFill>
            </a:endParaRPr>
          </a:p>
          <a:p>
            <a:pPr>
              <a:buClr>
                <a:srgbClr val="0E5296"/>
              </a:buClr>
              <a:buFont typeface="Verdana" pitchFamily="-84" charset="0"/>
              <a:buAutoNum type="arabicPeriod"/>
            </a:pPr>
            <a:r>
              <a:rPr lang="en-GB" sz="1200" smtClean="0">
                <a:solidFill>
                  <a:srgbClr val="0E5296"/>
                </a:solidFill>
              </a:rPr>
              <a:t>Providing information to voters that include specific messages highlighting the importance of women’s votes </a:t>
            </a:r>
            <a:r>
              <a:rPr lang="en-GB" sz="1200" smtClean="0"/>
              <a:t>and women’s right to vote as equal members of society.</a:t>
            </a:r>
            <a:endParaRPr lang="en-US" sz="12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0" y="1371600"/>
            <a:ext cx="8697913" cy="792163"/>
          </a:xfrm>
        </p:spPr>
        <p:txBody>
          <a:bodyPr/>
          <a:lstStyle/>
          <a:p>
            <a:r>
              <a:rPr lang="en-US" sz="2800" dirty="0" smtClean="0">
                <a:solidFill>
                  <a:schemeClr val="bg1"/>
                </a:solidFill>
              </a:rPr>
              <a:t>Table of Contents</a:t>
            </a:r>
            <a:endParaRPr lang="nl-BE" sz="2800" dirty="0" smtClean="0">
              <a:solidFill>
                <a:schemeClr val="bg1"/>
              </a:solidFill>
            </a:endParaRPr>
          </a:p>
        </p:txBody>
      </p:sp>
      <p:sp>
        <p:nvSpPr>
          <p:cNvPr id="3" name="Tijdelijke aanduiding voor inhoud 2"/>
          <p:cNvSpPr>
            <a:spLocks noGrp="1"/>
          </p:cNvSpPr>
          <p:nvPr>
            <p:ph idx="1"/>
          </p:nvPr>
        </p:nvSpPr>
        <p:spPr>
          <a:xfrm>
            <a:off x="457200" y="2322513"/>
            <a:ext cx="8229600" cy="4306887"/>
          </a:xfrm>
        </p:spPr>
        <p:txBody>
          <a:bodyPr/>
          <a:lstStyle/>
          <a:p>
            <a:pPr marL="514350" indent="-514350">
              <a:buFont typeface="Verdana" pitchFamily="-84" charset="0"/>
              <a:buAutoNum type="romanLcPeriod"/>
            </a:pPr>
            <a:r>
              <a:rPr lang="en-US" smtClean="0">
                <a:solidFill>
                  <a:schemeClr val="bg1"/>
                </a:solidFill>
              </a:rPr>
              <a:t>  </a:t>
            </a:r>
            <a:r>
              <a:rPr lang="en-US" sz="2200" smtClean="0">
                <a:solidFill>
                  <a:schemeClr val="bg1"/>
                </a:solidFill>
              </a:rPr>
              <a:t>What is gender About?</a:t>
            </a:r>
          </a:p>
          <a:p>
            <a:pPr marL="514350" indent="-514350">
              <a:buFont typeface="Verdana" pitchFamily="-84" charset="0"/>
              <a:buAutoNum type="romanLcPeriod"/>
            </a:pPr>
            <a:r>
              <a:rPr lang="en-GB" sz="2200" smtClean="0">
                <a:solidFill>
                  <a:schemeClr val="bg1"/>
                </a:solidFill>
              </a:rPr>
              <a:t>  International Commitments on Gender, Justice and Democratization</a:t>
            </a:r>
            <a:endParaRPr lang="en-US" sz="2200" smtClean="0">
              <a:solidFill>
                <a:schemeClr val="bg1"/>
              </a:solidFill>
            </a:endParaRPr>
          </a:p>
          <a:p>
            <a:pPr marL="514350" indent="-514350">
              <a:buFont typeface="Verdana" pitchFamily="-84" charset="0"/>
              <a:buAutoNum type="romanLcPeriod"/>
            </a:pPr>
            <a:r>
              <a:rPr lang="en-GB" sz="2200" smtClean="0">
                <a:solidFill>
                  <a:schemeClr val="bg1"/>
                </a:solidFill>
              </a:rPr>
              <a:t>  EU comprehensive Approach  </a:t>
            </a:r>
            <a:endParaRPr lang="en-US" sz="2200" smtClean="0">
              <a:solidFill>
                <a:schemeClr val="bg1"/>
              </a:solidFill>
            </a:endParaRPr>
          </a:p>
          <a:p>
            <a:pPr marL="514350" indent="-514350">
              <a:buFont typeface="Verdana" pitchFamily="-84" charset="0"/>
              <a:buAutoNum type="romanLcPeriod"/>
            </a:pPr>
            <a:r>
              <a:rPr lang="en-GB" sz="2200" smtClean="0">
                <a:solidFill>
                  <a:schemeClr val="bg1"/>
                </a:solidFill>
              </a:rPr>
              <a:t>  Gender dimension: Legal Frameworks</a:t>
            </a:r>
            <a:endParaRPr lang="en-US" sz="2200" smtClean="0">
              <a:solidFill>
                <a:schemeClr val="bg1"/>
              </a:solidFill>
            </a:endParaRPr>
          </a:p>
          <a:p>
            <a:pPr marL="514350" indent="-514350">
              <a:buFont typeface="Verdana" pitchFamily="-84" charset="0"/>
              <a:buAutoNum type="romanLcPeriod"/>
            </a:pPr>
            <a:r>
              <a:rPr lang="en-US" sz="2200" smtClean="0">
                <a:solidFill>
                  <a:schemeClr val="bg1"/>
                </a:solidFill>
              </a:rPr>
              <a:t>  Gender dimensions: Access to Justice</a:t>
            </a:r>
          </a:p>
          <a:p>
            <a:pPr marL="514350" indent="-514350">
              <a:buFont typeface="Verdana" pitchFamily="-84" charset="0"/>
              <a:buAutoNum type="romanLcPeriod"/>
            </a:pPr>
            <a:r>
              <a:rPr lang="en-GB" sz="2200" smtClean="0">
                <a:solidFill>
                  <a:schemeClr val="bg1"/>
                </a:solidFill>
              </a:rPr>
              <a:t>  Entry points for gender equality in Justice sector</a:t>
            </a:r>
          </a:p>
          <a:p>
            <a:pPr marL="514350" indent="-514350">
              <a:buFont typeface="Verdana" pitchFamily="-84" charset="0"/>
              <a:buAutoNum type="romanLcPeriod"/>
            </a:pPr>
            <a:r>
              <a:rPr lang="en-GB" sz="2200" smtClean="0">
                <a:solidFill>
                  <a:schemeClr val="bg1"/>
                </a:solidFill>
              </a:rPr>
              <a:t>  Gender analysis of Democratization</a:t>
            </a:r>
          </a:p>
          <a:p>
            <a:pPr marL="514350" indent="-514350">
              <a:buFont typeface="Verdana" pitchFamily="-84" charset="0"/>
              <a:buAutoNum type="romanLcPeriod"/>
            </a:pPr>
            <a:r>
              <a:rPr lang="en-US" sz="2200" smtClean="0">
                <a:solidFill>
                  <a:schemeClr val="bg1"/>
                </a:solidFill>
              </a:rPr>
              <a:t> Strategies to promote gender equality in democratization processes </a:t>
            </a:r>
          </a:p>
          <a:p>
            <a:pPr marL="514350" indent="-514350"/>
            <a:endParaRPr lang="nl-BE" smtClean="0">
              <a:solidFill>
                <a:schemeClr val="bg1"/>
              </a:solidFill>
            </a:endParaRPr>
          </a:p>
        </p:txBody>
      </p:sp>
      <p:sp>
        <p:nvSpPr>
          <p:cNvPr id="31748" name="Tijdelijke aanduiding voor dianummer 3"/>
          <p:cNvSpPr>
            <a:spLocks noGrp="1"/>
          </p:cNvSpPr>
          <p:nvPr>
            <p:ph type="sldNum" sz="quarter" idx="12"/>
          </p:nvPr>
        </p:nvSpPr>
        <p:spPr>
          <a:noFill/>
        </p:spPr>
        <p:txBody>
          <a:bodyPr/>
          <a:lstStyle/>
          <a:p>
            <a:fld id="{708E342D-609B-44BA-B5E3-6926ACF57F5A}" type="slidenum">
              <a:rPr lang="en-GB"/>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1193800"/>
            <a:ext cx="9144000" cy="863600"/>
          </a:xfrm>
        </p:spPr>
        <p:txBody>
          <a:bodyPr/>
          <a:lstStyle/>
          <a:p>
            <a:r>
              <a:rPr lang="en-US" sz="1800" smtClean="0">
                <a:latin typeface="Arial" charset="0"/>
                <a:cs typeface="Arial" charset="0"/>
              </a:rPr>
              <a:t>Strategies to promote gender equality in democratization processes (3)</a:t>
            </a:r>
            <a:endParaRPr lang="fr-FR" sz="1800" smtClean="0">
              <a:latin typeface="Arial" charset="0"/>
              <a:cs typeface="Arial" charset="0"/>
            </a:endParaRPr>
          </a:p>
        </p:txBody>
      </p:sp>
      <p:sp>
        <p:nvSpPr>
          <p:cNvPr id="87043" name="Tijdelijke aanduiding voor dianummer 5"/>
          <p:cNvSpPr>
            <a:spLocks noGrp="1"/>
          </p:cNvSpPr>
          <p:nvPr>
            <p:ph type="sldNum" sz="quarter" idx="12"/>
          </p:nvPr>
        </p:nvSpPr>
        <p:spPr>
          <a:noFill/>
        </p:spPr>
        <p:txBody>
          <a:bodyPr/>
          <a:lstStyle/>
          <a:p>
            <a:fld id="{59B7DD5F-817E-4BCF-8C10-0280AD4C1687}" type="slidenum">
              <a:rPr lang="en-GB"/>
              <a:pPr/>
              <a:t>30</a:t>
            </a:fld>
            <a:endParaRPr lang="en-GB"/>
          </a:p>
        </p:txBody>
      </p:sp>
      <p:sp>
        <p:nvSpPr>
          <p:cNvPr id="87044" name="Content Placeholder 4"/>
          <p:cNvSpPr>
            <a:spLocks noGrp="1"/>
          </p:cNvSpPr>
          <p:nvPr>
            <p:ph sz="quarter" idx="4"/>
          </p:nvPr>
        </p:nvSpPr>
        <p:spPr/>
        <p:txBody>
          <a:bodyPr/>
          <a:lstStyle/>
          <a:p>
            <a:endParaRPr lang="en-US" smtClean="0"/>
          </a:p>
        </p:txBody>
      </p:sp>
      <p:pic>
        <p:nvPicPr>
          <p:cNvPr id="87045" name="Picture 5"/>
          <p:cNvPicPr>
            <a:picLocks noChangeAspect="1"/>
          </p:cNvPicPr>
          <p:nvPr/>
        </p:nvPicPr>
        <p:blipFill>
          <a:blip r:embed="rId3" cstate="print"/>
          <a:srcRect/>
          <a:stretch>
            <a:fillRect/>
          </a:stretch>
        </p:blipFill>
        <p:spPr bwMode="auto">
          <a:xfrm>
            <a:off x="-76200" y="-177800"/>
            <a:ext cx="9847263" cy="703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1193800"/>
            <a:ext cx="9144000" cy="863600"/>
          </a:xfrm>
        </p:spPr>
        <p:txBody>
          <a:bodyPr/>
          <a:lstStyle/>
          <a:p>
            <a:r>
              <a:rPr lang="en-US" sz="1800" smtClean="0">
                <a:latin typeface="Arial" charset="0"/>
                <a:cs typeface="Arial" charset="0"/>
              </a:rPr>
              <a:t>Strategies to promote gender equality in democratization processes (c)</a:t>
            </a:r>
            <a:endParaRPr lang="fr-FR" sz="1800" smtClean="0">
              <a:latin typeface="Arial" charset="0"/>
              <a:cs typeface="Arial" charset="0"/>
            </a:endParaRPr>
          </a:p>
        </p:txBody>
      </p:sp>
      <p:sp>
        <p:nvSpPr>
          <p:cNvPr id="89091" name="Tijdelijke aanduiding voor dianummer 5"/>
          <p:cNvSpPr>
            <a:spLocks noGrp="1"/>
          </p:cNvSpPr>
          <p:nvPr>
            <p:ph type="sldNum" sz="quarter" idx="12"/>
          </p:nvPr>
        </p:nvSpPr>
        <p:spPr>
          <a:noFill/>
        </p:spPr>
        <p:txBody>
          <a:bodyPr/>
          <a:lstStyle/>
          <a:p>
            <a:fld id="{8BF93EB3-1B33-4994-B469-DBEF8EF22F8A}" type="slidenum">
              <a:rPr lang="en-GB"/>
              <a:pPr/>
              <a:t>31</a:t>
            </a:fld>
            <a:endParaRPr lang="en-GB"/>
          </a:p>
        </p:txBody>
      </p:sp>
      <p:sp>
        <p:nvSpPr>
          <p:cNvPr id="89092" name="Content Placeholder 12"/>
          <p:cNvSpPr>
            <a:spLocks noGrp="1"/>
          </p:cNvSpPr>
          <p:nvPr>
            <p:ph sz="quarter" idx="4"/>
          </p:nvPr>
        </p:nvSpPr>
        <p:spPr>
          <a:xfrm>
            <a:off x="381000" y="1981200"/>
            <a:ext cx="5638800" cy="628650"/>
          </a:xfrm>
          <a:solidFill>
            <a:srgbClr val="99CCFF"/>
          </a:solidFill>
          <a:ln>
            <a:solidFill>
              <a:srgbClr val="0E5296"/>
            </a:solidFill>
          </a:ln>
        </p:spPr>
        <p:txBody>
          <a:bodyPr/>
          <a:lstStyle/>
          <a:p>
            <a:pPr>
              <a:buFontTx/>
              <a:buNone/>
            </a:pPr>
            <a:r>
              <a:rPr lang="en-GB" sz="1400" b="1" i="0" smtClean="0"/>
              <a:t>Capacity building for gender mainstreaming in governmental institutions </a:t>
            </a:r>
            <a:endParaRPr lang="en-US" sz="1400" b="1" i="0" smtClean="0"/>
          </a:p>
        </p:txBody>
      </p:sp>
      <p:sp>
        <p:nvSpPr>
          <p:cNvPr id="89093" name="Content Placeholder 12"/>
          <p:cNvSpPr>
            <a:spLocks noGrp="1"/>
          </p:cNvSpPr>
          <p:nvPr>
            <p:ph sz="quarter" idx="4"/>
          </p:nvPr>
        </p:nvSpPr>
        <p:spPr>
          <a:xfrm>
            <a:off x="685800" y="2819400"/>
            <a:ext cx="7391400" cy="2286000"/>
          </a:xfrm>
          <a:ln>
            <a:solidFill>
              <a:srgbClr val="0E5296"/>
            </a:solidFill>
          </a:ln>
        </p:spPr>
        <p:txBody>
          <a:bodyPr/>
          <a:lstStyle/>
          <a:p>
            <a:pPr>
              <a:buFontTx/>
              <a:buNone/>
            </a:pPr>
            <a:r>
              <a:rPr lang="en-GB" sz="1400" smtClean="0"/>
              <a:t>Public </a:t>
            </a:r>
            <a:r>
              <a:rPr lang="en-GB" sz="1400" smtClean="0">
                <a:solidFill>
                  <a:srgbClr val="0E5296"/>
                </a:solidFill>
              </a:rPr>
              <a:t>administration</a:t>
            </a:r>
          </a:p>
          <a:p>
            <a:endParaRPr lang="en-GB" sz="1400" smtClean="0">
              <a:solidFill>
                <a:srgbClr val="0E5296"/>
              </a:solidFill>
            </a:endParaRPr>
          </a:p>
          <a:p>
            <a:pPr>
              <a:buFontTx/>
              <a:buNone/>
            </a:pPr>
            <a:r>
              <a:rPr lang="en-GB" sz="1400" smtClean="0">
                <a:solidFill>
                  <a:srgbClr val="0E5296"/>
                </a:solidFill>
              </a:rPr>
              <a:t>Decentralization and local governance</a:t>
            </a:r>
          </a:p>
          <a:p>
            <a:pPr>
              <a:buFontTx/>
              <a:buNone/>
            </a:pPr>
            <a:endParaRPr lang="en-GB" sz="1400" smtClean="0">
              <a:solidFill>
                <a:srgbClr val="0E5296"/>
              </a:solidFill>
            </a:endParaRPr>
          </a:p>
          <a:p>
            <a:pPr>
              <a:buFontTx/>
              <a:buNone/>
            </a:pPr>
            <a:r>
              <a:rPr lang="en-GB" sz="1400" smtClean="0">
                <a:solidFill>
                  <a:srgbClr val="0E5296"/>
                </a:solidFill>
              </a:rPr>
              <a:t>Parliamentary Development </a:t>
            </a:r>
            <a:endParaRPr lang="en-US" sz="1400" smtClean="0">
              <a:solidFill>
                <a:srgbClr val="0E5296"/>
              </a:solidFill>
            </a:endParaRPr>
          </a:p>
          <a:p>
            <a:endParaRPr lang="en-US" sz="1400" smtClean="0">
              <a:solidFill>
                <a:srgbClr val="0E5296"/>
              </a:solidFill>
            </a:endParaRPr>
          </a:p>
          <a:p>
            <a:pPr>
              <a:buFontTx/>
              <a:buNone/>
            </a:pPr>
            <a:r>
              <a:rPr lang="en-GB" sz="1400" smtClean="0">
                <a:solidFill>
                  <a:srgbClr val="0E5296"/>
                </a:solidFill>
              </a:rPr>
              <a:t>Electoral bodies</a:t>
            </a:r>
          </a:p>
          <a:p>
            <a:endParaRPr lang="en-GB" sz="1400" smtClean="0">
              <a:solidFill>
                <a:srgbClr val="0E5296"/>
              </a:solidFill>
            </a:endParaRPr>
          </a:p>
          <a:p>
            <a:pPr>
              <a:buFontTx/>
              <a:buNone/>
            </a:pPr>
            <a:endParaRPr lang="en-GB" sz="1400" smtClean="0">
              <a:solidFill>
                <a:srgbClr val="0E5296"/>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1193800"/>
            <a:ext cx="9144000" cy="863600"/>
          </a:xfrm>
        </p:spPr>
        <p:txBody>
          <a:bodyPr/>
          <a:lstStyle/>
          <a:p>
            <a:r>
              <a:rPr lang="en-US" sz="1800" smtClean="0">
                <a:latin typeface="Arial" charset="0"/>
                <a:cs typeface="Arial" charset="0"/>
              </a:rPr>
              <a:t>Strategies to promote gender equality in democratization processes (d) </a:t>
            </a:r>
            <a:endParaRPr lang="fr-FR" sz="1800" smtClean="0">
              <a:latin typeface="Arial" charset="0"/>
              <a:cs typeface="Arial" charset="0"/>
            </a:endParaRPr>
          </a:p>
        </p:txBody>
      </p:sp>
      <p:sp>
        <p:nvSpPr>
          <p:cNvPr id="91139" name="Tijdelijke aanduiding voor dianummer 5"/>
          <p:cNvSpPr>
            <a:spLocks noGrp="1"/>
          </p:cNvSpPr>
          <p:nvPr>
            <p:ph type="sldNum" sz="quarter" idx="12"/>
          </p:nvPr>
        </p:nvSpPr>
        <p:spPr>
          <a:noFill/>
        </p:spPr>
        <p:txBody>
          <a:bodyPr/>
          <a:lstStyle/>
          <a:p>
            <a:fld id="{0E03E138-6FC5-487A-9C1C-FA034F6F2FCC}" type="slidenum">
              <a:rPr lang="en-GB"/>
              <a:pPr/>
              <a:t>32</a:t>
            </a:fld>
            <a:endParaRPr lang="en-GB"/>
          </a:p>
        </p:txBody>
      </p:sp>
      <p:sp>
        <p:nvSpPr>
          <p:cNvPr id="91140" name="Content Placeholder 12"/>
          <p:cNvSpPr>
            <a:spLocks noGrp="1"/>
          </p:cNvSpPr>
          <p:nvPr>
            <p:ph sz="quarter" idx="4"/>
          </p:nvPr>
        </p:nvSpPr>
        <p:spPr>
          <a:xfrm>
            <a:off x="381000" y="1981200"/>
            <a:ext cx="5638800" cy="628650"/>
          </a:xfrm>
          <a:solidFill>
            <a:srgbClr val="99CCFF"/>
          </a:solidFill>
          <a:ln>
            <a:solidFill>
              <a:srgbClr val="0E5296"/>
            </a:solidFill>
          </a:ln>
        </p:spPr>
        <p:txBody>
          <a:bodyPr/>
          <a:lstStyle/>
          <a:p>
            <a:pPr>
              <a:buFontTx/>
              <a:buNone/>
            </a:pPr>
            <a:r>
              <a:rPr lang="en-GB" sz="1400" b="1" i="0" smtClean="0"/>
              <a:t>Gender budgeting in state reform and decentralisation </a:t>
            </a:r>
            <a:endParaRPr lang="en-US" sz="1400" b="1" i="0" smtClean="0"/>
          </a:p>
        </p:txBody>
      </p:sp>
      <p:sp>
        <p:nvSpPr>
          <p:cNvPr id="91141" name="Content Placeholder 12"/>
          <p:cNvSpPr>
            <a:spLocks noGrp="1"/>
          </p:cNvSpPr>
          <p:nvPr>
            <p:ph sz="quarter" idx="4"/>
          </p:nvPr>
        </p:nvSpPr>
        <p:spPr>
          <a:xfrm>
            <a:off x="685800" y="2819400"/>
            <a:ext cx="7391400" cy="3124200"/>
          </a:xfrm>
          <a:ln>
            <a:solidFill>
              <a:srgbClr val="0E5296"/>
            </a:solidFill>
          </a:ln>
        </p:spPr>
        <p:txBody>
          <a:bodyPr/>
          <a:lstStyle/>
          <a:p>
            <a:pPr>
              <a:buFontTx/>
              <a:buNone/>
            </a:pPr>
            <a:r>
              <a:rPr lang="en-GB" sz="1400" b="1" smtClean="0"/>
              <a:t>Gender budgeting: </a:t>
            </a:r>
            <a:r>
              <a:rPr lang="en-US" sz="1400" smtClean="0"/>
              <a:t>restructuring revenues and expenditures to promote gender equality</a:t>
            </a:r>
          </a:p>
          <a:p>
            <a:endParaRPr lang="en-US" sz="1400" smtClean="0"/>
          </a:p>
          <a:p>
            <a:r>
              <a:rPr lang="en-US" sz="1400" smtClean="0"/>
              <a:t>TOOLS FOR GRB: </a:t>
            </a:r>
          </a:p>
          <a:p>
            <a:r>
              <a:rPr lang="en-US" sz="1400" smtClean="0"/>
              <a:t>1. Gender-aware policy appraisal</a:t>
            </a:r>
          </a:p>
          <a:p>
            <a:r>
              <a:rPr lang="en-US" sz="1400" smtClean="0"/>
              <a:t>2. Gender-disaggregated beneficiary assessment </a:t>
            </a:r>
          </a:p>
          <a:p>
            <a:r>
              <a:rPr lang="en-US" sz="1400" smtClean="0"/>
              <a:t>3. Gender-disaggregated public expenditure incidence analysis</a:t>
            </a:r>
          </a:p>
          <a:p>
            <a:r>
              <a:rPr lang="en-US" sz="1400" smtClean="0"/>
              <a:t>4. Gender-disaggregated analysis of the impact of the budget on time use</a:t>
            </a:r>
          </a:p>
          <a:p>
            <a:r>
              <a:rPr lang="en-US" sz="1400" smtClean="0"/>
              <a:t>5. Gender-aware medium term economic policy framework</a:t>
            </a:r>
          </a:p>
          <a:p>
            <a:r>
              <a:rPr lang="en-US" sz="1400" smtClean="0"/>
              <a:t>6. Gender-disaggregated tax incidence analysis</a:t>
            </a:r>
          </a:p>
          <a:p>
            <a:r>
              <a:rPr lang="en-US" sz="1400" smtClean="0"/>
              <a:t>7. </a:t>
            </a:r>
            <a:r>
              <a:rPr lang="en-GB" sz="1400" smtClean="0"/>
              <a:t>Gender-aware budget statements</a:t>
            </a:r>
            <a:endParaRPr lang="en-US" sz="14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1193800"/>
            <a:ext cx="9144000" cy="863600"/>
          </a:xfrm>
        </p:spPr>
        <p:txBody>
          <a:bodyPr/>
          <a:lstStyle/>
          <a:p>
            <a:r>
              <a:rPr lang="en-US" sz="1800" smtClean="0">
                <a:latin typeface="Arial" charset="0"/>
                <a:cs typeface="Arial" charset="0"/>
              </a:rPr>
              <a:t>Strategies to promote gender equality in democratization processes (e)</a:t>
            </a:r>
            <a:endParaRPr lang="fr-FR" sz="1800" smtClean="0">
              <a:latin typeface="Arial" charset="0"/>
              <a:cs typeface="Arial" charset="0"/>
            </a:endParaRPr>
          </a:p>
        </p:txBody>
      </p:sp>
      <p:sp>
        <p:nvSpPr>
          <p:cNvPr id="93187" name="Tijdelijke aanduiding voor dianummer 5"/>
          <p:cNvSpPr>
            <a:spLocks noGrp="1"/>
          </p:cNvSpPr>
          <p:nvPr>
            <p:ph type="sldNum" sz="quarter" idx="12"/>
          </p:nvPr>
        </p:nvSpPr>
        <p:spPr>
          <a:noFill/>
        </p:spPr>
        <p:txBody>
          <a:bodyPr/>
          <a:lstStyle/>
          <a:p>
            <a:fld id="{CF08E11E-4E65-46DE-A8B6-B6F26C534362}" type="slidenum">
              <a:rPr lang="en-GB"/>
              <a:pPr/>
              <a:t>33</a:t>
            </a:fld>
            <a:endParaRPr lang="en-GB"/>
          </a:p>
        </p:txBody>
      </p:sp>
      <p:sp>
        <p:nvSpPr>
          <p:cNvPr id="93188" name="Content Placeholder 12"/>
          <p:cNvSpPr>
            <a:spLocks noGrp="1"/>
          </p:cNvSpPr>
          <p:nvPr>
            <p:ph sz="quarter" idx="4"/>
          </p:nvPr>
        </p:nvSpPr>
        <p:spPr>
          <a:xfrm>
            <a:off x="381000" y="1981200"/>
            <a:ext cx="5638800" cy="400050"/>
          </a:xfrm>
          <a:solidFill>
            <a:srgbClr val="99CCFF"/>
          </a:solidFill>
          <a:ln>
            <a:solidFill>
              <a:srgbClr val="0E5296"/>
            </a:solidFill>
          </a:ln>
        </p:spPr>
        <p:txBody>
          <a:bodyPr/>
          <a:lstStyle/>
          <a:p>
            <a:pPr>
              <a:buFontTx/>
              <a:buNone/>
            </a:pPr>
            <a:r>
              <a:rPr lang="en-GB" sz="1400" b="1" i="0" smtClean="0"/>
              <a:t>Quotas</a:t>
            </a:r>
            <a:endParaRPr lang="en-US" sz="1400" b="1" i="0" smtClean="0"/>
          </a:p>
        </p:txBody>
      </p:sp>
      <p:sp>
        <p:nvSpPr>
          <p:cNvPr id="93189" name="Content Placeholder 12"/>
          <p:cNvSpPr>
            <a:spLocks noGrp="1"/>
          </p:cNvSpPr>
          <p:nvPr>
            <p:ph sz="quarter" idx="4"/>
          </p:nvPr>
        </p:nvSpPr>
        <p:spPr>
          <a:xfrm>
            <a:off x="685800" y="2819400"/>
            <a:ext cx="7391400" cy="2514600"/>
          </a:xfrm>
          <a:ln>
            <a:solidFill>
              <a:srgbClr val="0E5296"/>
            </a:solidFill>
          </a:ln>
        </p:spPr>
        <p:txBody>
          <a:bodyPr/>
          <a:lstStyle/>
          <a:p>
            <a:pPr>
              <a:buFontTx/>
              <a:buNone/>
            </a:pPr>
            <a:r>
              <a:rPr lang="en-US" sz="1400" smtClean="0"/>
              <a:t>1. Adoption by States Parties of </a:t>
            </a:r>
            <a:r>
              <a:rPr lang="en-US" sz="1400" u="sng" smtClean="0"/>
              <a:t>temporary special measures </a:t>
            </a:r>
            <a:r>
              <a:rPr lang="en-US" sz="1400" smtClean="0"/>
              <a:t>aimed at </a:t>
            </a:r>
            <a:r>
              <a:rPr lang="en-US" sz="1400" u="sng" smtClean="0"/>
              <a:t>accelerating de facto equality between men and women </a:t>
            </a:r>
            <a:r>
              <a:rPr lang="en-US" sz="1400" smtClean="0"/>
              <a:t>shall not be considered discrimination as defined in the present Convention, but shall in no way entail as a consequence the maintenance of unequal or separate standards; these measures shall be discontinued when the objectives of equality of opportunity and treatment have been achieved.</a:t>
            </a:r>
          </a:p>
          <a:p>
            <a:pPr>
              <a:buFontTx/>
              <a:buNone/>
            </a:pPr>
            <a:endParaRPr lang="en-US" sz="1400" smtClean="0"/>
          </a:p>
          <a:p>
            <a:pPr>
              <a:buFontTx/>
              <a:buNone/>
            </a:pPr>
            <a:r>
              <a:rPr lang="en-US" sz="1400" smtClean="0"/>
              <a:t>2. Adoption by States Parties of special measures, including those measures contained in the present Convention, aimed at protecting maternity shall not be considered discriminatory.</a:t>
            </a:r>
          </a:p>
          <a:p>
            <a:pPr algn="r">
              <a:buFontTx/>
              <a:buNone/>
            </a:pPr>
            <a:r>
              <a:rPr lang="en-US" sz="1400" smtClean="0"/>
              <a:t>CEDAW Art. 4</a:t>
            </a:r>
          </a:p>
        </p:txBody>
      </p:sp>
      <p:sp>
        <p:nvSpPr>
          <p:cNvPr id="6" name="Rectangular Callout 5"/>
          <p:cNvSpPr>
            <a:spLocks noChangeArrowheads="1"/>
          </p:cNvSpPr>
          <p:nvPr/>
        </p:nvSpPr>
        <p:spPr bwMode="auto">
          <a:xfrm>
            <a:off x="3276600" y="5638800"/>
            <a:ext cx="1981200" cy="609600"/>
          </a:xfrm>
          <a:prstGeom prst="wedgeRectCallout">
            <a:avLst>
              <a:gd name="adj1" fmla="val -25000"/>
              <a:gd name="adj2" fmla="val -85417"/>
            </a:avLst>
          </a:prstGeom>
          <a:solidFill>
            <a:srgbClr val="99CCFF"/>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r>
              <a:rPr lang="en-US" sz="1600">
                <a:solidFill>
                  <a:srgbClr val="0E5296"/>
                </a:solidFill>
                <a:latin typeface="Verdana" pitchFamily="-84" charset="0"/>
              </a:rPr>
              <a:t>Example national level:  Rwanda </a:t>
            </a:r>
          </a:p>
        </p:txBody>
      </p:sp>
      <p:sp>
        <p:nvSpPr>
          <p:cNvPr id="7" name="Rectangular Callout 6"/>
          <p:cNvSpPr>
            <a:spLocks noChangeArrowheads="1"/>
          </p:cNvSpPr>
          <p:nvPr/>
        </p:nvSpPr>
        <p:spPr bwMode="auto">
          <a:xfrm>
            <a:off x="6096000" y="5638800"/>
            <a:ext cx="1981200" cy="609600"/>
          </a:xfrm>
          <a:prstGeom prst="wedgeRectCallout">
            <a:avLst>
              <a:gd name="adj1" fmla="val -25000"/>
              <a:gd name="adj2" fmla="val -85417"/>
            </a:avLst>
          </a:prstGeom>
          <a:solidFill>
            <a:srgbClr val="99CCFF"/>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r>
              <a:rPr lang="en-US" sz="1600">
                <a:solidFill>
                  <a:srgbClr val="0E5296"/>
                </a:solidFill>
                <a:latin typeface="Verdana" pitchFamily="-84" charset="0"/>
              </a:rPr>
              <a:t>Example local level: India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1193800"/>
            <a:ext cx="9144000" cy="863600"/>
          </a:xfrm>
        </p:spPr>
        <p:txBody>
          <a:bodyPr/>
          <a:lstStyle/>
          <a:p>
            <a:r>
              <a:rPr lang="en-US" sz="1800" smtClean="0">
                <a:latin typeface="Arial" charset="0"/>
                <a:cs typeface="Arial" charset="0"/>
              </a:rPr>
              <a:t>Strategies to promote gender equality in democratization processes (f)</a:t>
            </a:r>
            <a:endParaRPr lang="fr-FR" sz="1800" smtClean="0">
              <a:latin typeface="Arial" charset="0"/>
              <a:cs typeface="Arial" charset="0"/>
            </a:endParaRPr>
          </a:p>
        </p:txBody>
      </p:sp>
      <p:sp>
        <p:nvSpPr>
          <p:cNvPr id="95235" name="Tijdelijke aanduiding voor dianummer 5"/>
          <p:cNvSpPr>
            <a:spLocks noGrp="1"/>
          </p:cNvSpPr>
          <p:nvPr>
            <p:ph type="sldNum" sz="quarter" idx="12"/>
          </p:nvPr>
        </p:nvSpPr>
        <p:spPr>
          <a:noFill/>
        </p:spPr>
        <p:txBody>
          <a:bodyPr/>
          <a:lstStyle/>
          <a:p>
            <a:fld id="{57EBD71F-FB9B-4DA6-B3B4-99FBC5BA4C2F}" type="slidenum">
              <a:rPr lang="en-GB"/>
              <a:pPr/>
              <a:t>34</a:t>
            </a:fld>
            <a:endParaRPr lang="en-GB"/>
          </a:p>
        </p:txBody>
      </p:sp>
      <p:sp>
        <p:nvSpPr>
          <p:cNvPr id="95236" name="Content Placeholder 12"/>
          <p:cNvSpPr>
            <a:spLocks noGrp="1"/>
          </p:cNvSpPr>
          <p:nvPr>
            <p:ph sz="quarter" idx="4"/>
          </p:nvPr>
        </p:nvSpPr>
        <p:spPr>
          <a:xfrm>
            <a:off x="381000" y="1962150"/>
            <a:ext cx="5638800" cy="628650"/>
          </a:xfrm>
          <a:solidFill>
            <a:srgbClr val="99CCFF"/>
          </a:solidFill>
          <a:ln>
            <a:solidFill>
              <a:srgbClr val="0E5296"/>
            </a:solidFill>
          </a:ln>
        </p:spPr>
        <p:txBody>
          <a:bodyPr/>
          <a:lstStyle/>
          <a:p>
            <a:pPr>
              <a:buFontTx/>
              <a:buNone/>
            </a:pPr>
            <a:r>
              <a:rPr lang="en-GB" sz="1400" b="1" i="0" smtClean="0"/>
              <a:t>Role of Women’s Machinery to promote gender equality through democratisation processes</a:t>
            </a:r>
            <a:endParaRPr lang="en-US" sz="1400" b="1" i="0" smtClean="0"/>
          </a:p>
        </p:txBody>
      </p:sp>
      <p:sp>
        <p:nvSpPr>
          <p:cNvPr id="95237" name="Content Placeholder 12"/>
          <p:cNvSpPr>
            <a:spLocks noGrp="1"/>
          </p:cNvSpPr>
          <p:nvPr>
            <p:ph sz="quarter" idx="4"/>
          </p:nvPr>
        </p:nvSpPr>
        <p:spPr>
          <a:xfrm>
            <a:off x="685800" y="2819400"/>
            <a:ext cx="7391400" cy="1371600"/>
          </a:xfrm>
          <a:ln>
            <a:solidFill>
              <a:srgbClr val="0E5296"/>
            </a:solidFill>
          </a:ln>
        </p:spPr>
        <p:txBody>
          <a:bodyPr/>
          <a:lstStyle/>
          <a:p>
            <a:pPr>
              <a:buFontTx/>
              <a:buNone/>
            </a:pPr>
            <a:r>
              <a:rPr lang="en-US" sz="1400" smtClean="0"/>
              <a:t>“A national machinery for the advancement of women is the central policy- coordinating unit inside government. Its main task is to support government- wide mainstreaming of a gender equality perspective in all policy areas.”  </a:t>
            </a:r>
          </a:p>
          <a:p>
            <a:pPr algn="r">
              <a:buFontTx/>
              <a:buNone/>
            </a:pPr>
            <a:r>
              <a:rPr lang="en-US" sz="1400" smtClean="0"/>
              <a:t>Beijing Platform for Action (Para. 201) </a:t>
            </a:r>
          </a:p>
        </p:txBody>
      </p:sp>
      <p:sp>
        <p:nvSpPr>
          <p:cNvPr id="6" name="Rectangle 5"/>
          <p:cNvSpPr/>
          <p:nvPr/>
        </p:nvSpPr>
        <p:spPr>
          <a:xfrm>
            <a:off x="2057400" y="4572000"/>
            <a:ext cx="6096000" cy="523875"/>
          </a:xfrm>
          <a:prstGeom prst="rect">
            <a:avLst/>
          </a:prstGeom>
        </p:spPr>
        <p:txBody>
          <a:bodyPr>
            <a:spAutoFit/>
          </a:bodyPr>
          <a:lstStyle/>
          <a:p>
            <a:r>
              <a:rPr lang="en-GB" sz="1400" i="1">
                <a:solidFill>
                  <a:srgbClr val="0F5494"/>
                </a:solidFill>
                <a:latin typeface="Verdana" pitchFamily="-84" charset="0"/>
                <a:ea typeface="ＭＳ Ｐゴシック" pitchFamily="-84" charset="-128"/>
              </a:rPr>
              <a:t>Follow–up of international commitments related to gender issues and women’s rights (CEDAW, Peijing PfA, MDGs).</a:t>
            </a:r>
            <a:r>
              <a:rPr lang="en-US" sz="1400" i="1">
                <a:solidFill>
                  <a:srgbClr val="0F5494"/>
                </a:solidFill>
                <a:latin typeface="Verdana" pitchFamily="-84" charset="0"/>
                <a:ea typeface="ＭＳ Ｐゴシック" pitchFamily="-84" charset="-128"/>
              </a:rPr>
              <a:t> </a:t>
            </a:r>
          </a:p>
        </p:txBody>
      </p:sp>
      <p:sp>
        <p:nvSpPr>
          <p:cNvPr id="7" name="Right Arrow 6"/>
          <p:cNvSpPr>
            <a:spLocks noChangeArrowheads="1"/>
          </p:cNvSpPr>
          <p:nvPr/>
        </p:nvSpPr>
        <p:spPr bwMode="auto">
          <a:xfrm>
            <a:off x="1600200" y="4648200"/>
            <a:ext cx="381000" cy="228600"/>
          </a:xfrm>
          <a:prstGeom prst="rightArrow">
            <a:avLst>
              <a:gd name="adj1" fmla="val 50000"/>
              <a:gd name="adj2" fmla="val 50000"/>
            </a:avLst>
          </a:prstGeom>
          <a:solidFill>
            <a:srgbClr val="99CCFF"/>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endParaRPr lang="en-US">
              <a:solidFill>
                <a:srgbClr val="FFFFFF"/>
              </a:solidFill>
              <a:latin typeface="Verdana" pitchFamily="-8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533400" y="1193800"/>
            <a:ext cx="8001000" cy="863600"/>
          </a:xfrm>
        </p:spPr>
        <p:txBody>
          <a:bodyPr/>
          <a:lstStyle/>
          <a:p>
            <a:pPr algn="ctr"/>
            <a:r>
              <a:rPr lang="en-GB" sz="1800" dirty="0" smtClean="0"/>
              <a:t> </a:t>
            </a:r>
            <a:r>
              <a:rPr lang="en-GB" sz="1800" u="sng" dirty="0" smtClean="0"/>
              <a:t>EXERCISE</a:t>
            </a:r>
            <a:r>
              <a:rPr lang="en-GB" sz="1800" dirty="0" smtClean="0"/>
              <a:t/>
            </a:r>
            <a:br>
              <a:rPr lang="en-GB" sz="1800" dirty="0" smtClean="0"/>
            </a:br>
            <a:r>
              <a:rPr lang="en-GB" sz="1800" dirty="0" smtClean="0"/>
              <a:t>***Find the proper strategies and main target groups***</a:t>
            </a:r>
            <a:endParaRPr lang="en-US" sz="1800" dirty="0" smtClean="0"/>
          </a:p>
        </p:txBody>
      </p:sp>
      <p:sp>
        <p:nvSpPr>
          <p:cNvPr id="97283" name="Tijdelijke aanduiding voor dianummer 5"/>
          <p:cNvSpPr>
            <a:spLocks noGrp="1"/>
          </p:cNvSpPr>
          <p:nvPr>
            <p:ph type="sldNum" sz="quarter" idx="12"/>
          </p:nvPr>
        </p:nvSpPr>
        <p:spPr>
          <a:noFill/>
        </p:spPr>
        <p:txBody>
          <a:bodyPr/>
          <a:lstStyle/>
          <a:p>
            <a:fld id="{5938E7D0-1D91-4C35-8EBC-4EC40537E416}" type="slidenum">
              <a:rPr lang="en-GB"/>
              <a:pPr/>
              <a:t>35</a:t>
            </a:fld>
            <a:endParaRPr lang="en-GB"/>
          </a:p>
        </p:txBody>
      </p:sp>
      <p:sp>
        <p:nvSpPr>
          <p:cNvPr id="97284" name="Content Placeholder 12"/>
          <p:cNvSpPr>
            <a:spLocks noGrp="1"/>
          </p:cNvSpPr>
          <p:nvPr>
            <p:ph sz="quarter" idx="4"/>
          </p:nvPr>
        </p:nvSpPr>
        <p:spPr>
          <a:xfrm>
            <a:off x="533400" y="1988840"/>
            <a:ext cx="8001000" cy="576064"/>
          </a:xfrm>
          <a:solidFill>
            <a:srgbClr val="99CCFF"/>
          </a:solidFill>
          <a:ln>
            <a:solidFill>
              <a:srgbClr val="0E5296"/>
            </a:solidFill>
          </a:ln>
        </p:spPr>
        <p:txBody>
          <a:bodyPr/>
          <a:lstStyle/>
          <a:p>
            <a:pPr>
              <a:buClrTx/>
              <a:buFontTx/>
              <a:buNone/>
            </a:pPr>
            <a:r>
              <a:rPr lang="en-GB" sz="1400" dirty="0" smtClean="0"/>
              <a:t>1. Which strategy would be the most appropriate to address this problem?</a:t>
            </a:r>
            <a:endParaRPr lang="en-US" sz="1400" dirty="0" smtClean="0"/>
          </a:p>
          <a:p>
            <a:pPr>
              <a:buClrTx/>
              <a:buFontTx/>
              <a:buNone/>
            </a:pPr>
            <a:r>
              <a:rPr lang="en-GB" sz="1400" dirty="0" smtClean="0"/>
              <a:t>2. To which target group(s) should this strategy be focused?</a:t>
            </a:r>
            <a:endParaRPr lang="en-US" sz="1400" dirty="0" smtClean="0"/>
          </a:p>
        </p:txBody>
      </p:sp>
      <p:sp>
        <p:nvSpPr>
          <p:cNvPr id="97285" name="Content Placeholder 12"/>
          <p:cNvSpPr>
            <a:spLocks noGrp="1"/>
          </p:cNvSpPr>
          <p:nvPr>
            <p:ph sz="quarter" idx="4"/>
          </p:nvPr>
        </p:nvSpPr>
        <p:spPr>
          <a:xfrm>
            <a:off x="152400" y="3581400"/>
            <a:ext cx="3810000" cy="2133600"/>
          </a:xfrm>
          <a:ln>
            <a:solidFill>
              <a:srgbClr val="0E5296"/>
            </a:solidFill>
          </a:ln>
        </p:spPr>
        <p:txBody>
          <a:bodyPr/>
          <a:lstStyle/>
          <a:p>
            <a:pPr>
              <a:buFontTx/>
              <a:buNone/>
            </a:pPr>
            <a:r>
              <a:rPr lang="en-GB" sz="1200" smtClean="0"/>
              <a:t>A Women’s empowerment</a:t>
            </a:r>
            <a:endParaRPr lang="en-US" sz="1200" smtClean="0"/>
          </a:p>
          <a:p>
            <a:pPr>
              <a:buFontTx/>
              <a:buNone/>
            </a:pPr>
            <a:r>
              <a:rPr lang="en-GB" sz="1200" smtClean="0"/>
              <a:t>B Capacity Building</a:t>
            </a:r>
            <a:endParaRPr lang="en-US" sz="1200" smtClean="0"/>
          </a:p>
          <a:p>
            <a:pPr>
              <a:buFontTx/>
              <a:buNone/>
            </a:pPr>
            <a:r>
              <a:rPr lang="en-GB" sz="1200" smtClean="0"/>
              <a:t>C Equal Opportunities Policy</a:t>
            </a:r>
            <a:endParaRPr lang="en-US" sz="1200" smtClean="0"/>
          </a:p>
          <a:p>
            <a:pPr>
              <a:buFontTx/>
              <a:buNone/>
            </a:pPr>
            <a:r>
              <a:rPr lang="en-GB" sz="1200" smtClean="0"/>
              <a:t>D Women’s Machinery</a:t>
            </a:r>
            <a:endParaRPr lang="en-US" sz="1200" smtClean="0"/>
          </a:p>
          <a:p>
            <a:pPr>
              <a:buFontTx/>
              <a:buNone/>
            </a:pPr>
            <a:r>
              <a:rPr lang="en-GB" sz="1200" smtClean="0"/>
              <a:t>E Temporary special measures</a:t>
            </a:r>
            <a:endParaRPr lang="en-US" sz="1200" smtClean="0"/>
          </a:p>
          <a:p>
            <a:pPr>
              <a:buFontTx/>
              <a:buNone/>
            </a:pPr>
            <a:r>
              <a:rPr lang="en-GB" sz="1200" smtClean="0"/>
              <a:t>F Gender mainstreaming</a:t>
            </a:r>
            <a:endParaRPr lang="en-US" sz="1200" smtClean="0"/>
          </a:p>
          <a:p>
            <a:pPr>
              <a:buFontTx/>
              <a:buNone/>
            </a:pPr>
            <a:r>
              <a:rPr lang="en-GB" sz="1200" smtClean="0"/>
              <a:t>G Specific Actions to enhance gender equality</a:t>
            </a:r>
            <a:endParaRPr lang="en-US" sz="1200" smtClean="0"/>
          </a:p>
          <a:p>
            <a:pPr>
              <a:buFontTx/>
              <a:buNone/>
            </a:pPr>
            <a:r>
              <a:rPr lang="en-GB" sz="1200" smtClean="0"/>
              <a:t>H Gender budgeting</a:t>
            </a:r>
            <a:endParaRPr lang="en-US" sz="1200" smtClean="0"/>
          </a:p>
          <a:p>
            <a:pPr>
              <a:buFontTx/>
              <a:buNone/>
            </a:pPr>
            <a:r>
              <a:rPr lang="en-GB" sz="1200" smtClean="0"/>
              <a:t>I Political and policy dialogue</a:t>
            </a:r>
            <a:endParaRPr lang="en-US" sz="1200" smtClean="0"/>
          </a:p>
        </p:txBody>
      </p:sp>
      <p:sp>
        <p:nvSpPr>
          <p:cNvPr id="97286" name="Content Placeholder 12"/>
          <p:cNvSpPr>
            <a:spLocks noGrp="1"/>
          </p:cNvSpPr>
          <p:nvPr>
            <p:ph sz="quarter" idx="4"/>
          </p:nvPr>
        </p:nvSpPr>
        <p:spPr>
          <a:xfrm>
            <a:off x="4114800" y="2667000"/>
            <a:ext cx="4953000" cy="838200"/>
          </a:xfrm>
          <a:ln>
            <a:solidFill>
              <a:srgbClr val="0E5296"/>
            </a:solidFill>
          </a:ln>
        </p:spPr>
        <p:txBody>
          <a:bodyPr/>
          <a:lstStyle/>
          <a:p>
            <a:pPr marL="0" indent="0">
              <a:buFontTx/>
              <a:buNone/>
            </a:pPr>
            <a:r>
              <a:rPr lang="en-GB" sz="1200" dirty="0" smtClean="0"/>
              <a:t>1. The fully implementation of CEDAW (Convention on the Elimination of All Forms of Discrimination against Women) is hampered due to lack of awareness and expertise at institutional level (police, courts, lawyers)</a:t>
            </a:r>
            <a:endParaRPr lang="en-US" sz="1200" dirty="0" smtClean="0"/>
          </a:p>
        </p:txBody>
      </p:sp>
      <p:sp>
        <p:nvSpPr>
          <p:cNvPr id="9" name="Content Placeholder 12"/>
          <p:cNvSpPr>
            <a:spLocks noGrp="1"/>
          </p:cNvSpPr>
          <p:nvPr>
            <p:ph sz="quarter" idx="4"/>
          </p:nvPr>
        </p:nvSpPr>
        <p:spPr>
          <a:xfrm>
            <a:off x="4114800" y="3581400"/>
            <a:ext cx="4953000" cy="685800"/>
          </a:xfrm>
          <a:ln>
            <a:solidFill>
              <a:srgbClr val="0E5296"/>
            </a:solidFill>
          </a:ln>
        </p:spPr>
        <p:txBody>
          <a:bodyPr/>
          <a:lstStyle/>
          <a:p>
            <a:pPr marL="0" indent="0">
              <a:buFontTx/>
              <a:buNone/>
            </a:pPr>
            <a:r>
              <a:rPr lang="en-GB" sz="1200" dirty="0" smtClean="0"/>
              <a:t>2. Gender-disaggregated statistics show that women from rural areas suffer seriously from domestic violence, although there is a low rate of denounce to public authorities.</a:t>
            </a:r>
            <a:endParaRPr lang="en-US" sz="1200" dirty="0" smtClean="0"/>
          </a:p>
          <a:p>
            <a:pPr marL="0" indent="0">
              <a:buFontTx/>
              <a:buNone/>
            </a:pPr>
            <a:endParaRPr lang="en-GB" sz="1200" dirty="0" smtClean="0"/>
          </a:p>
        </p:txBody>
      </p:sp>
      <p:sp>
        <p:nvSpPr>
          <p:cNvPr id="10" name="Content Placeholder 12"/>
          <p:cNvSpPr>
            <a:spLocks noGrp="1"/>
          </p:cNvSpPr>
          <p:nvPr>
            <p:ph sz="quarter" idx="4"/>
          </p:nvPr>
        </p:nvSpPr>
        <p:spPr>
          <a:xfrm>
            <a:off x="4114800" y="4343400"/>
            <a:ext cx="4953000" cy="685800"/>
          </a:xfrm>
          <a:ln>
            <a:solidFill>
              <a:srgbClr val="0E5296"/>
            </a:solidFill>
          </a:ln>
        </p:spPr>
        <p:txBody>
          <a:bodyPr/>
          <a:lstStyle/>
          <a:p>
            <a:pPr marL="0" indent="0">
              <a:buNone/>
            </a:pPr>
            <a:r>
              <a:rPr lang="en-GB" sz="1200" dirty="0" smtClean="0"/>
              <a:t>3. Inheritance rights are hampered by the existence of customary practices: women do not know </a:t>
            </a:r>
            <a:r>
              <a:rPr lang="en-US" sz="1200" dirty="0" smtClean="0"/>
              <a:t>how to get equal access to and effective control over ownership of land/house </a:t>
            </a:r>
            <a:endParaRPr lang="nl-BE" sz="1200" dirty="0" smtClean="0"/>
          </a:p>
          <a:p>
            <a:pPr marL="0" indent="0">
              <a:buFontTx/>
              <a:buNone/>
            </a:pPr>
            <a:r>
              <a:rPr lang="en-GB" sz="1200" dirty="0" smtClean="0"/>
              <a:t>. </a:t>
            </a:r>
            <a:endParaRPr lang="en-US" sz="1200" dirty="0" smtClean="0"/>
          </a:p>
          <a:p>
            <a:pPr marL="0" indent="0">
              <a:buFontTx/>
              <a:buNone/>
            </a:pPr>
            <a:endParaRPr lang="en-US" sz="1200" dirty="0" smtClean="0"/>
          </a:p>
          <a:p>
            <a:pPr marL="0" indent="0">
              <a:buFontTx/>
              <a:buNone/>
            </a:pPr>
            <a:endParaRPr lang="en-GB" sz="1200" dirty="0" smtClean="0"/>
          </a:p>
        </p:txBody>
      </p:sp>
      <p:sp>
        <p:nvSpPr>
          <p:cNvPr id="11" name="Content Placeholder 12"/>
          <p:cNvSpPr>
            <a:spLocks noGrp="1"/>
          </p:cNvSpPr>
          <p:nvPr>
            <p:ph sz="quarter" idx="4"/>
          </p:nvPr>
        </p:nvSpPr>
        <p:spPr>
          <a:xfrm>
            <a:off x="4114800" y="5105400"/>
            <a:ext cx="4953000" cy="1143000"/>
          </a:xfrm>
          <a:ln>
            <a:solidFill>
              <a:srgbClr val="0E5296"/>
            </a:solidFill>
          </a:ln>
        </p:spPr>
        <p:txBody>
          <a:bodyPr/>
          <a:lstStyle/>
          <a:p>
            <a:pPr marL="0" indent="0">
              <a:buFontTx/>
              <a:buNone/>
            </a:pPr>
            <a:r>
              <a:rPr lang="en-GB" sz="1200" dirty="0" smtClean="0"/>
              <a:t>4. There is a serious underrepresentation of women in local assemblies; women have already received training for political participation at local level, however the traditional local politicians are not willing to share decision making power at community level with </a:t>
            </a:r>
            <a:r>
              <a:rPr lang="en-GB" sz="1200" smtClean="0"/>
              <a:t>women </a:t>
            </a:r>
            <a:endParaRPr lang="en-US" sz="1200" dirty="0" smtClean="0"/>
          </a:p>
          <a:p>
            <a:pPr marL="0" indent="0">
              <a:buFontTx/>
              <a:buNone/>
            </a:pPr>
            <a:endParaRPr lang="en-GB" sz="1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152400" y="1123950"/>
            <a:ext cx="8229600" cy="936625"/>
          </a:xfrm>
        </p:spPr>
        <p:txBody>
          <a:bodyPr/>
          <a:lstStyle/>
          <a:p>
            <a:pPr eaLnBrk="1" hangingPunct="1"/>
            <a:r>
              <a:rPr lang="en-US" sz="2800" smtClean="0"/>
              <a:t>i. What is gender about?</a:t>
            </a:r>
            <a:endParaRPr lang="nl-BE" sz="2800" smtClean="0"/>
          </a:p>
        </p:txBody>
      </p:sp>
      <p:sp>
        <p:nvSpPr>
          <p:cNvPr id="33795" name="Tijdelijke aanduiding voor inhoud 2"/>
          <p:cNvSpPr>
            <a:spLocks noGrp="1"/>
          </p:cNvSpPr>
          <p:nvPr>
            <p:ph idx="1"/>
          </p:nvPr>
        </p:nvSpPr>
        <p:spPr>
          <a:xfrm>
            <a:off x="457200" y="2133600"/>
            <a:ext cx="8229600" cy="3657600"/>
          </a:xfrm>
        </p:spPr>
        <p:txBody>
          <a:bodyPr/>
          <a:lstStyle/>
          <a:p>
            <a:pPr eaLnBrk="1" hangingPunct="1">
              <a:buFont typeface="Wingdings 2" pitchFamily="-84" charset="2"/>
              <a:buNone/>
            </a:pPr>
            <a:r>
              <a:rPr lang="en-GB" smtClean="0"/>
              <a:t>    GENDER:</a:t>
            </a:r>
          </a:p>
          <a:p>
            <a:pPr eaLnBrk="1" hangingPunct="1">
              <a:buFont typeface="Wingdings 2" pitchFamily="-84" charset="2"/>
              <a:buNone/>
            </a:pPr>
            <a:r>
              <a:rPr lang="en-GB" smtClean="0"/>
              <a:t>	A concept that refers to the </a:t>
            </a:r>
            <a:r>
              <a:rPr lang="en-GB" b="1" smtClean="0"/>
              <a:t>social</a:t>
            </a:r>
            <a:r>
              <a:rPr lang="en-GB" smtClean="0"/>
              <a:t> differences between women and men that have been </a:t>
            </a:r>
            <a:r>
              <a:rPr lang="en-GB" b="1" smtClean="0"/>
              <a:t>learned</a:t>
            </a:r>
            <a:r>
              <a:rPr lang="en-GB" smtClean="0"/>
              <a:t> are </a:t>
            </a:r>
            <a:r>
              <a:rPr lang="en-GB" b="1" smtClean="0"/>
              <a:t>changeable</a:t>
            </a:r>
            <a:r>
              <a:rPr lang="en-GB" smtClean="0"/>
              <a:t> over time and have wide </a:t>
            </a:r>
            <a:r>
              <a:rPr lang="en-GB" b="1" smtClean="0"/>
              <a:t>variations</a:t>
            </a:r>
            <a:r>
              <a:rPr lang="en-GB" smtClean="0"/>
              <a:t> both within and between cultures. </a:t>
            </a:r>
          </a:p>
          <a:p>
            <a:pPr algn="r" eaLnBrk="1" hangingPunct="1">
              <a:buFont typeface="Wingdings 2" pitchFamily="-84" charset="2"/>
              <a:buNone/>
            </a:pPr>
            <a:r>
              <a:rPr lang="en-GB" smtClean="0"/>
              <a:t>(European Commission, 1998)</a:t>
            </a:r>
          </a:p>
          <a:p>
            <a:pPr eaLnBrk="1" hangingPunct="1">
              <a:buFont typeface="Wingdings 2" pitchFamily="-84" charset="2"/>
              <a:buNone/>
            </a:pPr>
            <a:r>
              <a:rPr lang="en-US" smtClean="0">
                <a:latin typeface="Arial" charset="0"/>
                <a:cs typeface="Arial"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r>
              <a:rPr lang="en-US" smtClean="0"/>
              <a:t>gender  and sex</a:t>
            </a:r>
            <a:endParaRPr lang="nl-BE" smtClean="0"/>
          </a:p>
        </p:txBody>
      </p:sp>
      <p:sp>
        <p:nvSpPr>
          <p:cNvPr id="35843" name="Tijdelijke aanduiding voor inhoud 2"/>
          <p:cNvSpPr>
            <a:spLocks noGrp="1"/>
          </p:cNvSpPr>
          <p:nvPr>
            <p:ph idx="1"/>
          </p:nvPr>
        </p:nvSpPr>
        <p:spPr/>
        <p:txBody>
          <a:bodyPr/>
          <a:lstStyle/>
          <a:p>
            <a:pPr>
              <a:buFont typeface="Wingdings 2" pitchFamily="-84" charset="2"/>
              <a:buNone/>
            </a:pPr>
            <a:endParaRPr lang="en-GB" smtClean="0"/>
          </a:p>
        </p:txBody>
      </p:sp>
      <p:sp>
        <p:nvSpPr>
          <p:cNvPr id="35844" name="Tijdelijke aanduiding voor voettekst 4"/>
          <p:cNvSpPr>
            <a:spLocks noGrp="1"/>
          </p:cNvSpPr>
          <p:nvPr>
            <p:ph type="ftr" sz="quarter" idx="11"/>
          </p:nvPr>
        </p:nvSpPr>
        <p:spPr>
          <a:xfrm>
            <a:off x="3581400" y="76200"/>
            <a:ext cx="5383213" cy="328613"/>
          </a:xfrm>
          <a:noFill/>
        </p:spPr>
        <p:txBody>
          <a:bodyPr/>
          <a:lstStyle/>
          <a:p>
            <a:r>
              <a:rPr lang="en-US"/>
              <a:t>EU Gender Advisory Services - 2011</a:t>
            </a:r>
            <a:endParaRPr lang="nl-BE"/>
          </a:p>
        </p:txBody>
      </p:sp>
      <p:graphicFrame>
        <p:nvGraphicFramePr>
          <p:cNvPr id="7" name="Diagram 6"/>
          <p:cNvGraphicFramePr/>
          <p:nvPr/>
        </p:nvGraphicFramePr>
        <p:xfrm>
          <a:off x="323528" y="1340768"/>
          <a:ext cx="849694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r>
              <a:rPr lang="en-US" smtClean="0"/>
              <a:t>Socially constructed inequality</a:t>
            </a:r>
            <a:endParaRPr lang="nl-BE" smtClean="0"/>
          </a:p>
        </p:txBody>
      </p:sp>
      <p:graphicFrame>
        <p:nvGraphicFramePr>
          <p:cNvPr id="5" name="Tijdelijke aanduiding voor inhoud 4"/>
          <p:cNvGraphicFramePr>
            <a:graphicFrameLocks noGrp="1"/>
          </p:cNvGraphicFramePr>
          <p:nvPr>
            <p:ph idx="1"/>
          </p:nvPr>
        </p:nvGraphicFramePr>
        <p:xfrm>
          <a:off x="0" y="1554162"/>
          <a:ext cx="8991600" cy="4611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r>
              <a:rPr lang="nl-BE" cap="none" smtClean="0"/>
              <a:t/>
            </a:r>
            <a:br>
              <a:rPr lang="nl-BE" cap="none" smtClean="0"/>
            </a:br>
            <a:endParaRPr lang="nl-BE" cap="none" smtClean="0"/>
          </a:p>
        </p:txBody>
      </p:sp>
      <p:sp>
        <p:nvSpPr>
          <p:cNvPr id="39939" name="Tijdelijke aanduiding voor inhoud 2"/>
          <p:cNvSpPr>
            <a:spLocks noGrp="1"/>
          </p:cNvSpPr>
          <p:nvPr>
            <p:ph type="body" idx="1"/>
          </p:nvPr>
        </p:nvSpPr>
        <p:spPr>
          <a:xfrm>
            <a:off x="5334000" y="2209800"/>
            <a:ext cx="3429000" cy="2438400"/>
          </a:xfrm>
        </p:spPr>
        <p:txBody>
          <a:bodyPr/>
          <a:lstStyle/>
          <a:p>
            <a:pPr algn="r"/>
            <a:r>
              <a:rPr lang="en-US" sz="1400" smtClean="0">
                <a:solidFill>
                  <a:srgbClr val="0E5296"/>
                </a:solidFill>
                <a:cs typeface="Arial" charset="0"/>
              </a:rPr>
              <a:t>“(…) with sound legal and justice systems, women can flourish and contribute to the advancement of society as a whole, including by helping to improve those very same systems for future generations – daughters and sons alike.”</a:t>
            </a:r>
          </a:p>
          <a:p>
            <a:pPr algn="r"/>
            <a:endParaRPr lang="en-US" sz="1200" smtClean="0">
              <a:solidFill>
                <a:srgbClr val="0E5296"/>
              </a:solidFill>
              <a:cs typeface="Arial" charset="0"/>
            </a:endParaRPr>
          </a:p>
          <a:p>
            <a:pPr algn="r"/>
            <a:r>
              <a:rPr lang="en-US" sz="1200" i="0" smtClean="0">
                <a:solidFill>
                  <a:srgbClr val="0E5296"/>
                </a:solidFill>
              </a:rPr>
              <a:t>Ban Ki-moon </a:t>
            </a:r>
          </a:p>
          <a:p>
            <a:pPr algn="r"/>
            <a:r>
              <a:rPr lang="en-US" sz="1200" i="0" smtClean="0">
                <a:solidFill>
                  <a:srgbClr val="0E5296"/>
                </a:solidFill>
              </a:rPr>
              <a:t>Secretary-General of the United Nations </a:t>
            </a:r>
            <a:r>
              <a:rPr lang="en-US" sz="1200" i="0" smtClean="0">
                <a:solidFill>
                  <a:schemeClr val="tx1"/>
                </a:solidFill>
                <a:cs typeface="Arial" charset="0"/>
              </a:rPr>
              <a:t> </a:t>
            </a:r>
          </a:p>
        </p:txBody>
      </p:sp>
      <p:sp>
        <p:nvSpPr>
          <p:cNvPr id="39940" name="Tijdelijke aanduiding voor dianummer 3"/>
          <p:cNvSpPr>
            <a:spLocks noGrp="1"/>
          </p:cNvSpPr>
          <p:nvPr>
            <p:ph type="sldNum" sz="quarter" idx="12"/>
          </p:nvPr>
        </p:nvSpPr>
        <p:spPr>
          <a:noFill/>
        </p:spPr>
        <p:txBody>
          <a:bodyPr/>
          <a:lstStyle/>
          <a:p>
            <a:fld id="{3896FC1B-00F3-483A-963C-90B920396530}" type="slidenum">
              <a:rPr lang="en-GB"/>
              <a:pPr/>
              <a:t>7</a:t>
            </a:fld>
            <a:endParaRPr lang="en-GB"/>
          </a:p>
        </p:txBody>
      </p:sp>
      <p:sp>
        <p:nvSpPr>
          <p:cNvPr id="39941" name="Tekstvak 6"/>
          <p:cNvSpPr txBox="1">
            <a:spLocks noChangeArrowheads="1"/>
          </p:cNvSpPr>
          <p:nvPr/>
        </p:nvSpPr>
        <p:spPr bwMode="auto">
          <a:xfrm>
            <a:off x="900113" y="1341438"/>
            <a:ext cx="7056437" cy="522287"/>
          </a:xfrm>
          <a:prstGeom prst="rect">
            <a:avLst/>
          </a:prstGeom>
          <a:noFill/>
          <a:ln w="9525">
            <a:noFill/>
            <a:miter lim="800000"/>
            <a:headEnd/>
            <a:tailEnd/>
          </a:ln>
        </p:spPr>
        <p:txBody>
          <a:bodyPr>
            <a:spAutoFit/>
          </a:bodyPr>
          <a:lstStyle/>
          <a:p>
            <a:pPr algn="ctr"/>
            <a:r>
              <a:rPr lang="nl-BE" sz="2800" b="1">
                <a:solidFill>
                  <a:srgbClr val="0E5296"/>
                </a:solidFill>
              </a:rPr>
              <a:t>Gender, Justice and Democracy</a:t>
            </a:r>
          </a:p>
        </p:txBody>
      </p:sp>
      <p:pic>
        <p:nvPicPr>
          <p:cNvPr id="39942" name="Picture 6"/>
          <p:cNvPicPr>
            <a:picLocks noChangeAspect="1"/>
          </p:cNvPicPr>
          <p:nvPr/>
        </p:nvPicPr>
        <p:blipFill>
          <a:blip r:embed="rId3" cstate="print"/>
          <a:srcRect/>
          <a:stretch>
            <a:fillRect/>
          </a:stretch>
        </p:blipFill>
        <p:spPr bwMode="auto">
          <a:xfrm>
            <a:off x="762000" y="2209800"/>
            <a:ext cx="4533900" cy="33956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50825" y="1052513"/>
            <a:ext cx="8642350" cy="936625"/>
          </a:xfrm>
        </p:spPr>
        <p:txBody>
          <a:bodyPr/>
          <a:lstStyle/>
          <a:p>
            <a:r>
              <a:rPr lang="en-GB" sz="2800" smtClean="0">
                <a:latin typeface="Arial" charset="0"/>
                <a:cs typeface="Arial" charset="0"/>
              </a:rPr>
              <a:t>Factsheet (justice)</a:t>
            </a:r>
          </a:p>
        </p:txBody>
      </p:sp>
      <p:sp>
        <p:nvSpPr>
          <p:cNvPr id="41987" name="Tijdelijke aanduiding voor dianummer 5"/>
          <p:cNvSpPr>
            <a:spLocks noGrp="1"/>
          </p:cNvSpPr>
          <p:nvPr>
            <p:ph type="sldNum" sz="quarter" idx="12"/>
          </p:nvPr>
        </p:nvSpPr>
        <p:spPr>
          <a:noFill/>
        </p:spPr>
        <p:txBody>
          <a:bodyPr/>
          <a:lstStyle/>
          <a:p>
            <a:fld id="{FBE3CAA4-DB08-4E2F-8C8A-91B2E6DB54BC}" type="slidenum">
              <a:rPr lang="en-GB"/>
              <a:pPr/>
              <a:t>8</a:t>
            </a:fld>
            <a:endParaRPr lang="en-GB"/>
          </a:p>
        </p:txBody>
      </p:sp>
      <p:sp>
        <p:nvSpPr>
          <p:cNvPr id="41988" name="Content Placeholder 12"/>
          <p:cNvSpPr>
            <a:spLocks noGrp="1"/>
          </p:cNvSpPr>
          <p:nvPr>
            <p:ph sz="quarter" idx="4"/>
          </p:nvPr>
        </p:nvSpPr>
        <p:spPr>
          <a:xfrm>
            <a:off x="5076056" y="4495800"/>
            <a:ext cx="3915544" cy="2057400"/>
          </a:xfrm>
          <a:solidFill>
            <a:srgbClr val="99CCFF"/>
          </a:solidFill>
          <a:ln>
            <a:solidFill>
              <a:srgbClr val="0E5296"/>
            </a:solidFill>
          </a:ln>
        </p:spPr>
        <p:txBody>
          <a:bodyPr/>
          <a:lstStyle/>
          <a:p>
            <a:pPr>
              <a:buFontTx/>
              <a:buNone/>
            </a:pPr>
            <a:r>
              <a:rPr lang="en-GB" sz="1200" b="1" dirty="0" smtClean="0"/>
              <a:t>Legal Reforms</a:t>
            </a:r>
            <a:endParaRPr lang="en-US" sz="1200" dirty="0" smtClean="0"/>
          </a:p>
          <a:p>
            <a:pPr>
              <a:buFontTx/>
              <a:buNone/>
            </a:pPr>
            <a:r>
              <a:rPr lang="en-GB" sz="1200" dirty="0" smtClean="0"/>
              <a:t>173 Countries guarantee Paid maternity leave</a:t>
            </a:r>
            <a:endParaRPr lang="en-US" sz="1200" dirty="0" smtClean="0"/>
          </a:p>
          <a:p>
            <a:pPr>
              <a:buFontTx/>
              <a:buNone/>
            </a:pPr>
            <a:r>
              <a:rPr lang="en-GB" sz="1200" dirty="0" smtClean="0"/>
              <a:t>139 constitutions guarantee gender equality</a:t>
            </a:r>
            <a:endParaRPr lang="en-US" sz="1200" dirty="0" smtClean="0"/>
          </a:p>
          <a:p>
            <a:pPr>
              <a:buFontTx/>
              <a:buNone/>
            </a:pPr>
            <a:r>
              <a:rPr lang="en-GB" sz="1200" dirty="0" smtClean="0"/>
              <a:t>125 countries outlaw domestic violence</a:t>
            </a:r>
            <a:endParaRPr lang="en-US" sz="1200" dirty="0" smtClean="0"/>
          </a:p>
          <a:p>
            <a:pPr>
              <a:buFontTx/>
              <a:buNone/>
            </a:pPr>
            <a:r>
              <a:rPr lang="en-GB" sz="1200" dirty="0" smtClean="0"/>
              <a:t>117 countries outlaw sexual harassment</a:t>
            </a:r>
            <a:endParaRPr lang="en-US" sz="1200" dirty="0" smtClean="0"/>
          </a:p>
          <a:p>
            <a:pPr>
              <a:buFontTx/>
              <a:buNone/>
            </a:pPr>
            <a:r>
              <a:rPr lang="en-GB" sz="1200" dirty="0" smtClean="0"/>
              <a:t>117 counties have equal pays</a:t>
            </a:r>
            <a:endParaRPr lang="en-US" sz="1200" dirty="0" smtClean="0"/>
          </a:p>
          <a:p>
            <a:pPr>
              <a:buFontTx/>
              <a:buNone/>
            </a:pPr>
            <a:r>
              <a:rPr lang="en-GB" sz="1200" dirty="0" smtClean="0"/>
              <a:t>115 </a:t>
            </a:r>
            <a:r>
              <a:rPr lang="en-GB" sz="1200" dirty="0" smtClean="0"/>
              <a:t>countries </a:t>
            </a:r>
            <a:r>
              <a:rPr lang="en-GB" sz="1200" dirty="0" smtClean="0"/>
              <a:t>guarantee women’s equal property rights </a:t>
            </a:r>
            <a:endParaRPr lang="en-US" sz="1200" dirty="0" smtClean="0"/>
          </a:p>
        </p:txBody>
      </p:sp>
      <p:sp>
        <p:nvSpPr>
          <p:cNvPr id="41989" name="Content Placeholder 12"/>
          <p:cNvSpPr>
            <a:spLocks noGrp="1"/>
          </p:cNvSpPr>
          <p:nvPr>
            <p:ph sz="quarter" idx="4"/>
          </p:nvPr>
        </p:nvSpPr>
        <p:spPr>
          <a:xfrm>
            <a:off x="149225" y="1981200"/>
            <a:ext cx="4638799" cy="873125"/>
          </a:xfrm>
          <a:ln>
            <a:solidFill>
              <a:srgbClr val="0E5296"/>
            </a:solidFill>
          </a:ln>
        </p:spPr>
        <p:txBody>
          <a:bodyPr/>
          <a:lstStyle/>
          <a:p>
            <a:pPr>
              <a:buFontTx/>
              <a:buNone/>
            </a:pPr>
            <a:r>
              <a:rPr lang="en-GB" sz="1200" b="1" dirty="0" smtClean="0"/>
              <a:t>Justification of Domestic violence</a:t>
            </a:r>
            <a:endParaRPr lang="en-GB" sz="1200" dirty="0" smtClean="0"/>
          </a:p>
          <a:p>
            <a:pPr>
              <a:buFontTx/>
              <a:buNone/>
            </a:pPr>
            <a:r>
              <a:rPr lang="en-GB" sz="1200" dirty="0" smtClean="0"/>
              <a:t>In 17 out of 41 countries a quarter or more people think that is justifiable for a man to beat his wife</a:t>
            </a:r>
          </a:p>
        </p:txBody>
      </p:sp>
      <p:sp>
        <p:nvSpPr>
          <p:cNvPr id="41990" name="Content Placeholder 12"/>
          <p:cNvSpPr>
            <a:spLocks noGrp="1"/>
          </p:cNvSpPr>
          <p:nvPr>
            <p:ph sz="quarter" idx="4"/>
          </p:nvPr>
        </p:nvSpPr>
        <p:spPr>
          <a:xfrm>
            <a:off x="179513" y="2971800"/>
            <a:ext cx="4608512" cy="1143000"/>
          </a:xfrm>
          <a:ln>
            <a:solidFill>
              <a:srgbClr val="0E5296"/>
            </a:solidFill>
          </a:ln>
        </p:spPr>
        <p:txBody>
          <a:bodyPr/>
          <a:lstStyle/>
          <a:p>
            <a:pPr>
              <a:buFontTx/>
              <a:buNone/>
            </a:pPr>
            <a:r>
              <a:rPr lang="en-GB" sz="1200" b="1" dirty="0" smtClean="0"/>
              <a:t>Existence of laws prohibiting each forms of violence</a:t>
            </a:r>
          </a:p>
          <a:p>
            <a:pPr>
              <a:buFontTx/>
              <a:buNone/>
            </a:pPr>
            <a:r>
              <a:rPr lang="en-GB" sz="1200" dirty="0" smtClean="0"/>
              <a:t>Domestic violence 60%</a:t>
            </a:r>
          </a:p>
          <a:p>
            <a:pPr>
              <a:buFontTx/>
              <a:buNone/>
            </a:pPr>
            <a:r>
              <a:rPr lang="en-GB" sz="1200" dirty="0" smtClean="0"/>
              <a:t>Sexual harassment 55%</a:t>
            </a:r>
          </a:p>
          <a:p>
            <a:pPr>
              <a:buFontTx/>
              <a:buNone/>
            </a:pPr>
            <a:r>
              <a:rPr lang="en-GB" sz="1200" dirty="0" smtClean="0"/>
              <a:t>Marital rape 15%</a:t>
            </a:r>
          </a:p>
          <a:p>
            <a:pPr>
              <a:buFontTx/>
              <a:buNone/>
            </a:pPr>
            <a:endParaRPr lang="pt-PT" sz="1200" dirty="0" smtClean="0"/>
          </a:p>
          <a:p>
            <a:pPr>
              <a:buFontTx/>
              <a:buNone/>
            </a:pPr>
            <a:endParaRPr lang="en-US" sz="1200" dirty="0" smtClean="0"/>
          </a:p>
        </p:txBody>
      </p:sp>
      <p:sp>
        <p:nvSpPr>
          <p:cNvPr id="41991" name="Content Placeholder 12"/>
          <p:cNvSpPr>
            <a:spLocks noGrp="1"/>
          </p:cNvSpPr>
          <p:nvPr>
            <p:ph sz="quarter" idx="4"/>
          </p:nvPr>
        </p:nvSpPr>
        <p:spPr>
          <a:xfrm>
            <a:off x="152401" y="4267200"/>
            <a:ext cx="4707632" cy="2286000"/>
          </a:xfrm>
          <a:ln>
            <a:solidFill>
              <a:srgbClr val="0E5296"/>
            </a:solidFill>
          </a:ln>
        </p:spPr>
        <p:txBody>
          <a:bodyPr/>
          <a:lstStyle/>
          <a:p>
            <a:pPr>
              <a:buFontTx/>
              <a:buNone/>
            </a:pPr>
            <a:r>
              <a:rPr lang="en-GB" sz="1200" b="1" dirty="0" smtClean="0"/>
              <a:t>Discriminatory Legal codes and customary practices limiting women’s ability to control land </a:t>
            </a:r>
          </a:p>
          <a:p>
            <a:pPr algn="r">
              <a:buFontTx/>
              <a:buNone/>
            </a:pPr>
            <a:r>
              <a:rPr lang="en-GB" sz="1000" dirty="0" smtClean="0"/>
              <a:t>(UN Women index on OECD data 2010:</a:t>
            </a:r>
          </a:p>
          <a:p>
            <a:pPr algn="r">
              <a:buFontTx/>
              <a:buNone/>
            </a:pPr>
            <a:r>
              <a:rPr lang="en-GB" sz="1000" dirty="0" smtClean="0"/>
              <a:t> No access (0) to Full Access (1)</a:t>
            </a:r>
          </a:p>
          <a:p>
            <a:pPr>
              <a:buFontTx/>
              <a:buNone/>
            </a:pPr>
            <a:r>
              <a:rPr lang="en-GB" sz="1200" dirty="0" smtClean="0"/>
              <a:t>Latin America and the Caribbean 0,87</a:t>
            </a:r>
          </a:p>
          <a:p>
            <a:pPr>
              <a:buFontTx/>
              <a:buNone/>
            </a:pPr>
            <a:r>
              <a:rPr lang="en-GB" sz="1200" dirty="0" smtClean="0"/>
              <a:t>Middle East and North Africa 0.63</a:t>
            </a:r>
          </a:p>
          <a:p>
            <a:pPr>
              <a:buFontTx/>
              <a:buNone/>
            </a:pPr>
            <a:r>
              <a:rPr lang="en-GB" sz="1200" dirty="0" smtClean="0"/>
              <a:t>Sub-Saharan Africa 0.41</a:t>
            </a:r>
          </a:p>
          <a:p>
            <a:pPr>
              <a:buFontTx/>
              <a:buNone/>
            </a:pPr>
            <a:r>
              <a:rPr lang="en-GB" sz="1200" dirty="0" smtClean="0"/>
              <a:t>South Asia 0.56</a:t>
            </a:r>
          </a:p>
          <a:p>
            <a:pPr>
              <a:buFontTx/>
              <a:buNone/>
            </a:pPr>
            <a:r>
              <a:rPr lang="en-GB" sz="1200" dirty="0" smtClean="0"/>
              <a:t>East Asia and the Pacific 0.84</a:t>
            </a:r>
          </a:p>
          <a:p>
            <a:pPr>
              <a:buFontTx/>
              <a:buNone/>
            </a:pPr>
            <a:r>
              <a:rPr lang="en-GB" sz="1200" dirty="0" smtClean="0"/>
              <a:t>Central Eastern Europe and Central Asia 0.88</a:t>
            </a:r>
          </a:p>
          <a:p>
            <a:pPr>
              <a:buFontTx/>
              <a:buNone/>
            </a:pPr>
            <a:endParaRPr lang="pt-PT" sz="1200" dirty="0" smtClean="0"/>
          </a:p>
          <a:p>
            <a:pPr>
              <a:buFontTx/>
              <a:buNone/>
            </a:pPr>
            <a:endParaRPr lang="en-US" sz="1200" dirty="0" smtClean="0"/>
          </a:p>
        </p:txBody>
      </p:sp>
      <p:sp>
        <p:nvSpPr>
          <p:cNvPr id="41992" name="Content Placeholder 12"/>
          <p:cNvSpPr>
            <a:spLocks noGrp="1"/>
          </p:cNvSpPr>
          <p:nvPr>
            <p:ph sz="quarter" idx="4"/>
          </p:nvPr>
        </p:nvSpPr>
        <p:spPr>
          <a:xfrm>
            <a:off x="5029200" y="1946275"/>
            <a:ext cx="3965575" cy="2320925"/>
          </a:xfrm>
          <a:ln>
            <a:solidFill>
              <a:srgbClr val="0E5296"/>
            </a:solidFill>
          </a:ln>
        </p:spPr>
        <p:txBody>
          <a:bodyPr/>
          <a:lstStyle/>
          <a:p>
            <a:pPr>
              <a:buFontTx/>
              <a:buNone/>
            </a:pPr>
            <a:r>
              <a:rPr lang="en-US" sz="1200" b="1" smtClean="0"/>
              <a:t>Underreporting of rape cases</a:t>
            </a:r>
          </a:p>
          <a:p>
            <a:pPr>
              <a:buFontTx/>
              <a:buNone/>
            </a:pPr>
            <a:r>
              <a:rPr lang="en-US" sz="1200" smtClean="0"/>
              <a:t>A study on 57 countries in European countries reports: </a:t>
            </a:r>
          </a:p>
          <a:p>
            <a:pPr>
              <a:buFontTx/>
              <a:buNone/>
            </a:pPr>
            <a:r>
              <a:rPr lang="en-US" sz="1200" smtClean="0"/>
              <a:t>- 10% of women have experienced sexual assault; out of which only 11% reported it</a:t>
            </a:r>
          </a:p>
          <a:p>
            <a:pPr>
              <a:buFontTx/>
              <a:buNone/>
            </a:pPr>
            <a:r>
              <a:rPr lang="en-US" sz="1200" smtClean="0"/>
              <a:t>- 8% of women experienced robbery, out of which 38% reported it</a:t>
            </a:r>
          </a:p>
          <a:p>
            <a:pPr>
              <a:buFontTx/>
              <a:buNone/>
            </a:pPr>
            <a:r>
              <a:rPr lang="en-US" sz="1200" smtClean="0"/>
              <a:t>The same pattern is evident at global-level. </a:t>
            </a:r>
          </a:p>
          <a:p>
            <a:pPr>
              <a:buFontTx/>
              <a:buNone/>
            </a:pPr>
            <a:r>
              <a:rPr lang="en-US" sz="1200" smtClean="0"/>
              <a:t>Failure of justice services for women and lack of confidence in justice may explain this pattern.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50825" y="1052513"/>
            <a:ext cx="8642350" cy="936625"/>
          </a:xfrm>
        </p:spPr>
        <p:txBody>
          <a:bodyPr/>
          <a:lstStyle/>
          <a:p>
            <a:r>
              <a:rPr lang="en-GB" sz="2800" smtClean="0">
                <a:latin typeface="Arial" charset="0"/>
                <a:cs typeface="Arial" charset="0"/>
              </a:rPr>
              <a:t>Factsheet (democracy)</a:t>
            </a:r>
          </a:p>
        </p:txBody>
      </p:sp>
      <p:sp>
        <p:nvSpPr>
          <p:cNvPr id="44035" name="Tijdelijke aanduiding voor dianummer 5"/>
          <p:cNvSpPr>
            <a:spLocks noGrp="1"/>
          </p:cNvSpPr>
          <p:nvPr>
            <p:ph type="sldNum" sz="quarter" idx="12"/>
          </p:nvPr>
        </p:nvSpPr>
        <p:spPr>
          <a:noFill/>
        </p:spPr>
        <p:txBody>
          <a:bodyPr/>
          <a:lstStyle/>
          <a:p>
            <a:fld id="{7FA04F7C-A6D2-461D-8197-3C985311A043}" type="slidenum">
              <a:rPr lang="en-GB"/>
              <a:pPr/>
              <a:t>9</a:t>
            </a:fld>
            <a:endParaRPr lang="en-GB"/>
          </a:p>
        </p:txBody>
      </p:sp>
      <p:sp>
        <p:nvSpPr>
          <p:cNvPr id="44036" name="Content Placeholder 12"/>
          <p:cNvSpPr>
            <a:spLocks noGrp="1"/>
          </p:cNvSpPr>
          <p:nvPr>
            <p:ph sz="quarter" idx="4"/>
          </p:nvPr>
        </p:nvSpPr>
        <p:spPr>
          <a:xfrm>
            <a:off x="5105400" y="1981200"/>
            <a:ext cx="3657600" cy="4495800"/>
          </a:xfrm>
          <a:solidFill>
            <a:srgbClr val="99CCFF"/>
          </a:solidFill>
          <a:ln>
            <a:solidFill>
              <a:srgbClr val="0E5296"/>
            </a:solidFill>
          </a:ln>
        </p:spPr>
        <p:txBody>
          <a:bodyPr/>
          <a:lstStyle/>
          <a:p>
            <a:pPr>
              <a:buFontTx/>
              <a:buNone/>
            </a:pPr>
            <a:r>
              <a:rPr lang="en-GB" sz="1200" b="1" dirty="0" smtClean="0"/>
              <a:t>Legal Reforms</a:t>
            </a:r>
          </a:p>
          <a:p>
            <a:pPr>
              <a:buFontTx/>
              <a:buNone/>
            </a:pPr>
            <a:r>
              <a:rPr lang="en-US" sz="1200" dirty="0" smtClean="0"/>
              <a:t>Example of Rwanda: </a:t>
            </a:r>
          </a:p>
          <a:p>
            <a:pPr>
              <a:buFontTx/>
              <a:buNone/>
            </a:pPr>
            <a:r>
              <a:rPr lang="en-US" sz="1200" i="0" dirty="0" smtClean="0"/>
              <a:t>Rwanda superseded Sweden at the number one in the world in terms of women’s parliamentary representation — 56.3 percent women against Sweden’s 47.3 percent. Rwanda is an example of the use of electoral gender quotas as a fast track to gender balance in politics</a:t>
            </a:r>
          </a:p>
          <a:p>
            <a:pPr>
              <a:buFontTx/>
              <a:buNone/>
            </a:pPr>
            <a:r>
              <a:rPr lang="en-US" sz="1200" i="0" dirty="0" smtClean="0"/>
              <a:t> Rwanda recently approved important legal reforms on women rights:</a:t>
            </a:r>
          </a:p>
          <a:p>
            <a:pPr>
              <a:buFont typeface="Wingdings" pitchFamily="2" charset="2"/>
              <a:buChar char="Ø"/>
            </a:pPr>
            <a:r>
              <a:rPr lang="en-US" sz="1200" i="0" dirty="0" smtClean="0"/>
              <a:t>the Succession Act (1999) establishing gender equality in inheritance and property ownership;</a:t>
            </a:r>
          </a:p>
          <a:p>
            <a:pPr>
              <a:buFont typeface="Wingdings" pitchFamily="2" charset="2"/>
              <a:buChar char="Ø"/>
            </a:pPr>
            <a:r>
              <a:rPr lang="en-US" sz="1200" i="0" dirty="0" smtClean="0"/>
              <a:t>the National Land Policy (2004) and Land Law (2005) providing equality in statutory and customary land ownership;</a:t>
            </a:r>
          </a:p>
          <a:p>
            <a:pPr>
              <a:buFont typeface="Wingdings" pitchFamily="2" charset="2"/>
              <a:buChar char="Ø"/>
            </a:pPr>
            <a:r>
              <a:rPr lang="en-US" sz="1200" i="0" dirty="0" smtClean="0"/>
              <a:t>the Law on Prevention and Punishment of Gender-Based Violence was passed (2008); </a:t>
            </a:r>
          </a:p>
          <a:p>
            <a:pPr>
              <a:buFont typeface="Wingdings" pitchFamily="2" charset="2"/>
              <a:buChar char="Ø"/>
            </a:pPr>
            <a:r>
              <a:rPr lang="en-US" sz="1200" i="0" dirty="0" smtClean="0"/>
              <a:t>marital rape was criminalized (2009).</a:t>
            </a:r>
          </a:p>
        </p:txBody>
      </p:sp>
      <p:sp>
        <p:nvSpPr>
          <p:cNvPr id="44037" name="Content Placeholder 12"/>
          <p:cNvSpPr>
            <a:spLocks noGrp="1"/>
          </p:cNvSpPr>
          <p:nvPr>
            <p:ph sz="quarter" idx="4"/>
          </p:nvPr>
        </p:nvSpPr>
        <p:spPr>
          <a:xfrm>
            <a:off x="149225" y="2819400"/>
            <a:ext cx="4498975" cy="1295400"/>
          </a:xfrm>
          <a:ln>
            <a:solidFill>
              <a:srgbClr val="0E5296"/>
            </a:solidFill>
          </a:ln>
        </p:spPr>
        <p:txBody>
          <a:bodyPr/>
          <a:lstStyle/>
          <a:p>
            <a:pPr>
              <a:buFontTx/>
              <a:buNone/>
            </a:pPr>
            <a:r>
              <a:rPr lang="pt-PT" sz="1200" b="1" smtClean="0"/>
              <a:t>WOMEN IN NATIONAL PARLIAMENTS </a:t>
            </a:r>
            <a:endParaRPr lang="en-US" sz="1200" smtClean="0"/>
          </a:p>
          <a:p>
            <a:pPr>
              <a:buFontTx/>
              <a:buNone/>
            </a:pPr>
            <a:r>
              <a:rPr lang="en-US" sz="1200" smtClean="0"/>
              <a:t>In national parliaments, the global average of seats held by women is only 20.2 percent : Women make less than 20,2% of legislators (men still have 78.8.% and women only 20.2% of parliamentary seats)</a:t>
            </a:r>
          </a:p>
        </p:txBody>
      </p:sp>
      <p:sp>
        <p:nvSpPr>
          <p:cNvPr id="44038" name="Content Placeholder 12"/>
          <p:cNvSpPr>
            <a:spLocks noGrp="1"/>
          </p:cNvSpPr>
          <p:nvPr>
            <p:ph sz="quarter" idx="4"/>
          </p:nvPr>
        </p:nvSpPr>
        <p:spPr>
          <a:xfrm>
            <a:off x="152400" y="4495800"/>
            <a:ext cx="4495800" cy="762000"/>
          </a:xfrm>
          <a:ln>
            <a:solidFill>
              <a:srgbClr val="0E5296"/>
            </a:solidFill>
          </a:ln>
        </p:spPr>
        <p:txBody>
          <a:bodyPr/>
          <a:lstStyle/>
          <a:p>
            <a:pPr>
              <a:buFontTx/>
              <a:buNone/>
            </a:pPr>
            <a:r>
              <a:rPr lang="pt-PT" sz="1200" b="1" dirty="0" smtClean="0"/>
              <a:t>WOMEN HEAD OF STATE</a:t>
            </a:r>
          </a:p>
          <a:p>
            <a:pPr>
              <a:buFontTx/>
              <a:buNone/>
            </a:pPr>
            <a:r>
              <a:rPr lang="en-US" sz="1200" dirty="0" smtClean="0"/>
              <a:t>Only 16 women are Heads of State or Government around the globe. </a:t>
            </a:r>
            <a:r>
              <a:rPr lang="en-US" sz="1200" dirty="0" smtClean="0"/>
              <a:t>(2012)</a:t>
            </a:r>
            <a:endParaRPr lang="pt-PT" sz="1200" dirty="0" smtClean="0"/>
          </a:p>
          <a:p>
            <a:pPr>
              <a:buFontTx/>
              <a:buNone/>
            </a:pPr>
            <a:endParaRPr lang="en-US" sz="12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28433</TotalTime>
  <Words>10887</Words>
  <Application>Microsoft Office PowerPoint</Application>
  <PresentationFormat>Diavoorstelling (4:3)</PresentationFormat>
  <Paragraphs>1146</Paragraphs>
  <Slides>35</Slides>
  <Notes>35</Notes>
  <HiddenSlides>0</HiddenSlides>
  <MMClips>0</MMClips>
  <ScaleCrop>false</ScaleCrop>
  <HeadingPairs>
    <vt:vector size="4" baseType="variant">
      <vt:variant>
        <vt:lpstr>Thema</vt:lpstr>
      </vt:variant>
      <vt:variant>
        <vt:i4>2</vt:i4>
      </vt:variant>
      <vt:variant>
        <vt:lpstr>Diatitels</vt:lpstr>
      </vt:variant>
      <vt:variant>
        <vt:i4>35</vt:i4>
      </vt:variant>
    </vt:vector>
  </HeadingPairs>
  <TitlesOfParts>
    <vt:vector size="37" baseType="lpstr">
      <vt:lpstr>Default Design</vt:lpstr>
      <vt:lpstr>1_Default Design</vt:lpstr>
      <vt:lpstr>GENDER,  JUSTICE AND DEMOCRATIZATION</vt:lpstr>
      <vt:lpstr>Objective of this course module:</vt:lpstr>
      <vt:lpstr>Table of Contents</vt:lpstr>
      <vt:lpstr>i. What is gender about?</vt:lpstr>
      <vt:lpstr>gender  and sex</vt:lpstr>
      <vt:lpstr>Socially constructed inequality</vt:lpstr>
      <vt:lpstr> </vt:lpstr>
      <vt:lpstr>Factsheet (justice)</vt:lpstr>
      <vt:lpstr>Factsheet (democracy)</vt:lpstr>
      <vt:lpstr>ii. International commitments</vt:lpstr>
      <vt:lpstr>iii. EU approach </vt:lpstr>
      <vt:lpstr>EU Gender strategy</vt:lpstr>
      <vt:lpstr>iv. Gender dimension of justice: Legal Frameworks</vt:lpstr>
      <vt:lpstr>Strategies to enhance the creation of non-discriminatory legal frameworks</vt:lpstr>
      <vt:lpstr>v. Gender dimension: Access to Justice</vt:lpstr>
      <vt:lpstr>Dia 16</vt:lpstr>
      <vt:lpstr>Dia 17</vt:lpstr>
      <vt:lpstr>vi. Entry points for gender equality in Justice sector</vt:lpstr>
      <vt:lpstr>Entry points for gender mainstreaming </vt:lpstr>
      <vt:lpstr>Dia 20</vt:lpstr>
      <vt:lpstr>Dia 21</vt:lpstr>
      <vt:lpstr>Dia 22</vt:lpstr>
      <vt:lpstr>Dia 23</vt:lpstr>
      <vt:lpstr>Dia 24</vt:lpstr>
      <vt:lpstr>vii. Gender analysis of Democratization</vt:lpstr>
      <vt:lpstr>Dia 26</vt:lpstr>
      <vt:lpstr>viii. Strategies to promote gender equality in democratization processes </vt:lpstr>
      <vt:lpstr>Strategies to promote gender equality in democratization processes (a)</vt:lpstr>
      <vt:lpstr>Strategies to promote gender equality in democratization processes (b)</vt:lpstr>
      <vt:lpstr>Strategies to promote gender equality in democratization processes (3)</vt:lpstr>
      <vt:lpstr>Strategies to promote gender equality in democratization processes (c)</vt:lpstr>
      <vt:lpstr>Strategies to promote gender equality in democratization processes (d) </vt:lpstr>
      <vt:lpstr>Strategies to promote gender equality in democratization processes (e)</vt:lpstr>
      <vt:lpstr>Strategies to promote gender equality in democratization processes (f)</vt:lpstr>
      <vt:lpstr> EXERCISE ***Find the proper strategies and main target groups***</vt:lpstr>
    </vt:vector>
  </TitlesOfParts>
  <Company>Aucune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PEACE AND SECURITY</dc:title>
  <dc:creator>Thera van Osch</dc:creator>
  <cp:lastModifiedBy>Thera</cp:lastModifiedBy>
  <cp:revision>188</cp:revision>
  <dcterms:created xsi:type="dcterms:W3CDTF">2012-11-17T16:28:00Z</dcterms:created>
  <dcterms:modified xsi:type="dcterms:W3CDTF">2013-06-17T16:46:18Z</dcterms:modified>
</cp:coreProperties>
</file>