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92" r:id="rId5"/>
    <p:sldId id="286" r:id="rId6"/>
    <p:sldId id="290" r:id="rId7"/>
    <p:sldId id="293" r:id="rId8"/>
    <p:sldId id="296" r:id="rId9"/>
    <p:sldId id="297" r:id="rId10"/>
    <p:sldId id="295" r:id="rId11"/>
    <p:sldId id="294" r:id="rId12"/>
    <p:sldId id="265" r:id="rId13"/>
    <p:sldId id="289" r:id="rId14"/>
    <p:sldId id="271" r:id="rId15"/>
  </p:sldIdLst>
  <p:sldSz cx="9144000" cy="6858000" type="screen4x3"/>
  <p:notesSz cx="6669088" cy="97536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5494"/>
    <a:srgbClr val="FCD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>
        <p:scale>
          <a:sx n="50" d="100"/>
          <a:sy n="50" d="100"/>
        </p:scale>
        <p:origin x="-172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>
              <a:defRPr sz="1200"/>
            </a:lvl1pPr>
          </a:lstStyle>
          <a:p>
            <a:fld id="{9EE64CA5-DAE4-48A3-93A8-95A318EC2128}" type="datetimeFigureOut">
              <a:rPr lang="en-GB" smtClean="0"/>
              <a:pPr/>
              <a:t>19/06/2013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>
              <a:defRPr sz="1200"/>
            </a:lvl1pPr>
          </a:lstStyle>
          <a:p>
            <a:fld id="{E7F4BE5B-45CD-4645-8A05-5856FABB3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06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3ACDF6-E98D-429A-87E4-93328404E4D8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48" tIns="44824" rIns="89648" bIns="44824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89648" tIns="44824" rIns="89648" bIns="448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wrap="square" lIns="89648" tIns="44824" rIns="89648" bIns="448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EF79D0-956E-4BD9-AA93-88D9F8D465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23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E7BEAE-66B6-4001-848D-E55B145D704F}" type="slidenum">
              <a:rPr lang="en-GB" smtClean="0">
                <a:latin typeface="Arial" charset="0"/>
                <a:ea typeface="ＭＳ Ｐゴシック" charset="-128"/>
                <a:cs typeface="Arial" charset="0"/>
              </a:rPr>
              <a:pPr/>
              <a:t>7</a:t>
            </a:fld>
            <a:endParaRPr lang="en-GB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EU consensus on Development, Cotonou revision II, Council conclusions on democracy support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Paris &amp; Accra Aid effectiveness commitments and related new aid modalities </a:t>
            </a:r>
            <a:r>
              <a:rPr lang="en-GB" b="1" smtClean="0"/>
              <a:t>require also a different approach</a:t>
            </a:r>
            <a:r>
              <a:rPr lang="en-GB" smtClean="0"/>
              <a:t> (i.e. ownership in policy making beyond executive, Direct Budget Support &amp; mutual accountability and domestic accountability systems)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All this requires more involvement of parliaments and more and better support to Parliaments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8" tIns="45304" rIns="90608" bIns="45304" anchor="b"/>
          <a:lstStyle/>
          <a:p>
            <a:pPr algn="r" defTabSz="906463"/>
            <a:fld id="{298DBDD8-68B8-457E-9E3A-D695E8B4F62F}" type="slidenum">
              <a:rPr lang="en-GB" sz="1200">
                <a:latin typeface="Arial" charset="0"/>
              </a:rPr>
              <a:pPr algn="r" defTabSz="906463"/>
              <a:t>7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E7BEAE-66B6-4001-848D-E55B145D704F}" type="slidenum">
              <a:rPr lang="en-GB" smtClean="0">
                <a:latin typeface="Arial" charset="0"/>
                <a:ea typeface="ＭＳ Ｐゴシック" charset="-128"/>
                <a:cs typeface="Arial" charset="0"/>
              </a:rPr>
              <a:pPr/>
              <a:t>8</a:t>
            </a:fld>
            <a:endParaRPr lang="en-GB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EU consensus on Development, Cotonou revision II, Council conclusions on democracy support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Paris &amp; Accra Aid effectiveness commitments and related new aid modalities </a:t>
            </a:r>
            <a:r>
              <a:rPr lang="en-GB" b="1" smtClean="0"/>
              <a:t>require also a different approach</a:t>
            </a:r>
            <a:r>
              <a:rPr lang="en-GB" smtClean="0"/>
              <a:t> (i.e. ownership in policy making beyond executive, Direct Budget Support &amp; mutual accountability and domestic accountability systems)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All this requires more involvement of parliaments and more and better support to Parliaments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8" tIns="45304" rIns="90608" bIns="45304" anchor="b"/>
          <a:lstStyle/>
          <a:p>
            <a:pPr algn="r" defTabSz="906463"/>
            <a:fld id="{298DBDD8-68B8-457E-9E3A-D695E8B4F62F}" type="slidenum">
              <a:rPr lang="en-GB" sz="1200">
                <a:latin typeface="Arial" charset="0"/>
              </a:rPr>
              <a:pPr algn="r" defTabSz="906463"/>
              <a:t>8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E7BEAE-66B6-4001-848D-E55B145D704F}" type="slidenum">
              <a:rPr lang="en-GB" smtClean="0">
                <a:latin typeface="Arial" charset="0"/>
                <a:ea typeface="ＭＳ Ｐゴシック" charset="-128"/>
                <a:cs typeface="Arial" charset="0"/>
              </a:rPr>
              <a:pPr/>
              <a:t>10</a:t>
            </a:fld>
            <a:endParaRPr lang="en-GB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EU consensus on Development, Cotonou revision II, Council conclusions on democracy support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Paris &amp; Accra Aid effectiveness commitments and related new aid modalities </a:t>
            </a:r>
            <a:r>
              <a:rPr lang="en-GB" b="1" smtClean="0"/>
              <a:t>require also a different approach</a:t>
            </a:r>
            <a:r>
              <a:rPr lang="en-GB" smtClean="0"/>
              <a:t> (i.e. ownership in policy making beyond executive, Direct Budget Support &amp; mutual accountability and domestic accountability systems)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All this requires more involvement of parliaments and more and better support to Parliaments 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8" tIns="45304" rIns="90608" bIns="45304" anchor="b"/>
          <a:lstStyle/>
          <a:p>
            <a:pPr algn="r" defTabSz="906463"/>
            <a:fld id="{298DBDD8-68B8-457E-9E3A-D695E8B4F62F}" type="slidenum">
              <a:rPr lang="en-GB" sz="1200">
                <a:latin typeface="Arial" charset="0"/>
              </a:rPr>
              <a:pPr algn="r" defTabSz="906463"/>
              <a:t>10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Electoral cycle and its integration into broader democracy support</a:t>
            </a:r>
          </a:p>
          <a:p>
            <a:r>
              <a:rPr lang="nl-NL" smtClean="0"/>
              <a:t>Cost of election issue; use of ICT</a:t>
            </a:r>
          </a:p>
          <a:p>
            <a:r>
              <a:rPr lang="nl-NL" smtClean="0"/>
              <a:t>Training and practical guidance tools for EMBs and electoral support community of practice</a:t>
            </a:r>
          </a:p>
          <a:p>
            <a:endParaRPr lang="nl-NL" smtClean="0"/>
          </a:p>
          <a:p>
            <a:r>
              <a:rPr lang="nl-NL" smtClean="0"/>
              <a:t>Costs of elections &amp; Use of ICT in elections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AB79D-5B05-4696-87FB-5B6BEFF27B88}" type="slidenum">
              <a:rPr lang="fr-FR" smtClean="0">
                <a:ea typeface="ＭＳ Ｐゴシック" charset="-128"/>
                <a:cs typeface="Arial" charset="0"/>
              </a:rPr>
              <a:pPr/>
              <a:t>11</a:t>
            </a:fld>
            <a:endParaRPr lang="fr-FR" smtClean="0"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4252913" y="1233488"/>
            <a:ext cx="622300" cy="0"/>
          </a:xfrm>
          <a:prstGeom prst="line">
            <a:avLst/>
          </a:prstGeom>
          <a:noFill/>
          <a:ln w="38100">
            <a:solidFill>
              <a:srgbClr val="BF4B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43BEA2C-2130-4501-9035-B650BABF4425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4211CDC-2803-4A1B-BA3D-BF55E9A35C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7175-4943-46A1-8DF1-E1AAB7A600CC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AD3B-4C15-48F5-8BAC-34F72604F5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47B5-4918-43BD-91BD-501C7D362594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BFA9-BA6A-44C0-B85D-5B184A7F08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ADDA-CD61-4E30-8EDF-4E60726051F2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8864-629D-4C5A-AAC6-EA82061A81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5559-CA96-4BD1-A291-E55053BBBAA1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D0B8-42E8-4079-83A2-547448CF53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B536-EC61-49BC-9337-7DE5079B077E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31C4-DC0B-4140-92C8-207552968E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1EB8-D0E1-45CF-AF2A-0C9BEE899F71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C1D9-B9B8-4C51-8F70-CEEBD21126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8443-4793-4E8F-89F7-73938EF7B756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1E15-70E4-4E78-8B1C-F47CF55F03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7F47-7594-4AAF-8D36-C9A7CCA08A41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826A-8A19-4C3C-A02E-98B96673E5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F556-FBC4-49D5-B4D1-82E1A0CC6831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3BE7-82C6-4CA6-8C3B-C824AD31D7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4912-2F45-4049-8B63-D0811BD94A13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5037-8000-411A-AF2A-4ACF8C745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BB5339-7725-48AA-B653-96135731761F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7E8807-EA10-416E-A5C6-7A09C7B8BD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Line 19"/>
          <p:cNvSpPr>
            <a:spLocks noChangeShapeType="1"/>
          </p:cNvSpPr>
          <p:nvPr/>
        </p:nvSpPr>
        <p:spPr bwMode="auto">
          <a:xfrm>
            <a:off x="4252913" y="1236663"/>
            <a:ext cx="622300" cy="0"/>
          </a:xfrm>
          <a:prstGeom prst="line">
            <a:avLst/>
          </a:prstGeom>
          <a:noFill/>
          <a:ln w="38100">
            <a:solidFill>
              <a:srgbClr val="BF4B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033" name="Picture 22" descr="Pictur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footer_white_transparent_e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56088" y="6596063"/>
            <a:ext cx="611187" cy="252412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003800" y="1928813"/>
            <a:ext cx="4140200" cy="27701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indent="0" eaLnBrk="1" hangingPunct="1">
              <a:defRPr/>
            </a:pPr>
            <a:r>
              <a:rPr lang="en-GB" sz="2800" smtClean="0">
                <a:ea typeface="ＭＳ Ｐゴシック" charset="0"/>
                <a:cs typeface="+mj-cs"/>
              </a:rPr>
              <a:t>EU </a:t>
            </a:r>
            <a:r>
              <a:rPr lang="en-GB" sz="2800" smtClean="0">
                <a:ea typeface="ＭＳ Ｐゴシック" charset="0"/>
                <a:cs typeface="+mj-cs"/>
              </a:rPr>
              <a:t>support to </a:t>
            </a:r>
            <a:br>
              <a:rPr lang="en-GB" sz="2800" smtClean="0">
                <a:ea typeface="ＭＳ Ｐゴシック" charset="0"/>
                <a:cs typeface="+mj-cs"/>
              </a:rPr>
            </a:br>
            <a:r>
              <a:rPr lang="en-GB" sz="2800" smtClean="0">
                <a:ea typeface="ＭＳ Ｐゴシック" charset="0"/>
                <a:cs typeface="+mj-cs"/>
              </a:rPr>
              <a:t/>
            </a:r>
            <a:br>
              <a:rPr lang="en-GB" sz="2800" smtClean="0">
                <a:ea typeface="ＭＳ Ｐゴシック" charset="0"/>
                <a:cs typeface="+mj-cs"/>
              </a:rPr>
            </a:br>
            <a:r>
              <a:rPr lang="en-GB" sz="2800" smtClean="0">
                <a:ea typeface="ＭＳ Ｐゴシック" charset="0"/>
                <a:cs typeface="+mj-cs"/>
              </a:rPr>
              <a:t>Parliaments and </a:t>
            </a:r>
            <a:br>
              <a:rPr lang="en-GB" sz="2800" smtClean="0">
                <a:ea typeface="ＭＳ Ｐゴシック" charset="0"/>
                <a:cs typeface="+mj-cs"/>
              </a:rPr>
            </a:br>
            <a:r>
              <a:rPr lang="en-GB" sz="2800" smtClean="0">
                <a:ea typeface="ＭＳ Ｐゴシック" charset="0"/>
                <a:cs typeface="+mj-cs"/>
              </a:rPr>
              <a:t/>
            </a:r>
            <a:br>
              <a:rPr lang="en-GB" sz="2800" smtClean="0">
                <a:ea typeface="ＭＳ Ｐゴシック" charset="0"/>
                <a:cs typeface="+mj-cs"/>
              </a:rPr>
            </a:br>
            <a:r>
              <a:rPr lang="en-GB" sz="2800" smtClean="0">
                <a:ea typeface="ＭＳ Ｐゴシック" charset="0"/>
                <a:cs typeface="+mj-cs"/>
              </a:rPr>
              <a:t>Political Parties</a:t>
            </a:r>
            <a:endParaRPr lang="fr-FR" sz="2800" dirty="0">
              <a:ea typeface="ＭＳ Ｐゴシック" charset="0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23850" y="5300663"/>
            <a:ext cx="8532813" cy="1152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sz="1800" smtClean="0"/>
              <a:t>George Dura</a:t>
            </a:r>
          </a:p>
          <a:p>
            <a:pPr eaLnBrk="1" hangingPunct="1">
              <a:defRPr/>
            </a:pPr>
            <a:r>
              <a:rPr lang="en-GB" sz="1800" smtClean="0"/>
              <a:t>DEVCO B1</a:t>
            </a:r>
            <a:endParaRPr lang="en-GB" sz="1800" smtClean="0"/>
          </a:p>
          <a:p>
            <a:pPr eaLnBrk="1" hangingPunct="1">
              <a:defRPr/>
            </a:pPr>
            <a:r>
              <a:rPr lang="en-GB" sz="1800" smtClean="0"/>
              <a:t>Democracy Sector</a:t>
            </a:r>
            <a:endParaRPr lang="fr-FR" sz="180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928813"/>
            <a:ext cx="38877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268413"/>
            <a:ext cx="8229600" cy="936625"/>
          </a:xfrm>
        </p:spPr>
        <p:txBody>
          <a:bodyPr/>
          <a:lstStyle/>
          <a:p>
            <a:pPr indent="0" eaLnBrk="1" hangingPunct="1"/>
            <a:r>
              <a:rPr lang="en-GB" sz="2400" smtClean="0">
                <a:cs typeface="Arial" charset="0"/>
              </a:rPr>
              <a:t>2010 Reference Document: </a:t>
            </a:r>
            <a:r>
              <a:rPr lang="en-GB" altLang="en-US" sz="2400" smtClean="0">
                <a:cs typeface="Arial" charset="0"/>
              </a:rPr>
              <a:t>‘</a:t>
            </a:r>
            <a:r>
              <a:rPr lang="en-GB" sz="2400" smtClean="0">
                <a:cs typeface="Arial" charset="0"/>
              </a:rPr>
              <a:t>Engaging and supporting Parliament worldwide</a:t>
            </a:r>
            <a:r>
              <a:rPr lang="en-GB" altLang="en-US" sz="2400" smtClean="0">
                <a:cs typeface="Arial" charset="0"/>
              </a:rPr>
              <a:t>’</a:t>
            </a:r>
            <a:r>
              <a:rPr lang="en-GB" sz="2400" smtClean="0">
                <a:cs typeface="Arial" charset="0"/>
              </a:rPr>
              <a:t> </a:t>
            </a:r>
            <a:endParaRPr lang="fr-FR" sz="2400" smtClean="0">
              <a:cs typeface="Arial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539750" y="2492375"/>
            <a:ext cx="4464050" cy="36512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1800" i="0" dirty="0" smtClean="0">
                <a:ea typeface="ＭＳ Ｐゴシック" charset="0"/>
                <a:cs typeface="+mn-cs"/>
              </a:rPr>
              <a:t>Review of EU </a:t>
            </a:r>
            <a:r>
              <a:rPr lang="en-GB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policy framework</a:t>
            </a:r>
            <a:r>
              <a:rPr lang="en-GB" sz="1800" i="0" dirty="0" smtClean="0">
                <a:ea typeface="ＭＳ Ｐゴシック" charset="0"/>
                <a:cs typeface="+mn-cs"/>
              </a:rPr>
              <a:t> and </a:t>
            </a:r>
            <a:r>
              <a:rPr lang="en-GB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past experiences</a:t>
            </a:r>
            <a:r>
              <a:rPr lang="en-GB" sz="1800" i="0" dirty="0" smtClean="0">
                <a:ea typeface="ＭＳ Ｐゴシック" charset="0"/>
                <a:cs typeface="+mn-cs"/>
              </a:rPr>
              <a:t> in parliamentary </a:t>
            </a:r>
            <a:r>
              <a:rPr lang="en-GB" sz="1800" i="0" smtClean="0">
                <a:ea typeface="ＭＳ Ｐゴシック" charset="0"/>
                <a:cs typeface="+mn-cs"/>
              </a:rPr>
              <a:t>support worldwide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None/>
              <a:defRPr/>
            </a:pPr>
            <a:endParaRPr lang="en-GB" sz="1800" i="0" dirty="0" smtClean="0">
              <a:ea typeface="ＭＳ Ｐゴシック" charset="0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Guidelines and Strategies</a:t>
            </a:r>
            <a:r>
              <a:rPr lang="en-GB" sz="1800" i="0" dirty="0" smtClean="0">
                <a:ea typeface="ＭＳ Ｐゴシック" charset="0"/>
                <a:cs typeface="+mn-cs"/>
              </a:rPr>
              <a:t> for Programming </a:t>
            </a:r>
            <a:r>
              <a:rPr lang="en-GB" sz="1800" i="0" smtClean="0">
                <a:ea typeface="ＭＳ Ｐゴシック" charset="0"/>
                <a:cs typeface="+mn-cs"/>
              </a:rPr>
              <a:t>and Implementation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None/>
              <a:defRPr/>
            </a:pPr>
            <a:endParaRPr lang="en-GB" sz="1800" i="0" dirty="0" smtClean="0">
              <a:ea typeface="ＭＳ Ｐゴシック" charset="0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GB" sz="1800" i="0" dirty="0" smtClean="0">
                <a:ea typeface="ＭＳ Ｐゴシック" charset="0"/>
                <a:cs typeface="+mn-cs"/>
              </a:rPr>
              <a:t>Importance of </a:t>
            </a:r>
            <a:r>
              <a:rPr lang="en-GB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preconditions and assessment phase</a:t>
            </a:r>
            <a:r>
              <a:rPr lang="en-GB" sz="1800" i="0" dirty="0" smtClean="0">
                <a:ea typeface="ＭＳ Ｐゴシック" charset="0"/>
                <a:cs typeface="+mn-cs"/>
              </a:rPr>
              <a:t>: Parliamentary </a:t>
            </a:r>
            <a:r>
              <a:rPr lang="en-GB" sz="1800" i="0" smtClean="0">
                <a:ea typeface="ＭＳ Ｐゴシック" charset="0"/>
                <a:cs typeface="+mn-cs"/>
              </a:rPr>
              <a:t>Assessment Framework</a:t>
            </a:r>
            <a:endParaRPr lang="en-GB" sz="1800" dirty="0">
              <a:ea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Tx/>
              <a:defRPr/>
            </a:pPr>
            <a:endParaRPr lang="fr-FR" sz="1800" i="0" dirty="0">
              <a:ea typeface="ＭＳ Ｐゴシック" charset="0"/>
              <a:cs typeface="+mn-cs"/>
            </a:endParaRP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780" b="-490"/>
          <a:stretch>
            <a:fillRect/>
          </a:stretch>
        </p:blipFill>
        <p:spPr>
          <a:xfrm>
            <a:off x="5435600" y="2420938"/>
            <a:ext cx="2892425" cy="4056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2349500"/>
            <a:ext cx="30114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8313" y="2411413"/>
            <a:ext cx="482441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Improve the </a:t>
            </a:r>
            <a:r>
              <a:rPr lang="en-GB" b="1" dirty="0">
                <a:solidFill>
                  <a:srgbClr val="FCD200"/>
                </a:solidFill>
                <a:latin typeface="+mn-lt"/>
                <a:ea typeface="ＭＳ Ｐゴシック" charset="0"/>
              </a:rPr>
              <a:t>design and implementation </a:t>
            </a: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of parliamentary support projects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solidFill>
                <a:srgbClr val="0F5494"/>
              </a:solidFill>
              <a:latin typeface="+mn-lt"/>
              <a:ea typeface="ＭＳ Ｐゴシック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FCD200"/>
                </a:solidFill>
                <a:latin typeface="+mn-lt"/>
                <a:ea typeface="ＭＳ Ｐゴシック" charset="0"/>
              </a:rPr>
              <a:t>Seven theme areas </a:t>
            </a: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of parliamentary support: Legislation, Oversight, Budget, Representation, Administration, Inclusivity and Institution-building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solidFill>
                <a:srgbClr val="0F5494"/>
              </a:solidFill>
              <a:latin typeface="+mn-lt"/>
              <a:ea typeface="ＭＳ Ｐゴシック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Identify </a:t>
            </a:r>
            <a:r>
              <a:rPr lang="en-GB" b="1" dirty="0">
                <a:solidFill>
                  <a:srgbClr val="FCD200"/>
                </a:solidFill>
                <a:latin typeface="+mn-lt"/>
                <a:ea typeface="ＭＳ Ｐゴシック" charset="0"/>
              </a:rPr>
              <a:t>positive impacts </a:t>
            </a: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of parliamentary support projects on the </a:t>
            </a:r>
            <a:r>
              <a:rPr lang="en-GB" b="1" dirty="0">
                <a:solidFill>
                  <a:srgbClr val="FCD200"/>
                </a:solidFill>
                <a:latin typeface="+mn-lt"/>
                <a:ea typeface="ＭＳ Ｐゴシック" charset="0"/>
              </a:rPr>
              <a:t>effectiveness of parliaments</a:t>
            </a:r>
            <a:r>
              <a:rPr lang="en-GB" dirty="0">
                <a:solidFill>
                  <a:srgbClr val="0F5494"/>
                </a:solidFill>
                <a:latin typeface="+mn-lt"/>
                <a:ea typeface="ＭＳ Ｐゴシック" charset="0"/>
              </a:rPr>
              <a:t> in carrying out their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1244600"/>
            <a:ext cx="8324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400" b="1" dirty="0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Performance </a:t>
            </a:r>
            <a:r>
              <a:rPr lang="fr-BE" sz="2400" b="1" dirty="0" err="1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Indicators</a:t>
            </a:r>
            <a:r>
              <a:rPr lang="fr-BE" sz="2400" b="1" dirty="0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BE" sz="2400" b="1" dirty="0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for EU </a:t>
            </a:r>
            <a:r>
              <a:rPr lang="fr-BE" sz="2400" b="1" err="1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Parliamentary</a:t>
            </a:r>
            <a:r>
              <a:rPr lang="fr-BE" sz="2400" b="1">
                <a:solidFill>
                  <a:srgbClr val="0F5494"/>
                </a:solidFill>
                <a:latin typeface="+mj-lt"/>
                <a:ea typeface="MS PGothic" pitchFamily="34" charset="-128"/>
                <a:cs typeface="Arial" pitchFamily="34" charset="0"/>
              </a:rPr>
              <a:t> Support (2012)</a:t>
            </a:r>
            <a:endParaRPr lang="en-GB" sz="2400" b="1" dirty="0">
              <a:solidFill>
                <a:srgbClr val="0F5494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50825" y="1290638"/>
            <a:ext cx="8497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0F5494"/>
                </a:solidFill>
              </a:rPr>
              <a:t>EU </a:t>
            </a:r>
            <a:r>
              <a:rPr lang="en-GB" sz="2400" b="1" smtClean="0">
                <a:solidFill>
                  <a:srgbClr val="0F5494"/>
                </a:solidFill>
              </a:rPr>
              <a:t>support </a:t>
            </a:r>
            <a:r>
              <a:rPr lang="en-GB" sz="2400" b="1">
                <a:solidFill>
                  <a:srgbClr val="0F5494"/>
                </a:solidFill>
              </a:rPr>
              <a:t>to </a:t>
            </a:r>
            <a:r>
              <a:rPr lang="en-GB" sz="2400" b="1" smtClean="0">
                <a:solidFill>
                  <a:srgbClr val="0F5494"/>
                </a:solidFill>
              </a:rPr>
              <a:t>political </a:t>
            </a:r>
            <a:r>
              <a:rPr lang="en-GB" sz="2400" b="1">
                <a:solidFill>
                  <a:srgbClr val="0F5494"/>
                </a:solidFill>
              </a:rPr>
              <a:t>parties </a:t>
            </a:r>
            <a:endParaRPr lang="nl-NL" sz="2400" b="1">
              <a:solidFill>
                <a:srgbClr val="0F5494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0825" y="2120900"/>
            <a:ext cx="8196263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Often the </a:t>
            </a:r>
            <a:r>
              <a:rPr lang="en-GB" b="1" dirty="0">
                <a:solidFill>
                  <a:srgbClr val="FCD200"/>
                </a:solidFill>
                <a:ea typeface="ＭＳ Ｐゴシック" pitchFamily="34" charset="-128"/>
                <a:cs typeface="Arial" charset="0"/>
              </a:rPr>
              <a:t>weakest link </a:t>
            </a:r>
            <a:r>
              <a:rPr lang="en-GB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in emerging democracies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Too often </a:t>
            </a:r>
            <a:r>
              <a:rPr lang="en-GB" b="1" dirty="0">
                <a:solidFill>
                  <a:srgbClr val="FCD200"/>
                </a:solidFill>
                <a:ea typeface="ＭＳ Ｐゴシック" pitchFamily="34" charset="-128"/>
                <a:cs typeface="Arial" charset="0"/>
              </a:rPr>
              <a:t>neglected</a:t>
            </a:r>
            <a:r>
              <a:rPr lang="en-GB" dirty="0">
                <a:solidFill>
                  <a:srgbClr val="FCD2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by international aid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Yes, it is delicate business, but </a:t>
            </a:r>
            <a:r>
              <a:rPr lang="en-GB" b="1" dirty="0">
                <a:solidFill>
                  <a:srgbClr val="FCD200"/>
                </a:solidFill>
                <a:ea typeface="ＭＳ Ｐゴシック" pitchFamily="34" charset="-128"/>
                <a:cs typeface="Arial" charset="0"/>
              </a:rPr>
              <a:t>multiparty support </a:t>
            </a: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should be considered as an essential part of democracy support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Focus on 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Legal framework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Capacity building</a:t>
            </a:r>
            <a:r>
              <a:rPr lang="en-GB" sz="1600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internal</a:t>
            </a:r>
            <a:r>
              <a:rPr lang="en-GB" sz="1600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 organisation, </a:t>
            </a: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internal</a:t>
            </a:r>
            <a:r>
              <a:rPr lang="en-GB" sz="1600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 democracy, </a:t>
            </a: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agenda setting, campaigning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Party-to-party dialogue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Integrated as part of electoral and parliamentary support 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b="1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EIDHR</a:t>
            </a:r>
            <a:r>
              <a:rPr lang="en-GB" dirty="0">
                <a:solidFill>
                  <a:srgbClr val="0F5494"/>
                </a:solidFill>
                <a:ea typeface="ＭＳ Ｐゴシック" pitchFamily="34" charset="-128"/>
                <a:cs typeface="Arial" charset="0"/>
              </a:rPr>
              <a:t>: while indeed we cannot fund specific parties, we can support parties through political foundations and CSOs </a:t>
            </a:r>
            <a:r>
              <a:rPr lang="en-GB" b="1" dirty="0">
                <a:solidFill>
                  <a:srgbClr val="FCD200"/>
                </a:solidFill>
                <a:ea typeface="ＭＳ Ｐゴシック" pitchFamily="34" charset="-128"/>
                <a:cs typeface="Arial" charset="0"/>
              </a:rPr>
              <a:t>(e.g. Tunisia)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defRPr/>
            </a:pPr>
            <a:endParaRPr lang="en-GB" dirty="0">
              <a:solidFill>
                <a:srgbClr val="0F5494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dirty="0">
              <a:solidFill>
                <a:srgbClr val="0F5494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628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i="0" dirty="0"/>
              <a:t>An EU project implemented by the </a:t>
            </a:r>
            <a:r>
              <a:rPr lang="en-GB" sz="1600" i="0" dirty="0" err="1"/>
              <a:t>Konrad</a:t>
            </a:r>
            <a:r>
              <a:rPr lang="en-GB" sz="1600" i="0" dirty="0"/>
              <a:t> </a:t>
            </a:r>
            <a:r>
              <a:rPr lang="en-GB" sz="1600" i="0" dirty="0" smtClean="0"/>
              <a:t>Adenauer Foundation and local partners strengthens emerging political </a:t>
            </a:r>
            <a:r>
              <a:rPr lang="en-GB" sz="1600" i="0" dirty="0"/>
              <a:t>parties. </a:t>
            </a:r>
            <a:r>
              <a:rPr lang="en-GB" sz="1600" i="0" dirty="0" smtClean="0"/>
              <a:t>The </a:t>
            </a:r>
            <a:r>
              <a:rPr lang="en-GB" sz="1600" i="0" dirty="0"/>
              <a:t>project has been key in promoting dialogue </a:t>
            </a:r>
            <a:r>
              <a:rPr lang="en-GB" sz="1600" i="0" dirty="0" smtClean="0"/>
              <a:t>surrounding issues </a:t>
            </a:r>
            <a:r>
              <a:rPr lang="en-GB" sz="1600" i="0" dirty="0"/>
              <a:t>such as the electoral process, </a:t>
            </a:r>
            <a:r>
              <a:rPr lang="en-GB" sz="1600" i="0" dirty="0" smtClean="0"/>
              <a:t>freedom of </a:t>
            </a:r>
            <a:r>
              <a:rPr lang="en-GB" sz="1600" i="0" dirty="0"/>
              <a:t>expression and political tolerance </a:t>
            </a:r>
            <a:r>
              <a:rPr lang="en-GB" sz="1600" i="0" dirty="0" smtClean="0"/>
              <a:t> through the organization </a:t>
            </a:r>
            <a:r>
              <a:rPr lang="en-GB" sz="1600" i="0" dirty="0"/>
              <a:t>of debates and trainings, </a:t>
            </a:r>
            <a:r>
              <a:rPr lang="en-GB" sz="1600" i="0" dirty="0" smtClean="0"/>
              <a:t>bringing together </a:t>
            </a:r>
            <a:r>
              <a:rPr lang="en-GB" sz="1600" i="0" dirty="0"/>
              <a:t>the key concerned actors, be they </a:t>
            </a:r>
            <a:r>
              <a:rPr lang="en-GB" sz="1600" i="0" dirty="0" smtClean="0"/>
              <a:t> political parties</a:t>
            </a:r>
            <a:r>
              <a:rPr lang="en-GB" sz="1600" i="0" dirty="0"/>
              <a:t>, NGOs or institutions. It has also </a:t>
            </a:r>
            <a:r>
              <a:rPr lang="en-GB" sz="1600" i="0" dirty="0" smtClean="0"/>
              <a:t>supported more pragmatic</a:t>
            </a:r>
            <a:r>
              <a:rPr lang="en-GB" sz="1600" i="0" dirty="0"/>
              <a:t>, but pivotal, aspects for political </a:t>
            </a:r>
            <a:r>
              <a:rPr lang="en-GB" sz="1600" i="0" dirty="0" smtClean="0"/>
              <a:t>parties such </a:t>
            </a:r>
            <a:r>
              <a:rPr lang="en-GB" sz="1600" i="0" dirty="0"/>
              <a:t>as the role of a party and its </a:t>
            </a:r>
            <a:r>
              <a:rPr lang="en-GB" sz="1600" i="0" dirty="0" smtClean="0"/>
              <a:t>organizational structure </a:t>
            </a:r>
            <a:r>
              <a:rPr lang="en-GB" sz="1600" i="0" dirty="0"/>
              <a:t>in a democracy, covering topics such as </a:t>
            </a:r>
            <a:r>
              <a:rPr lang="en-GB" sz="1600" i="0" dirty="0" smtClean="0"/>
              <a:t>the selection </a:t>
            </a:r>
            <a:r>
              <a:rPr lang="en-GB" sz="1600" i="0" dirty="0"/>
              <a:t>of candidates, the role of women, and </a:t>
            </a:r>
            <a:r>
              <a:rPr lang="en-GB" sz="1600" i="0" dirty="0" smtClean="0"/>
              <a:t>keeping MPs </a:t>
            </a:r>
            <a:r>
              <a:rPr lang="en-GB" sz="1600" i="0" dirty="0"/>
              <a:t>and party leaders in touch with the </a:t>
            </a:r>
            <a:r>
              <a:rPr lang="en-GB" sz="1600" i="0" dirty="0" smtClean="0"/>
              <a:t>electorate. 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0445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ea typeface="ＭＳ Ｐゴシック" charset="0"/>
                <a:cs typeface="+mj-cs"/>
              </a:rPr>
              <a:t>Thank you for your attention</a:t>
            </a:r>
            <a:endParaRPr lang="fr-FR">
              <a:ea typeface="ＭＳ Ｐゴシック" charset="0"/>
              <a:cs typeface="+mj-cs"/>
            </a:endParaRPr>
          </a:p>
        </p:txBody>
      </p:sp>
      <p:pic>
        <p:nvPicPr>
          <p:cNvPr id="2050" name="Picture 2" descr="I:\Cristina PC\Pictures\2013 01 22-25 George Senegal\DSC0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Parliamentary Support</a:t>
            </a:r>
            <a:endParaRPr lang="en-US" sz="2400" dirty="0">
              <a:ea typeface="ＭＳ Ｐゴシック" charset="0"/>
            </a:endParaRPr>
          </a:p>
        </p:txBody>
      </p:sp>
      <p:pic>
        <p:nvPicPr>
          <p:cNvPr id="6" name="Content Placeholder 5" descr="SA Parliame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552" r="14552"/>
          <a:stretch>
            <a:fillRect/>
          </a:stretch>
        </p:blipFill>
        <p:spPr>
          <a:xfrm>
            <a:off x="323850" y="2349500"/>
            <a:ext cx="4038600" cy="35290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3438" y="2205038"/>
            <a:ext cx="4392612" cy="40338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2000" i="0" dirty="0" smtClean="0">
                <a:ea typeface="ＭＳ Ｐゴシック" charset="0"/>
              </a:rPr>
              <a:t>Parliaments are a </a:t>
            </a:r>
            <a:r>
              <a:rPr lang="en-US" sz="2000" b="1" i="0" dirty="0" smtClean="0">
                <a:ea typeface="ＭＳ Ｐゴシック" charset="0"/>
              </a:rPr>
              <a:t>key component of every democracy</a:t>
            </a:r>
          </a:p>
          <a:p>
            <a:pPr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2000" i="0" dirty="0" smtClean="0">
                <a:ea typeface="ＭＳ Ｐゴシック" charset="0"/>
              </a:rPr>
              <a:t>Important entry point for </a:t>
            </a:r>
            <a:r>
              <a:rPr lang="en-US" sz="2000" b="1" i="0" dirty="0" smtClean="0">
                <a:solidFill>
                  <a:srgbClr val="FCD200"/>
                </a:solidFill>
                <a:ea typeface="ＭＳ Ｐゴシック" charset="0"/>
              </a:rPr>
              <a:t>popular participation</a:t>
            </a:r>
            <a:r>
              <a:rPr lang="en-US" sz="2000" i="0" dirty="0" smtClean="0">
                <a:solidFill>
                  <a:srgbClr val="FCD200"/>
                </a:solidFill>
                <a:ea typeface="ＭＳ Ｐゴシック" charset="0"/>
              </a:rPr>
              <a:t> </a:t>
            </a:r>
            <a:r>
              <a:rPr lang="en-US" sz="2000" i="0" dirty="0" smtClean="0">
                <a:ea typeface="ＭＳ Ｐゴシック" charset="0"/>
              </a:rPr>
              <a:t>and </a:t>
            </a:r>
            <a:r>
              <a:rPr lang="en-US" sz="2000" b="1" i="0" dirty="0" smtClean="0">
                <a:solidFill>
                  <a:srgbClr val="FCD200"/>
                </a:solidFill>
                <a:ea typeface="ＭＳ Ｐゴシック" charset="0"/>
              </a:rPr>
              <a:t>domestic accountability</a:t>
            </a:r>
          </a:p>
          <a:p>
            <a:pPr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2000" i="0" dirty="0" smtClean="0">
                <a:ea typeface="ＭＳ Ｐゴシック" charset="0"/>
              </a:rPr>
              <a:t>Strengthening </a:t>
            </a:r>
            <a:r>
              <a:rPr lang="en-US" sz="2000" b="1" i="0" dirty="0" smtClean="0">
                <a:solidFill>
                  <a:srgbClr val="FCD200"/>
                </a:solidFill>
                <a:ea typeface="ＭＳ Ｐゴシック" charset="0"/>
              </a:rPr>
              <a:t>Parliamentary Functions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1600" b="0" dirty="0" smtClean="0">
                <a:ea typeface="ＭＳ Ｐゴシック" charset="0"/>
              </a:rPr>
              <a:t>Legislative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1600" b="0" dirty="0" smtClean="0">
                <a:ea typeface="ＭＳ Ｐゴシック" charset="0"/>
              </a:rPr>
              <a:t>Representative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1600" b="0" dirty="0" smtClean="0">
                <a:ea typeface="ＭＳ Ｐゴシック" charset="0"/>
              </a:rPr>
              <a:t>Oversight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Tx/>
              <a:defRPr/>
            </a:pPr>
            <a:r>
              <a:rPr lang="en-US" sz="1600" b="0" dirty="0" smtClean="0">
                <a:ea typeface="ＭＳ Ｐゴシック" charset="0"/>
              </a:rPr>
              <a:t>National Budget</a:t>
            </a:r>
            <a:endParaRPr lang="en-US" sz="1600" b="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Parliamentary Support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000" i="0" dirty="0" smtClean="0">
                <a:ea typeface="ＭＳ Ｐゴシック" charset="0"/>
              </a:rPr>
              <a:t>Relatively </a:t>
            </a:r>
            <a:r>
              <a:rPr lang="en-US" sz="2000" b="1" i="0" dirty="0" smtClean="0">
                <a:solidFill>
                  <a:srgbClr val="FCD200"/>
                </a:solidFill>
                <a:ea typeface="ＭＳ Ｐゴシック" charset="0"/>
              </a:rPr>
              <a:t>young field </a:t>
            </a:r>
            <a:r>
              <a:rPr lang="en-US" sz="2000" i="0" dirty="0" smtClean="0">
                <a:ea typeface="ＭＳ Ｐゴシック" charset="0"/>
              </a:rPr>
              <a:t>in democracy support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000" i="0" dirty="0" smtClean="0">
                <a:ea typeface="ＭＳ Ｐゴシック" charset="0"/>
              </a:rPr>
              <a:t>Support through capacity building and/or budget support </a:t>
            </a:r>
            <a:r>
              <a:rPr lang="en-US" sz="2000" i="0" dirty="0" err="1" smtClean="0">
                <a:ea typeface="ＭＳ Ｐゴシック" charset="0"/>
              </a:rPr>
              <a:t>programmes</a:t>
            </a:r>
            <a:endParaRPr lang="en-US" sz="2000" i="0" dirty="0" smtClean="0">
              <a:ea typeface="ＭＳ Ｐゴシック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endParaRPr lang="en-US" sz="2000" i="0" dirty="0" smtClean="0">
              <a:ea typeface="ＭＳ Ｐゴシック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000" b="1" i="0" dirty="0" smtClean="0">
                <a:solidFill>
                  <a:srgbClr val="FCD200"/>
                </a:solidFill>
                <a:ea typeface="ＭＳ Ｐゴシック" charset="0"/>
              </a:rPr>
              <a:t>Traditional parliamentary support</a:t>
            </a:r>
            <a:r>
              <a:rPr lang="en-US" sz="2000" i="0" dirty="0" smtClean="0">
                <a:solidFill>
                  <a:srgbClr val="FCD200"/>
                </a:solidFill>
                <a:ea typeface="ＭＳ Ｐゴシック" charset="0"/>
              </a:rPr>
              <a:t> </a:t>
            </a:r>
            <a:r>
              <a:rPr lang="en-US" sz="2000" i="0" dirty="0" smtClean="0">
                <a:ea typeface="ＭＳ Ｐゴシック" charset="0"/>
              </a:rPr>
              <a:t>focused 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1600" dirty="0" smtClean="0">
                <a:ea typeface="ＭＳ Ｐゴシック" charset="0"/>
              </a:rPr>
              <a:t>Capacity building of MPs and administrative staff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1600" smtClean="0">
                <a:ea typeface="ＭＳ Ｐゴシック" charset="0"/>
              </a:rPr>
              <a:t>Strengthening </a:t>
            </a:r>
            <a:r>
              <a:rPr lang="en-US" sz="1600" dirty="0" smtClean="0">
                <a:ea typeface="ＭＳ Ｐゴシック" charset="0"/>
              </a:rPr>
              <a:t>internal organization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1600" dirty="0" smtClean="0">
                <a:ea typeface="ＭＳ Ｐゴシック" charset="0"/>
              </a:rPr>
              <a:t>Strong focus on Lawmaking</a:t>
            </a:r>
          </a:p>
          <a:p>
            <a:pPr>
              <a:buClrTx/>
              <a:defRPr/>
            </a:pPr>
            <a:endParaRPr lang="en-US" sz="2200" dirty="0">
              <a:ea typeface="ＭＳ Ｐゴシック" charset="0"/>
            </a:endParaRPr>
          </a:p>
          <a:p>
            <a:pPr marL="0" indent="0">
              <a:buClrTx/>
              <a:buFontTx/>
              <a:buNone/>
              <a:defRPr/>
            </a:pPr>
            <a:endParaRPr lang="en-US" sz="1800" i="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496300" cy="936625"/>
          </a:xfrm>
        </p:spPr>
        <p:txBody>
          <a:bodyPr/>
          <a:lstStyle/>
          <a:p>
            <a:r>
              <a:rPr lang="en-US" sz="2400" smtClean="0"/>
              <a:t>Parliamentary Support Today: </a:t>
            </a:r>
            <a:r>
              <a:rPr lang="en-US" sz="2400" smtClean="0">
                <a:solidFill>
                  <a:srgbClr val="FCD200"/>
                </a:solidFill>
              </a:rPr>
              <a:t>The 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387600"/>
            <a:ext cx="8640762" cy="44656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1800" i="0" smtClean="0"/>
              <a:t>Need to refocus support on </a:t>
            </a:r>
            <a:r>
              <a:rPr lang="en-US" sz="1800" b="1" i="0" smtClean="0">
                <a:solidFill>
                  <a:srgbClr val="FCD200"/>
                </a:solidFill>
              </a:rPr>
              <a:t>strengthening oversight, outreach and representation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en-US" sz="1600" b="0" i="1" smtClean="0"/>
              <a:t>Areas of attention: National budget process, security sector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1800" i="0" smtClean="0"/>
              <a:t>Connect Parliament with </a:t>
            </a:r>
            <a:r>
              <a:rPr lang="en-US" sz="1800" b="1" i="0" smtClean="0">
                <a:solidFill>
                  <a:srgbClr val="FCD200"/>
                </a:solidFill>
              </a:rPr>
              <a:t>citizens: </a:t>
            </a:r>
            <a:r>
              <a:rPr lang="en-US" sz="1600" smtClean="0"/>
              <a:t>CSOs &amp; Media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</a:pPr>
            <a:endParaRPr lang="en-US" sz="1800" b="1" i="0" smtClean="0">
              <a:solidFill>
                <a:srgbClr val="FCD2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1800" b="1" i="0" smtClean="0">
                <a:solidFill>
                  <a:srgbClr val="FCD200"/>
                </a:solidFill>
              </a:rPr>
              <a:t>EIDHR:</a:t>
            </a:r>
            <a:r>
              <a:rPr lang="en-US" sz="1800" i="0" smtClean="0"/>
              <a:t> </a:t>
            </a:r>
            <a:r>
              <a:rPr lang="en-US" sz="1600" smtClean="0"/>
              <a:t>support to parliamentary monitoring, watchdog CSOs, thinks thanks – facilitating interaction CSOs &amp; Parliamentary Committees 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</a:pPr>
            <a:endParaRPr lang="en-US" sz="1800" b="1" i="0" smtClean="0">
              <a:solidFill>
                <a:srgbClr val="FCD2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1800" i="0" smtClean="0"/>
              <a:t>Need to </a:t>
            </a:r>
            <a:r>
              <a:rPr lang="en-US" sz="1800" b="1" i="0" smtClean="0">
                <a:solidFill>
                  <a:srgbClr val="FCD200"/>
                </a:solidFill>
              </a:rPr>
              <a:t>integrate</a:t>
            </a:r>
            <a:r>
              <a:rPr lang="en-US" sz="1800" i="0" smtClean="0">
                <a:solidFill>
                  <a:srgbClr val="FCD200"/>
                </a:solidFill>
              </a:rPr>
              <a:t> </a:t>
            </a:r>
            <a:r>
              <a:rPr lang="en-US" sz="1800" i="0" smtClean="0"/>
              <a:t>parliamentary support in broader </a:t>
            </a:r>
            <a:r>
              <a:rPr lang="en-US" sz="1800" b="1" i="0" smtClean="0">
                <a:solidFill>
                  <a:srgbClr val="FCD200"/>
                </a:solidFill>
              </a:rPr>
              <a:t>democratic</a:t>
            </a:r>
            <a:r>
              <a:rPr lang="en-US" sz="1800" i="0" smtClean="0">
                <a:solidFill>
                  <a:srgbClr val="FCD200"/>
                </a:solidFill>
              </a:rPr>
              <a:t> </a:t>
            </a:r>
            <a:r>
              <a:rPr lang="en-US" sz="1800" i="0" smtClean="0"/>
              <a:t>and/or </a:t>
            </a:r>
            <a:r>
              <a:rPr lang="en-US" sz="1800" b="1" i="0" smtClean="0">
                <a:solidFill>
                  <a:srgbClr val="FCD200"/>
                </a:solidFill>
              </a:rPr>
              <a:t>transitional processes </a:t>
            </a:r>
            <a:r>
              <a:rPr lang="en-US" sz="1800" i="0" smtClean="0"/>
              <a:t>(+ newly elected parliaments)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412777"/>
            <a:ext cx="4762871" cy="4608612"/>
          </a:xfrm>
        </p:spPr>
        <p:txBody>
          <a:bodyPr/>
          <a:lstStyle/>
          <a:p>
            <a:endParaRPr lang="en-GB" sz="2000" i="0" dirty="0" smtClean="0"/>
          </a:p>
          <a:p>
            <a:endParaRPr lang="en-GB" sz="2000" i="0" dirty="0"/>
          </a:p>
          <a:p>
            <a:r>
              <a:rPr lang="en-GB" sz="2000" i="0" dirty="0" smtClean="0"/>
              <a:t>An </a:t>
            </a:r>
            <a:r>
              <a:rPr lang="en-GB" sz="2000" i="0" dirty="0"/>
              <a:t>EU project strengthens the involvement </a:t>
            </a:r>
            <a:r>
              <a:rPr lang="en-GB" sz="2000" i="0" dirty="0" smtClean="0"/>
              <a:t>of Morocco’s </a:t>
            </a:r>
            <a:r>
              <a:rPr lang="en-GB" sz="2000" i="0" dirty="0"/>
              <a:t>parliamentarians in the state’s </a:t>
            </a:r>
            <a:r>
              <a:rPr lang="en-GB" sz="2000" i="0" dirty="0" smtClean="0"/>
              <a:t>budgetary process </a:t>
            </a:r>
            <a:r>
              <a:rPr lang="en-GB" sz="2000" i="0" dirty="0"/>
              <a:t>and serves to </a:t>
            </a:r>
            <a:r>
              <a:rPr lang="en-GB" sz="2000" i="0" dirty="0" smtClean="0"/>
              <a:t> help </a:t>
            </a:r>
            <a:r>
              <a:rPr lang="en-GB" sz="2000" i="0" dirty="0"/>
              <a:t>them better </a:t>
            </a:r>
            <a:r>
              <a:rPr lang="en-GB" sz="2000" i="0" dirty="0" smtClean="0"/>
              <a:t>understand technical </a:t>
            </a:r>
            <a:r>
              <a:rPr lang="en-GB" sz="2000" i="0" dirty="0"/>
              <a:t>issues behind it as well as strengthen </a:t>
            </a:r>
            <a:r>
              <a:rPr lang="en-GB" sz="2000" i="0" dirty="0" smtClean="0"/>
              <a:t>their involvement </a:t>
            </a:r>
            <a:r>
              <a:rPr lang="en-GB" sz="2000" i="0" dirty="0"/>
              <a:t>in the Ministry of Finance’s </a:t>
            </a:r>
            <a:r>
              <a:rPr lang="en-GB" sz="2000" i="0" dirty="0" err="1" smtClean="0"/>
              <a:t>ongoing</a:t>
            </a:r>
            <a:r>
              <a:rPr lang="en-GB" sz="2000" i="0" dirty="0" smtClean="0"/>
              <a:t> reform </a:t>
            </a:r>
            <a:r>
              <a:rPr lang="en-GB" sz="2000" i="0" dirty="0"/>
              <a:t>of Morocco’s finance law.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923928" cy="29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36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solidFill>
                  <a:schemeClr val="accent2"/>
                </a:solidFill>
              </a:rPr>
              <a:t>			Morocco</a:t>
            </a:r>
            <a:endParaRPr lang="en-GB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BE" sz="800" i="0" smtClean="0"/>
          </a:p>
          <a:p>
            <a:pPr>
              <a:lnSpc>
                <a:spcPct val="80000"/>
              </a:lnSpc>
            </a:pPr>
            <a:endParaRPr lang="fr-BE" sz="1200" b="1" i="0" smtClean="0"/>
          </a:p>
          <a:p>
            <a:pPr>
              <a:lnSpc>
                <a:spcPct val="80000"/>
              </a:lnSpc>
            </a:pPr>
            <a:r>
              <a:rPr lang="fr-BE" sz="1200" b="1" i="0" smtClean="0">
                <a:solidFill>
                  <a:schemeClr val="accent2"/>
                </a:solidFill>
              </a:rPr>
              <a:t>Specific project on strengthening domestic accountability and Morocco’s parliament – through EIDHR with only 100000 EUR</a:t>
            </a:r>
            <a:endParaRPr lang="en-GB" sz="1200" b="1" i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fr-BE" sz="1200" b="1" i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GB" sz="1200" i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i="0" smtClean="0">
                <a:solidFill>
                  <a:schemeClr val="accent2"/>
                </a:solidFill>
              </a:rPr>
              <a:t>Aim: strengthening Morrocan MPs’ involvement in the national budgetary process and their involvement in the reform of Morocco’s finance law, by</a:t>
            </a:r>
            <a:endParaRPr lang="fr-BE" sz="1200" i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BE" sz="1200" i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200" b="0" smtClean="0">
                <a:solidFill>
                  <a:schemeClr val="accent2"/>
                </a:solidFill>
              </a:rPr>
              <a:t>Targeting 30 MPs from different political parties</a:t>
            </a:r>
          </a:p>
          <a:p>
            <a:pPr lvl="1">
              <a:lnSpc>
                <a:spcPct val="80000"/>
              </a:lnSpc>
            </a:pPr>
            <a:r>
              <a:rPr lang="en-GB" sz="1200" b="0" smtClean="0">
                <a:solidFill>
                  <a:schemeClr val="accent2"/>
                </a:solidFill>
              </a:rPr>
              <a:t>Training activities, analytical reports, reflexion workshops</a:t>
            </a:r>
          </a:p>
          <a:p>
            <a:pPr>
              <a:lnSpc>
                <a:spcPct val="80000"/>
              </a:lnSpc>
            </a:pPr>
            <a:endParaRPr lang="fr-BE" sz="1200" i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fr-BE" sz="1200" i="0" smtClean="0">
                <a:solidFill>
                  <a:schemeClr val="accent2"/>
                </a:solidFill>
              </a:rPr>
              <a:t>Main project outcomes: </a:t>
            </a:r>
          </a:p>
          <a:p>
            <a:pPr>
              <a:lnSpc>
                <a:spcPct val="80000"/>
              </a:lnSpc>
              <a:buFontTx/>
              <a:buNone/>
            </a:pPr>
            <a:endParaRPr lang="fr-BE" sz="1200" i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200" b="0" smtClean="0">
                <a:solidFill>
                  <a:schemeClr val="accent2"/>
                </a:solidFill>
              </a:rPr>
              <a:t>Authoritative multi-party report, serving as a reference manual and outlining the Parliament’s vision on budget reform. </a:t>
            </a:r>
          </a:p>
          <a:p>
            <a:pPr lvl="1">
              <a:lnSpc>
                <a:spcPct val="80000"/>
              </a:lnSpc>
            </a:pPr>
            <a:r>
              <a:rPr lang="fr-BE" sz="1200" b="0" smtClean="0">
                <a:solidFill>
                  <a:schemeClr val="accent2"/>
                </a:solidFill>
              </a:rPr>
              <a:t>Proposed legislation</a:t>
            </a:r>
          </a:p>
          <a:p>
            <a:pPr lvl="1">
              <a:lnSpc>
                <a:spcPct val="80000"/>
              </a:lnSpc>
            </a:pPr>
            <a:r>
              <a:rPr lang="en-GB" sz="1200" b="0" smtClean="0">
                <a:solidFill>
                  <a:schemeClr val="accent2"/>
                </a:solidFill>
              </a:rPr>
              <a:t>political enhancement of the Moroccan Parliament and strengthened the balance of political institutions.</a:t>
            </a:r>
          </a:p>
          <a:p>
            <a:pPr lvl="1">
              <a:lnSpc>
                <a:spcPct val="80000"/>
              </a:lnSpc>
            </a:pPr>
            <a:endParaRPr lang="en-GB" sz="1200" b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fr-BE" sz="1200" smtClean="0">
                <a:solidFill>
                  <a:schemeClr val="accent2"/>
                </a:solidFill>
              </a:rPr>
              <a:t>Senegal</a:t>
            </a:r>
            <a:r>
              <a:rPr lang="fr-BE" sz="1200" smtClean="0">
                <a:solidFill>
                  <a:schemeClr val="accent2"/>
                </a:solidFill>
              </a:rPr>
              <a:t>, </a:t>
            </a:r>
            <a:r>
              <a:rPr lang="fr-BE" sz="1200" smtClean="0">
                <a:solidFill>
                  <a:schemeClr val="accent2"/>
                </a:solidFill>
              </a:rPr>
              <a:t>Kyrgyzstan</a:t>
            </a:r>
            <a:endParaRPr lang="en-GB" sz="1200" b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endParaRPr lang="en-GB" sz="1200" b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endParaRPr lang="en-GB" sz="1200" b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GB" sz="1200" b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endParaRPr lang="en-GB" sz="1200" b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GB" sz="1200" i="0" smtClean="0">
              <a:solidFill>
                <a:schemeClr val="accent2"/>
              </a:solidFill>
            </a:endParaRPr>
          </a:p>
        </p:txBody>
      </p:sp>
      <p:pic>
        <p:nvPicPr>
          <p:cNvPr id="16388" name="Picture 5" descr="morocco-unemployed-you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052513"/>
            <a:ext cx="31305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268413"/>
            <a:ext cx="8763000" cy="936625"/>
          </a:xfrm>
        </p:spPr>
        <p:txBody>
          <a:bodyPr/>
          <a:lstStyle/>
          <a:p>
            <a:pPr algn="ctr"/>
            <a:r>
              <a:rPr lang="en-US" sz="2400" smtClean="0"/>
              <a:t>Several </a:t>
            </a:r>
            <a:r>
              <a:rPr lang="en-US" sz="2400" smtClean="0"/>
              <a:t>models of </a:t>
            </a:r>
            <a:r>
              <a:rPr lang="en-US" sz="2400" smtClean="0"/>
              <a:t>parliamentary </a:t>
            </a:r>
            <a:r>
              <a:rPr lang="en-US" sz="2400" smtClean="0"/>
              <a:t>strengthening</a:t>
            </a:r>
            <a:endParaRPr lang="en-US" sz="2400"/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0" y="2209800"/>
            <a:ext cx="8686800" cy="4419600"/>
          </a:xfrm>
        </p:spPr>
        <p:txBody>
          <a:bodyPr/>
          <a:lstStyle/>
          <a:p>
            <a:r>
              <a:rPr lang="en-US" sz="1800" i="0" smtClean="0">
                <a:ea typeface="ＭＳ Ｐゴシック" charset="0"/>
                <a:cs typeface="+mn-cs"/>
              </a:rPr>
              <a:t>1.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Short-term, ad </a:t>
            </a:r>
            <a:r>
              <a:rPr lang="en-US" sz="1800" b="1" i="0" smtClean="0">
                <a:solidFill>
                  <a:srgbClr val="FCD200"/>
                </a:solidFill>
                <a:ea typeface="ＭＳ Ｐゴシック" charset="0"/>
                <a:cs typeface="+mn-cs"/>
              </a:rPr>
              <a:t>hoc </a:t>
            </a:r>
            <a:r>
              <a:rPr lang="en-US" sz="1800" i="0" smtClean="0">
                <a:ea typeface="ＭＳ Ｐゴシック" charset="0"/>
                <a:cs typeface="+mn-cs"/>
              </a:rPr>
              <a:t>to </a:t>
            </a:r>
            <a:r>
              <a:rPr lang="en-US" sz="1800" i="0" smtClean="0">
                <a:ea typeface="ＭＳ Ｐゴシック" charset="0"/>
                <a:cs typeface="+mn-cs"/>
              </a:rPr>
              <a:t>develop the capacity </a:t>
            </a:r>
            <a:r>
              <a:rPr lang="en-US" sz="1800" i="0" smtClean="0">
                <a:ea typeface="ＭＳ Ｐゴシック" charset="0"/>
                <a:cs typeface="+mn-cs"/>
              </a:rPr>
              <a:t>of </a:t>
            </a:r>
            <a:r>
              <a:rPr lang="en-US" sz="1800" i="0" smtClean="0">
                <a:ea typeface="ＭＳ Ｐゴシック" charset="0"/>
                <a:cs typeface="+mn-cs"/>
              </a:rPr>
              <a:t>parliament (MPs + staff) on functions</a:t>
            </a:r>
            <a:r>
              <a:rPr lang="en-US" sz="1800" i="0" smtClean="0">
                <a:ea typeface="ＭＳ Ｐゴシック" charset="0"/>
                <a:cs typeface="+mn-cs"/>
              </a:rPr>
              <a:t>, procedure and duties</a:t>
            </a:r>
            <a:r>
              <a:rPr lang="en-US" sz="1800" i="0" smtClean="0">
                <a:ea typeface="ＭＳ Ｐゴシック" charset="0"/>
                <a:cs typeface="+mn-cs"/>
              </a:rPr>
              <a:t>. </a:t>
            </a:r>
            <a:endParaRPr lang="en-US" sz="1800" i="0" smtClean="0">
              <a:ea typeface="ＭＳ Ｐゴシック" charset="0"/>
              <a:cs typeface="+mn-cs"/>
            </a:endParaRPr>
          </a:p>
          <a:p>
            <a:endParaRPr lang="en-US" sz="1800" i="0" smtClean="0">
              <a:ea typeface="ＭＳ Ｐゴシック" charset="0"/>
              <a:cs typeface="+mn-cs"/>
            </a:endParaRPr>
          </a:p>
          <a:p>
            <a:r>
              <a:rPr lang="en-US" sz="1800" i="0" smtClean="0">
                <a:ea typeface="ＭＳ Ｐゴシック" charset="0"/>
                <a:cs typeface="+mn-cs"/>
              </a:rPr>
              <a:t>2.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Multi-year</a:t>
            </a:r>
            <a:r>
              <a:rPr lang="en-US" sz="1800" i="0" smtClean="0">
                <a:ea typeface="ＭＳ Ｐゴシック" charset="0"/>
                <a:cs typeface="+mn-cs"/>
              </a:rPr>
              <a:t> </a:t>
            </a:r>
            <a:r>
              <a:rPr lang="en-US" sz="1800" i="0" smtClean="0">
                <a:ea typeface="ＭＳ Ｐゴシック" charset="0"/>
                <a:cs typeface="+mn-cs"/>
              </a:rPr>
              <a:t>programmes </a:t>
            </a:r>
            <a:r>
              <a:rPr lang="en-US" sz="1800" i="0" smtClean="0">
                <a:ea typeface="ＭＳ Ｐゴシック" charset="0"/>
                <a:cs typeface="+mn-cs"/>
              </a:rPr>
              <a:t>focused on focused </a:t>
            </a:r>
            <a:r>
              <a:rPr lang="en-US" sz="1800" i="0" smtClean="0">
                <a:ea typeface="ＭＳ Ｐゴシック" charset="0"/>
                <a:cs typeface="+mn-cs"/>
              </a:rPr>
              <a:t>on institutional and organisational </a:t>
            </a:r>
            <a:r>
              <a:rPr lang="en-US" sz="1800" i="0" smtClean="0">
                <a:ea typeface="ＭＳ Ｐゴシック" charset="0"/>
                <a:cs typeface="+mn-cs"/>
              </a:rPr>
              <a:t>reform</a:t>
            </a:r>
            <a:r>
              <a:rPr lang="en-US" sz="1800" i="0" smtClean="0">
                <a:ea typeface="ＭＳ Ｐゴシック" charset="0"/>
                <a:cs typeface="+mn-cs"/>
              </a:rPr>
              <a:t>.</a:t>
            </a:r>
          </a:p>
          <a:p>
            <a:endParaRPr lang="en-US" sz="1800" i="0" smtClean="0">
              <a:ea typeface="ＭＳ Ｐゴシック" charset="0"/>
              <a:cs typeface="+mn-cs"/>
            </a:endParaRPr>
          </a:p>
          <a:p>
            <a:r>
              <a:rPr lang="en-US" sz="1800" i="0" smtClean="0">
                <a:ea typeface="ＭＳ Ｐゴシック" charset="0"/>
                <a:cs typeface="+mn-cs"/>
              </a:rPr>
              <a:t>3.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Integrated multi-year democracy </a:t>
            </a:r>
            <a:r>
              <a:rPr lang="en-US" sz="1800" b="1" i="0" smtClean="0">
                <a:solidFill>
                  <a:srgbClr val="FCD200"/>
                </a:solidFill>
                <a:ea typeface="ＭＳ Ｐゴシック" charset="0"/>
                <a:cs typeface="+mn-cs"/>
              </a:rPr>
              <a:t>programmes </a:t>
            </a:r>
            <a:r>
              <a:rPr lang="en-US" sz="1800" i="0" smtClean="0">
                <a:ea typeface="ＭＳ Ｐゴシック" charset="0"/>
                <a:cs typeface="+mn-cs"/>
              </a:rPr>
              <a:t>with </a:t>
            </a:r>
            <a:r>
              <a:rPr lang="en-US" sz="1800" i="0" smtClean="0">
                <a:ea typeface="ＭＳ Ｐゴシック" charset="0"/>
                <a:cs typeface="+mn-cs"/>
              </a:rPr>
              <a:t>parliaments as only one element of the programme and also including support to other democratic institutions and organisations</a:t>
            </a:r>
            <a:r>
              <a:rPr lang="en-US" sz="1800" i="0" smtClean="0">
                <a:ea typeface="ＭＳ Ｐゴシック" charset="0"/>
                <a:cs typeface="+mn-cs"/>
              </a:rPr>
              <a:t>. </a:t>
            </a:r>
            <a:endParaRPr lang="en-US" sz="1800" i="0" smtClean="0">
              <a:ea typeface="ＭＳ Ｐゴシック" charset="0"/>
              <a:cs typeface="+mn-cs"/>
            </a:endParaRPr>
          </a:p>
          <a:p>
            <a:endParaRPr lang="en-US" sz="1800" i="0" smtClean="0">
              <a:ea typeface="ＭＳ Ｐゴシック" charset="0"/>
              <a:cs typeface="+mn-cs"/>
            </a:endParaRPr>
          </a:p>
          <a:p>
            <a:r>
              <a:rPr lang="en-US" sz="1800" i="0" smtClean="0">
                <a:ea typeface="ＭＳ Ｐゴシック" charset="0"/>
                <a:cs typeface="+mn-cs"/>
              </a:rPr>
              <a:t>4.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Issue-based </a:t>
            </a:r>
            <a:r>
              <a:rPr lang="en-US" sz="1800" b="1" i="0" smtClean="0">
                <a:solidFill>
                  <a:srgbClr val="FCD200"/>
                </a:solidFill>
                <a:ea typeface="ＭＳ Ｐゴシック" charset="0"/>
                <a:cs typeface="+mn-cs"/>
              </a:rPr>
              <a:t>programmes </a:t>
            </a:r>
            <a:r>
              <a:rPr lang="en-US" sz="1800" i="0" smtClean="0">
                <a:ea typeface="ＭＳ Ｐゴシック" charset="0"/>
                <a:cs typeface="+mn-cs"/>
              </a:rPr>
              <a:t>to </a:t>
            </a:r>
            <a:r>
              <a:rPr lang="en-US" sz="1800" i="0" smtClean="0">
                <a:ea typeface="ＭＳ Ｐゴシック" charset="0"/>
                <a:cs typeface="+mn-cs"/>
              </a:rPr>
              <a:t>achieve </a:t>
            </a:r>
            <a:r>
              <a:rPr lang="en-US" sz="1800" i="0" smtClean="0">
                <a:ea typeface="ＭＳ Ｐゴシック" charset="0"/>
                <a:cs typeface="+mn-cs"/>
              </a:rPr>
              <a:t>more </a:t>
            </a:r>
            <a:r>
              <a:rPr lang="en-US" sz="1800" i="0" smtClean="0">
                <a:ea typeface="ＭＳ Ｐゴシック" charset="0"/>
                <a:cs typeface="+mn-cs"/>
              </a:rPr>
              <a:t>targeted, policy objectives, either as </a:t>
            </a:r>
            <a:r>
              <a:rPr lang="en-US" sz="1800" i="0" smtClean="0">
                <a:ea typeface="ＭＳ Ｐゴシック" charset="0"/>
                <a:cs typeface="+mn-cs"/>
              </a:rPr>
              <a:t>a </a:t>
            </a:r>
            <a:r>
              <a:rPr lang="en-US" sz="1800" i="0" smtClean="0">
                <a:ea typeface="ＭＳ Ｐゴシック" charset="0"/>
                <a:cs typeface="+mn-cs"/>
              </a:rPr>
              <a:t>project </a:t>
            </a:r>
            <a:r>
              <a:rPr lang="en-US" sz="1800" i="0" smtClean="0">
                <a:ea typeface="ＭＳ Ｐゴシック" charset="0"/>
                <a:cs typeface="+mn-cs"/>
              </a:rPr>
              <a:t>or </a:t>
            </a:r>
            <a:r>
              <a:rPr lang="en-US" sz="1800" i="0" smtClean="0">
                <a:ea typeface="ＭＳ Ｐゴシック" charset="0"/>
                <a:cs typeface="+mn-cs"/>
              </a:rPr>
              <a:t>as </a:t>
            </a:r>
            <a:r>
              <a:rPr lang="en-US" sz="1800" i="0" smtClean="0">
                <a:ea typeface="ＭＳ Ｐゴシック" charset="0"/>
                <a:cs typeface="+mn-cs"/>
              </a:rPr>
              <a:t>a </a:t>
            </a:r>
            <a:r>
              <a:rPr lang="en-US" sz="1800" i="0" smtClean="0">
                <a:ea typeface="ＭＳ Ｐゴシック" charset="0"/>
                <a:cs typeface="+mn-cs"/>
              </a:rPr>
              <a:t>broader sectoral programme. </a:t>
            </a:r>
          </a:p>
          <a:p>
            <a:endParaRPr lang="en-US" sz="1800" i="0" smtClean="0">
              <a:ea typeface="ＭＳ Ｐゴシック" charset="0"/>
              <a:cs typeface="+mn-cs"/>
            </a:endParaRPr>
          </a:p>
          <a:p>
            <a:pPr lvl="1"/>
            <a:r>
              <a:rPr lang="en-US" sz="1400" smtClean="0">
                <a:ea typeface="ＭＳ Ｐゴシック" charset="0"/>
                <a:cs typeface="+mn-cs"/>
              </a:rPr>
              <a:t>Need to </a:t>
            </a:r>
            <a:r>
              <a:rPr lang="en-US" sz="1400" i="0" smtClean="0">
                <a:ea typeface="ＭＳ Ｐゴシック" charset="0"/>
                <a:cs typeface="+mn-cs"/>
              </a:rPr>
              <a:t>work </a:t>
            </a:r>
            <a:r>
              <a:rPr lang="en-US" sz="1400" i="0" smtClean="0">
                <a:ea typeface="ＭＳ Ｐゴシック" charset="0"/>
                <a:cs typeface="+mn-cs"/>
              </a:rPr>
              <a:t>on outreach of parliaments to CSOs, media</a:t>
            </a:r>
            <a:r>
              <a:rPr lang="en-US" sz="1400" i="0" smtClean="0">
                <a:ea typeface="ＭＳ Ｐゴシック" charset="0"/>
                <a:cs typeface="+mn-cs"/>
              </a:rPr>
              <a:t>, </a:t>
            </a:r>
            <a:r>
              <a:rPr lang="en-US" sz="1400" i="0" smtClean="0">
                <a:ea typeface="ＭＳ Ｐゴシック" charset="0"/>
                <a:cs typeface="+mn-cs"/>
              </a:rPr>
              <a:t>political </a:t>
            </a:r>
            <a:r>
              <a:rPr lang="en-US" sz="1400" smtClean="0">
                <a:ea typeface="ＭＳ Ｐゴシック" charset="0"/>
                <a:cs typeface="+mn-cs"/>
              </a:rPr>
              <a:t>p</a:t>
            </a:r>
            <a:r>
              <a:rPr lang="en-US" sz="1400" i="0" smtClean="0">
                <a:ea typeface="ＭＳ Ｐゴシック" charset="0"/>
                <a:cs typeface="+mn-cs"/>
              </a:rPr>
              <a:t>arties </a:t>
            </a:r>
            <a:r>
              <a:rPr lang="en-US" sz="1400" i="0" smtClean="0">
                <a:ea typeface="ＭＳ Ｐゴシック" charset="0"/>
                <a:cs typeface="+mn-cs"/>
              </a:rPr>
              <a:t>and </a:t>
            </a:r>
            <a:r>
              <a:rPr lang="en-US" sz="1400" i="0" smtClean="0">
                <a:ea typeface="ＭＳ Ｐゴシック" charset="0"/>
                <a:cs typeface="+mn-cs"/>
              </a:rPr>
              <a:t>constituencies</a:t>
            </a:r>
            <a:r>
              <a:rPr lang="en-US" sz="1400" i="0" smtClean="0">
                <a:ea typeface="ＭＳ Ｐゴシック" charset="0"/>
                <a:cs typeface="+mn-cs"/>
              </a:rPr>
              <a:t>.</a:t>
            </a:r>
            <a:endParaRPr lang="en-US" sz="1400" i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268413"/>
            <a:ext cx="8763000" cy="936625"/>
          </a:xfrm>
        </p:spPr>
        <p:txBody>
          <a:bodyPr/>
          <a:lstStyle/>
          <a:p>
            <a:pPr algn="ctr"/>
            <a:r>
              <a:rPr lang="en-US" sz="2400" smtClean="0"/>
              <a:t> Effective parliament support programmes</a:t>
            </a:r>
            <a:endParaRPr lang="en-US" sz="2400"/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0"/>
            <a:ext cx="8686800" cy="4419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i="0" smtClean="0">
                <a:ea typeface="ＭＳ Ｐゴシック" charset="0"/>
                <a:cs typeface="+mn-cs"/>
              </a:rPr>
              <a:t>understand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political economy of the parliaments </a:t>
            </a:r>
            <a:r>
              <a:rPr lang="en-US" sz="1800" i="0" smtClean="0">
                <a:ea typeface="ＭＳ Ｐゴシック" charset="0"/>
                <a:cs typeface="+mn-cs"/>
              </a:rPr>
              <a:t>and use PEA </a:t>
            </a:r>
            <a:r>
              <a:rPr lang="en-US" sz="1800" i="0" smtClean="0">
                <a:ea typeface="ＭＳ Ｐゴシック" charset="0"/>
                <a:cs typeface="+mn-cs"/>
              </a:rPr>
              <a:t>in </a:t>
            </a:r>
            <a:r>
              <a:rPr lang="en-US" sz="1800" i="0" smtClean="0">
                <a:ea typeface="ＭＳ Ｐゴシック" charset="0"/>
                <a:cs typeface="+mn-cs"/>
              </a:rPr>
              <a:t>programming</a:t>
            </a:r>
          </a:p>
          <a:p>
            <a:pPr>
              <a:buFont typeface="+mj-lt"/>
              <a:buAutoNum type="arabicPeriod"/>
            </a:pPr>
            <a:endParaRPr lang="en-US" sz="1800" i="0" smtClean="0">
              <a:ea typeface="ＭＳ Ｐゴシック" charset="0"/>
              <a:cs typeface="+mn-cs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driven from within </a:t>
            </a:r>
            <a:r>
              <a:rPr lang="en-US" sz="1800" i="0" smtClean="0">
                <a:ea typeface="ＭＳ Ｐゴシック" charset="0"/>
                <a:cs typeface="+mn-cs"/>
              </a:rPr>
              <a:t>– either by MPs/staff/CSOs – with interventions tailored according </a:t>
            </a:r>
            <a:r>
              <a:rPr lang="en-US" sz="1800" i="0" smtClean="0">
                <a:ea typeface="ＭＳ Ｐゴシック" charset="0"/>
                <a:cs typeface="+mn-cs"/>
              </a:rPr>
              <a:t>to </a:t>
            </a:r>
            <a:r>
              <a:rPr lang="en-US" sz="1800" i="0" smtClean="0">
                <a:ea typeface="ＭＳ Ｐゴシック" charset="0"/>
                <a:cs typeface="+mn-cs"/>
              </a:rPr>
              <a:t>needs/demand</a:t>
            </a:r>
          </a:p>
          <a:p>
            <a:pPr>
              <a:buFont typeface="+mj-lt"/>
              <a:buAutoNum type="arabicPeriod"/>
            </a:pPr>
            <a:endParaRPr lang="en-US" sz="1800" i="0" smtClean="0">
              <a:ea typeface="ＭＳ Ｐゴシック" charset="0"/>
              <a:cs typeface="+mn-cs"/>
            </a:endParaRPr>
          </a:p>
          <a:p>
            <a:pPr>
              <a:buFont typeface="+mj-lt"/>
              <a:buAutoNum type="arabicPeriod"/>
            </a:pPr>
            <a:r>
              <a:rPr lang="en-US" sz="1800" i="0" smtClean="0">
                <a:ea typeface="ＭＳ Ｐゴシック" charset="0"/>
                <a:cs typeface="+mn-cs"/>
              </a:rPr>
              <a:t>treat parliaments as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part of the broader political system </a:t>
            </a:r>
            <a:r>
              <a:rPr lang="en-US" sz="1800" i="0" smtClean="0">
                <a:ea typeface="ＭＳ Ｐゴシック" charset="0"/>
                <a:cs typeface="+mn-cs"/>
              </a:rPr>
              <a:t>and domestic </a:t>
            </a:r>
            <a:r>
              <a:rPr lang="en-US" sz="1800" i="0" smtClean="0">
                <a:ea typeface="ＭＳ Ｐゴシック" charset="0"/>
                <a:cs typeface="+mn-cs"/>
              </a:rPr>
              <a:t>accountability </a:t>
            </a:r>
            <a:r>
              <a:rPr lang="en-US" sz="1800" i="0" smtClean="0">
                <a:ea typeface="ＭＳ Ｐゴシック" charset="0"/>
                <a:cs typeface="+mn-cs"/>
              </a:rPr>
              <a:t>mechanisms</a:t>
            </a:r>
          </a:p>
          <a:p>
            <a:pPr>
              <a:buFont typeface="+mj-lt"/>
              <a:buAutoNum type="arabicPeriod"/>
            </a:pPr>
            <a:endParaRPr lang="en-US" sz="1800" i="0" smtClean="0">
              <a:ea typeface="ＭＳ Ｐゴシック" charset="0"/>
              <a:cs typeface="+mn-cs"/>
            </a:endParaRPr>
          </a:p>
          <a:p>
            <a:pPr>
              <a:buFont typeface="+mj-lt"/>
              <a:buAutoNum type="arabicPeriod"/>
            </a:pPr>
            <a:r>
              <a:rPr lang="en-US" sz="1800" i="0" smtClean="0">
                <a:ea typeface="ＭＳ Ｐゴシック" charset="0"/>
                <a:cs typeface="+mn-cs"/>
              </a:rPr>
              <a:t>work around </a:t>
            </a: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specific policy issues </a:t>
            </a:r>
            <a:r>
              <a:rPr lang="en-US" sz="1800" i="0" smtClean="0">
                <a:ea typeface="ＭＳ Ｐゴシック" charset="0"/>
                <a:cs typeface="+mn-cs"/>
              </a:rPr>
              <a:t>rather than </a:t>
            </a:r>
            <a:r>
              <a:rPr lang="en-US" sz="1800" i="0" smtClean="0">
                <a:ea typeface="ＭＳ Ｐゴシック" charset="0"/>
                <a:cs typeface="+mn-cs"/>
              </a:rPr>
              <a:t>generic </a:t>
            </a:r>
            <a:r>
              <a:rPr lang="en-US" sz="1800" i="0" smtClean="0">
                <a:ea typeface="ＭＳ Ｐゴシック" charset="0"/>
                <a:cs typeface="+mn-cs"/>
              </a:rPr>
              <a:t>activities</a:t>
            </a:r>
          </a:p>
          <a:p>
            <a:pPr>
              <a:buFont typeface="+mj-lt"/>
              <a:buAutoNum type="arabicPeriod"/>
            </a:pPr>
            <a:endParaRPr lang="en-US" sz="1800" i="0" smtClean="0">
              <a:ea typeface="ＭＳ Ｐゴシック" charset="0"/>
              <a:cs typeface="+mn-cs"/>
            </a:endParaRPr>
          </a:p>
          <a:p>
            <a:pPr>
              <a:buFont typeface="+mj-lt"/>
              <a:buAutoNum type="arabicPeriod"/>
            </a:pPr>
            <a:r>
              <a:rPr lang="en-US" sz="1800" i="0" smtClean="0">
                <a:ea typeface="ＭＳ Ｐゴシック" charset="0"/>
                <a:cs typeface="+mn-cs"/>
              </a:rPr>
              <a:t>encourage </a:t>
            </a:r>
            <a:r>
              <a:rPr lang="en-US" sz="1800" b="1" i="0" smtClean="0">
                <a:solidFill>
                  <a:srgbClr val="FCD200"/>
                </a:solidFill>
                <a:ea typeface="ＭＳ Ｐゴシック" charset="0"/>
                <a:cs typeface="+mn-cs"/>
              </a:rPr>
              <a:t>south-south </a:t>
            </a:r>
            <a:r>
              <a:rPr lang="en-US" sz="1800" i="0" smtClean="0">
                <a:ea typeface="ＭＳ Ｐゴシック" charset="0"/>
                <a:cs typeface="+mn-cs"/>
              </a:rPr>
              <a:t>learning</a:t>
            </a:r>
          </a:p>
          <a:p>
            <a:pPr>
              <a:buFont typeface="+mj-lt"/>
              <a:buAutoNum type="arabicPeriod"/>
            </a:pPr>
            <a:endParaRPr lang="en-US" sz="1800" i="0" smtClean="0">
              <a:ea typeface="ＭＳ Ｐゴシック" charset="0"/>
              <a:cs typeface="+mn-cs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 smtClean="0">
                <a:solidFill>
                  <a:srgbClr val="FCD200"/>
                </a:solidFill>
                <a:ea typeface="ＭＳ Ｐゴシック" charset="0"/>
                <a:cs typeface="+mn-cs"/>
              </a:rPr>
              <a:t>long-term approach </a:t>
            </a:r>
            <a:r>
              <a:rPr lang="en-US" sz="1800" i="0" smtClean="0">
                <a:ea typeface="ＭＳ Ｐゴシック" charset="0"/>
                <a:cs typeface="+mn-cs"/>
              </a:rPr>
              <a:t>and realistic about what can be achieved</a:t>
            </a:r>
          </a:p>
          <a:p>
            <a:pPr>
              <a:buNone/>
            </a:pPr>
            <a:endParaRPr lang="en-US" sz="1400" i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43264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b="1" i="0" smtClean="0">
                <a:latin typeface="+mj-lt"/>
              </a:rPr>
              <a:t>EU support to the National </a:t>
            </a:r>
            <a:r>
              <a:rPr lang="en-GB" sz="2400" b="1" i="0" smtClean="0">
                <a:latin typeface="+mj-lt"/>
              </a:rPr>
              <a:t>Assembly </a:t>
            </a:r>
            <a:r>
              <a:rPr lang="en-GB" sz="2400" b="1" i="0" smtClean="0">
                <a:latin typeface="+mj-lt"/>
              </a:rPr>
              <a:t>of </a:t>
            </a:r>
            <a:r>
              <a:rPr lang="en-GB" sz="2400" b="1" i="0" smtClean="0">
                <a:latin typeface="+mj-lt"/>
              </a:rPr>
              <a:t>Senegal</a:t>
            </a:r>
          </a:p>
          <a:p>
            <a:pPr marL="0" indent="0" algn="just">
              <a:buNone/>
            </a:pPr>
            <a:endParaRPr lang="en-GB" sz="1800" i="0" smtClean="0"/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Assessment </a:t>
            </a:r>
            <a:r>
              <a:rPr lang="en-GB" sz="1800" i="0" smtClean="0"/>
              <a:t>of </a:t>
            </a:r>
            <a:r>
              <a:rPr lang="en-GB" sz="1800" i="0" smtClean="0"/>
              <a:t>Parliament’s </a:t>
            </a:r>
            <a:r>
              <a:rPr lang="en-GB" sz="1800" i="0" smtClean="0"/>
              <a:t>needs </a:t>
            </a:r>
            <a:r>
              <a:rPr lang="en-GB" sz="1800" i="0" smtClean="0"/>
              <a:t>(political </a:t>
            </a:r>
            <a:r>
              <a:rPr lang="en-GB" sz="1800" i="0" smtClean="0"/>
              <a:t>economy)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High-level buy-in and support (Speaker </a:t>
            </a:r>
            <a:r>
              <a:rPr lang="en-GB" sz="1800" i="0" smtClean="0"/>
              <a:t>– </a:t>
            </a:r>
            <a:r>
              <a:rPr lang="en-GB" sz="1800" i="0" smtClean="0"/>
              <a:t>President) </a:t>
            </a:r>
            <a:r>
              <a:rPr lang="en-GB" sz="1800" i="0" smtClean="0"/>
              <a:t>– push for adoption of broad reform strategy (R&amp;P)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Ownership of reform agenda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Timing – new legislature, 90% new MPs (clean slate)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45% women MPs – tailor programme to their needs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Oversight budgetary </a:t>
            </a:r>
            <a:r>
              <a:rPr lang="en-GB" sz="1800" i="0" smtClean="0"/>
              <a:t>process: increase interaction with SAI, MinFin</a:t>
            </a:r>
            <a:r>
              <a:rPr lang="en-GB" sz="1800" i="0" smtClean="0"/>
              <a:t>, </a:t>
            </a:r>
            <a:r>
              <a:rPr lang="en-GB" sz="1800" i="0" smtClean="0"/>
              <a:t>MinGov (DA strengthening)</a:t>
            </a:r>
            <a:endParaRPr lang="en-GB" sz="1800" i="0" smtClean="0"/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Outreach – </a:t>
            </a:r>
            <a:r>
              <a:rPr lang="en-GB" sz="1800" i="0" smtClean="0"/>
              <a:t>create </a:t>
            </a:r>
            <a:r>
              <a:rPr lang="en-GB" sz="1800" i="0" smtClean="0"/>
              <a:t>links </a:t>
            </a:r>
            <a:r>
              <a:rPr lang="en-GB" sz="1800" i="0" smtClean="0"/>
              <a:t>with CSOs providing policy input to </a:t>
            </a:r>
            <a:r>
              <a:rPr lang="en-GB" sz="1800" i="0" smtClean="0"/>
              <a:t>various </a:t>
            </a:r>
            <a:r>
              <a:rPr lang="en-GB" sz="1800" i="0" smtClean="0"/>
              <a:t>Cttees + promoting </a:t>
            </a:r>
            <a:r>
              <a:rPr lang="en-GB" sz="1800" i="0" smtClean="0"/>
              <a:t>broader debate on media law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Election follow-up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Cross-party issues – </a:t>
            </a:r>
            <a:r>
              <a:rPr lang="en-GB" sz="1800" i="0" smtClean="0"/>
              <a:t>anti-corruption </a:t>
            </a:r>
            <a:r>
              <a:rPr lang="en-GB" sz="1800" i="0" smtClean="0"/>
              <a:t>caucus, women’s group</a:t>
            </a:r>
            <a:endParaRPr lang="en-GB" sz="1800" i="0" smtClean="0"/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Support staffing </a:t>
            </a:r>
            <a:r>
              <a:rPr lang="en-GB" sz="1800" i="0" smtClean="0"/>
              <a:t>and </a:t>
            </a:r>
            <a:r>
              <a:rPr lang="en-GB" sz="1800" i="0" smtClean="0"/>
              <a:t>revision of career structure</a:t>
            </a:r>
          </a:p>
          <a:p>
            <a:pPr marL="0" indent="0" algn="just">
              <a:buClrTx/>
              <a:buFont typeface="Wingdings" pitchFamily="2" charset="2"/>
              <a:buChar char="ü"/>
            </a:pPr>
            <a:r>
              <a:rPr lang="en-GB" sz="1800" i="0" smtClean="0"/>
              <a:t>infrastructure, interpretation services (entry-point)</a:t>
            </a:r>
            <a:endParaRPr lang="en-GB" sz="1800" i="0" smtClean="0"/>
          </a:p>
        </p:txBody>
      </p:sp>
      <p:pic>
        <p:nvPicPr>
          <p:cNvPr id="1026" name="Picture 2" descr="I:\Cristina PC\Pictures\2013 01 22-25 George Senegal\DSC0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671689"/>
            <a:ext cx="2133600" cy="1343378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Co House Styl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DevCo House Style</Template>
  <TotalTime>926</TotalTime>
  <Words>1124</Words>
  <Application>Microsoft Office PowerPoint</Application>
  <PresentationFormat>On-screen Show (4:3)</PresentationFormat>
  <Paragraphs>133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DevCo House Style</vt:lpstr>
      <vt:lpstr>EU support to   Parliaments and   Political Parties</vt:lpstr>
      <vt:lpstr>Parliamentary Support</vt:lpstr>
      <vt:lpstr>Parliamentary Support</vt:lpstr>
      <vt:lpstr>Parliamentary Support Today: The Way Forward</vt:lpstr>
      <vt:lpstr>Slide 5</vt:lpstr>
      <vt:lpstr>   Morocco</vt:lpstr>
      <vt:lpstr>Several models of parliamentary strengthening</vt:lpstr>
      <vt:lpstr> Effective parliament support programmes</vt:lpstr>
      <vt:lpstr>Slide 9</vt:lpstr>
      <vt:lpstr>2010 Reference Document: ‘Engaging and supporting Parliament worldwide’ </vt:lpstr>
      <vt:lpstr>Slide 11</vt:lpstr>
      <vt:lpstr>Slide 12</vt:lpstr>
      <vt:lpstr>Slide 13</vt:lpstr>
      <vt:lpstr>Thank you for your attention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support to Democracy: Policy, Practice and challenges</dc:title>
  <dc:creator>Alfonso Medinilla Aldana (DEVCO-EXT)</dc:creator>
  <cp:lastModifiedBy>George</cp:lastModifiedBy>
  <cp:revision>75</cp:revision>
  <cp:lastPrinted>2013-04-04T11:09:32Z</cp:lastPrinted>
  <dcterms:created xsi:type="dcterms:W3CDTF">2012-06-27T16:07:31Z</dcterms:created>
  <dcterms:modified xsi:type="dcterms:W3CDTF">2013-06-19T20:24:28Z</dcterms:modified>
</cp:coreProperties>
</file>