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67" r:id="rId3"/>
    <p:sldId id="269" r:id="rId4"/>
    <p:sldId id="270" r:id="rId5"/>
    <p:sldId id="271" r:id="rId6"/>
    <p:sldId id="272" r:id="rId7"/>
    <p:sldId id="273" r:id="rId8"/>
    <p:sldId id="278" r:id="rId9"/>
    <p:sldId id="260" r:id="rId10"/>
    <p:sldId id="261" r:id="rId11"/>
    <p:sldId id="263" r:id="rId12"/>
    <p:sldId id="265" r:id="rId13"/>
    <p:sldId id="264" r:id="rId14"/>
    <p:sldId id="282" r:id="rId15"/>
    <p:sldId id="266" r:id="rId16"/>
    <p:sldId id="268" r:id="rId17"/>
    <p:sldId id="275" r:id="rId18"/>
    <p:sldId id="276" r:id="rId19"/>
    <p:sldId id="277" r:id="rId20"/>
    <p:sldId id="281" r:id="rId21"/>
    <p:sldId id="283" r:id="rId22"/>
    <p:sldId id="284"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D21B6-592F-438D-8C70-38918D65DF8F}"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GB"/>
        </a:p>
      </dgm:t>
    </dgm:pt>
    <dgm:pt modelId="{A273A4EF-CCDD-49EC-940C-E0FA0AC0F0FA}">
      <dgm:prSet phldrT="[Text]"/>
      <dgm:spPr>
        <a:scene3d>
          <a:camera prst="orthographicFront"/>
          <a:lightRig rig="threePt" dir="t"/>
        </a:scene3d>
        <a:sp3d/>
      </dgm:spPr>
      <dgm:t>
        <a:bodyPr/>
        <a:lstStyle/>
        <a:p>
          <a:r>
            <a:rPr lang="en-GB" dirty="0"/>
            <a:t>1. Programme Theory Evaluation</a:t>
          </a:r>
        </a:p>
      </dgm:t>
    </dgm:pt>
    <dgm:pt modelId="{55F838EF-1D03-4C76-B4B0-663A6BE39633}" type="parTrans" cxnId="{469606A5-9169-4721-AABC-4C8398B465BA}">
      <dgm:prSet/>
      <dgm:spPr/>
      <dgm:t>
        <a:bodyPr/>
        <a:lstStyle/>
        <a:p>
          <a:endParaRPr lang="en-GB"/>
        </a:p>
      </dgm:t>
    </dgm:pt>
    <dgm:pt modelId="{F9B32CD9-291E-4888-9ABE-AA54DF55F8EA}" type="sibTrans" cxnId="{469606A5-9169-4721-AABC-4C8398B465BA}">
      <dgm:prSet/>
      <dgm:spPr/>
      <dgm:t>
        <a:bodyPr/>
        <a:lstStyle/>
        <a:p>
          <a:endParaRPr lang="en-GB"/>
        </a:p>
      </dgm:t>
    </dgm:pt>
    <dgm:pt modelId="{A383C2B0-9E94-43E9-8ABE-48DCB14E1C15}">
      <dgm:prSet phldrT="[Text]" custT="1"/>
      <dgm:spPr>
        <a:scene3d>
          <a:camera prst="orthographicFront"/>
          <a:lightRig rig="threePt" dir="t"/>
        </a:scene3d>
        <a:sp3d/>
      </dgm:spPr>
      <dgm:t>
        <a:bodyPr/>
        <a:lstStyle/>
        <a:p>
          <a:r>
            <a:rPr lang="en-GB" sz="900"/>
            <a:t>Documentation of intervention logic, actor chain and internal transformations and external interventions</a:t>
          </a:r>
        </a:p>
      </dgm:t>
    </dgm:pt>
    <dgm:pt modelId="{1918F1CC-C2DB-4AE0-9561-422DD7AB0DCA}" type="parTrans" cxnId="{200CD7F3-4FC8-4021-9B5B-A7F601FFAA56}">
      <dgm:prSet/>
      <dgm:spPr/>
      <dgm:t>
        <a:bodyPr/>
        <a:lstStyle/>
        <a:p>
          <a:endParaRPr lang="en-GB"/>
        </a:p>
      </dgm:t>
    </dgm:pt>
    <dgm:pt modelId="{0D85706A-790C-45C3-8B66-A373E34E00CF}" type="sibTrans" cxnId="{200CD7F3-4FC8-4021-9B5B-A7F601FFAA56}">
      <dgm:prSet/>
      <dgm:spPr/>
      <dgm:t>
        <a:bodyPr/>
        <a:lstStyle/>
        <a:p>
          <a:endParaRPr lang="en-GB"/>
        </a:p>
      </dgm:t>
    </dgm:pt>
    <dgm:pt modelId="{B15D8E5E-455D-44A8-9784-0D200603791D}">
      <dgm:prSet phldrT="[Text]"/>
      <dgm:spPr>
        <a:scene3d>
          <a:camera prst="orthographicFront"/>
          <a:lightRig rig="threePt" dir="t"/>
        </a:scene3d>
        <a:sp3d/>
      </dgm:spPr>
      <dgm:t>
        <a:bodyPr/>
        <a:lstStyle/>
        <a:p>
          <a:r>
            <a:rPr lang="en-GB" i="1" dirty="0"/>
            <a:t>Established at program development stage, reassessed at interim evaluation, based on data from monitoring reports and </a:t>
          </a:r>
          <a:r>
            <a:rPr lang="en-GB" i="1" dirty="0" err="1"/>
            <a:t>ongoing</a:t>
          </a:r>
          <a:r>
            <a:rPr lang="en-GB" i="1" dirty="0"/>
            <a:t> output monitoring and measurement . Overall programme logic viability evaluated at final evaluation</a:t>
          </a:r>
        </a:p>
      </dgm:t>
    </dgm:pt>
    <dgm:pt modelId="{071A8050-84FE-4861-A8BD-67A7AD7B8752}" type="parTrans" cxnId="{EC413C87-03FB-416A-9B4B-C3EF1E8A7622}">
      <dgm:prSet/>
      <dgm:spPr/>
      <dgm:t>
        <a:bodyPr/>
        <a:lstStyle/>
        <a:p>
          <a:endParaRPr lang="en-GB"/>
        </a:p>
      </dgm:t>
    </dgm:pt>
    <dgm:pt modelId="{8AFBCF55-E0C2-455E-8321-D3F95D884A24}" type="sibTrans" cxnId="{EC413C87-03FB-416A-9B4B-C3EF1E8A7622}">
      <dgm:prSet/>
      <dgm:spPr/>
      <dgm:t>
        <a:bodyPr/>
        <a:lstStyle/>
        <a:p>
          <a:endParaRPr lang="en-GB"/>
        </a:p>
      </dgm:t>
    </dgm:pt>
    <dgm:pt modelId="{F174D1C3-6EA2-4C59-AE7C-0E80109568C1}">
      <dgm:prSet phldrT="[Text]"/>
      <dgm:spPr>
        <a:scene3d>
          <a:camera prst="orthographicFront"/>
          <a:lightRig rig="threePt" dir="t"/>
        </a:scene3d>
        <a:sp3d/>
      </dgm:spPr>
      <dgm:t>
        <a:bodyPr/>
        <a:lstStyle/>
        <a:p>
          <a:r>
            <a:rPr lang="en-GB"/>
            <a:t>2. Outcome or Impact Evaluation</a:t>
          </a:r>
        </a:p>
      </dgm:t>
    </dgm:pt>
    <dgm:pt modelId="{BD19B5E4-8354-4C51-A3B9-1365F905F271}" type="parTrans" cxnId="{BDEB67A5-6D32-4C6E-9C15-6FB3159CA1D7}">
      <dgm:prSet/>
      <dgm:spPr/>
      <dgm:t>
        <a:bodyPr/>
        <a:lstStyle/>
        <a:p>
          <a:endParaRPr lang="en-GB"/>
        </a:p>
      </dgm:t>
    </dgm:pt>
    <dgm:pt modelId="{4CB38FF1-56EA-4545-9B3D-CB53276F4BB5}" type="sibTrans" cxnId="{BDEB67A5-6D32-4C6E-9C15-6FB3159CA1D7}">
      <dgm:prSet/>
      <dgm:spPr/>
      <dgm:t>
        <a:bodyPr/>
        <a:lstStyle/>
        <a:p>
          <a:endParaRPr lang="en-GB"/>
        </a:p>
      </dgm:t>
    </dgm:pt>
    <dgm:pt modelId="{E0D0548F-FE64-4B0A-B7E0-762DB33D8ACA}">
      <dgm:prSet phldrT="[Text]" custT="1"/>
      <dgm:spPr>
        <a:scene3d>
          <a:camera prst="orthographicFront"/>
          <a:lightRig rig="threePt" dir="t"/>
        </a:scene3d>
        <a:sp3d/>
      </dgm:spPr>
      <dgm:t>
        <a:bodyPr/>
        <a:lstStyle/>
        <a:p>
          <a:r>
            <a:rPr lang="en-GB" sz="900"/>
            <a:t>Assessment of progress towards </a:t>
          </a:r>
          <a:br>
            <a:rPr lang="en-GB" sz="900"/>
          </a:br>
          <a:r>
            <a:rPr lang="en-GB" sz="900"/>
            <a:t>major programme objectives</a:t>
          </a:r>
        </a:p>
      </dgm:t>
    </dgm:pt>
    <dgm:pt modelId="{8FB5F6BF-022C-4565-961B-AD62EC9FB645}" type="parTrans" cxnId="{EDB56355-BA54-468B-9D85-6FC9B6088885}">
      <dgm:prSet/>
      <dgm:spPr/>
      <dgm:t>
        <a:bodyPr/>
        <a:lstStyle/>
        <a:p>
          <a:endParaRPr lang="en-GB"/>
        </a:p>
      </dgm:t>
    </dgm:pt>
    <dgm:pt modelId="{43F303B1-D0B4-4B2E-B4BD-B3379365A641}" type="sibTrans" cxnId="{EDB56355-BA54-468B-9D85-6FC9B6088885}">
      <dgm:prSet/>
      <dgm:spPr/>
      <dgm:t>
        <a:bodyPr/>
        <a:lstStyle/>
        <a:p>
          <a:endParaRPr lang="en-GB"/>
        </a:p>
      </dgm:t>
    </dgm:pt>
    <dgm:pt modelId="{EA1E4BF0-F84A-456D-8BF6-AA8DE83994A3}">
      <dgm:prSet phldrT="[Text]"/>
      <dgm:spPr>
        <a:scene3d>
          <a:camera prst="orthographicFront"/>
          <a:lightRig rig="threePt" dir="t"/>
        </a:scene3d>
        <a:sp3d/>
      </dgm:spPr>
      <dgm:t>
        <a:bodyPr/>
        <a:lstStyle/>
        <a:p>
          <a:r>
            <a:rPr lang="en-GB" i="1"/>
            <a:t>Major programme objectives determined at project development and included in project design and logical framework, documented through programme reporting, monitored through monitoring reports and  and evaluated at final evaluation</a:t>
          </a:r>
        </a:p>
      </dgm:t>
    </dgm:pt>
    <dgm:pt modelId="{DE408262-12BB-4B1C-9742-77CAA7701AAF}" type="parTrans" cxnId="{4A92EE28-6AB3-42D1-A4F9-8C78CF05707C}">
      <dgm:prSet/>
      <dgm:spPr/>
      <dgm:t>
        <a:bodyPr/>
        <a:lstStyle/>
        <a:p>
          <a:endParaRPr lang="en-GB"/>
        </a:p>
      </dgm:t>
    </dgm:pt>
    <dgm:pt modelId="{2581324F-21AC-4A2C-AA8B-289BFCC93BD4}" type="sibTrans" cxnId="{4A92EE28-6AB3-42D1-A4F9-8C78CF05707C}">
      <dgm:prSet/>
      <dgm:spPr/>
      <dgm:t>
        <a:bodyPr/>
        <a:lstStyle/>
        <a:p>
          <a:endParaRPr lang="en-GB"/>
        </a:p>
      </dgm:t>
    </dgm:pt>
    <dgm:pt modelId="{90BB8DED-5280-4C1C-8F55-21402428F827}">
      <dgm:prSet phldrT="[Text]"/>
      <dgm:spPr>
        <a:scene3d>
          <a:camera prst="orthographicFront"/>
          <a:lightRig rig="threePt" dir="t"/>
        </a:scene3d>
        <a:sp3d/>
      </dgm:spPr>
      <dgm:t>
        <a:bodyPr/>
        <a:lstStyle/>
        <a:p>
          <a:r>
            <a:rPr lang="en-GB"/>
            <a:t>3. Output monitoring and measurement </a:t>
          </a:r>
        </a:p>
      </dgm:t>
    </dgm:pt>
    <dgm:pt modelId="{12DCD50E-4CF9-449F-888A-90C48C41DD41}" type="parTrans" cxnId="{0E33B41A-571A-4F75-AAC4-91A600A542A4}">
      <dgm:prSet/>
      <dgm:spPr/>
      <dgm:t>
        <a:bodyPr/>
        <a:lstStyle/>
        <a:p>
          <a:endParaRPr lang="en-GB"/>
        </a:p>
      </dgm:t>
    </dgm:pt>
    <dgm:pt modelId="{9C52E553-EB9C-4BCE-A8BB-93381FD82965}" type="sibTrans" cxnId="{0E33B41A-571A-4F75-AAC4-91A600A542A4}">
      <dgm:prSet/>
      <dgm:spPr/>
      <dgm:t>
        <a:bodyPr/>
        <a:lstStyle/>
        <a:p>
          <a:endParaRPr lang="en-GB"/>
        </a:p>
      </dgm:t>
    </dgm:pt>
    <dgm:pt modelId="{B4E9D1EC-7A62-464A-BB5B-0EBB9E4B22CF}">
      <dgm:prSet phldrT="[Text]" custT="1"/>
      <dgm:spPr>
        <a:scene3d>
          <a:camera prst="orthographicFront"/>
          <a:lightRig rig="threePt" dir="t"/>
        </a:scene3d>
        <a:sp3d/>
      </dgm:spPr>
      <dgm:t>
        <a:bodyPr/>
        <a:lstStyle/>
        <a:p>
          <a:r>
            <a:rPr lang="en-GB" sz="900"/>
            <a:t>Programme reporting based on indicators and activity plans in project design (Action Fiche and logical framework)</a:t>
          </a:r>
        </a:p>
      </dgm:t>
    </dgm:pt>
    <dgm:pt modelId="{73B4345E-9E01-4DCD-8F18-82C828D2102B}" type="parTrans" cxnId="{E2F6DBA3-2894-4B63-86DF-AA78405EF676}">
      <dgm:prSet/>
      <dgm:spPr/>
      <dgm:t>
        <a:bodyPr/>
        <a:lstStyle/>
        <a:p>
          <a:endParaRPr lang="en-GB"/>
        </a:p>
      </dgm:t>
    </dgm:pt>
    <dgm:pt modelId="{192AB316-1021-43EF-9631-D793D656677E}" type="sibTrans" cxnId="{E2F6DBA3-2894-4B63-86DF-AA78405EF676}">
      <dgm:prSet/>
      <dgm:spPr/>
      <dgm:t>
        <a:bodyPr/>
        <a:lstStyle/>
        <a:p>
          <a:endParaRPr lang="en-GB"/>
        </a:p>
      </dgm:t>
    </dgm:pt>
    <dgm:pt modelId="{28EB862C-6CE2-441D-93C7-3FD727B6D298}">
      <dgm:prSet phldrT="[Text]"/>
      <dgm:spPr>
        <a:scene3d>
          <a:camera prst="orthographicFront"/>
          <a:lightRig rig="threePt" dir="t"/>
        </a:scene3d>
        <a:sp3d/>
      </dgm:spPr>
      <dgm:t>
        <a:bodyPr/>
        <a:lstStyle/>
        <a:p>
          <a:r>
            <a:rPr lang="en-GB" i="1" dirty="0"/>
            <a:t>Data gathered on continuing basis by programme management, permitting assessment of progress to major programme </a:t>
          </a:r>
          <a:r>
            <a:rPr lang="en-GB" i="1" dirty="0" err="1"/>
            <a:t>objecrtives</a:t>
          </a:r>
          <a:r>
            <a:rPr lang="en-GB" i="1" dirty="0"/>
            <a:t>,.Major divergence from staged indicators triggers re-assessment of objectives. Consolidated data feeds into external mid-point and end-point evaluations</a:t>
          </a:r>
        </a:p>
      </dgm:t>
    </dgm:pt>
    <dgm:pt modelId="{E8583ED7-4D7E-4CFB-A223-3C07939DDE0B}" type="parTrans" cxnId="{5248FC67-D1FE-40D2-AF74-24210F96A6D4}">
      <dgm:prSet/>
      <dgm:spPr/>
      <dgm:t>
        <a:bodyPr/>
        <a:lstStyle/>
        <a:p>
          <a:endParaRPr lang="en-GB"/>
        </a:p>
      </dgm:t>
    </dgm:pt>
    <dgm:pt modelId="{93FFAC0C-9B03-44EE-8070-DE54D6A00BE6}" type="sibTrans" cxnId="{5248FC67-D1FE-40D2-AF74-24210F96A6D4}">
      <dgm:prSet/>
      <dgm:spPr/>
      <dgm:t>
        <a:bodyPr/>
        <a:lstStyle/>
        <a:p>
          <a:endParaRPr lang="en-GB"/>
        </a:p>
      </dgm:t>
    </dgm:pt>
    <dgm:pt modelId="{83AC2D68-AA78-40EE-986B-FF037CF3D6EC}" type="pres">
      <dgm:prSet presAssocID="{C1BD21B6-592F-438D-8C70-38918D65DF8F}" presName="Name0" presStyleCnt="0">
        <dgm:presLayoutVars>
          <dgm:dir/>
          <dgm:animLvl val="lvl"/>
          <dgm:resizeHandles val="exact"/>
        </dgm:presLayoutVars>
      </dgm:prSet>
      <dgm:spPr/>
      <dgm:t>
        <a:bodyPr/>
        <a:lstStyle/>
        <a:p>
          <a:endParaRPr lang="en-US"/>
        </a:p>
      </dgm:t>
    </dgm:pt>
    <dgm:pt modelId="{C5A7F2D3-6B79-4F21-BD70-90FED38858CC}" type="pres">
      <dgm:prSet presAssocID="{90BB8DED-5280-4C1C-8F55-21402428F827}" presName="boxAndChildren" presStyleCnt="0"/>
      <dgm:spPr>
        <a:scene3d>
          <a:camera prst="orthographicFront"/>
          <a:lightRig rig="threePt" dir="t"/>
        </a:scene3d>
        <a:sp3d/>
      </dgm:spPr>
      <dgm:t>
        <a:bodyPr/>
        <a:lstStyle/>
        <a:p>
          <a:endParaRPr lang="en-GB"/>
        </a:p>
      </dgm:t>
    </dgm:pt>
    <dgm:pt modelId="{EFAE7B5C-C33D-434C-9CFC-3CBE501345D8}" type="pres">
      <dgm:prSet presAssocID="{90BB8DED-5280-4C1C-8F55-21402428F827}" presName="parentTextBox" presStyleLbl="node1" presStyleIdx="0" presStyleCnt="3"/>
      <dgm:spPr/>
      <dgm:t>
        <a:bodyPr/>
        <a:lstStyle/>
        <a:p>
          <a:endParaRPr lang="en-GB"/>
        </a:p>
      </dgm:t>
    </dgm:pt>
    <dgm:pt modelId="{C398C3B5-9BB8-43EA-90A0-B4A2EFA09A56}" type="pres">
      <dgm:prSet presAssocID="{90BB8DED-5280-4C1C-8F55-21402428F827}" presName="entireBox" presStyleLbl="node1" presStyleIdx="0" presStyleCnt="3"/>
      <dgm:spPr/>
      <dgm:t>
        <a:bodyPr/>
        <a:lstStyle/>
        <a:p>
          <a:endParaRPr lang="en-GB"/>
        </a:p>
      </dgm:t>
    </dgm:pt>
    <dgm:pt modelId="{1EA86016-4EAB-452A-ACE8-EB8A990EFA07}" type="pres">
      <dgm:prSet presAssocID="{90BB8DED-5280-4C1C-8F55-21402428F827}" presName="descendantBox" presStyleCnt="0"/>
      <dgm:spPr>
        <a:scene3d>
          <a:camera prst="orthographicFront"/>
          <a:lightRig rig="threePt" dir="t"/>
        </a:scene3d>
        <a:sp3d/>
      </dgm:spPr>
      <dgm:t>
        <a:bodyPr/>
        <a:lstStyle/>
        <a:p>
          <a:endParaRPr lang="en-GB"/>
        </a:p>
      </dgm:t>
    </dgm:pt>
    <dgm:pt modelId="{9BFD7874-8A9F-48AD-9E2F-A852E6CF2CFA}" type="pres">
      <dgm:prSet presAssocID="{B4E9D1EC-7A62-464A-BB5B-0EBB9E4B22CF}" presName="childTextBox" presStyleLbl="fgAccFollowNode1" presStyleIdx="0" presStyleCnt="6">
        <dgm:presLayoutVars>
          <dgm:bulletEnabled val="1"/>
        </dgm:presLayoutVars>
      </dgm:prSet>
      <dgm:spPr/>
      <dgm:t>
        <a:bodyPr/>
        <a:lstStyle/>
        <a:p>
          <a:endParaRPr lang="en-US"/>
        </a:p>
      </dgm:t>
    </dgm:pt>
    <dgm:pt modelId="{BCD696A1-ECB0-4189-82F9-6B8109608E89}" type="pres">
      <dgm:prSet presAssocID="{28EB862C-6CE2-441D-93C7-3FD727B6D298}" presName="childTextBox" presStyleLbl="fgAccFollowNode1" presStyleIdx="1" presStyleCnt="6">
        <dgm:presLayoutVars>
          <dgm:bulletEnabled val="1"/>
        </dgm:presLayoutVars>
      </dgm:prSet>
      <dgm:spPr/>
      <dgm:t>
        <a:bodyPr/>
        <a:lstStyle/>
        <a:p>
          <a:endParaRPr lang="en-GB"/>
        </a:p>
      </dgm:t>
    </dgm:pt>
    <dgm:pt modelId="{DBD2AA41-F17B-4FA5-94F1-7F4A465CF214}" type="pres">
      <dgm:prSet presAssocID="{4CB38FF1-56EA-4545-9B3D-CB53276F4BB5}" presName="sp" presStyleCnt="0"/>
      <dgm:spPr>
        <a:scene3d>
          <a:camera prst="orthographicFront"/>
          <a:lightRig rig="threePt" dir="t"/>
        </a:scene3d>
        <a:sp3d/>
      </dgm:spPr>
      <dgm:t>
        <a:bodyPr/>
        <a:lstStyle/>
        <a:p>
          <a:endParaRPr lang="en-GB"/>
        </a:p>
      </dgm:t>
    </dgm:pt>
    <dgm:pt modelId="{09DDFA82-8E1B-4306-8D8B-AD7D1115B157}" type="pres">
      <dgm:prSet presAssocID="{F174D1C3-6EA2-4C59-AE7C-0E80109568C1}" presName="arrowAndChildren" presStyleCnt="0"/>
      <dgm:spPr>
        <a:scene3d>
          <a:camera prst="orthographicFront"/>
          <a:lightRig rig="threePt" dir="t"/>
        </a:scene3d>
        <a:sp3d/>
      </dgm:spPr>
      <dgm:t>
        <a:bodyPr/>
        <a:lstStyle/>
        <a:p>
          <a:endParaRPr lang="en-GB"/>
        </a:p>
      </dgm:t>
    </dgm:pt>
    <dgm:pt modelId="{81812FD1-4696-443B-B876-336C5DD53796}" type="pres">
      <dgm:prSet presAssocID="{F174D1C3-6EA2-4C59-AE7C-0E80109568C1}" presName="parentTextArrow" presStyleLbl="node1" presStyleIdx="0" presStyleCnt="3"/>
      <dgm:spPr/>
      <dgm:t>
        <a:bodyPr/>
        <a:lstStyle/>
        <a:p>
          <a:endParaRPr lang="en-GB"/>
        </a:p>
      </dgm:t>
    </dgm:pt>
    <dgm:pt modelId="{2C1CE9BB-E37E-4FB3-BCDD-003CE788D247}" type="pres">
      <dgm:prSet presAssocID="{F174D1C3-6EA2-4C59-AE7C-0E80109568C1}" presName="arrow" presStyleLbl="node1" presStyleIdx="1" presStyleCnt="3"/>
      <dgm:spPr/>
      <dgm:t>
        <a:bodyPr/>
        <a:lstStyle/>
        <a:p>
          <a:endParaRPr lang="en-GB"/>
        </a:p>
      </dgm:t>
    </dgm:pt>
    <dgm:pt modelId="{4D751C2E-3865-4C28-BC87-366BC9CB9911}" type="pres">
      <dgm:prSet presAssocID="{F174D1C3-6EA2-4C59-AE7C-0E80109568C1}" presName="descendantArrow" presStyleCnt="0"/>
      <dgm:spPr>
        <a:scene3d>
          <a:camera prst="orthographicFront"/>
          <a:lightRig rig="threePt" dir="t"/>
        </a:scene3d>
        <a:sp3d/>
      </dgm:spPr>
      <dgm:t>
        <a:bodyPr/>
        <a:lstStyle/>
        <a:p>
          <a:endParaRPr lang="en-GB"/>
        </a:p>
      </dgm:t>
    </dgm:pt>
    <dgm:pt modelId="{56520EB2-67AE-4EC7-B73A-96381640AE02}" type="pres">
      <dgm:prSet presAssocID="{E0D0548F-FE64-4B0A-B7E0-762DB33D8ACA}" presName="childTextArrow" presStyleLbl="fgAccFollowNode1" presStyleIdx="2" presStyleCnt="6">
        <dgm:presLayoutVars>
          <dgm:bulletEnabled val="1"/>
        </dgm:presLayoutVars>
      </dgm:prSet>
      <dgm:spPr/>
      <dgm:t>
        <a:bodyPr/>
        <a:lstStyle/>
        <a:p>
          <a:endParaRPr lang="en-US"/>
        </a:p>
      </dgm:t>
    </dgm:pt>
    <dgm:pt modelId="{3ADEAA6C-D436-4687-847F-27580F5B10D0}" type="pres">
      <dgm:prSet presAssocID="{EA1E4BF0-F84A-456D-8BF6-AA8DE83994A3}" presName="childTextArrow" presStyleLbl="fgAccFollowNode1" presStyleIdx="3" presStyleCnt="6">
        <dgm:presLayoutVars>
          <dgm:bulletEnabled val="1"/>
        </dgm:presLayoutVars>
      </dgm:prSet>
      <dgm:spPr/>
      <dgm:t>
        <a:bodyPr/>
        <a:lstStyle/>
        <a:p>
          <a:endParaRPr lang="en-US"/>
        </a:p>
      </dgm:t>
    </dgm:pt>
    <dgm:pt modelId="{DAF47482-007D-4E12-939C-623F3AFD5337}" type="pres">
      <dgm:prSet presAssocID="{F9B32CD9-291E-4888-9ABE-AA54DF55F8EA}" presName="sp" presStyleCnt="0"/>
      <dgm:spPr>
        <a:scene3d>
          <a:camera prst="orthographicFront"/>
          <a:lightRig rig="threePt" dir="t"/>
        </a:scene3d>
        <a:sp3d/>
      </dgm:spPr>
      <dgm:t>
        <a:bodyPr/>
        <a:lstStyle/>
        <a:p>
          <a:endParaRPr lang="en-GB"/>
        </a:p>
      </dgm:t>
    </dgm:pt>
    <dgm:pt modelId="{7E17ABA2-B5D8-4A1E-BCD0-0E23D5C9EA2E}" type="pres">
      <dgm:prSet presAssocID="{A273A4EF-CCDD-49EC-940C-E0FA0AC0F0FA}" presName="arrowAndChildren" presStyleCnt="0"/>
      <dgm:spPr>
        <a:scene3d>
          <a:camera prst="orthographicFront"/>
          <a:lightRig rig="threePt" dir="t"/>
        </a:scene3d>
        <a:sp3d/>
      </dgm:spPr>
      <dgm:t>
        <a:bodyPr/>
        <a:lstStyle/>
        <a:p>
          <a:endParaRPr lang="en-GB"/>
        </a:p>
      </dgm:t>
    </dgm:pt>
    <dgm:pt modelId="{D88EFD1D-E424-4E35-BD45-D83DE8A28407}" type="pres">
      <dgm:prSet presAssocID="{A273A4EF-CCDD-49EC-940C-E0FA0AC0F0FA}" presName="parentTextArrow" presStyleLbl="node1" presStyleIdx="1" presStyleCnt="3"/>
      <dgm:spPr/>
      <dgm:t>
        <a:bodyPr/>
        <a:lstStyle/>
        <a:p>
          <a:endParaRPr lang="en-US"/>
        </a:p>
      </dgm:t>
    </dgm:pt>
    <dgm:pt modelId="{AFCE6799-F43D-4072-B3F4-FA968C9551F5}" type="pres">
      <dgm:prSet presAssocID="{A273A4EF-CCDD-49EC-940C-E0FA0AC0F0FA}" presName="arrow" presStyleLbl="node1" presStyleIdx="2" presStyleCnt="3" custLinFactNeighborY="-3929"/>
      <dgm:spPr/>
      <dgm:t>
        <a:bodyPr/>
        <a:lstStyle/>
        <a:p>
          <a:endParaRPr lang="en-US"/>
        </a:p>
      </dgm:t>
    </dgm:pt>
    <dgm:pt modelId="{EC3F57D7-0B2A-465A-8268-C0EF3B39D1CF}" type="pres">
      <dgm:prSet presAssocID="{A273A4EF-CCDD-49EC-940C-E0FA0AC0F0FA}" presName="descendantArrow" presStyleCnt="0"/>
      <dgm:spPr>
        <a:scene3d>
          <a:camera prst="orthographicFront"/>
          <a:lightRig rig="threePt" dir="t"/>
        </a:scene3d>
        <a:sp3d/>
      </dgm:spPr>
      <dgm:t>
        <a:bodyPr/>
        <a:lstStyle/>
        <a:p>
          <a:endParaRPr lang="en-GB"/>
        </a:p>
      </dgm:t>
    </dgm:pt>
    <dgm:pt modelId="{8ADD7FDF-CCBE-4E21-A35D-E955E8E99949}" type="pres">
      <dgm:prSet presAssocID="{A383C2B0-9E94-43E9-8ABE-48DCB14E1C15}" presName="childTextArrow" presStyleLbl="fgAccFollowNode1" presStyleIdx="4" presStyleCnt="6">
        <dgm:presLayoutVars>
          <dgm:bulletEnabled val="1"/>
        </dgm:presLayoutVars>
      </dgm:prSet>
      <dgm:spPr/>
      <dgm:t>
        <a:bodyPr/>
        <a:lstStyle/>
        <a:p>
          <a:endParaRPr lang="en-US"/>
        </a:p>
      </dgm:t>
    </dgm:pt>
    <dgm:pt modelId="{EC389BD7-2FED-43AB-B798-C0B27354E748}" type="pres">
      <dgm:prSet presAssocID="{B15D8E5E-455D-44A8-9784-0D200603791D}" presName="childTextArrow" presStyleLbl="fgAccFollowNode1" presStyleIdx="5" presStyleCnt="6">
        <dgm:presLayoutVars>
          <dgm:bulletEnabled val="1"/>
        </dgm:presLayoutVars>
      </dgm:prSet>
      <dgm:spPr/>
      <dgm:t>
        <a:bodyPr/>
        <a:lstStyle/>
        <a:p>
          <a:endParaRPr lang="en-GB"/>
        </a:p>
      </dgm:t>
    </dgm:pt>
  </dgm:ptLst>
  <dgm:cxnLst>
    <dgm:cxn modelId="{2CD68B27-6B35-412E-99BD-381A9E03BB7B}" type="presOf" srcId="{B4E9D1EC-7A62-464A-BB5B-0EBB9E4B22CF}" destId="{9BFD7874-8A9F-48AD-9E2F-A852E6CF2CFA}" srcOrd="0" destOrd="0" presId="urn:microsoft.com/office/officeart/2005/8/layout/process4"/>
    <dgm:cxn modelId="{5FE50475-A98D-49D9-A876-1809580E4DBB}" type="presOf" srcId="{F174D1C3-6EA2-4C59-AE7C-0E80109568C1}" destId="{2C1CE9BB-E37E-4FB3-BCDD-003CE788D247}" srcOrd="1" destOrd="0" presId="urn:microsoft.com/office/officeart/2005/8/layout/process4"/>
    <dgm:cxn modelId="{0E33B41A-571A-4F75-AAC4-91A600A542A4}" srcId="{C1BD21B6-592F-438D-8C70-38918D65DF8F}" destId="{90BB8DED-5280-4C1C-8F55-21402428F827}" srcOrd="2" destOrd="0" parTransId="{12DCD50E-4CF9-449F-888A-90C48C41DD41}" sibTransId="{9C52E553-EB9C-4BCE-A8BB-93381FD82965}"/>
    <dgm:cxn modelId="{BDEB67A5-6D32-4C6E-9C15-6FB3159CA1D7}" srcId="{C1BD21B6-592F-438D-8C70-38918D65DF8F}" destId="{F174D1C3-6EA2-4C59-AE7C-0E80109568C1}" srcOrd="1" destOrd="0" parTransId="{BD19B5E4-8354-4C51-A3B9-1365F905F271}" sibTransId="{4CB38FF1-56EA-4545-9B3D-CB53276F4BB5}"/>
    <dgm:cxn modelId="{A7B9AD42-C3CE-4E9B-BE6C-6556FDDA6073}" type="presOf" srcId="{B15D8E5E-455D-44A8-9784-0D200603791D}" destId="{EC389BD7-2FED-43AB-B798-C0B27354E748}" srcOrd="0" destOrd="0" presId="urn:microsoft.com/office/officeart/2005/8/layout/process4"/>
    <dgm:cxn modelId="{E123B986-9F96-494F-84EE-673EFB65F829}" type="presOf" srcId="{F174D1C3-6EA2-4C59-AE7C-0E80109568C1}" destId="{81812FD1-4696-443B-B876-336C5DD53796}" srcOrd="0" destOrd="0" presId="urn:microsoft.com/office/officeart/2005/8/layout/process4"/>
    <dgm:cxn modelId="{EC413C87-03FB-416A-9B4B-C3EF1E8A7622}" srcId="{A273A4EF-CCDD-49EC-940C-E0FA0AC0F0FA}" destId="{B15D8E5E-455D-44A8-9784-0D200603791D}" srcOrd="1" destOrd="0" parTransId="{071A8050-84FE-4861-A8BD-67A7AD7B8752}" sibTransId="{8AFBCF55-E0C2-455E-8321-D3F95D884A24}"/>
    <dgm:cxn modelId="{5248FC67-D1FE-40D2-AF74-24210F96A6D4}" srcId="{90BB8DED-5280-4C1C-8F55-21402428F827}" destId="{28EB862C-6CE2-441D-93C7-3FD727B6D298}" srcOrd="1" destOrd="0" parTransId="{E8583ED7-4D7E-4CFB-A223-3C07939DDE0B}" sibTransId="{93FFAC0C-9B03-44EE-8070-DE54D6A00BE6}"/>
    <dgm:cxn modelId="{2F579207-9D30-4776-BDF1-F5CD61844B54}" type="presOf" srcId="{E0D0548F-FE64-4B0A-B7E0-762DB33D8ACA}" destId="{56520EB2-67AE-4EC7-B73A-96381640AE02}" srcOrd="0" destOrd="0" presId="urn:microsoft.com/office/officeart/2005/8/layout/process4"/>
    <dgm:cxn modelId="{7BEE9281-B839-499D-B25E-D4F16A633D43}" type="presOf" srcId="{A273A4EF-CCDD-49EC-940C-E0FA0AC0F0FA}" destId="{D88EFD1D-E424-4E35-BD45-D83DE8A28407}" srcOrd="0" destOrd="0" presId="urn:microsoft.com/office/officeart/2005/8/layout/process4"/>
    <dgm:cxn modelId="{EC7411AE-9662-4F27-8D08-DBD9BE73FAAE}" type="presOf" srcId="{C1BD21B6-592F-438D-8C70-38918D65DF8F}" destId="{83AC2D68-AA78-40EE-986B-FF037CF3D6EC}" srcOrd="0" destOrd="0" presId="urn:microsoft.com/office/officeart/2005/8/layout/process4"/>
    <dgm:cxn modelId="{91F271B0-B11B-4CC0-9194-ACC16D06E32E}" type="presOf" srcId="{A383C2B0-9E94-43E9-8ABE-48DCB14E1C15}" destId="{8ADD7FDF-CCBE-4E21-A35D-E955E8E99949}" srcOrd="0" destOrd="0" presId="urn:microsoft.com/office/officeart/2005/8/layout/process4"/>
    <dgm:cxn modelId="{469606A5-9169-4721-AABC-4C8398B465BA}" srcId="{C1BD21B6-592F-438D-8C70-38918D65DF8F}" destId="{A273A4EF-CCDD-49EC-940C-E0FA0AC0F0FA}" srcOrd="0" destOrd="0" parTransId="{55F838EF-1D03-4C76-B4B0-663A6BE39633}" sibTransId="{F9B32CD9-291E-4888-9ABE-AA54DF55F8EA}"/>
    <dgm:cxn modelId="{7E9E6498-0BA4-49B4-B352-6AA7E3F64B26}" type="presOf" srcId="{28EB862C-6CE2-441D-93C7-3FD727B6D298}" destId="{BCD696A1-ECB0-4189-82F9-6B8109608E89}" srcOrd="0" destOrd="0" presId="urn:microsoft.com/office/officeart/2005/8/layout/process4"/>
    <dgm:cxn modelId="{BC697646-B274-430C-AC70-D256FEC63937}" type="presOf" srcId="{EA1E4BF0-F84A-456D-8BF6-AA8DE83994A3}" destId="{3ADEAA6C-D436-4687-847F-27580F5B10D0}" srcOrd="0" destOrd="0" presId="urn:microsoft.com/office/officeart/2005/8/layout/process4"/>
    <dgm:cxn modelId="{4A92EE28-6AB3-42D1-A4F9-8C78CF05707C}" srcId="{F174D1C3-6EA2-4C59-AE7C-0E80109568C1}" destId="{EA1E4BF0-F84A-456D-8BF6-AA8DE83994A3}" srcOrd="1" destOrd="0" parTransId="{DE408262-12BB-4B1C-9742-77CAA7701AAF}" sibTransId="{2581324F-21AC-4A2C-AA8B-289BFCC93BD4}"/>
    <dgm:cxn modelId="{E2F6DBA3-2894-4B63-86DF-AA78405EF676}" srcId="{90BB8DED-5280-4C1C-8F55-21402428F827}" destId="{B4E9D1EC-7A62-464A-BB5B-0EBB9E4B22CF}" srcOrd="0" destOrd="0" parTransId="{73B4345E-9E01-4DCD-8F18-82C828D2102B}" sibTransId="{192AB316-1021-43EF-9631-D793D656677E}"/>
    <dgm:cxn modelId="{6840D1C7-B1B2-4D26-931F-D6C1A3E1BEE5}" type="presOf" srcId="{A273A4EF-CCDD-49EC-940C-E0FA0AC0F0FA}" destId="{AFCE6799-F43D-4072-B3F4-FA968C9551F5}" srcOrd="1" destOrd="0" presId="urn:microsoft.com/office/officeart/2005/8/layout/process4"/>
    <dgm:cxn modelId="{074C6F59-4952-4407-94F5-78426281AF20}" type="presOf" srcId="{90BB8DED-5280-4C1C-8F55-21402428F827}" destId="{C398C3B5-9BB8-43EA-90A0-B4A2EFA09A56}" srcOrd="1" destOrd="0" presId="urn:microsoft.com/office/officeart/2005/8/layout/process4"/>
    <dgm:cxn modelId="{200CD7F3-4FC8-4021-9B5B-A7F601FFAA56}" srcId="{A273A4EF-CCDD-49EC-940C-E0FA0AC0F0FA}" destId="{A383C2B0-9E94-43E9-8ABE-48DCB14E1C15}" srcOrd="0" destOrd="0" parTransId="{1918F1CC-C2DB-4AE0-9561-422DD7AB0DCA}" sibTransId="{0D85706A-790C-45C3-8B66-A373E34E00CF}"/>
    <dgm:cxn modelId="{28561952-4376-4C31-BC7B-D83C170363A5}" type="presOf" srcId="{90BB8DED-5280-4C1C-8F55-21402428F827}" destId="{EFAE7B5C-C33D-434C-9CFC-3CBE501345D8}" srcOrd="0" destOrd="0" presId="urn:microsoft.com/office/officeart/2005/8/layout/process4"/>
    <dgm:cxn modelId="{EDB56355-BA54-468B-9D85-6FC9B6088885}" srcId="{F174D1C3-6EA2-4C59-AE7C-0E80109568C1}" destId="{E0D0548F-FE64-4B0A-B7E0-762DB33D8ACA}" srcOrd="0" destOrd="0" parTransId="{8FB5F6BF-022C-4565-961B-AD62EC9FB645}" sibTransId="{43F303B1-D0B4-4B2E-B4BD-B3379365A641}"/>
    <dgm:cxn modelId="{4CCE7F8A-57B2-4123-B46F-06C5116E7326}" type="presParOf" srcId="{83AC2D68-AA78-40EE-986B-FF037CF3D6EC}" destId="{C5A7F2D3-6B79-4F21-BD70-90FED38858CC}" srcOrd="0" destOrd="0" presId="urn:microsoft.com/office/officeart/2005/8/layout/process4"/>
    <dgm:cxn modelId="{0CE63581-70C4-42C0-8AAF-257CF5314F91}" type="presParOf" srcId="{C5A7F2D3-6B79-4F21-BD70-90FED38858CC}" destId="{EFAE7B5C-C33D-434C-9CFC-3CBE501345D8}" srcOrd="0" destOrd="0" presId="urn:microsoft.com/office/officeart/2005/8/layout/process4"/>
    <dgm:cxn modelId="{8647F483-8E3B-4FD8-AECE-DBED17311F0E}" type="presParOf" srcId="{C5A7F2D3-6B79-4F21-BD70-90FED38858CC}" destId="{C398C3B5-9BB8-43EA-90A0-B4A2EFA09A56}" srcOrd="1" destOrd="0" presId="urn:microsoft.com/office/officeart/2005/8/layout/process4"/>
    <dgm:cxn modelId="{5ACC251C-78D2-4EAB-928B-5B16632A96BB}" type="presParOf" srcId="{C5A7F2D3-6B79-4F21-BD70-90FED38858CC}" destId="{1EA86016-4EAB-452A-ACE8-EB8A990EFA07}" srcOrd="2" destOrd="0" presId="urn:microsoft.com/office/officeart/2005/8/layout/process4"/>
    <dgm:cxn modelId="{BC94B532-9963-4FBB-B859-2942BA808B01}" type="presParOf" srcId="{1EA86016-4EAB-452A-ACE8-EB8A990EFA07}" destId="{9BFD7874-8A9F-48AD-9E2F-A852E6CF2CFA}" srcOrd="0" destOrd="0" presId="urn:microsoft.com/office/officeart/2005/8/layout/process4"/>
    <dgm:cxn modelId="{427DDC85-2AF7-44FC-886A-31DC5ED9AA92}" type="presParOf" srcId="{1EA86016-4EAB-452A-ACE8-EB8A990EFA07}" destId="{BCD696A1-ECB0-4189-82F9-6B8109608E89}" srcOrd="1" destOrd="0" presId="urn:microsoft.com/office/officeart/2005/8/layout/process4"/>
    <dgm:cxn modelId="{7A739CAF-6205-4F98-A851-1D0A1D7FC526}" type="presParOf" srcId="{83AC2D68-AA78-40EE-986B-FF037CF3D6EC}" destId="{DBD2AA41-F17B-4FA5-94F1-7F4A465CF214}" srcOrd="1" destOrd="0" presId="urn:microsoft.com/office/officeart/2005/8/layout/process4"/>
    <dgm:cxn modelId="{DF4FC16B-B6F7-4CF6-8214-076AE27CFB1C}" type="presParOf" srcId="{83AC2D68-AA78-40EE-986B-FF037CF3D6EC}" destId="{09DDFA82-8E1B-4306-8D8B-AD7D1115B157}" srcOrd="2" destOrd="0" presId="urn:microsoft.com/office/officeart/2005/8/layout/process4"/>
    <dgm:cxn modelId="{F46E4741-F987-41D8-BA6F-750A14932FB0}" type="presParOf" srcId="{09DDFA82-8E1B-4306-8D8B-AD7D1115B157}" destId="{81812FD1-4696-443B-B876-336C5DD53796}" srcOrd="0" destOrd="0" presId="urn:microsoft.com/office/officeart/2005/8/layout/process4"/>
    <dgm:cxn modelId="{25F1B6EB-9755-4E2C-8940-7E8DF39C5ECB}" type="presParOf" srcId="{09DDFA82-8E1B-4306-8D8B-AD7D1115B157}" destId="{2C1CE9BB-E37E-4FB3-BCDD-003CE788D247}" srcOrd="1" destOrd="0" presId="urn:microsoft.com/office/officeart/2005/8/layout/process4"/>
    <dgm:cxn modelId="{204632AF-27F1-481A-B2D5-CB95B49282F5}" type="presParOf" srcId="{09DDFA82-8E1B-4306-8D8B-AD7D1115B157}" destId="{4D751C2E-3865-4C28-BC87-366BC9CB9911}" srcOrd="2" destOrd="0" presId="urn:microsoft.com/office/officeart/2005/8/layout/process4"/>
    <dgm:cxn modelId="{D7555DB2-0125-411B-875A-F520D2AADBE3}" type="presParOf" srcId="{4D751C2E-3865-4C28-BC87-366BC9CB9911}" destId="{56520EB2-67AE-4EC7-B73A-96381640AE02}" srcOrd="0" destOrd="0" presId="urn:microsoft.com/office/officeart/2005/8/layout/process4"/>
    <dgm:cxn modelId="{963FA49C-EC4A-41A3-A8B5-F352CCF8AF55}" type="presParOf" srcId="{4D751C2E-3865-4C28-BC87-366BC9CB9911}" destId="{3ADEAA6C-D436-4687-847F-27580F5B10D0}" srcOrd="1" destOrd="0" presId="urn:microsoft.com/office/officeart/2005/8/layout/process4"/>
    <dgm:cxn modelId="{FD41F200-A97D-4965-AE9E-69352FA1117C}" type="presParOf" srcId="{83AC2D68-AA78-40EE-986B-FF037CF3D6EC}" destId="{DAF47482-007D-4E12-939C-623F3AFD5337}" srcOrd="3" destOrd="0" presId="urn:microsoft.com/office/officeart/2005/8/layout/process4"/>
    <dgm:cxn modelId="{9FF4BDEF-C1DF-46D6-8C74-7E767C7B07B3}" type="presParOf" srcId="{83AC2D68-AA78-40EE-986B-FF037CF3D6EC}" destId="{7E17ABA2-B5D8-4A1E-BCD0-0E23D5C9EA2E}" srcOrd="4" destOrd="0" presId="urn:microsoft.com/office/officeart/2005/8/layout/process4"/>
    <dgm:cxn modelId="{C4FE9F5A-79D6-4730-B9A0-8C4B3C68A20E}" type="presParOf" srcId="{7E17ABA2-B5D8-4A1E-BCD0-0E23D5C9EA2E}" destId="{D88EFD1D-E424-4E35-BD45-D83DE8A28407}" srcOrd="0" destOrd="0" presId="urn:microsoft.com/office/officeart/2005/8/layout/process4"/>
    <dgm:cxn modelId="{A41D62D0-A2CE-489C-8F46-C02A14A56A8C}" type="presParOf" srcId="{7E17ABA2-B5D8-4A1E-BCD0-0E23D5C9EA2E}" destId="{AFCE6799-F43D-4072-B3F4-FA968C9551F5}" srcOrd="1" destOrd="0" presId="urn:microsoft.com/office/officeart/2005/8/layout/process4"/>
    <dgm:cxn modelId="{9981723F-5163-42AE-B42A-21876124A4AA}" type="presParOf" srcId="{7E17ABA2-B5D8-4A1E-BCD0-0E23D5C9EA2E}" destId="{EC3F57D7-0B2A-465A-8268-C0EF3B39D1CF}" srcOrd="2" destOrd="0" presId="urn:microsoft.com/office/officeart/2005/8/layout/process4"/>
    <dgm:cxn modelId="{201C4DCF-0F06-4E2C-86BF-8DA58C8EFDD3}" type="presParOf" srcId="{EC3F57D7-0B2A-465A-8268-C0EF3B39D1CF}" destId="{8ADD7FDF-CCBE-4E21-A35D-E955E8E99949}" srcOrd="0" destOrd="0" presId="urn:microsoft.com/office/officeart/2005/8/layout/process4"/>
    <dgm:cxn modelId="{7CCE7440-D2F5-49BB-A96F-42BC7B4374B4}" type="presParOf" srcId="{EC3F57D7-0B2A-465A-8268-C0EF3B39D1CF}" destId="{EC389BD7-2FED-43AB-B798-C0B27354E748}" srcOrd="1" destOrd="0" presId="urn:microsoft.com/office/officeart/2005/8/layout/process4"/>
  </dgm:cxnLst>
  <dgm:bg/>
  <dgm:whole>
    <a:ln w="158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8C3B5-9BB8-43EA-90A0-B4A2EFA09A56}">
      <dsp:nvSpPr>
        <dsp:cNvPr id="0" name=""/>
        <dsp:cNvSpPr/>
      </dsp:nvSpPr>
      <dsp:spPr>
        <a:xfrm>
          <a:off x="0" y="3508954"/>
          <a:ext cx="6696744" cy="1151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a:t>3. Output monitoring and measurement </a:t>
          </a:r>
        </a:p>
      </dsp:txBody>
      <dsp:txXfrm>
        <a:off x="0" y="3508954"/>
        <a:ext cx="6696744" cy="621927"/>
      </dsp:txXfrm>
    </dsp:sp>
    <dsp:sp modelId="{9BFD7874-8A9F-48AD-9E2F-A852E6CF2CFA}">
      <dsp:nvSpPr>
        <dsp:cNvPr id="0" name=""/>
        <dsp:cNvSpPr/>
      </dsp:nvSpPr>
      <dsp:spPr>
        <a:xfrm>
          <a:off x="0" y="4107846"/>
          <a:ext cx="3348372" cy="52978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GB" sz="900" kern="1200"/>
            <a:t>Programme reporting based on indicators and activity plans in project design (Action Fiche and logical framework)</a:t>
          </a:r>
        </a:p>
      </dsp:txBody>
      <dsp:txXfrm>
        <a:off x="0" y="4107846"/>
        <a:ext cx="3348372" cy="529789"/>
      </dsp:txXfrm>
    </dsp:sp>
    <dsp:sp modelId="{BCD696A1-ECB0-4189-82F9-6B8109608E89}">
      <dsp:nvSpPr>
        <dsp:cNvPr id="0" name=""/>
        <dsp:cNvSpPr/>
      </dsp:nvSpPr>
      <dsp:spPr>
        <a:xfrm>
          <a:off x="3348372" y="4107846"/>
          <a:ext cx="3348372" cy="529789"/>
        </a:xfrm>
        <a:prstGeom prst="rect">
          <a:avLst/>
        </a:prstGeom>
        <a:solidFill>
          <a:schemeClr val="accent4">
            <a:tint val="40000"/>
            <a:alpha val="90000"/>
            <a:hueOff val="-789141"/>
            <a:satOff val="4431"/>
            <a:lumOff val="282"/>
            <a:alphaOff val="0"/>
          </a:schemeClr>
        </a:solidFill>
        <a:ln w="25400" cap="flat" cmpd="sng" algn="ctr">
          <a:solidFill>
            <a:schemeClr val="accent4">
              <a:tint val="40000"/>
              <a:alpha val="90000"/>
              <a:hueOff val="-789141"/>
              <a:satOff val="4431"/>
              <a:lumOff val="282"/>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i="1" kern="1200" dirty="0"/>
            <a:t>Data gathered on continuing basis by programme management, permitting assessment of progress to major programme </a:t>
          </a:r>
          <a:r>
            <a:rPr lang="en-GB" sz="800" i="1" kern="1200" dirty="0" err="1"/>
            <a:t>objecrtives</a:t>
          </a:r>
          <a:r>
            <a:rPr lang="en-GB" sz="800" i="1" kern="1200" dirty="0"/>
            <a:t>,.Major divergence from staged indicators triggers re-assessment of objectives. Consolidated data feeds into external mid-point and end-point evaluations</a:t>
          </a:r>
        </a:p>
      </dsp:txBody>
      <dsp:txXfrm>
        <a:off x="3348372" y="4107846"/>
        <a:ext cx="3348372" cy="529789"/>
      </dsp:txXfrm>
    </dsp:sp>
    <dsp:sp modelId="{2C1CE9BB-E37E-4FB3-BCDD-003CE788D247}">
      <dsp:nvSpPr>
        <dsp:cNvPr id="0" name=""/>
        <dsp:cNvSpPr/>
      </dsp:nvSpPr>
      <dsp:spPr>
        <a:xfrm rot="10800000">
          <a:off x="0" y="1754888"/>
          <a:ext cx="6696744" cy="1771340"/>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a:t>2. Outcome or Impact Evaluation</a:t>
          </a:r>
        </a:p>
      </dsp:txBody>
      <dsp:txXfrm rot="-10800000">
        <a:off x="0" y="1754888"/>
        <a:ext cx="6696744" cy="621740"/>
      </dsp:txXfrm>
    </dsp:sp>
    <dsp:sp modelId="{56520EB2-67AE-4EC7-B73A-96381640AE02}">
      <dsp:nvSpPr>
        <dsp:cNvPr id="0" name=""/>
        <dsp:cNvSpPr/>
      </dsp:nvSpPr>
      <dsp:spPr>
        <a:xfrm>
          <a:off x="0" y="2376629"/>
          <a:ext cx="3348372" cy="529630"/>
        </a:xfrm>
        <a:prstGeom prst="rect">
          <a:avLst/>
        </a:prstGeom>
        <a:solidFill>
          <a:schemeClr val="accent4">
            <a:tint val="40000"/>
            <a:alpha val="90000"/>
            <a:hueOff val="-1578282"/>
            <a:satOff val="8863"/>
            <a:lumOff val="563"/>
            <a:alphaOff val="0"/>
          </a:schemeClr>
        </a:solidFill>
        <a:ln w="25400" cap="flat" cmpd="sng" algn="ctr">
          <a:solidFill>
            <a:schemeClr val="accent4">
              <a:tint val="40000"/>
              <a:alpha val="90000"/>
              <a:hueOff val="-1578282"/>
              <a:satOff val="8863"/>
              <a:lumOff val="563"/>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GB" sz="900" kern="1200"/>
            <a:t>Assessment of progress towards </a:t>
          </a:r>
          <a:br>
            <a:rPr lang="en-GB" sz="900" kern="1200"/>
          </a:br>
          <a:r>
            <a:rPr lang="en-GB" sz="900" kern="1200"/>
            <a:t>major programme objectives</a:t>
          </a:r>
        </a:p>
      </dsp:txBody>
      <dsp:txXfrm>
        <a:off x="0" y="2376629"/>
        <a:ext cx="3348372" cy="529630"/>
      </dsp:txXfrm>
    </dsp:sp>
    <dsp:sp modelId="{3ADEAA6C-D436-4687-847F-27580F5B10D0}">
      <dsp:nvSpPr>
        <dsp:cNvPr id="0" name=""/>
        <dsp:cNvSpPr/>
      </dsp:nvSpPr>
      <dsp:spPr>
        <a:xfrm>
          <a:off x="3348372" y="2376629"/>
          <a:ext cx="3348372" cy="529630"/>
        </a:xfrm>
        <a:prstGeom prst="rect">
          <a:avLst/>
        </a:prstGeom>
        <a:solidFill>
          <a:schemeClr val="accent4">
            <a:tint val="40000"/>
            <a:alpha val="90000"/>
            <a:hueOff val="-2367424"/>
            <a:satOff val="13294"/>
            <a:lumOff val="845"/>
            <a:alphaOff val="0"/>
          </a:schemeClr>
        </a:solidFill>
        <a:ln w="25400" cap="flat" cmpd="sng" algn="ctr">
          <a:solidFill>
            <a:schemeClr val="accent4">
              <a:tint val="40000"/>
              <a:alpha val="90000"/>
              <a:hueOff val="-2367424"/>
              <a:satOff val="13294"/>
              <a:lumOff val="845"/>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i="1" kern="1200"/>
            <a:t>Major programme objectives determined at project development and included in project design and logical framework, documented through programme reporting, monitored through monitoring reports and  and evaluated at final evaluation</a:t>
          </a:r>
        </a:p>
      </dsp:txBody>
      <dsp:txXfrm>
        <a:off x="3348372" y="2376629"/>
        <a:ext cx="3348372" cy="529630"/>
      </dsp:txXfrm>
    </dsp:sp>
    <dsp:sp modelId="{AFCE6799-F43D-4072-B3F4-FA968C9551F5}">
      <dsp:nvSpPr>
        <dsp:cNvPr id="0" name=""/>
        <dsp:cNvSpPr/>
      </dsp:nvSpPr>
      <dsp:spPr>
        <a:xfrm rot="10800000">
          <a:off x="0" y="0"/>
          <a:ext cx="6696744" cy="1771340"/>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t>1. Programme Theory Evaluation</a:t>
          </a:r>
        </a:p>
      </dsp:txBody>
      <dsp:txXfrm rot="-10800000">
        <a:off x="0" y="0"/>
        <a:ext cx="6696744" cy="621740"/>
      </dsp:txXfrm>
    </dsp:sp>
    <dsp:sp modelId="{8ADD7FDF-CCBE-4E21-A35D-E955E8E99949}">
      <dsp:nvSpPr>
        <dsp:cNvPr id="0" name=""/>
        <dsp:cNvSpPr/>
      </dsp:nvSpPr>
      <dsp:spPr>
        <a:xfrm>
          <a:off x="0" y="622564"/>
          <a:ext cx="3348372" cy="529630"/>
        </a:xfrm>
        <a:prstGeom prst="rect">
          <a:avLst/>
        </a:prstGeom>
        <a:solidFill>
          <a:schemeClr val="accent4">
            <a:tint val="40000"/>
            <a:alpha val="90000"/>
            <a:hueOff val="-3156565"/>
            <a:satOff val="17726"/>
            <a:lumOff val="1126"/>
            <a:alphaOff val="0"/>
          </a:schemeClr>
        </a:solidFill>
        <a:ln w="25400" cap="flat" cmpd="sng" algn="ctr">
          <a:solidFill>
            <a:schemeClr val="accent4">
              <a:tint val="40000"/>
              <a:alpha val="90000"/>
              <a:hueOff val="-3156565"/>
              <a:satOff val="17726"/>
              <a:lumOff val="1126"/>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GB" sz="900" kern="1200"/>
            <a:t>Documentation of intervention logic, actor chain and internal transformations and external interventions</a:t>
          </a:r>
        </a:p>
      </dsp:txBody>
      <dsp:txXfrm>
        <a:off x="0" y="622564"/>
        <a:ext cx="3348372" cy="529630"/>
      </dsp:txXfrm>
    </dsp:sp>
    <dsp:sp modelId="{EC389BD7-2FED-43AB-B798-C0B27354E748}">
      <dsp:nvSpPr>
        <dsp:cNvPr id="0" name=""/>
        <dsp:cNvSpPr/>
      </dsp:nvSpPr>
      <dsp:spPr>
        <a:xfrm>
          <a:off x="3348372" y="622564"/>
          <a:ext cx="3348372" cy="529630"/>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i="1" kern="1200" dirty="0"/>
            <a:t>Established at program development stage, reassessed at interim evaluation, based on data from monitoring reports and </a:t>
          </a:r>
          <a:r>
            <a:rPr lang="en-GB" sz="800" i="1" kern="1200" dirty="0" err="1"/>
            <a:t>ongoing</a:t>
          </a:r>
          <a:r>
            <a:rPr lang="en-GB" sz="800" i="1" kern="1200" dirty="0"/>
            <a:t> output monitoring and measurement . Overall programme logic viability evaluated at final evaluation</a:t>
          </a:r>
        </a:p>
      </dsp:txBody>
      <dsp:txXfrm>
        <a:off x="3348372" y="622564"/>
        <a:ext cx="3348372" cy="5296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31EC0-C231-4BB2-A4A5-2BC28EA7F9EC}" type="datetimeFigureOut">
              <a:rPr lang="en-GB" smtClean="0"/>
              <a:t>20/06/2013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94EC1-68BE-4BFD-95BE-33A9CF5C1A88}" type="slidenum">
              <a:rPr lang="en-GB" smtClean="0"/>
              <a:t>‹#›</a:t>
            </a:fld>
            <a:endParaRPr lang="en-GB"/>
          </a:p>
        </p:txBody>
      </p:sp>
    </p:spTree>
    <p:extLst>
      <p:ext uri="{BB962C8B-B14F-4D97-AF65-F5344CB8AC3E}">
        <p14:creationId xmlns:p14="http://schemas.microsoft.com/office/powerpoint/2010/main" val="249345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D1E99A-BBEC-4E10-8D46-B8B2BD907F61}" type="datetime1">
              <a:rPr lang="en-GB" smtClean="0"/>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553176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348880"/>
            <a:ext cx="3008313"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75A4E7F-834C-43DE-BB77-93145D75D434}" type="datetime1">
              <a:rPr lang="en-GB" smtClean="0"/>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17695809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445FD-B6E4-41CD-ACCB-A5D006B99421}" type="datetime1">
              <a:rPr lang="en-GB" smtClean="0"/>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920145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F0B77B-0AD6-41D2-9670-B3F920066327}" type="datetime1">
              <a:rPr lang="en-GB" smtClean="0"/>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42422930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E468F-1A2D-4ECF-B6D5-56923AC689BD}" type="datetime1">
              <a:rPr lang="en-GB" smtClean="0"/>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64006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C8A2780A-CB47-4CAC-BE72-1C8B27AA2E7D}" type="datetime1">
              <a:rPr lang="en-GB" smtClean="0"/>
              <a:t>20/06/2013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2740410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A8D5B2-7947-41CE-A53B-181DE2A7EAB6}" type="datetime1">
              <a:rPr lang="en-GB" smtClean="0"/>
              <a:t>20/06/2013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6CAE82-BB5B-4DEC-A286-FC3D6C3B1BD9}" type="slidenum">
              <a:rPr lang="en-GB" smtClean="0"/>
              <a:t>‹#›</a:t>
            </a:fld>
            <a:endParaRPr lang="en-GB"/>
          </a:p>
        </p:txBody>
      </p:sp>
      <p:pic>
        <p:nvPicPr>
          <p:cNvPr id="6" name="Image 1" descr="drapeau+map"/>
          <p:cNvPicPr/>
          <p:nvPr userDrawn="1"/>
        </p:nvPicPr>
        <p:blipFill>
          <a:blip r:embed="rId2" cstate="print"/>
          <a:srcRect/>
          <a:stretch>
            <a:fillRect/>
          </a:stretch>
        </p:blipFill>
        <p:spPr bwMode="auto">
          <a:xfrm>
            <a:off x="0" y="18372"/>
            <a:ext cx="9144000" cy="2186492"/>
          </a:xfrm>
          <a:prstGeom prst="rect">
            <a:avLst/>
          </a:prstGeom>
          <a:noFill/>
          <a:ln w="9525">
            <a:noFill/>
            <a:miter lim="800000"/>
            <a:headEnd/>
            <a:tailEnd/>
          </a:ln>
        </p:spPr>
      </p:pic>
    </p:spTree>
    <p:extLst>
      <p:ext uri="{BB962C8B-B14F-4D97-AF65-F5344CB8AC3E}">
        <p14:creationId xmlns:p14="http://schemas.microsoft.com/office/powerpoint/2010/main" val="1339942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01A57F-9CE6-4C04-984E-8818E926008C}" type="datetime1">
              <a:rPr lang="en-GB" smtClean="0"/>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36981544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6617BC-8521-4521-8299-03E413D33AFA}" type="datetime1">
              <a:rPr lang="en-GB" smtClean="0"/>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119650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1018E5C-19BD-4A34-988D-8526BA629CC7}" type="datetime1">
              <a:rPr lang="en-GB" smtClean="0"/>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10678866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67544" y="184482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1916832"/>
            <a:ext cx="4041775" cy="5257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B084CB-E788-4A8E-B025-9C5A2AAF3434}" type="datetime1">
              <a:rPr lang="en-GB" smtClean="0"/>
              <a:t>20/06/2013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1415548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0FB70-7E8A-4306-AFA4-6EF30A9770CF}" type="datetime1">
              <a:rPr lang="en-GB" smtClean="0"/>
              <a:t>20/06/2013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4120036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A7D33-955D-424B-AFCE-C1A2F37FD5D4}" type="datetime1">
              <a:rPr lang="en-GB" smtClean="0"/>
              <a:t>20/06/2013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6CAE82-BB5B-4DEC-A286-FC3D6C3B1BD9}" type="slidenum">
              <a:rPr lang="en-GB" smtClean="0"/>
              <a:t>‹#›</a:t>
            </a:fld>
            <a:endParaRPr lang="en-GB"/>
          </a:p>
        </p:txBody>
      </p:sp>
    </p:spTree>
    <p:extLst>
      <p:ext uri="{BB962C8B-B14F-4D97-AF65-F5344CB8AC3E}">
        <p14:creationId xmlns:p14="http://schemas.microsoft.com/office/powerpoint/2010/main" val="14172413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72" y="134076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636912"/>
            <a:ext cx="8229600" cy="34892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DC792-D181-4DF3-8350-3359B7BC6AE4}" type="datetime1">
              <a:rPr lang="en-GB" smtClean="0"/>
              <a:t>20/06/2013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CAE82-BB5B-4DEC-A286-FC3D6C3B1BD9}" type="slidenum">
              <a:rPr lang="en-GB" smtClean="0"/>
              <a:t>‹#›</a:t>
            </a:fld>
            <a:endParaRPr lang="en-GB"/>
          </a:p>
        </p:txBody>
      </p:sp>
      <p:pic>
        <p:nvPicPr>
          <p:cNvPr id="7" name="Image 1" descr="drapeau+map"/>
          <p:cNvPicPr/>
          <p:nvPr userDrawn="1"/>
        </p:nvPicPr>
        <p:blipFill>
          <a:blip r:embed="rId15" cstate="print"/>
          <a:srcRect/>
          <a:stretch>
            <a:fillRect/>
          </a:stretch>
        </p:blipFill>
        <p:spPr bwMode="auto">
          <a:xfrm>
            <a:off x="-6328" y="0"/>
            <a:ext cx="9144000" cy="1124744"/>
          </a:xfrm>
          <a:prstGeom prst="rect">
            <a:avLst/>
          </a:prstGeom>
          <a:noFill/>
          <a:ln w="9525">
            <a:noFill/>
            <a:miter lim="800000"/>
            <a:headEnd/>
            <a:tailEnd/>
          </a:ln>
        </p:spPr>
      </p:pic>
    </p:spTree>
    <p:extLst>
      <p:ext uri="{BB962C8B-B14F-4D97-AF65-F5344CB8AC3E}">
        <p14:creationId xmlns:p14="http://schemas.microsoft.com/office/powerpoint/2010/main" val="3947012827"/>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96752"/>
            <a:ext cx="7772400" cy="1154559"/>
          </a:xfrm>
        </p:spPr>
        <p:txBody>
          <a:bodyPr>
            <a:normAutofit/>
          </a:bodyPr>
          <a:lstStyle/>
          <a:p>
            <a:pPr algn="l"/>
            <a:r>
              <a:rPr lang="en-GB" sz="2400" dirty="0"/>
              <a:t>Justice, De</a:t>
            </a:r>
            <a:r>
              <a:rPr lang="en-US" sz="2400" dirty="0" err="1"/>
              <a:t>mocracy</a:t>
            </a:r>
            <a:r>
              <a:rPr lang="en-US" sz="2400" dirty="0"/>
              <a:t> and the Rule of </a:t>
            </a:r>
            <a:r>
              <a:rPr lang="en-US" sz="2400" dirty="0" smtClean="0"/>
              <a:t>Law Seminar</a:t>
            </a:r>
            <a:br>
              <a:rPr lang="en-US" sz="2400" dirty="0" smtClean="0"/>
            </a:br>
            <a:r>
              <a:rPr lang="en-US" sz="2400" dirty="0" smtClean="0"/>
              <a:t>Brussels, 17 – 20 June 2013</a:t>
            </a:r>
            <a:endParaRPr lang="en-GB" sz="2400" dirty="0"/>
          </a:p>
        </p:txBody>
      </p:sp>
      <p:sp>
        <p:nvSpPr>
          <p:cNvPr id="3" name="Subtitle 2"/>
          <p:cNvSpPr>
            <a:spLocks noGrp="1"/>
          </p:cNvSpPr>
          <p:nvPr>
            <p:ph type="subTitle" idx="1"/>
          </p:nvPr>
        </p:nvSpPr>
        <p:spPr>
          <a:xfrm>
            <a:off x="490889" y="2852936"/>
            <a:ext cx="8208912" cy="1536576"/>
          </a:xfrm>
        </p:spPr>
        <p:txBody>
          <a:bodyPr>
            <a:noAutofit/>
          </a:bodyPr>
          <a:lstStyle/>
          <a:p>
            <a:r>
              <a:rPr lang="en-GB" sz="4400" b="1" dirty="0" smtClean="0">
                <a:solidFill>
                  <a:srgbClr val="FF0000"/>
                </a:solidFill>
                <a:effectLst>
                  <a:glow rad="63500">
                    <a:schemeClr val="accent2">
                      <a:satMod val="175000"/>
                      <a:alpha val="40000"/>
                    </a:schemeClr>
                  </a:glow>
                </a:effectLst>
              </a:rPr>
              <a:t>Parliamentary development in EU support to democratic governance</a:t>
            </a:r>
            <a:endParaRPr lang="en-GB" sz="4400" b="1" dirty="0">
              <a:solidFill>
                <a:srgbClr val="FF0000"/>
              </a:solidFill>
              <a:effectLst>
                <a:glow rad="63500">
                  <a:schemeClr val="accent2">
                    <a:satMod val="175000"/>
                    <a:alpha val="40000"/>
                  </a:schemeClr>
                </a:glow>
              </a:effectLst>
            </a:endParaRPr>
          </a:p>
        </p:txBody>
      </p:sp>
      <p:sp>
        <p:nvSpPr>
          <p:cNvPr id="4" name="TextBox 3"/>
          <p:cNvSpPr txBox="1"/>
          <p:nvPr/>
        </p:nvSpPr>
        <p:spPr>
          <a:xfrm>
            <a:off x="683568" y="5301208"/>
            <a:ext cx="7992888" cy="1200329"/>
          </a:xfrm>
          <a:prstGeom prst="rect">
            <a:avLst/>
          </a:prstGeom>
          <a:noFill/>
        </p:spPr>
        <p:txBody>
          <a:bodyPr wrap="square" rtlCol="0">
            <a:spAutoFit/>
          </a:bodyPr>
          <a:lstStyle/>
          <a:p>
            <a:pPr algn="r"/>
            <a:r>
              <a:rPr lang="en-GB" dirty="0" smtClean="0"/>
              <a:t>Jonathan Murphy </a:t>
            </a:r>
          </a:p>
          <a:p>
            <a:pPr algn="r"/>
            <a:r>
              <a:rPr lang="en-GB" dirty="0" smtClean="0"/>
              <a:t>Consultant on parliamentary development </a:t>
            </a:r>
          </a:p>
          <a:p>
            <a:pPr algn="r"/>
            <a:r>
              <a:rPr lang="en-GB" dirty="0" smtClean="0"/>
              <a:t>Chief Technical Adviser to the Project in support of Constitutional, Parliamentary and National Development in Tunisia</a:t>
            </a:r>
            <a:endParaRPr lang="en-GB" dirty="0"/>
          </a:p>
        </p:txBody>
      </p:sp>
    </p:spTree>
    <p:extLst>
      <p:ext uri="{BB962C8B-B14F-4D97-AF65-F5344CB8AC3E}">
        <p14:creationId xmlns:p14="http://schemas.microsoft.com/office/powerpoint/2010/main" val="967665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432048"/>
          </a:xfrm>
        </p:spPr>
        <p:txBody>
          <a:bodyPr>
            <a:normAutofit fontScale="90000"/>
          </a:bodyPr>
          <a:lstStyle/>
          <a:p>
            <a:r>
              <a:rPr lang="en-GB" dirty="0" smtClean="0"/>
              <a:t>Project background</a:t>
            </a:r>
            <a:endParaRPr lang="en-GB" dirty="0"/>
          </a:p>
        </p:txBody>
      </p:sp>
      <p:sp>
        <p:nvSpPr>
          <p:cNvPr id="3" name="Content Placeholder 2"/>
          <p:cNvSpPr>
            <a:spLocks noGrp="1"/>
          </p:cNvSpPr>
          <p:nvPr>
            <p:ph idx="1"/>
          </p:nvPr>
        </p:nvSpPr>
        <p:spPr>
          <a:xfrm>
            <a:off x="457200" y="1988840"/>
            <a:ext cx="8229600" cy="4320480"/>
          </a:xfrm>
        </p:spPr>
        <p:txBody>
          <a:bodyPr>
            <a:normAutofit fontScale="70000" lnSpcReduction="20000"/>
          </a:bodyPr>
          <a:lstStyle/>
          <a:p>
            <a:pPr>
              <a:spcAft>
                <a:spcPts val="600"/>
              </a:spcAft>
            </a:pPr>
            <a:r>
              <a:rPr lang="en-GB" sz="3700" dirty="0" smtClean="0"/>
              <a:t>Project established after the Tunisian Revolution launched the Arab Spring in January 2011</a:t>
            </a:r>
          </a:p>
          <a:p>
            <a:pPr>
              <a:spcAft>
                <a:spcPts val="600"/>
              </a:spcAft>
            </a:pPr>
            <a:r>
              <a:rPr lang="en-GB" sz="3700" dirty="0" smtClean="0"/>
              <a:t>Contains three elements – 1) support to the Constituent Assembly in the development of the new Constitution, 2) Longer term support for parliamentary institutional development, 3) Support to national dialogue through civil society</a:t>
            </a:r>
          </a:p>
          <a:p>
            <a:pPr>
              <a:spcAft>
                <a:spcPts val="600"/>
              </a:spcAft>
            </a:pPr>
            <a:r>
              <a:rPr lang="en-GB" sz="3700" dirty="0" smtClean="0"/>
              <a:t>Funded by Japan, Belgium, Sweden, EU, Denmark, Norway</a:t>
            </a:r>
          </a:p>
          <a:p>
            <a:pPr>
              <a:spcAft>
                <a:spcPts val="600"/>
              </a:spcAft>
            </a:pPr>
            <a:r>
              <a:rPr lang="en-GB" sz="3700" dirty="0" smtClean="0"/>
              <a:t>Delivered by UNDP</a:t>
            </a:r>
          </a:p>
          <a:p>
            <a:pPr>
              <a:spcAft>
                <a:spcPts val="600"/>
              </a:spcAft>
            </a:pPr>
            <a:r>
              <a:rPr lang="en-GB" sz="3700" dirty="0" smtClean="0"/>
              <a:t>Budget of $18 million from 2012 to 2015</a:t>
            </a:r>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10</a:t>
            </a:fld>
            <a:endParaRPr lang="en-GB"/>
          </a:p>
        </p:txBody>
      </p:sp>
    </p:spTree>
    <p:extLst>
      <p:ext uri="{BB962C8B-B14F-4D97-AF65-F5344CB8AC3E}">
        <p14:creationId xmlns:p14="http://schemas.microsoft.com/office/powerpoint/2010/main" val="360838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r>
              <a:rPr lang="en-GB" b="1" dirty="0" smtClean="0"/>
              <a:t>Project achievements</a:t>
            </a:r>
            <a:endParaRPr lang="en-GB" b="1" dirty="0"/>
          </a:p>
        </p:txBody>
      </p:sp>
      <p:sp>
        <p:nvSpPr>
          <p:cNvPr id="3" name="Content Placeholder 2"/>
          <p:cNvSpPr>
            <a:spLocks noGrp="1"/>
          </p:cNvSpPr>
          <p:nvPr>
            <p:ph idx="1"/>
          </p:nvPr>
        </p:nvSpPr>
        <p:spPr>
          <a:xfrm>
            <a:off x="457200" y="1916832"/>
            <a:ext cx="8229600" cy="4392488"/>
          </a:xfrm>
        </p:spPr>
        <p:txBody>
          <a:bodyPr>
            <a:normAutofit fontScale="85000" lnSpcReduction="10000"/>
          </a:bodyPr>
          <a:lstStyle/>
          <a:p>
            <a:pPr>
              <a:spcAft>
                <a:spcPts val="600"/>
              </a:spcAft>
            </a:pPr>
            <a:r>
              <a:rPr lang="en-GB" dirty="0" smtClean="0"/>
              <a:t>Underpinned the national consultation process on the constitutional drafts; built consensus on the need for continuing citizen engagement in political processes</a:t>
            </a:r>
          </a:p>
          <a:p>
            <a:pPr>
              <a:spcAft>
                <a:spcPts val="600"/>
              </a:spcAft>
            </a:pPr>
            <a:r>
              <a:rPr lang="en-GB" dirty="0" smtClean="0"/>
              <a:t>Supported development of financial and administrative autonomy</a:t>
            </a:r>
          </a:p>
          <a:p>
            <a:pPr>
              <a:spcAft>
                <a:spcPts val="600"/>
              </a:spcAft>
            </a:pPr>
            <a:r>
              <a:rPr lang="en-GB" dirty="0" smtClean="0"/>
              <a:t>Built partnerships with parliaments including the EP and several EU member state parliaments – sustainability strategy</a:t>
            </a:r>
          </a:p>
          <a:p>
            <a:pPr>
              <a:spcAft>
                <a:spcPts val="600"/>
              </a:spcAft>
            </a:pPr>
            <a:r>
              <a:rPr lang="en-GB" dirty="0" smtClean="0"/>
              <a:t>Developed understanding of role of political opposition and of parliamentary groups in the Assembly</a:t>
            </a:r>
          </a:p>
          <a:p>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11</a:t>
            </a:fld>
            <a:endParaRPr lang="en-GB"/>
          </a:p>
        </p:txBody>
      </p:sp>
    </p:spTree>
    <p:extLst>
      <p:ext uri="{BB962C8B-B14F-4D97-AF65-F5344CB8AC3E}">
        <p14:creationId xmlns:p14="http://schemas.microsoft.com/office/powerpoint/2010/main" val="262448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720080"/>
          </a:xfrm>
        </p:spPr>
        <p:txBody>
          <a:bodyPr>
            <a:normAutofit fontScale="90000"/>
          </a:bodyPr>
          <a:lstStyle/>
          <a:p>
            <a:r>
              <a:rPr lang="en-GB" dirty="0" smtClean="0"/>
              <a:t>Transition challenges</a:t>
            </a:r>
            <a:endParaRPr lang="en-GB" dirty="0"/>
          </a:p>
        </p:txBody>
      </p:sp>
      <p:sp>
        <p:nvSpPr>
          <p:cNvPr id="3" name="Content Placeholder 2"/>
          <p:cNvSpPr>
            <a:spLocks noGrp="1"/>
          </p:cNvSpPr>
          <p:nvPr>
            <p:ph idx="1"/>
          </p:nvPr>
        </p:nvSpPr>
        <p:spPr>
          <a:xfrm>
            <a:off x="457200" y="2132856"/>
            <a:ext cx="8229600" cy="4248472"/>
          </a:xfrm>
        </p:spPr>
        <p:txBody>
          <a:bodyPr>
            <a:normAutofit fontScale="92500" lnSpcReduction="20000"/>
          </a:bodyPr>
          <a:lstStyle/>
          <a:p>
            <a:pPr>
              <a:spcAft>
                <a:spcPts val="600"/>
              </a:spcAft>
            </a:pPr>
            <a:r>
              <a:rPr lang="en-GB" dirty="0" smtClean="0"/>
              <a:t>Country has never known democratic system; risk of authoritarian reflex</a:t>
            </a:r>
          </a:p>
          <a:p>
            <a:pPr>
              <a:spcAft>
                <a:spcPts val="600"/>
              </a:spcAft>
            </a:pPr>
            <a:r>
              <a:rPr lang="en-GB" dirty="0" smtClean="0"/>
              <a:t>Divergence in societal vision between ‘Mediterranean secularist’ and ‘Arab Muslim’</a:t>
            </a:r>
          </a:p>
          <a:p>
            <a:pPr>
              <a:spcAft>
                <a:spcPts val="600"/>
              </a:spcAft>
            </a:pPr>
            <a:r>
              <a:rPr lang="en-GB" dirty="0" smtClean="0"/>
              <a:t>Difficult economic situation exacerbated by absence of strong government</a:t>
            </a:r>
          </a:p>
          <a:p>
            <a:pPr>
              <a:spcAft>
                <a:spcPts val="600"/>
              </a:spcAft>
            </a:pPr>
            <a:r>
              <a:rPr lang="en-GB" dirty="0" smtClean="0"/>
              <a:t>Potential security risks</a:t>
            </a:r>
          </a:p>
          <a:p>
            <a:pPr>
              <a:spcAft>
                <a:spcPts val="600"/>
              </a:spcAft>
            </a:pPr>
            <a:r>
              <a:rPr lang="en-GB" dirty="0" smtClean="0"/>
              <a:t>Weak or discredited state institutions including parliament and parliamentary administration</a:t>
            </a:r>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12</a:t>
            </a:fld>
            <a:endParaRPr lang="en-GB"/>
          </a:p>
        </p:txBody>
      </p:sp>
    </p:spTree>
    <p:extLst>
      <p:ext uri="{BB962C8B-B14F-4D97-AF65-F5344CB8AC3E}">
        <p14:creationId xmlns:p14="http://schemas.microsoft.com/office/powerpoint/2010/main" val="227386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20080"/>
          </a:xfrm>
        </p:spPr>
        <p:txBody>
          <a:bodyPr>
            <a:normAutofit fontScale="90000"/>
          </a:bodyPr>
          <a:lstStyle/>
          <a:p>
            <a:r>
              <a:rPr lang="en-GB" dirty="0" smtClean="0"/>
              <a:t>Delivery challenges</a:t>
            </a:r>
            <a:endParaRPr lang="en-GB" dirty="0"/>
          </a:p>
        </p:txBody>
      </p:sp>
      <p:sp>
        <p:nvSpPr>
          <p:cNvPr id="3" name="Content Placeholder 2"/>
          <p:cNvSpPr>
            <a:spLocks noGrp="1"/>
          </p:cNvSpPr>
          <p:nvPr>
            <p:ph idx="1"/>
          </p:nvPr>
        </p:nvSpPr>
        <p:spPr>
          <a:xfrm>
            <a:off x="457200" y="1916832"/>
            <a:ext cx="8229600" cy="4209331"/>
          </a:xfrm>
        </p:spPr>
        <p:txBody>
          <a:bodyPr>
            <a:normAutofit fontScale="92500"/>
          </a:bodyPr>
          <a:lstStyle/>
          <a:p>
            <a:r>
              <a:rPr lang="en-GB" dirty="0" smtClean="0"/>
              <a:t>Large programme funded over short time during busy period for dual-responsibility Assembly – pushing at limits of absorption capacity</a:t>
            </a:r>
          </a:p>
          <a:p>
            <a:r>
              <a:rPr lang="en-GB" dirty="0" smtClean="0"/>
              <a:t>Some misalignment between donor funding cycle and realities of the extended constitutional process</a:t>
            </a:r>
          </a:p>
          <a:p>
            <a:r>
              <a:rPr lang="en-GB" dirty="0" smtClean="0"/>
              <a:t>Need to implement rapidly while respecting UN administrative processes</a:t>
            </a:r>
          </a:p>
          <a:p>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13</a:t>
            </a:fld>
            <a:endParaRPr lang="en-GB"/>
          </a:p>
        </p:txBody>
      </p:sp>
    </p:spTree>
    <p:extLst>
      <p:ext uri="{BB962C8B-B14F-4D97-AF65-F5344CB8AC3E}">
        <p14:creationId xmlns:p14="http://schemas.microsoft.com/office/powerpoint/2010/main" val="1504448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scene3d>
              <a:camera prst="orthographicFront"/>
              <a:lightRig rig="threePt" dir="t"/>
            </a:scene3d>
            <a:sp3d extrusionH="57150">
              <a:bevelT w="38100" h="38100" prst="relaxedInset"/>
            </a:sp3d>
          </a:bodyPr>
          <a:lstStyle/>
          <a:p>
            <a:r>
              <a:rPr lang="en-GB" b="1" dirty="0" smtClean="0">
                <a:solidFill>
                  <a:schemeClr val="accent2">
                    <a:lumMod val="75000"/>
                  </a:schemeClr>
                </a:solidFill>
              </a:rPr>
              <a:t>Performance measure example</a:t>
            </a:r>
            <a:endParaRPr lang="en-GB"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0587389"/>
              </p:ext>
            </p:extLst>
          </p:nvPr>
        </p:nvGraphicFramePr>
        <p:xfrm>
          <a:off x="251520" y="1268760"/>
          <a:ext cx="8640959" cy="4992162"/>
        </p:xfrm>
        <a:graphic>
          <a:graphicData uri="http://schemas.openxmlformats.org/drawingml/2006/table">
            <a:tbl>
              <a:tblPr firstRow="1" firstCol="1" bandRow="1">
                <a:tableStyleId>{5C22544A-7EE6-4342-B048-85BDC9FD1C3A}</a:tableStyleId>
              </a:tblPr>
              <a:tblGrid>
                <a:gridCol w="4752528"/>
                <a:gridCol w="3888431"/>
              </a:tblGrid>
              <a:tr h="229662">
                <a:tc>
                  <a:txBody>
                    <a:bodyPr/>
                    <a:lstStyle/>
                    <a:p>
                      <a:pPr algn="ctr">
                        <a:spcAft>
                          <a:spcPts val="0"/>
                        </a:spcAft>
                      </a:pPr>
                      <a:r>
                        <a:rPr lang="fr-FR" sz="1250" dirty="0">
                          <a:effectLst/>
                        </a:rPr>
                        <a:t>Cibles et indicateurs</a:t>
                      </a:r>
                      <a:endParaRPr lang="en-GB" sz="1250" dirty="0">
                        <a:effectLst/>
                        <a:latin typeface="Myriad Pro"/>
                        <a:ea typeface="Times New Roman"/>
                        <a:cs typeface="Times New Roman"/>
                      </a:endParaRPr>
                    </a:p>
                  </a:txBody>
                  <a:tcPr marL="53167" marR="53167" marT="0" marB="0"/>
                </a:tc>
                <a:tc>
                  <a:txBody>
                    <a:bodyPr/>
                    <a:lstStyle/>
                    <a:p>
                      <a:pPr algn="ctr">
                        <a:spcAft>
                          <a:spcPts val="0"/>
                        </a:spcAft>
                      </a:pPr>
                      <a:r>
                        <a:rPr lang="fr-FR" sz="1250" dirty="0">
                          <a:effectLst/>
                        </a:rPr>
                        <a:t>Résultats</a:t>
                      </a:r>
                      <a:endParaRPr lang="en-GB" sz="1250" dirty="0">
                        <a:effectLst/>
                        <a:latin typeface="Myriad Pro"/>
                        <a:ea typeface="Times New Roman"/>
                        <a:cs typeface="Times New Roman"/>
                      </a:endParaRPr>
                    </a:p>
                  </a:txBody>
                  <a:tcPr marL="53167" marR="53167" marT="0" marB="0"/>
                </a:tc>
              </a:tr>
              <a:tr h="4620593">
                <a:tc>
                  <a:txBody>
                    <a:bodyPr/>
                    <a:lstStyle/>
                    <a:p>
                      <a:pPr algn="just">
                        <a:spcAft>
                          <a:spcPts val="0"/>
                        </a:spcAft>
                      </a:pPr>
                      <a:r>
                        <a:rPr lang="fr-FR" sz="1250" dirty="0">
                          <a:effectLst/>
                        </a:rPr>
                        <a:t>Cible 1. Les capacités de rédaction des textes constitutionnels et législatifs de l’Assemblée constituante sont renforcées</a:t>
                      </a:r>
                      <a:endParaRPr lang="en-GB" sz="1250" dirty="0">
                        <a:effectLst/>
                      </a:endParaRPr>
                    </a:p>
                    <a:p>
                      <a:pPr algn="just">
                        <a:spcAft>
                          <a:spcPts val="0"/>
                        </a:spcAft>
                      </a:pPr>
                      <a:r>
                        <a:rPr lang="fr-FR" sz="1250" dirty="0">
                          <a:effectLst/>
                        </a:rPr>
                        <a:t>Indicateurs :</a:t>
                      </a:r>
                      <a:endParaRPr lang="en-GB" sz="1250" dirty="0">
                        <a:effectLst/>
                      </a:endParaRPr>
                    </a:p>
                    <a:p>
                      <a:pPr algn="just">
                        <a:spcAft>
                          <a:spcPts val="0"/>
                        </a:spcAft>
                      </a:pPr>
                      <a:r>
                        <a:rPr lang="fr-FR" sz="1250" dirty="0">
                          <a:effectLst/>
                        </a:rPr>
                        <a:t>1.1. Les membres des 6 commissions constituantes sont formés aux procédures et techniques d’élaboration des textes constitutionnels et utilisent les connaissances acquises dans leur travail ;</a:t>
                      </a:r>
                      <a:endParaRPr lang="en-GB" sz="1250" dirty="0">
                        <a:effectLst/>
                      </a:endParaRPr>
                    </a:p>
                    <a:p>
                      <a:pPr algn="just">
                        <a:spcAft>
                          <a:spcPts val="0"/>
                        </a:spcAft>
                      </a:pPr>
                      <a:r>
                        <a:rPr lang="fr-FR" sz="1250" dirty="0">
                          <a:effectLst/>
                        </a:rPr>
                        <a:t/>
                      </a:r>
                      <a:br>
                        <a:rPr lang="fr-FR" sz="1250" dirty="0">
                          <a:effectLst/>
                        </a:rPr>
                      </a:br>
                      <a:r>
                        <a:rPr lang="fr-FR" sz="1250" dirty="0">
                          <a:effectLst/>
                        </a:rPr>
                        <a:t>Cible 2. Les citoyens dans les différentes régions du pays sont sensibilisés sur le processus constitutionnel et bénéficient de l’opportunité d’exprimer leurs attentes en la matière</a:t>
                      </a:r>
                      <a:endParaRPr lang="en-GB" sz="1250" dirty="0">
                        <a:effectLst/>
                      </a:endParaRPr>
                    </a:p>
                    <a:p>
                      <a:pPr algn="just">
                        <a:spcAft>
                          <a:spcPts val="0"/>
                        </a:spcAft>
                      </a:pPr>
                      <a:r>
                        <a:rPr lang="fr-FR" sz="1250" dirty="0">
                          <a:effectLst/>
                        </a:rPr>
                        <a:t>Indicateurs : </a:t>
                      </a:r>
                      <a:endParaRPr lang="en-GB" sz="1250" dirty="0">
                        <a:effectLst/>
                      </a:endParaRPr>
                    </a:p>
                    <a:p>
                      <a:pPr algn="just">
                        <a:spcAft>
                          <a:spcPts val="0"/>
                        </a:spcAft>
                      </a:pPr>
                      <a:r>
                        <a:rPr lang="fr-FR" sz="1250" dirty="0">
                          <a:effectLst/>
                        </a:rPr>
                        <a:t>2.1. Un plan de consultation publique, permettant de collecter les attentes des groupes vulnérables et des régions défavorisées dans le cadre du processus constitutionnel, est élaboré et mis en œuvre </a:t>
                      </a:r>
                      <a:endParaRPr lang="en-GB" sz="1250" dirty="0">
                        <a:effectLst/>
                      </a:endParaRPr>
                    </a:p>
                    <a:p>
                      <a:pPr algn="just">
                        <a:spcAft>
                          <a:spcPts val="0"/>
                        </a:spcAft>
                      </a:pPr>
                      <a:r>
                        <a:rPr lang="fr-FR" sz="1250" dirty="0">
                          <a:effectLst/>
                        </a:rPr>
                        <a:t>2.2. Des auditions publiques sur le processus constitutionnel sont organisées dans au moins 5 régions défavorisées par l’Assemblée constituante</a:t>
                      </a:r>
                      <a:endParaRPr lang="en-GB" sz="1250" dirty="0">
                        <a:effectLst/>
                      </a:endParaRPr>
                    </a:p>
                    <a:p>
                      <a:pPr algn="just">
                        <a:spcAft>
                          <a:spcPts val="0"/>
                        </a:spcAft>
                      </a:pPr>
                      <a:r>
                        <a:rPr lang="fr-FR" sz="1250" dirty="0">
                          <a:effectLst/>
                        </a:rPr>
                        <a:t>2.3. 3 auditions thématiques au moins sont organisées par l’Assemblée constituante sur les questions essentielles, telles que l’intégration des DH, de l’égalité de genre et des autres principes démocratiques dans la constitution </a:t>
                      </a:r>
                      <a:endParaRPr lang="en-GB" sz="1250" dirty="0">
                        <a:effectLst/>
                      </a:endParaRPr>
                    </a:p>
                    <a:p>
                      <a:pPr algn="just">
                        <a:spcAft>
                          <a:spcPts val="0"/>
                        </a:spcAft>
                      </a:pPr>
                      <a:r>
                        <a:rPr lang="fr-FR" sz="1250" dirty="0">
                          <a:effectLst/>
                        </a:rPr>
                        <a:t>2.4. 5 projets au moins sont mis en œuvre en partenariat avec la société civile pour le dialogue constitutionnel et l’éducation civique des groupes vulnérables </a:t>
                      </a:r>
                      <a:endParaRPr lang="en-GB" sz="1250" dirty="0">
                        <a:effectLst/>
                      </a:endParaRPr>
                    </a:p>
                    <a:p>
                      <a:pPr algn="just">
                        <a:spcAft>
                          <a:spcPts val="0"/>
                        </a:spcAft>
                      </a:pPr>
                      <a:r>
                        <a:rPr lang="fr-FR" sz="1250" dirty="0">
                          <a:effectLst/>
                        </a:rPr>
                        <a:t> </a:t>
                      </a:r>
                      <a:endParaRPr lang="en-GB" sz="1250" dirty="0">
                        <a:effectLst/>
                        <a:latin typeface="Myriad Pro"/>
                        <a:ea typeface="Times New Roman"/>
                        <a:cs typeface="Times New Roman"/>
                      </a:endParaRPr>
                    </a:p>
                  </a:txBody>
                  <a:tcPr marL="53167" marR="53167" marT="0" marB="0"/>
                </a:tc>
                <a:tc>
                  <a:txBody>
                    <a:bodyPr/>
                    <a:lstStyle/>
                    <a:p>
                      <a:pPr marL="342900" lvl="0" indent="-342900" algn="just">
                        <a:lnSpc>
                          <a:spcPct val="115000"/>
                        </a:lnSpc>
                        <a:spcAft>
                          <a:spcPts val="0"/>
                        </a:spcAft>
                        <a:buFont typeface="Calibri"/>
                        <a:buChar char="-"/>
                      </a:pPr>
                      <a:r>
                        <a:rPr lang="fr-FR" sz="1250" dirty="0">
                          <a:effectLst/>
                        </a:rPr>
                        <a:t>42 membres et conseillers de l'Assemblée ont été formés sur les techniques de consultation publique </a:t>
                      </a:r>
                      <a:endParaRPr lang="en-GB" sz="1250" dirty="0">
                        <a:effectLst/>
                      </a:endParaRPr>
                    </a:p>
                    <a:p>
                      <a:pPr marL="342900" lvl="0" indent="-342900" algn="just">
                        <a:lnSpc>
                          <a:spcPct val="115000"/>
                        </a:lnSpc>
                        <a:spcAft>
                          <a:spcPts val="0"/>
                        </a:spcAft>
                        <a:buFont typeface="Calibri"/>
                        <a:buChar char="-"/>
                      </a:pPr>
                      <a:r>
                        <a:rPr lang="fr-FR" sz="1250" dirty="0">
                          <a:effectLst/>
                        </a:rPr>
                        <a:t>300 représentants de la société civile ont participé à la consultation sur le 1</a:t>
                      </a:r>
                      <a:r>
                        <a:rPr lang="fr-FR" sz="1250" baseline="30000" dirty="0">
                          <a:effectLst/>
                        </a:rPr>
                        <a:t>er</a:t>
                      </a:r>
                      <a:r>
                        <a:rPr lang="fr-FR" sz="1250" dirty="0">
                          <a:effectLst/>
                        </a:rPr>
                        <a:t> projet de Constitution </a:t>
                      </a:r>
                      <a:endParaRPr lang="en-GB" sz="1250" dirty="0">
                        <a:effectLst/>
                      </a:endParaRPr>
                    </a:p>
                    <a:p>
                      <a:pPr marL="342900" lvl="0" indent="-342900" algn="just">
                        <a:lnSpc>
                          <a:spcPct val="115000"/>
                        </a:lnSpc>
                        <a:spcAft>
                          <a:spcPts val="0"/>
                        </a:spcAft>
                        <a:buFont typeface="Calibri"/>
                        <a:buChar char="-"/>
                      </a:pPr>
                      <a:r>
                        <a:rPr lang="fr-FR" sz="1250" dirty="0">
                          <a:effectLst/>
                        </a:rPr>
                        <a:t>Les questeurs et les fonctionnaires de l'administration parlementaire ont été sensibilisés sur l'indépendance financière de l'Assemblée et son intégration dans la Constitution</a:t>
                      </a:r>
                      <a:endParaRPr lang="en-GB" sz="1250" dirty="0">
                        <a:effectLst/>
                      </a:endParaRPr>
                    </a:p>
                    <a:p>
                      <a:pPr marL="342900" lvl="0" indent="-342900" algn="just">
                        <a:lnSpc>
                          <a:spcPct val="115000"/>
                        </a:lnSpc>
                        <a:spcAft>
                          <a:spcPts val="0"/>
                        </a:spcAft>
                        <a:buFont typeface="Calibri"/>
                        <a:buChar char="-"/>
                      </a:pPr>
                      <a:r>
                        <a:rPr lang="fr-FR" sz="1250" dirty="0">
                          <a:effectLst/>
                        </a:rPr>
                        <a:t>300 participants ont été sensibilisés à l'importance de la constitutionnalisation de l'égalité de genre et de la participation politique des femmes</a:t>
                      </a:r>
                      <a:endParaRPr lang="en-GB" sz="1250" dirty="0">
                        <a:effectLst/>
                      </a:endParaRPr>
                    </a:p>
                    <a:p>
                      <a:pPr marL="342900" lvl="0" indent="-342900" algn="just">
                        <a:lnSpc>
                          <a:spcPct val="115000"/>
                        </a:lnSpc>
                        <a:spcAft>
                          <a:spcPts val="0"/>
                        </a:spcAft>
                        <a:buFont typeface="Calibri"/>
                        <a:buChar char="-"/>
                      </a:pPr>
                      <a:r>
                        <a:rPr lang="fr-FR" sz="1250" dirty="0">
                          <a:effectLst/>
                        </a:rPr>
                        <a:t>320 représentants des universités ont participé à des consultations sur le projet de Constitution</a:t>
                      </a:r>
                      <a:endParaRPr lang="en-GB" sz="1250" dirty="0">
                        <a:effectLst/>
                      </a:endParaRPr>
                    </a:p>
                    <a:p>
                      <a:pPr marL="342900" lvl="0" indent="-342900" algn="just">
                        <a:lnSpc>
                          <a:spcPct val="115000"/>
                        </a:lnSpc>
                        <a:spcAft>
                          <a:spcPts val="0"/>
                        </a:spcAft>
                        <a:buFont typeface="Calibri"/>
                        <a:buChar char="-"/>
                      </a:pPr>
                      <a:r>
                        <a:rPr lang="fr-FR" sz="1250" dirty="0">
                          <a:effectLst/>
                        </a:rPr>
                        <a:t>25 élus ont été formés sur le processus législatif et constitutionnel, sur la base des bonnes pratiques internationales.</a:t>
                      </a:r>
                      <a:endParaRPr lang="en-GB" sz="1250" dirty="0">
                        <a:effectLst/>
                      </a:endParaRPr>
                    </a:p>
                    <a:p>
                      <a:pPr marL="342900" lvl="0" indent="-342900" algn="just">
                        <a:spcAft>
                          <a:spcPts val="0"/>
                        </a:spcAft>
                        <a:buFont typeface="Calibri"/>
                        <a:buChar char="-"/>
                      </a:pPr>
                      <a:r>
                        <a:rPr lang="fr-FR" sz="1250" dirty="0">
                          <a:effectLst/>
                        </a:rPr>
                        <a:t>1034 citoyens et représentants de la société civile ont été impliqués dans le processus de consultation nationale avec 80 élus de l'ANC dans 12 gouvernorats du pays.</a:t>
                      </a:r>
                      <a:endParaRPr lang="en-GB" sz="1250" dirty="0">
                        <a:solidFill>
                          <a:srgbClr val="000000"/>
                        </a:solidFill>
                        <a:effectLst/>
                        <a:latin typeface="Helvetica"/>
                        <a:ea typeface="Times New Roman"/>
                      </a:endParaRPr>
                    </a:p>
                  </a:txBody>
                  <a:tcPr marL="53167" marR="53167" marT="0" marB="0"/>
                </a:tc>
              </a:tr>
            </a:tbl>
          </a:graphicData>
        </a:graphic>
      </p:graphicFrame>
      <p:sp>
        <p:nvSpPr>
          <p:cNvPr id="4" name="Slide Number Placeholder 3"/>
          <p:cNvSpPr>
            <a:spLocks noGrp="1"/>
          </p:cNvSpPr>
          <p:nvPr>
            <p:ph type="sldNum" sz="quarter" idx="12"/>
          </p:nvPr>
        </p:nvSpPr>
        <p:spPr/>
        <p:txBody>
          <a:bodyPr/>
          <a:lstStyle/>
          <a:p>
            <a:fld id="{7E6CAE82-BB5B-4DEC-A286-FC3D6C3B1BD9}" type="slidenum">
              <a:rPr lang="en-GB" smtClean="0"/>
              <a:t>14</a:t>
            </a:fld>
            <a:endParaRPr lang="en-GB"/>
          </a:p>
        </p:txBody>
      </p:sp>
    </p:spTree>
    <p:extLst>
      <p:ext uri="{BB962C8B-B14F-4D97-AF65-F5344CB8AC3E}">
        <p14:creationId xmlns:p14="http://schemas.microsoft.com/office/powerpoint/2010/main" val="728817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indicators in parliamentary </a:t>
            </a:r>
            <a:r>
              <a:rPr lang="en-GB" dirty="0" err="1" smtClean="0"/>
              <a:t>develoment</a:t>
            </a:r>
            <a:endParaRPr lang="en-GB" dirty="0"/>
          </a:p>
        </p:txBody>
      </p:sp>
      <p:sp>
        <p:nvSpPr>
          <p:cNvPr id="3" name="Text Placeholder 2"/>
          <p:cNvSpPr>
            <a:spLocks noGrp="1"/>
          </p:cNvSpPr>
          <p:nvPr>
            <p:ph type="body" idx="1"/>
          </p:nvPr>
        </p:nvSpPr>
        <p:spPr/>
        <p:txBody>
          <a:bodyPr>
            <a:normAutofit/>
          </a:bodyPr>
          <a:lstStyle/>
          <a:p>
            <a:r>
              <a:rPr lang="en-GB" sz="3200" dirty="0" smtClean="0"/>
              <a:t>3. Measuring Impact</a:t>
            </a:r>
            <a:endParaRPr lang="en-GB" sz="3200" dirty="0"/>
          </a:p>
        </p:txBody>
      </p:sp>
      <p:sp>
        <p:nvSpPr>
          <p:cNvPr id="4" name="Slide Number Placeholder 3"/>
          <p:cNvSpPr>
            <a:spLocks noGrp="1"/>
          </p:cNvSpPr>
          <p:nvPr>
            <p:ph type="sldNum" sz="quarter" idx="12"/>
          </p:nvPr>
        </p:nvSpPr>
        <p:spPr/>
        <p:txBody>
          <a:bodyPr/>
          <a:lstStyle/>
          <a:p>
            <a:fld id="{7E6CAE82-BB5B-4DEC-A286-FC3D6C3B1BD9}" type="slidenum">
              <a:rPr lang="en-GB" smtClean="0"/>
              <a:t>15</a:t>
            </a:fld>
            <a:endParaRPr lang="en-GB"/>
          </a:p>
        </p:txBody>
      </p:sp>
    </p:spTree>
    <p:extLst>
      <p:ext uri="{BB962C8B-B14F-4D97-AF65-F5344CB8AC3E}">
        <p14:creationId xmlns:p14="http://schemas.microsoft.com/office/powerpoint/2010/main" val="3735388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268760"/>
            <a:ext cx="8229600" cy="1143000"/>
          </a:xfrm>
        </p:spPr>
        <p:txBody>
          <a:bodyPr>
            <a:noAutofit/>
          </a:bodyPr>
          <a:lstStyle/>
          <a:p>
            <a:r>
              <a:rPr lang="en-GB" sz="3800" dirty="0" smtClean="0"/>
              <a:t>Importance of measuring impact of democratic development initiatives</a:t>
            </a:r>
            <a:endParaRPr lang="en-GB" sz="3800" dirty="0"/>
          </a:p>
        </p:txBody>
      </p:sp>
      <p:sp>
        <p:nvSpPr>
          <p:cNvPr id="6" name="Content Placeholder 5"/>
          <p:cNvSpPr>
            <a:spLocks noGrp="1"/>
          </p:cNvSpPr>
          <p:nvPr>
            <p:ph idx="1"/>
          </p:nvPr>
        </p:nvSpPr>
        <p:spPr>
          <a:xfrm>
            <a:off x="457200" y="2636912"/>
            <a:ext cx="8229600" cy="3744416"/>
          </a:xfrm>
        </p:spPr>
        <p:txBody>
          <a:bodyPr>
            <a:normAutofit fontScale="92500" lnSpcReduction="20000"/>
          </a:bodyPr>
          <a:lstStyle/>
          <a:p>
            <a:r>
              <a:rPr lang="en-GB" dirty="0" smtClean="0"/>
              <a:t>Democratic development often seen as lacking in focus and with questionable impact</a:t>
            </a:r>
          </a:p>
          <a:p>
            <a:r>
              <a:rPr lang="en-GB" dirty="0" smtClean="0"/>
              <a:t>Contrasted with ‘direct’ support to alleviate poverty</a:t>
            </a:r>
          </a:p>
          <a:p>
            <a:r>
              <a:rPr lang="en-GB" dirty="0" smtClean="0"/>
              <a:t>Nevertheless poor governance is routinely identified as a key cause and exacerbating factor in poverty</a:t>
            </a:r>
          </a:p>
          <a:p>
            <a:r>
              <a:rPr lang="en-GB" dirty="0" smtClean="0"/>
              <a:t>Need to better understand how and why some approaches work better than others</a:t>
            </a:r>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16</a:t>
            </a:fld>
            <a:endParaRPr lang="en-GB"/>
          </a:p>
        </p:txBody>
      </p:sp>
    </p:spTree>
    <p:extLst>
      <p:ext uri="{BB962C8B-B14F-4D97-AF65-F5344CB8AC3E}">
        <p14:creationId xmlns:p14="http://schemas.microsoft.com/office/powerpoint/2010/main" val="2021584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Challenges in performance and impact measurement</a:t>
            </a:r>
            <a:endParaRPr lang="en-GB" sz="3600" dirty="0"/>
          </a:p>
        </p:txBody>
      </p:sp>
      <p:sp>
        <p:nvSpPr>
          <p:cNvPr id="3" name="Content Placeholder 2"/>
          <p:cNvSpPr>
            <a:spLocks noGrp="1"/>
          </p:cNvSpPr>
          <p:nvPr>
            <p:ph idx="1"/>
          </p:nvPr>
        </p:nvSpPr>
        <p:spPr/>
        <p:txBody>
          <a:bodyPr>
            <a:noAutofit/>
          </a:bodyPr>
          <a:lstStyle/>
          <a:p>
            <a:pPr>
              <a:spcAft>
                <a:spcPts val="600"/>
              </a:spcAft>
            </a:pPr>
            <a:r>
              <a:rPr lang="en-GB" sz="2600" dirty="0" smtClean="0"/>
              <a:t>Problem of macro-outcome measurement (for example, the quality of democracy overall) impact on which is unlikely to be measurable through a small PD project</a:t>
            </a:r>
          </a:p>
          <a:p>
            <a:pPr>
              <a:spcAft>
                <a:spcPts val="600"/>
              </a:spcAft>
            </a:pPr>
            <a:r>
              <a:rPr lang="en-GB" sz="2600" dirty="0" smtClean="0"/>
              <a:t>Alternatively measurement of outputs (number of people trained, delegations sent on study missions, etc.)</a:t>
            </a:r>
          </a:p>
          <a:p>
            <a:pPr>
              <a:spcAft>
                <a:spcPts val="600"/>
              </a:spcAft>
            </a:pPr>
            <a:r>
              <a:rPr lang="en-GB" sz="2600" dirty="0" smtClean="0"/>
              <a:t>Objective is to identify </a:t>
            </a:r>
            <a:r>
              <a:rPr lang="en-GB" sz="2600" i="1" dirty="0" err="1" smtClean="0"/>
              <a:t>meso</a:t>
            </a:r>
            <a:r>
              <a:rPr lang="en-GB" sz="2600" dirty="0" smtClean="0"/>
              <a:t> indicators: change factors that improve institutional funding and are linked to institutional efficiency and effectiveness</a:t>
            </a:r>
            <a:endParaRPr lang="en-GB" sz="2600" dirty="0"/>
          </a:p>
        </p:txBody>
      </p:sp>
      <p:sp>
        <p:nvSpPr>
          <p:cNvPr id="4" name="Slide Number Placeholder 3"/>
          <p:cNvSpPr>
            <a:spLocks noGrp="1"/>
          </p:cNvSpPr>
          <p:nvPr>
            <p:ph type="sldNum" sz="quarter" idx="12"/>
          </p:nvPr>
        </p:nvSpPr>
        <p:spPr/>
        <p:txBody>
          <a:bodyPr/>
          <a:lstStyle/>
          <a:p>
            <a:fld id="{7E6CAE82-BB5B-4DEC-A286-FC3D6C3B1BD9}" type="slidenum">
              <a:rPr lang="en-GB" smtClean="0"/>
              <a:t>17</a:t>
            </a:fld>
            <a:endParaRPr lang="en-GB"/>
          </a:p>
        </p:txBody>
      </p:sp>
    </p:spTree>
    <p:extLst>
      <p:ext uri="{BB962C8B-B14F-4D97-AF65-F5344CB8AC3E}">
        <p14:creationId xmlns:p14="http://schemas.microsoft.com/office/powerpoint/2010/main" val="3807862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9144000" cy="576064"/>
          </a:xfrm>
        </p:spPr>
        <p:txBody>
          <a:bodyPr>
            <a:noAutofit/>
          </a:bodyPr>
          <a:lstStyle/>
          <a:p>
            <a:r>
              <a:rPr lang="en-GB" sz="3200" dirty="0" smtClean="0"/>
              <a:t>Levels of evaluation and performance measurement</a:t>
            </a:r>
            <a:endParaRPr lang="en-GB" sz="3200" dirty="0"/>
          </a:p>
        </p:txBody>
      </p:sp>
      <p:graphicFrame>
        <p:nvGraphicFramePr>
          <p:cNvPr id="3" name="Diagram 2"/>
          <p:cNvGraphicFramePr/>
          <p:nvPr>
            <p:extLst>
              <p:ext uri="{D42A27DB-BD31-4B8C-83A1-F6EECF244321}">
                <p14:modId xmlns:p14="http://schemas.microsoft.com/office/powerpoint/2010/main" val="1406684523"/>
              </p:ext>
            </p:extLst>
          </p:nvPr>
        </p:nvGraphicFramePr>
        <p:xfrm>
          <a:off x="1259632" y="1916832"/>
          <a:ext cx="6696744" cy="466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E6CAE82-BB5B-4DEC-A286-FC3D6C3B1BD9}" type="slidenum">
              <a:rPr lang="en-GB" smtClean="0"/>
              <a:t>18</a:t>
            </a:fld>
            <a:endParaRPr lang="en-GB"/>
          </a:p>
        </p:txBody>
      </p:sp>
      <p:grpSp>
        <p:nvGrpSpPr>
          <p:cNvPr id="5" name="Group 4"/>
          <p:cNvGrpSpPr/>
          <p:nvPr/>
        </p:nvGrpSpPr>
        <p:grpSpPr>
          <a:xfrm>
            <a:off x="2555776" y="3068961"/>
            <a:ext cx="4176464" cy="2304256"/>
            <a:chOff x="0" y="0"/>
            <a:chExt cx="3398582" cy="1731426"/>
          </a:xfrm>
        </p:grpSpPr>
        <p:sp>
          <p:nvSpPr>
            <p:cNvPr id="6" name="AutoShape 2"/>
            <p:cNvSpPr>
              <a:spLocks noChangeArrowheads="1"/>
            </p:cNvSpPr>
            <p:nvPr/>
          </p:nvSpPr>
          <p:spPr bwMode="auto">
            <a:xfrm>
              <a:off x="0" y="0"/>
              <a:ext cx="469265" cy="396240"/>
            </a:xfrm>
            <a:prstGeom prst="upArrow">
              <a:avLst>
                <a:gd name="adj1" fmla="val 50000"/>
                <a:gd name="adj2" fmla="val 25000"/>
              </a:avLst>
            </a:prstGeom>
            <a:solidFill>
              <a:schemeClr val="accent1">
                <a:lumMod val="10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eaVert" wrap="square" lIns="91440" tIns="45720" rIns="91440" bIns="45720" anchor="t" anchorCtr="0" upright="1">
              <a:noAutofit/>
            </a:bodyPr>
            <a:lstStyle/>
            <a:p>
              <a:endParaRPr lang="en-GB"/>
            </a:p>
          </p:txBody>
        </p:sp>
        <p:sp>
          <p:nvSpPr>
            <p:cNvPr id="7" name="AutoShape 3"/>
            <p:cNvSpPr>
              <a:spLocks noChangeArrowheads="1"/>
            </p:cNvSpPr>
            <p:nvPr/>
          </p:nvSpPr>
          <p:spPr bwMode="auto">
            <a:xfrm>
              <a:off x="2929317" y="0"/>
              <a:ext cx="469265" cy="396240"/>
            </a:xfrm>
            <a:prstGeom prst="upArrow">
              <a:avLst>
                <a:gd name="adj1" fmla="val 50000"/>
                <a:gd name="adj2" fmla="val 25000"/>
              </a:avLst>
            </a:prstGeom>
            <a:solidFill>
              <a:schemeClr val="accent1">
                <a:lumMod val="10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eaVert" wrap="square" lIns="91440" tIns="45720" rIns="91440" bIns="45720" anchor="t" anchorCtr="0" upright="1">
              <a:noAutofit/>
            </a:bodyPr>
            <a:lstStyle/>
            <a:p>
              <a:endParaRPr lang="en-GB"/>
            </a:p>
          </p:txBody>
        </p:sp>
        <p:sp>
          <p:nvSpPr>
            <p:cNvPr id="8" name="AutoShape 4"/>
            <p:cNvSpPr>
              <a:spLocks noChangeArrowheads="1"/>
            </p:cNvSpPr>
            <p:nvPr/>
          </p:nvSpPr>
          <p:spPr bwMode="auto">
            <a:xfrm>
              <a:off x="0" y="1335186"/>
              <a:ext cx="469265" cy="396240"/>
            </a:xfrm>
            <a:prstGeom prst="upArrow">
              <a:avLst>
                <a:gd name="adj1" fmla="val 50000"/>
                <a:gd name="adj2" fmla="val 25000"/>
              </a:avLst>
            </a:prstGeom>
            <a:solidFill>
              <a:schemeClr val="accent6">
                <a:lumMod val="10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eaVert" wrap="square" lIns="91440" tIns="45720" rIns="91440" bIns="45720" anchor="t" anchorCtr="0" upright="1">
              <a:noAutofit/>
            </a:bodyPr>
            <a:lstStyle/>
            <a:p>
              <a:endParaRPr lang="en-GB"/>
            </a:p>
          </p:txBody>
        </p:sp>
        <p:sp>
          <p:nvSpPr>
            <p:cNvPr id="9" name="AutoShape 5"/>
            <p:cNvSpPr>
              <a:spLocks noChangeArrowheads="1"/>
            </p:cNvSpPr>
            <p:nvPr/>
          </p:nvSpPr>
          <p:spPr bwMode="auto">
            <a:xfrm>
              <a:off x="2929317" y="1335186"/>
              <a:ext cx="469265" cy="396240"/>
            </a:xfrm>
            <a:prstGeom prst="upArrow">
              <a:avLst>
                <a:gd name="adj1" fmla="val 50000"/>
                <a:gd name="adj2" fmla="val 25000"/>
              </a:avLst>
            </a:prstGeom>
            <a:solidFill>
              <a:schemeClr val="accent6">
                <a:lumMod val="10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eaVert" wrap="square" lIns="91440" tIns="45720" rIns="91440" bIns="45720" anchor="t" anchorCtr="0" upright="1">
              <a:noAutofit/>
            </a:bodyPr>
            <a:lstStyle/>
            <a:p>
              <a:endParaRPr lang="en-GB"/>
            </a:p>
          </p:txBody>
        </p:sp>
      </p:grpSp>
    </p:spTree>
    <p:extLst>
      <p:ext uri="{BB962C8B-B14F-4D97-AF65-F5344CB8AC3E}">
        <p14:creationId xmlns:p14="http://schemas.microsoft.com/office/powerpoint/2010/main" val="20542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936104"/>
          </a:xfrm>
        </p:spPr>
        <p:txBody>
          <a:bodyPr/>
          <a:lstStyle/>
          <a:p>
            <a:r>
              <a:rPr lang="en-GB" dirty="0" smtClean="0"/>
              <a:t>Programme logic evaluation</a:t>
            </a:r>
            <a:endParaRPr lang="en-GB" dirty="0"/>
          </a:p>
        </p:txBody>
      </p:sp>
      <p:sp>
        <p:nvSpPr>
          <p:cNvPr id="3" name="Content Placeholder 2"/>
          <p:cNvSpPr>
            <a:spLocks noGrp="1"/>
          </p:cNvSpPr>
          <p:nvPr>
            <p:ph idx="1"/>
          </p:nvPr>
        </p:nvSpPr>
        <p:spPr>
          <a:xfrm>
            <a:off x="457200" y="2348880"/>
            <a:ext cx="8229600" cy="3888432"/>
          </a:xfrm>
        </p:spPr>
        <p:txBody>
          <a:bodyPr>
            <a:normAutofit fontScale="85000" lnSpcReduction="10000"/>
          </a:bodyPr>
          <a:lstStyle/>
          <a:p>
            <a:r>
              <a:rPr lang="en-GB" dirty="0" smtClean="0"/>
              <a:t>A crucial step in effective measurement is a clear theory of change and logic of intervention</a:t>
            </a:r>
          </a:p>
          <a:p>
            <a:r>
              <a:rPr lang="en-GB" dirty="0"/>
              <a:t>Monitoring and evaluation must </a:t>
            </a:r>
            <a:r>
              <a:rPr lang="en-GB" dirty="0" smtClean="0"/>
              <a:t>assess </a:t>
            </a:r>
            <a:r>
              <a:rPr lang="en-GB" dirty="0"/>
              <a:t>the extent to which the programme logic supports the actions outcomes that are sought, and the interventions undertaken to bring them about.  </a:t>
            </a:r>
            <a:endParaRPr lang="en-GB" dirty="0" smtClean="0"/>
          </a:p>
          <a:p>
            <a:r>
              <a:rPr lang="en-GB" dirty="0" smtClean="0"/>
              <a:t>As </a:t>
            </a:r>
            <a:r>
              <a:rPr lang="en-GB" dirty="0"/>
              <a:t>programme design hypotheses are confirmed or rejected, projects need to be revised, with anticipated outcomes as well as interventions </a:t>
            </a:r>
            <a:r>
              <a:rPr lang="en-GB" dirty="0" smtClean="0"/>
              <a:t>adjusted.</a:t>
            </a:r>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19</a:t>
            </a:fld>
            <a:endParaRPr lang="en-GB"/>
          </a:p>
        </p:txBody>
      </p:sp>
    </p:spTree>
    <p:extLst>
      <p:ext uri="{BB962C8B-B14F-4D97-AF65-F5344CB8AC3E}">
        <p14:creationId xmlns:p14="http://schemas.microsoft.com/office/powerpoint/2010/main" val="359579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3068960"/>
            <a:ext cx="7772400" cy="2466503"/>
          </a:xfrm>
        </p:spPr>
        <p:txBody>
          <a:bodyPr>
            <a:normAutofit fontScale="77500" lnSpcReduction="20000"/>
          </a:bodyPr>
          <a:lstStyle/>
          <a:p>
            <a:endParaRPr lang="en-GB" sz="3200" dirty="0" smtClean="0"/>
          </a:p>
          <a:p>
            <a:pPr marL="514350" indent="-514350">
              <a:buFont typeface="+mj-lt"/>
              <a:buAutoNum type="arabicPeriod"/>
            </a:pPr>
            <a:r>
              <a:rPr lang="en-GB" sz="3200" dirty="0" smtClean="0"/>
              <a:t>Parliamentary development in democracy support</a:t>
            </a:r>
          </a:p>
          <a:p>
            <a:pPr marL="514350" indent="-514350">
              <a:buFont typeface="+mj-lt"/>
              <a:buAutoNum type="arabicPeriod"/>
            </a:pPr>
            <a:endParaRPr lang="en-GB" sz="3200" dirty="0"/>
          </a:p>
          <a:p>
            <a:pPr marL="514350" indent="-514350">
              <a:buFont typeface="+mj-lt"/>
              <a:buAutoNum type="arabicPeriod"/>
            </a:pPr>
            <a:r>
              <a:rPr lang="en-GB" sz="3200" dirty="0" smtClean="0"/>
              <a:t>Support to the democratic transition in Tunisia </a:t>
            </a:r>
            <a:endParaRPr lang="en-GB" sz="3200" dirty="0"/>
          </a:p>
          <a:p>
            <a:pPr marL="514350" indent="-514350">
              <a:buFont typeface="+mj-lt"/>
              <a:buAutoNum type="arabicPeriod"/>
            </a:pPr>
            <a:endParaRPr lang="en-GB" sz="3200" dirty="0" smtClean="0"/>
          </a:p>
          <a:p>
            <a:pPr marL="514350" indent="-514350">
              <a:buFont typeface="+mj-lt"/>
              <a:buAutoNum type="arabicPeriod"/>
            </a:pPr>
            <a:r>
              <a:rPr lang="en-GB" sz="3200" dirty="0" smtClean="0"/>
              <a:t>Performance indicators in parliamentary development</a:t>
            </a:r>
          </a:p>
          <a:p>
            <a:endParaRPr lang="en-GB" sz="3200" dirty="0"/>
          </a:p>
        </p:txBody>
      </p:sp>
      <p:sp>
        <p:nvSpPr>
          <p:cNvPr id="4" name="Slide Number Placeholder 3"/>
          <p:cNvSpPr>
            <a:spLocks noGrp="1"/>
          </p:cNvSpPr>
          <p:nvPr>
            <p:ph type="sldNum" sz="quarter" idx="12"/>
          </p:nvPr>
        </p:nvSpPr>
        <p:spPr/>
        <p:txBody>
          <a:bodyPr/>
          <a:lstStyle/>
          <a:p>
            <a:fld id="{7E6CAE82-BB5B-4DEC-A286-FC3D6C3B1BD9}" type="slidenum">
              <a:rPr lang="en-GB" smtClean="0"/>
              <a:t>2</a:t>
            </a:fld>
            <a:endParaRPr lang="en-GB"/>
          </a:p>
        </p:txBody>
      </p:sp>
      <p:sp>
        <p:nvSpPr>
          <p:cNvPr id="5" name="Title 1"/>
          <p:cNvSpPr>
            <a:spLocks noGrp="1"/>
          </p:cNvSpPr>
          <p:nvPr>
            <p:ph type="title"/>
          </p:nvPr>
        </p:nvSpPr>
        <p:spPr>
          <a:xfrm>
            <a:off x="683568" y="2132856"/>
            <a:ext cx="7772400" cy="930027"/>
          </a:xfrm>
        </p:spPr>
        <p:txBody>
          <a:bodyPr/>
          <a:lstStyle/>
          <a:p>
            <a:r>
              <a:rPr lang="en-GB" dirty="0" smtClean="0"/>
              <a:t>Presentation contents</a:t>
            </a:r>
            <a:endParaRPr lang="en-GB" dirty="0"/>
          </a:p>
        </p:txBody>
      </p:sp>
    </p:spTree>
    <p:extLst>
      <p:ext uri="{BB962C8B-B14F-4D97-AF65-F5344CB8AC3E}">
        <p14:creationId xmlns:p14="http://schemas.microsoft.com/office/powerpoint/2010/main" val="3837529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Main areas of PD intervention activities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2373676"/>
              </p:ext>
            </p:extLst>
          </p:nvPr>
        </p:nvGraphicFramePr>
        <p:xfrm>
          <a:off x="899591" y="2780928"/>
          <a:ext cx="7272808" cy="3456384"/>
        </p:xfrm>
        <a:graphic>
          <a:graphicData uri="http://schemas.openxmlformats.org/drawingml/2006/table">
            <a:tbl>
              <a:tblPr firstRow="1" firstCol="1" bandRow="1">
                <a:tableStyleId>{5C22544A-7EE6-4342-B048-85BDC9FD1C3A}</a:tableStyleId>
              </a:tblPr>
              <a:tblGrid>
                <a:gridCol w="3636404"/>
                <a:gridCol w="3636404"/>
              </a:tblGrid>
              <a:tr h="864096">
                <a:tc>
                  <a:txBody>
                    <a:bodyPr/>
                    <a:lstStyle/>
                    <a:p>
                      <a:pPr>
                        <a:lnSpc>
                          <a:spcPct val="115000"/>
                        </a:lnSpc>
                        <a:spcAft>
                          <a:spcPts val="0"/>
                        </a:spcAft>
                      </a:pPr>
                      <a:r>
                        <a:rPr lang="en-GB" sz="2400" dirty="0">
                          <a:effectLst/>
                        </a:rPr>
                        <a:t>1.	Legislation</a:t>
                      </a:r>
                    </a:p>
                    <a:p>
                      <a:pPr>
                        <a:lnSpc>
                          <a:spcPct val="115000"/>
                        </a:lnSpc>
                        <a:spcAft>
                          <a:spcPts val="0"/>
                        </a:spcAft>
                      </a:pPr>
                      <a:r>
                        <a:rPr lang="en-GB" sz="2400" dirty="0">
                          <a:effectLst/>
                        </a:rPr>
                        <a:t> </a:t>
                      </a:r>
                      <a:endParaRPr lang="en-GB" sz="24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5.	Administration</a:t>
                      </a:r>
                    </a:p>
                    <a:p>
                      <a:pPr>
                        <a:lnSpc>
                          <a:spcPct val="115000"/>
                        </a:lnSpc>
                        <a:spcAft>
                          <a:spcPts val="0"/>
                        </a:spcAft>
                      </a:pPr>
                      <a:r>
                        <a:rPr lang="en-GB" sz="2400" dirty="0">
                          <a:effectLst/>
                        </a:rPr>
                        <a:t> </a:t>
                      </a:r>
                      <a:endParaRPr lang="en-GB" sz="2400" dirty="0">
                        <a:solidFill>
                          <a:srgbClr val="365F91"/>
                        </a:solidFill>
                        <a:effectLst/>
                        <a:latin typeface="Calibri"/>
                        <a:ea typeface="Calibri"/>
                        <a:cs typeface="Times New Roman"/>
                      </a:endParaRPr>
                    </a:p>
                  </a:txBody>
                  <a:tcPr marL="68580" marR="68580" marT="0" marB="0"/>
                </a:tc>
              </a:tr>
              <a:tr h="864096">
                <a:tc>
                  <a:txBody>
                    <a:bodyPr/>
                    <a:lstStyle/>
                    <a:p>
                      <a:pPr>
                        <a:lnSpc>
                          <a:spcPct val="115000"/>
                        </a:lnSpc>
                        <a:spcAft>
                          <a:spcPts val="0"/>
                        </a:spcAft>
                      </a:pPr>
                      <a:r>
                        <a:rPr lang="en-GB" sz="2400">
                          <a:effectLst/>
                        </a:rPr>
                        <a:t>2.	Oversight</a:t>
                      </a:r>
                    </a:p>
                    <a:p>
                      <a:pPr>
                        <a:lnSpc>
                          <a:spcPct val="115000"/>
                        </a:lnSpc>
                        <a:spcAft>
                          <a:spcPts val="0"/>
                        </a:spcAft>
                      </a:pPr>
                      <a:r>
                        <a:rPr lang="en-GB" sz="2400">
                          <a:effectLst/>
                        </a:rPr>
                        <a:t> </a:t>
                      </a:r>
                      <a:endParaRPr lang="en-GB" sz="2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6.	Inclusivity</a:t>
                      </a:r>
                    </a:p>
                    <a:p>
                      <a:pPr>
                        <a:lnSpc>
                          <a:spcPct val="115000"/>
                        </a:lnSpc>
                        <a:spcAft>
                          <a:spcPts val="0"/>
                        </a:spcAft>
                      </a:pPr>
                      <a:r>
                        <a:rPr lang="en-GB" sz="2400" dirty="0">
                          <a:effectLst/>
                        </a:rPr>
                        <a:t> </a:t>
                      </a:r>
                      <a:endParaRPr lang="en-GB" sz="2400" dirty="0">
                        <a:solidFill>
                          <a:srgbClr val="365F91"/>
                        </a:solidFill>
                        <a:effectLst/>
                        <a:latin typeface="Calibri"/>
                        <a:ea typeface="Calibri"/>
                        <a:cs typeface="Times New Roman"/>
                      </a:endParaRPr>
                    </a:p>
                  </a:txBody>
                  <a:tcPr marL="68580" marR="68580" marT="0" marB="0"/>
                </a:tc>
              </a:tr>
              <a:tr h="864096">
                <a:tc>
                  <a:txBody>
                    <a:bodyPr/>
                    <a:lstStyle/>
                    <a:p>
                      <a:pPr>
                        <a:lnSpc>
                          <a:spcPct val="115000"/>
                        </a:lnSpc>
                        <a:spcAft>
                          <a:spcPts val="0"/>
                        </a:spcAft>
                      </a:pPr>
                      <a:r>
                        <a:rPr lang="en-GB" sz="2400">
                          <a:effectLst/>
                        </a:rPr>
                        <a:t>3.	Budget</a:t>
                      </a:r>
                    </a:p>
                    <a:p>
                      <a:pPr>
                        <a:lnSpc>
                          <a:spcPct val="115000"/>
                        </a:lnSpc>
                        <a:spcAft>
                          <a:spcPts val="0"/>
                        </a:spcAft>
                      </a:pPr>
                      <a:r>
                        <a:rPr lang="en-GB" sz="2400">
                          <a:effectLst/>
                        </a:rPr>
                        <a:t> </a:t>
                      </a:r>
                      <a:endParaRPr lang="en-GB" sz="2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7.	Institution-building</a:t>
                      </a:r>
                    </a:p>
                    <a:p>
                      <a:pPr>
                        <a:lnSpc>
                          <a:spcPct val="115000"/>
                        </a:lnSpc>
                        <a:spcAft>
                          <a:spcPts val="0"/>
                        </a:spcAft>
                      </a:pPr>
                      <a:r>
                        <a:rPr lang="en-GB" sz="2400" dirty="0">
                          <a:effectLst/>
                        </a:rPr>
                        <a:t> </a:t>
                      </a:r>
                      <a:endParaRPr lang="en-GB" sz="2400" dirty="0">
                        <a:solidFill>
                          <a:srgbClr val="365F91"/>
                        </a:solidFill>
                        <a:effectLst/>
                        <a:latin typeface="Calibri"/>
                        <a:ea typeface="Calibri"/>
                        <a:cs typeface="Times New Roman"/>
                      </a:endParaRPr>
                    </a:p>
                  </a:txBody>
                  <a:tcPr marL="68580" marR="68580" marT="0" marB="0"/>
                </a:tc>
              </a:tr>
              <a:tr h="864096">
                <a:tc>
                  <a:txBody>
                    <a:bodyPr/>
                    <a:lstStyle/>
                    <a:p>
                      <a:pPr>
                        <a:lnSpc>
                          <a:spcPct val="115000"/>
                        </a:lnSpc>
                        <a:spcAft>
                          <a:spcPts val="0"/>
                        </a:spcAft>
                      </a:pPr>
                      <a:r>
                        <a:rPr lang="en-GB" sz="2400">
                          <a:effectLst/>
                        </a:rPr>
                        <a:t>4.	Representation</a:t>
                      </a:r>
                    </a:p>
                    <a:p>
                      <a:pPr>
                        <a:lnSpc>
                          <a:spcPct val="115000"/>
                        </a:lnSpc>
                        <a:spcAft>
                          <a:spcPts val="0"/>
                        </a:spcAft>
                      </a:pPr>
                      <a:r>
                        <a:rPr lang="en-GB" sz="2400">
                          <a:effectLst/>
                        </a:rPr>
                        <a:t> </a:t>
                      </a:r>
                      <a:endParaRPr lang="en-GB" sz="2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 </a:t>
                      </a:r>
                      <a:endParaRPr lang="en-GB" sz="2400" dirty="0">
                        <a:solidFill>
                          <a:srgbClr val="365F9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7E6CAE82-BB5B-4DEC-A286-FC3D6C3B1BD9}" type="slidenum">
              <a:rPr lang="en-GB" smtClean="0"/>
              <a:t>20</a:t>
            </a:fld>
            <a:endParaRPr lang="en-GB"/>
          </a:p>
        </p:txBody>
      </p:sp>
      <p:sp>
        <p:nvSpPr>
          <p:cNvPr id="6" name="Rectangle 1"/>
          <p:cNvSpPr>
            <a:spLocks noChangeArrowheads="1"/>
          </p:cNvSpPr>
          <p:nvPr/>
        </p:nvSpPr>
        <p:spPr bwMode="auto">
          <a:xfrm>
            <a:off x="1638300" y="3609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GB"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2161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of outcomes in Oversight strengthening</a:t>
            </a:r>
            <a:endParaRPr lang="en-GB" dirty="0"/>
          </a:p>
        </p:txBody>
      </p:sp>
      <p:sp>
        <p:nvSpPr>
          <p:cNvPr id="3" name="Content Placeholder 2"/>
          <p:cNvSpPr>
            <a:spLocks noGrp="1"/>
          </p:cNvSpPr>
          <p:nvPr>
            <p:ph idx="1"/>
          </p:nvPr>
        </p:nvSpPr>
        <p:spPr>
          <a:xfrm>
            <a:off x="467544" y="2708920"/>
            <a:ext cx="8229600" cy="3489251"/>
          </a:xfrm>
        </p:spPr>
        <p:txBody>
          <a:bodyPr>
            <a:normAutofit lnSpcReduction="10000"/>
          </a:bodyPr>
          <a:lstStyle/>
          <a:p>
            <a:pPr lvl="0"/>
            <a:r>
              <a:rPr lang="en-GB" b="1" dirty="0"/>
              <a:t>Parliament consistently and effectively uses the available range of oversight tools</a:t>
            </a:r>
          </a:p>
          <a:p>
            <a:pPr lvl="0"/>
            <a:r>
              <a:rPr lang="en-GB" b="1" dirty="0"/>
              <a:t>Improved dialogue and collaboration with civil society on policy oversight issues</a:t>
            </a:r>
          </a:p>
          <a:p>
            <a:pPr lvl="0"/>
            <a:r>
              <a:rPr lang="en-GB" b="1" dirty="0"/>
              <a:t>Enhanced expert capacity of legislative committee staff to provide expert support and advice on oversight</a:t>
            </a:r>
          </a:p>
          <a:p>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21</a:t>
            </a:fld>
            <a:endParaRPr lang="en-GB"/>
          </a:p>
        </p:txBody>
      </p:sp>
    </p:spTree>
    <p:extLst>
      <p:ext uri="{BB962C8B-B14F-4D97-AF65-F5344CB8AC3E}">
        <p14:creationId xmlns:p14="http://schemas.microsoft.com/office/powerpoint/2010/main" val="3955463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6CAE82-BB5B-4DEC-A286-FC3D6C3B1BD9}" type="slidenum">
              <a:rPr lang="en-GB" smtClean="0"/>
              <a:t>22</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166452224"/>
              </p:ext>
            </p:extLst>
          </p:nvPr>
        </p:nvGraphicFramePr>
        <p:xfrm>
          <a:off x="611560" y="1412776"/>
          <a:ext cx="8064898" cy="4959985"/>
        </p:xfrm>
        <a:graphic>
          <a:graphicData uri="http://schemas.openxmlformats.org/drawingml/2006/table">
            <a:tbl>
              <a:tblPr firstRow="1" firstCol="1" bandRow="1">
                <a:tableStyleId>{5C22544A-7EE6-4342-B048-85BDC9FD1C3A}</a:tableStyleId>
              </a:tblPr>
              <a:tblGrid>
                <a:gridCol w="1826426"/>
                <a:gridCol w="2278452"/>
                <a:gridCol w="2024514"/>
                <a:gridCol w="1935506"/>
              </a:tblGrid>
              <a:tr h="354717">
                <a:tc>
                  <a:txBody>
                    <a:bodyPr/>
                    <a:lstStyle/>
                    <a:p>
                      <a:pPr>
                        <a:lnSpc>
                          <a:spcPct val="115000"/>
                        </a:lnSpc>
                        <a:spcAft>
                          <a:spcPts val="0"/>
                        </a:spcAft>
                      </a:pPr>
                      <a:r>
                        <a:rPr lang="en-GB" sz="1050" dirty="0">
                          <a:effectLst/>
                        </a:rPr>
                        <a:t>Outcome</a:t>
                      </a:r>
                      <a:endParaRPr lang="en-GB" sz="1050" dirty="0">
                        <a:effectLst/>
                        <a:latin typeface="Calibri"/>
                        <a:ea typeface="Calibri"/>
                        <a:cs typeface="Times New Roman"/>
                      </a:endParaRPr>
                    </a:p>
                  </a:txBody>
                  <a:tcPr marL="31847" marR="31847" marT="0" marB="0"/>
                </a:tc>
                <a:tc>
                  <a:txBody>
                    <a:bodyPr/>
                    <a:lstStyle/>
                    <a:p>
                      <a:pPr>
                        <a:lnSpc>
                          <a:spcPct val="115000"/>
                        </a:lnSpc>
                        <a:spcAft>
                          <a:spcPts val="0"/>
                        </a:spcAft>
                      </a:pPr>
                      <a:r>
                        <a:rPr lang="en-GB" sz="1050" dirty="0">
                          <a:effectLst/>
                        </a:rPr>
                        <a:t>Indicative activities supported</a:t>
                      </a:r>
                      <a:endParaRPr lang="en-GB" sz="1050" dirty="0">
                        <a:effectLst/>
                        <a:latin typeface="Calibri"/>
                        <a:ea typeface="Calibri"/>
                        <a:cs typeface="Times New Roman"/>
                      </a:endParaRPr>
                    </a:p>
                  </a:txBody>
                  <a:tcPr marL="31847" marR="31847" marT="0" marB="0"/>
                </a:tc>
                <a:tc>
                  <a:txBody>
                    <a:bodyPr/>
                    <a:lstStyle/>
                    <a:p>
                      <a:pPr>
                        <a:lnSpc>
                          <a:spcPct val="115000"/>
                        </a:lnSpc>
                        <a:spcAft>
                          <a:spcPts val="0"/>
                        </a:spcAft>
                      </a:pPr>
                      <a:r>
                        <a:rPr lang="en-GB" sz="1050">
                          <a:effectLst/>
                        </a:rPr>
                        <a:t>Outcome indicators</a:t>
                      </a:r>
                      <a:endParaRPr lang="en-GB" sz="1050">
                        <a:effectLst/>
                        <a:latin typeface="Calibri"/>
                        <a:ea typeface="Calibri"/>
                        <a:cs typeface="Times New Roman"/>
                      </a:endParaRPr>
                    </a:p>
                  </a:txBody>
                  <a:tcPr marL="31847" marR="31847" marT="0" marB="0"/>
                </a:tc>
                <a:tc>
                  <a:txBody>
                    <a:bodyPr/>
                    <a:lstStyle/>
                    <a:p>
                      <a:pPr>
                        <a:lnSpc>
                          <a:spcPct val="115000"/>
                        </a:lnSpc>
                        <a:spcAft>
                          <a:spcPts val="0"/>
                        </a:spcAft>
                      </a:pPr>
                      <a:r>
                        <a:rPr lang="en-GB" sz="1050">
                          <a:effectLst/>
                        </a:rPr>
                        <a:t>Assessment/ Measurement methodology</a:t>
                      </a:r>
                      <a:endParaRPr lang="en-GB" sz="1050">
                        <a:effectLst/>
                        <a:latin typeface="Calibri"/>
                        <a:ea typeface="Calibri"/>
                        <a:cs typeface="Times New Roman"/>
                      </a:endParaRPr>
                    </a:p>
                  </a:txBody>
                  <a:tcPr marL="31847" marR="31847" marT="0" marB="0"/>
                </a:tc>
              </a:tr>
              <a:tr h="4253795">
                <a:tc>
                  <a:txBody>
                    <a:bodyPr/>
                    <a:lstStyle/>
                    <a:p>
                      <a:pPr marL="342900" lvl="0" indent="-342900">
                        <a:spcAft>
                          <a:spcPts val="600"/>
                        </a:spcAft>
                        <a:buFont typeface="+mj-lt"/>
                        <a:buAutoNum type="arabicPeriod"/>
                      </a:pPr>
                      <a:r>
                        <a:rPr lang="en-GB" sz="1050">
                          <a:effectLst/>
                        </a:rPr>
                        <a:t>Parliament consistently and effectively uses the available range of oversight tools </a:t>
                      </a:r>
                      <a:endParaRPr lang="en-GB" sz="1050" b="1">
                        <a:effectLst/>
                        <a:latin typeface="Calibri"/>
                        <a:ea typeface="Calibri"/>
                        <a:cs typeface="Times New Roman"/>
                      </a:endParaRPr>
                    </a:p>
                  </a:txBody>
                  <a:tcPr marL="31847" marR="31847" marT="0" marB="0"/>
                </a:tc>
                <a:tc>
                  <a:txBody>
                    <a:bodyPr/>
                    <a:lstStyle/>
                    <a:p>
                      <a:pPr>
                        <a:lnSpc>
                          <a:spcPct val="115000"/>
                        </a:lnSpc>
                        <a:spcAft>
                          <a:spcPts val="600"/>
                        </a:spcAft>
                      </a:pPr>
                      <a:r>
                        <a:rPr lang="en-GB" sz="1050" dirty="0">
                          <a:effectLst/>
                        </a:rPr>
                        <a:t>Training provided to parliamentarians, committee, and party caucus staff on oversight tools and their use </a:t>
                      </a:r>
                    </a:p>
                    <a:p>
                      <a:pPr>
                        <a:lnSpc>
                          <a:spcPct val="115000"/>
                        </a:lnSpc>
                        <a:spcAft>
                          <a:spcPts val="600"/>
                        </a:spcAft>
                      </a:pPr>
                      <a:r>
                        <a:rPr lang="en-GB" sz="1050" dirty="0">
                          <a:effectLst/>
                        </a:rPr>
                        <a:t>Exchange missions of oversight committees (for example, Public Accounts Committees) with homologue parliaments with established oversight capacity</a:t>
                      </a:r>
                    </a:p>
                    <a:p>
                      <a:pPr>
                        <a:lnSpc>
                          <a:spcPct val="115000"/>
                        </a:lnSpc>
                        <a:spcAft>
                          <a:spcPts val="600"/>
                        </a:spcAft>
                      </a:pPr>
                      <a:r>
                        <a:rPr lang="en-GB" sz="1050" dirty="0">
                          <a:effectLst/>
                        </a:rPr>
                        <a:t>Preparation of oversight handbook for MPs</a:t>
                      </a:r>
                    </a:p>
                    <a:p>
                      <a:pPr>
                        <a:lnSpc>
                          <a:spcPct val="115000"/>
                        </a:lnSpc>
                        <a:spcAft>
                          <a:spcPts val="600"/>
                        </a:spcAft>
                      </a:pPr>
                      <a:r>
                        <a:rPr lang="en-GB" sz="1050" dirty="0">
                          <a:effectLst/>
                        </a:rPr>
                        <a:t>Support establishment of annual planning process and linked parliamentary budget line item for each legislative committee, permitting oversight work (e.g. hearings in the field, engaging experts)</a:t>
                      </a:r>
                    </a:p>
                    <a:p>
                      <a:pPr>
                        <a:lnSpc>
                          <a:spcPct val="115000"/>
                        </a:lnSpc>
                        <a:spcAft>
                          <a:spcPts val="600"/>
                        </a:spcAft>
                      </a:pPr>
                      <a:r>
                        <a:rPr lang="en-GB" sz="1050" dirty="0">
                          <a:effectLst/>
                        </a:rPr>
                        <a:t>Where oversight tools are inadequate due to weaknesses in parliament’s constitutional powers and/or internal regulations, support analysis of texts and development of amendments (see Institution-Building section 7)</a:t>
                      </a:r>
                    </a:p>
                    <a:p>
                      <a:pPr>
                        <a:lnSpc>
                          <a:spcPct val="115000"/>
                        </a:lnSpc>
                        <a:spcAft>
                          <a:spcPts val="600"/>
                        </a:spcAft>
                      </a:pPr>
                      <a:r>
                        <a:rPr lang="en-GB" sz="1050" dirty="0">
                          <a:effectLst/>
                        </a:rPr>
                        <a:t> </a:t>
                      </a:r>
                      <a:endParaRPr lang="en-GB" sz="1050" dirty="0">
                        <a:effectLst/>
                        <a:latin typeface="Calibri"/>
                        <a:ea typeface="Calibri"/>
                        <a:cs typeface="Times New Roman"/>
                      </a:endParaRPr>
                    </a:p>
                  </a:txBody>
                  <a:tcPr marL="31847" marR="31847" marT="0" marB="0"/>
                </a:tc>
                <a:tc>
                  <a:txBody>
                    <a:bodyPr/>
                    <a:lstStyle/>
                    <a:p>
                      <a:pPr>
                        <a:lnSpc>
                          <a:spcPct val="115000"/>
                        </a:lnSpc>
                        <a:spcAft>
                          <a:spcPts val="0"/>
                        </a:spcAft>
                      </a:pPr>
                      <a:r>
                        <a:rPr lang="en-GB" sz="1050" dirty="0">
                          <a:effectLst/>
                        </a:rPr>
                        <a:t>Measurable:</a:t>
                      </a:r>
                    </a:p>
                    <a:p>
                      <a:pPr>
                        <a:lnSpc>
                          <a:spcPct val="115000"/>
                        </a:lnSpc>
                        <a:spcAft>
                          <a:spcPts val="0"/>
                        </a:spcAft>
                      </a:pPr>
                      <a:r>
                        <a:rPr lang="en-GB" sz="1050" dirty="0">
                          <a:effectLst/>
                        </a:rPr>
                        <a:t> </a:t>
                      </a:r>
                    </a:p>
                    <a:p>
                      <a:pPr>
                        <a:lnSpc>
                          <a:spcPct val="115000"/>
                        </a:lnSpc>
                        <a:spcAft>
                          <a:spcPts val="0"/>
                        </a:spcAft>
                      </a:pPr>
                      <a:r>
                        <a:rPr lang="en-GB" sz="1050" dirty="0">
                          <a:effectLst/>
                        </a:rPr>
                        <a:t>Tracking increased use of each oversight instrument, e.g. questions, interpellations, missions of enquiry, etc.</a:t>
                      </a:r>
                    </a:p>
                    <a:p>
                      <a:pPr>
                        <a:lnSpc>
                          <a:spcPct val="115000"/>
                        </a:lnSpc>
                        <a:spcAft>
                          <a:spcPts val="0"/>
                        </a:spcAft>
                      </a:pPr>
                      <a:r>
                        <a:rPr lang="en-GB" sz="1050" dirty="0">
                          <a:effectLst/>
                        </a:rPr>
                        <a:t> </a:t>
                      </a:r>
                    </a:p>
                    <a:p>
                      <a:pPr>
                        <a:lnSpc>
                          <a:spcPct val="115000"/>
                        </a:lnSpc>
                        <a:spcAft>
                          <a:spcPts val="0"/>
                        </a:spcAft>
                      </a:pPr>
                      <a:r>
                        <a:rPr lang="en-GB" sz="1050" dirty="0">
                          <a:effectLst/>
                        </a:rPr>
                        <a:t> </a:t>
                      </a:r>
                    </a:p>
                    <a:p>
                      <a:pPr>
                        <a:lnSpc>
                          <a:spcPct val="115000"/>
                        </a:lnSpc>
                        <a:spcAft>
                          <a:spcPts val="0"/>
                        </a:spcAft>
                      </a:pPr>
                      <a:r>
                        <a:rPr lang="en-GB" sz="1050" dirty="0">
                          <a:effectLst/>
                        </a:rPr>
                        <a:t>Qualitative:</a:t>
                      </a:r>
                    </a:p>
                    <a:p>
                      <a:pPr>
                        <a:lnSpc>
                          <a:spcPct val="115000"/>
                        </a:lnSpc>
                        <a:spcAft>
                          <a:spcPts val="0"/>
                        </a:spcAft>
                      </a:pPr>
                      <a:r>
                        <a:rPr lang="en-GB" sz="1050" dirty="0">
                          <a:effectLst/>
                        </a:rPr>
                        <a:t> </a:t>
                      </a:r>
                    </a:p>
                    <a:p>
                      <a:pPr>
                        <a:lnSpc>
                          <a:spcPct val="115000"/>
                        </a:lnSpc>
                        <a:spcAft>
                          <a:spcPts val="0"/>
                        </a:spcAft>
                      </a:pPr>
                      <a:r>
                        <a:rPr lang="en-GB" sz="1050" dirty="0">
                          <a:effectLst/>
                        </a:rPr>
                        <a:t>Increased focus on oversight in committee deliberations</a:t>
                      </a:r>
                    </a:p>
                    <a:p>
                      <a:pPr>
                        <a:lnSpc>
                          <a:spcPct val="115000"/>
                        </a:lnSpc>
                        <a:spcAft>
                          <a:spcPts val="0"/>
                        </a:spcAft>
                      </a:pPr>
                      <a:r>
                        <a:rPr lang="en-GB" sz="1050" dirty="0">
                          <a:effectLst/>
                        </a:rPr>
                        <a:t> </a:t>
                      </a:r>
                    </a:p>
                    <a:p>
                      <a:pPr>
                        <a:lnSpc>
                          <a:spcPct val="115000"/>
                        </a:lnSpc>
                        <a:spcAft>
                          <a:spcPts val="0"/>
                        </a:spcAft>
                      </a:pPr>
                      <a:r>
                        <a:rPr lang="en-GB" sz="1050" dirty="0">
                          <a:effectLst/>
                        </a:rPr>
                        <a:t>Improved quality of oversight processes (for example more in-depth reports on policy implementation)</a:t>
                      </a:r>
                    </a:p>
                    <a:p>
                      <a:pPr>
                        <a:lnSpc>
                          <a:spcPct val="115000"/>
                        </a:lnSpc>
                        <a:spcAft>
                          <a:spcPts val="0"/>
                        </a:spcAft>
                      </a:pPr>
                      <a:r>
                        <a:rPr lang="en-GB" sz="1050" dirty="0">
                          <a:effectLst/>
                        </a:rPr>
                        <a:t> </a:t>
                      </a:r>
                    </a:p>
                    <a:p>
                      <a:pPr>
                        <a:lnSpc>
                          <a:spcPct val="115000"/>
                        </a:lnSpc>
                        <a:spcAft>
                          <a:spcPts val="0"/>
                        </a:spcAft>
                      </a:pPr>
                      <a:r>
                        <a:rPr lang="en-GB" sz="1050" dirty="0">
                          <a:effectLst/>
                        </a:rPr>
                        <a:t>Adoption of new analytical tools (for example increased emphasis on programme effectiveness in oversight rather than simply formal compliance with regulations)</a:t>
                      </a:r>
                    </a:p>
                    <a:p>
                      <a:pPr>
                        <a:lnSpc>
                          <a:spcPct val="115000"/>
                        </a:lnSpc>
                        <a:spcAft>
                          <a:spcPts val="0"/>
                        </a:spcAft>
                      </a:pPr>
                      <a:r>
                        <a:rPr lang="en-GB" sz="1050" dirty="0">
                          <a:effectLst/>
                        </a:rPr>
                        <a:t> </a:t>
                      </a:r>
                    </a:p>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31847" marR="31847" marT="0" marB="0"/>
                </a:tc>
                <a:tc>
                  <a:txBody>
                    <a:bodyPr/>
                    <a:lstStyle/>
                    <a:p>
                      <a:pPr>
                        <a:lnSpc>
                          <a:spcPct val="115000"/>
                        </a:lnSpc>
                        <a:spcAft>
                          <a:spcPts val="0"/>
                        </a:spcAft>
                      </a:pPr>
                      <a:r>
                        <a:rPr lang="en-GB" sz="1050" dirty="0">
                          <a:effectLst/>
                        </a:rPr>
                        <a:t> </a:t>
                      </a:r>
                    </a:p>
                    <a:p>
                      <a:pPr>
                        <a:lnSpc>
                          <a:spcPct val="115000"/>
                        </a:lnSpc>
                        <a:spcAft>
                          <a:spcPts val="0"/>
                        </a:spcAft>
                      </a:pPr>
                      <a:r>
                        <a:rPr lang="en-GB" sz="1050" dirty="0">
                          <a:effectLst/>
                        </a:rPr>
                        <a:t> </a:t>
                      </a:r>
                    </a:p>
                    <a:p>
                      <a:pPr>
                        <a:lnSpc>
                          <a:spcPct val="115000"/>
                        </a:lnSpc>
                        <a:spcAft>
                          <a:spcPts val="0"/>
                        </a:spcAft>
                      </a:pPr>
                      <a:r>
                        <a:rPr lang="en-GB" sz="1050" dirty="0">
                          <a:effectLst/>
                        </a:rPr>
                        <a:t>Should be captured by standard legislature record-keeping. If not, provide support to establish such a system</a:t>
                      </a:r>
                    </a:p>
                    <a:p>
                      <a:pPr>
                        <a:lnSpc>
                          <a:spcPct val="115000"/>
                        </a:lnSpc>
                        <a:spcAft>
                          <a:spcPts val="0"/>
                        </a:spcAft>
                      </a:pPr>
                      <a:r>
                        <a:rPr lang="en-GB" sz="1050" dirty="0">
                          <a:effectLst/>
                        </a:rPr>
                        <a:t> </a:t>
                      </a:r>
                    </a:p>
                    <a:p>
                      <a:pPr>
                        <a:lnSpc>
                          <a:spcPct val="115000"/>
                        </a:lnSpc>
                        <a:spcAft>
                          <a:spcPts val="0"/>
                        </a:spcAft>
                      </a:pPr>
                      <a:r>
                        <a:rPr lang="en-GB" sz="1050" dirty="0">
                          <a:effectLst/>
                        </a:rPr>
                        <a:t> </a:t>
                      </a:r>
                    </a:p>
                    <a:p>
                      <a:pPr>
                        <a:lnSpc>
                          <a:spcPct val="115000"/>
                        </a:lnSpc>
                        <a:spcAft>
                          <a:spcPts val="0"/>
                        </a:spcAft>
                      </a:pPr>
                      <a:r>
                        <a:rPr lang="en-GB" sz="1050" dirty="0">
                          <a:effectLst/>
                        </a:rPr>
                        <a:t> </a:t>
                      </a:r>
                    </a:p>
                    <a:p>
                      <a:pPr>
                        <a:lnSpc>
                          <a:spcPct val="115000"/>
                        </a:lnSpc>
                        <a:spcAft>
                          <a:spcPts val="0"/>
                        </a:spcAft>
                      </a:pPr>
                      <a:r>
                        <a:rPr lang="en-GB" sz="1050" dirty="0">
                          <a:effectLst/>
                        </a:rPr>
                        <a:t> </a:t>
                      </a:r>
                    </a:p>
                    <a:p>
                      <a:pPr>
                        <a:lnSpc>
                          <a:spcPct val="115000"/>
                        </a:lnSpc>
                        <a:spcAft>
                          <a:spcPts val="0"/>
                        </a:spcAft>
                      </a:pPr>
                      <a:r>
                        <a:rPr lang="en-GB" sz="1050" dirty="0">
                          <a:effectLst/>
                        </a:rPr>
                        <a:t>The qualitative indicators require analysis before and after intervention. This should include assessment through focus group methodology (also involving external actors including media and civil society). Should be initiated before programme commencement and be incorporated in monitoring and evaluation cycles</a:t>
                      </a:r>
                    </a:p>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31847" marR="31847" marT="0" marB="0"/>
                </a:tc>
              </a:tr>
            </a:tbl>
          </a:graphicData>
        </a:graphic>
      </p:graphicFrame>
      <p:sp>
        <p:nvSpPr>
          <p:cNvPr id="4" name="TextBox 3"/>
          <p:cNvSpPr txBox="1"/>
          <p:nvPr/>
        </p:nvSpPr>
        <p:spPr>
          <a:xfrm>
            <a:off x="251520" y="251356"/>
            <a:ext cx="8784976" cy="584775"/>
          </a:xfrm>
          <a:prstGeom prst="rect">
            <a:avLst/>
          </a:prstGeom>
          <a:noFill/>
        </p:spPr>
        <p:txBody>
          <a:bodyPr wrap="square" rtlCol="0">
            <a:spAutoFit/>
            <a:scene3d>
              <a:camera prst="orthographicFront"/>
              <a:lightRig rig="threePt" dir="t"/>
            </a:scene3d>
            <a:sp3d extrusionH="57150">
              <a:bevelT w="38100" h="38100" prst="relaxedInset"/>
            </a:sp3d>
          </a:bodyPr>
          <a:lstStyle/>
          <a:p>
            <a:r>
              <a:rPr lang="en-GB" sz="32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Operationalizing Outreach Outcome Measurement</a:t>
            </a:r>
            <a:endParaRPr lang="en-GB" sz="32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6067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2847837"/>
              </p:ext>
            </p:extLst>
          </p:nvPr>
        </p:nvGraphicFramePr>
        <p:xfrm>
          <a:off x="611560" y="548680"/>
          <a:ext cx="7488832" cy="6144451"/>
        </p:xfrm>
        <a:graphic>
          <a:graphicData uri="http://schemas.openxmlformats.org/drawingml/2006/table">
            <a:tbl>
              <a:tblPr firstRow="1" firstCol="1" bandRow="1">
                <a:tableStyleId>{5C22544A-7EE6-4342-B048-85BDC9FD1C3A}</a:tableStyleId>
              </a:tblPr>
              <a:tblGrid>
                <a:gridCol w="1925285"/>
                <a:gridCol w="1939058"/>
                <a:gridCol w="1849114"/>
                <a:gridCol w="1775375"/>
              </a:tblGrid>
              <a:tr h="713125">
                <a:tc>
                  <a:txBody>
                    <a:bodyPr/>
                    <a:lstStyle/>
                    <a:p>
                      <a:pPr>
                        <a:lnSpc>
                          <a:spcPct val="115000"/>
                        </a:lnSpc>
                        <a:spcAft>
                          <a:spcPts val="0"/>
                        </a:spcAft>
                      </a:pPr>
                      <a:r>
                        <a:rPr lang="en-GB" sz="1400" dirty="0">
                          <a:effectLst/>
                        </a:rPr>
                        <a:t>Outcome</a:t>
                      </a:r>
                      <a:endParaRPr lang="en-GB" sz="1400" dirty="0">
                        <a:effectLst/>
                        <a:latin typeface="Calibri"/>
                        <a:ea typeface="Calibri"/>
                        <a:cs typeface="Times New Roman"/>
                      </a:endParaRPr>
                    </a:p>
                  </a:txBody>
                  <a:tcPr marL="26984" marR="26984" marT="0" marB="0"/>
                </a:tc>
                <a:tc>
                  <a:txBody>
                    <a:bodyPr/>
                    <a:lstStyle/>
                    <a:p>
                      <a:pPr>
                        <a:lnSpc>
                          <a:spcPct val="115000"/>
                        </a:lnSpc>
                        <a:spcAft>
                          <a:spcPts val="0"/>
                        </a:spcAft>
                      </a:pPr>
                      <a:r>
                        <a:rPr lang="en-GB" sz="1400">
                          <a:effectLst/>
                        </a:rPr>
                        <a:t>Indicative activities supported</a:t>
                      </a:r>
                      <a:endParaRPr lang="en-GB" sz="1400">
                        <a:effectLst/>
                        <a:latin typeface="Calibri"/>
                        <a:ea typeface="Calibri"/>
                        <a:cs typeface="Times New Roman"/>
                      </a:endParaRPr>
                    </a:p>
                  </a:txBody>
                  <a:tcPr marL="26984" marR="26984" marT="0" marB="0"/>
                </a:tc>
                <a:tc>
                  <a:txBody>
                    <a:bodyPr/>
                    <a:lstStyle/>
                    <a:p>
                      <a:pPr>
                        <a:lnSpc>
                          <a:spcPct val="115000"/>
                        </a:lnSpc>
                        <a:spcAft>
                          <a:spcPts val="0"/>
                        </a:spcAft>
                      </a:pPr>
                      <a:r>
                        <a:rPr lang="en-GB" sz="1400" dirty="0">
                          <a:effectLst/>
                        </a:rPr>
                        <a:t>Outcome indicators</a:t>
                      </a:r>
                      <a:endParaRPr lang="en-GB" sz="1400" dirty="0">
                        <a:effectLst/>
                        <a:latin typeface="Calibri"/>
                        <a:ea typeface="Calibri"/>
                        <a:cs typeface="Times New Roman"/>
                      </a:endParaRPr>
                    </a:p>
                  </a:txBody>
                  <a:tcPr marL="26984" marR="26984" marT="0" marB="0"/>
                </a:tc>
                <a:tc>
                  <a:txBody>
                    <a:bodyPr/>
                    <a:lstStyle/>
                    <a:p>
                      <a:pPr>
                        <a:lnSpc>
                          <a:spcPct val="115000"/>
                        </a:lnSpc>
                        <a:spcAft>
                          <a:spcPts val="0"/>
                        </a:spcAft>
                      </a:pPr>
                      <a:r>
                        <a:rPr lang="en-GB" sz="1400" dirty="0">
                          <a:effectLst/>
                        </a:rPr>
                        <a:t>Measurement/ Assessment methodology</a:t>
                      </a:r>
                      <a:endParaRPr lang="en-GB" sz="1400" dirty="0">
                        <a:effectLst/>
                        <a:latin typeface="Calibri"/>
                        <a:ea typeface="Calibri"/>
                        <a:cs typeface="Times New Roman"/>
                      </a:endParaRPr>
                    </a:p>
                  </a:txBody>
                  <a:tcPr marL="26984" marR="26984" marT="0" marB="0"/>
                </a:tc>
              </a:tr>
              <a:tr h="5263539">
                <a:tc>
                  <a:txBody>
                    <a:bodyPr/>
                    <a:lstStyle/>
                    <a:p>
                      <a:pPr marL="342900" lvl="0" indent="-342900">
                        <a:spcAft>
                          <a:spcPts val="600"/>
                        </a:spcAft>
                        <a:buFont typeface="+mj-lt"/>
                        <a:buAutoNum type="arabicPeriod"/>
                      </a:pPr>
                      <a:r>
                        <a:rPr lang="en-GB" sz="1000" dirty="0">
                          <a:effectLst/>
                        </a:rPr>
                        <a:t>Enhanced public awareness of (and access to) parliamentary activities and policy debates</a:t>
                      </a:r>
                    </a:p>
                    <a:p>
                      <a:pPr marL="457200">
                        <a:lnSpc>
                          <a:spcPct val="115000"/>
                        </a:lnSpc>
                        <a:spcAft>
                          <a:spcPts val="0"/>
                        </a:spcAft>
                      </a:pPr>
                      <a:r>
                        <a:rPr lang="en-GB" sz="1000" dirty="0">
                          <a:effectLst/>
                        </a:rPr>
                        <a:t> </a:t>
                      </a:r>
                      <a:endParaRPr lang="en-GB" sz="1000" dirty="0">
                        <a:effectLst/>
                        <a:latin typeface="Calibri"/>
                        <a:ea typeface="Calibri"/>
                        <a:cs typeface="Times New Roman"/>
                      </a:endParaRPr>
                    </a:p>
                  </a:txBody>
                  <a:tcPr marL="26984" marR="26984" marT="0" marB="0"/>
                </a:tc>
                <a:tc>
                  <a:txBody>
                    <a:bodyPr/>
                    <a:lstStyle/>
                    <a:p>
                      <a:pPr>
                        <a:lnSpc>
                          <a:spcPct val="115000"/>
                        </a:lnSpc>
                        <a:spcAft>
                          <a:spcPts val="600"/>
                        </a:spcAft>
                      </a:pPr>
                      <a:r>
                        <a:rPr lang="en-GB" sz="1000" dirty="0">
                          <a:effectLst/>
                        </a:rPr>
                        <a:t>Support to development of a professional parliamentary media through training and exchanges with institutionalized democracies with organized  parliament press </a:t>
                      </a:r>
                    </a:p>
                    <a:p>
                      <a:pPr>
                        <a:lnSpc>
                          <a:spcPct val="115000"/>
                        </a:lnSpc>
                        <a:spcAft>
                          <a:spcPts val="600"/>
                        </a:spcAft>
                      </a:pPr>
                      <a:r>
                        <a:rPr lang="en-GB" sz="1000" dirty="0">
                          <a:effectLst/>
                        </a:rPr>
                        <a:t>Support in establishment of a parliamentary radio network and/or enhanced diffusion of parliamentary debate on state, private, and community broadcasters, as well as through the internet</a:t>
                      </a:r>
                    </a:p>
                    <a:p>
                      <a:pPr>
                        <a:lnSpc>
                          <a:spcPct val="115000"/>
                        </a:lnSpc>
                        <a:spcAft>
                          <a:spcPts val="600"/>
                        </a:spcAft>
                      </a:pPr>
                      <a:r>
                        <a:rPr lang="en-GB" sz="1000" dirty="0">
                          <a:effectLst/>
                        </a:rPr>
                        <a:t>Support development of an effective parliamentary communications directorate with professionalized leadership and clear mandate to enhance communications channels</a:t>
                      </a:r>
                    </a:p>
                    <a:p>
                      <a:pPr>
                        <a:lnSpc>
                          <a:spcPct val="115000"/>
                        </a:lnSpc>
                        <a:spcAft>
                          <a:spcPts val="600"/>
                        </a:spcAft>
                      </a:pPr>
                      <a:r>
                        <a:rPr lang="en-GB" sz="1000" dirty="0">
                          <a:effectLst/>
                        </a:rPr>
                        <a:t> </a:t>
                      </a:r>
                      <a:endParaRPr lang="en-GB" sz="1000" dirty="0">
                        <a:effectLst/>
                        <a:latin typeface="Calibri"/>
                        <a:ea typeface="Calibri"/>
                        <a:cs typeface="Times New Roman"/>
                      </a:endParaRPr>
                    </a:p>
                  </a:txBody>
                  <a:tcPr marL="26984" marR="26984" marT="0" marB="0"/>
                </a:tc>
                <a:tc>
                  <a:txBody>
                    <a:bodyPr/>
                    <a:lstStyle/>
                    <a:p>
                      <a:pPr>
                        <a:lnSpc>
                          <a:spcPct val="115000"/>
                        </a:lnSpc>
                        <a:spcAft>
                          <a:spcPts val="0"/>
                        </a:spcAft>
                      </a:pPr>
                      <a:r>
                        <a:rPr lang="en-GB" sz="1000" dirty="0">
                          <a:effectLst/>
                        </a:rPr>
                        <a:t>Measurable:</a:t>
                      </a:r>
                    </a:p>
                    <a:p>
                      <a:pPr>
                        <a:lnSpc>
                          <a:spcPct val="115000"/>
                        </a:lnSpc>
                        <a:spcAft>
                          <a:spcPts val="0"/>
                        </a:spcAft>
                      </a:pPr>
                      <a:r>
                        <a:rPr lang="en-GB" sz="1000" dirty="0">
                          <a:effectLst/>
                        </a:rPr>
                        <a:t> </a:t>
                      </a:r>
                    </a:p>
                    <a:p>
                      <a:pPr>
                        <a:lnSpc>
                          <a:spcPct val="115000"/>
                        </a:lnSpc>
                        <a:spcAft>
                          <a:spcPts val="0"/>
                        </a:spcAft>
                      </a:pPr>
                      <a:r>
                        <a:rPr lang="en-GB" sz="1000" dirty="0">
                          <a:effectLst/>
                        </a:rPr>
                        <a:t>Number of stories on parliamentary business in print and online as well as broadcast media and electronic media</a:t>
                      </a:r>
                    </a:p>
                    <a:p>
                      <a:pPr>
                        <a:lnSpc>
                          <a:spcPct val="115000"/>
                        </a:lnSpc>
                        <a:spcAft>
                          <a:spcPts val="0"/>
                        </a:spcAft>
                      </a:pPr>
                      <a:r>
                        <a:rPr lang="en-GB" sz="1000" dirty="0">
                          <a:effectLst/>
                        </a:rPr>
                        <a:t> </a:t>
                      </a:r>
                    </a:p>
                    <a:p>
                      <a:pPr>
                        <a:lnSpc>
                          <a:spcPct val="115000"/>
                        </a:lnSpc>
                        <a:spcAft>
                          <a:spcPts val="0"/>
                        </a:spcAft>
                      </a:pPr>
                      <a:r>
                        <a:rPr lang="en-GB" sz="1000" dirty="0">
                          <a:effectLst/>
                        </a:rPr>
                        <a:t>Listening and viewing figures for parliamentary broadcasts</a:t>
                      </a:r>
                    </a:p>
                    <a:p>
                      <a:pPr>
                        <a:lnSpc>
                          <a:spcPct val="115000"/>
                        </a:lnSpc>
                        <a:spcAft>
                          <a:spcPts val="0"/>
                        </a:spcAft>
                      </a:pPr>
                      <a:r>
                        <a:rPr lang="en-GB" sz="1000" dirty="0">
                          <a:effectLst/>
                        </a:rPr>
                        <a:t> </a:t>
                      </a:r>
                    </a:p>
                    <a:p>
                      <a:pPr>
                        <a:lnSpc>
                          <a:spcPct val="115000"/>
                        </a:lnSpc>
                        <a:spcAft>
                          <a:spcPts val="0"/>
                        </a:spcAft>
                      </a:pPr>
                      <a:r>
                        <a:rPr lang="en-GB" sz="1000" dirty="0">
                          <a:effectLst/>
                        </a:rPr>
                        <a:t>Public awareness and understanding of parliament’s role and activities (too unspecific)</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r>
                        <a:rPr lang="en-GB" sz="1000" dirty="0" smtClean="0">
                          <a:effectLst/>
                        </a:rPr>
                        <a:t>Qualitative</a:t>
                      </a:r>
                      <a:r>
                        <a:rPr lang="en-GB" sz="1000" dirty="0">
                          <a:effectLst/>
                        </a:rPr>
                        <a:t>:</a:t>
                      </a:r>
                    </a:p>
                    <a:p>
                      <a:pPr>
                        <a:lnSpc>
                          <a:spcPct val="115000"/>
                        </a:lnSpc>
                        <a:spcAft>
                          <a:spcPts val="0"/>
                        </a:spcAft>
                      </a:pPr>
                      <a:r>
                        <a:rPr lang="en-GB" sz="1000" dirty="0">
                          <a:effectLst/>
                        </a:rPr>
                        <a:t> </a:t>
                      </a:r>
                    </a:p>
                    <a:p>
                      <a:pPr>
                        <a:lnSpc>
                          <a:spcPct val="115000"/>
                        </a:lnSpc>
                        <a:spcAft>
                          <a:spcPts val="0"/>
                        </a:spcAft>
                      </a:pPr>
                      <a:r>
                        <a:rPr lang="en-GB" sz="1000" dirty="0">
                          <a:effectLst/>
                        </a:rPr>
                        <a:t>Assessment of support to media strengthening</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Assessment of effectiveness of communications directorate in terms of its objectives</a:t>
                      </a:r>
                      <a:endParaRPr lang="en-GB" sz="1000" dirty="0">
                        <a:effectLst/>
                        <a:latin typeface="Calibri"/>
                        <a:ea typeface="Calibri"/>
                        <a:cs typeface="Times New Roman"/>
                      </a:endParaRPr>
                    </a:p>
                  </a:txBody>
                  <a:tcPr marL="26984" marR="26984" marT="0" marB="0"/>
                </a:tc>
                <a:tc>
                  <a:txBody>
                    <a:bodyPr/>
                    <a:lstStyle/>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Initially through project team but to be integrated into responsibilities of parliamentary communications directorate</a:t>
                      </a:r>
                    </a:p>
                    <a:p>
                      <a:pPr>
                        <a:lnSpc>
                          <a:spcPct val="115000"/>
                        </a:lnSpc>
                        <a:spcAft>
                          <a:spcPts val="0"/>
                        </a:spcAft>
                      </a:pPr>
                      <a:r>
                        <a:rPr lang="en-GB" sz="1000" dirty="0">
                          <a:effectLst/>
                        </a:rPr>
                        <a:t> </a:t>
                      </a:r>
                    </a:p>
                    <a:p>
                      <a:pPr>
                        <a:lnSpc>
                          <a:spcPct val="115000"/>
                        </a:lnSpc>
                        <a:spcAft>
                          <a:spcPts val="0"/>
                        </a:spcAft>
                      </a:pPr>
                      <a:r>
                        <a:rPr lang="en-GB" sz="1000" dirty="0">
                          <a:effectLst/>
                        </a:rPr>
                        <a:t>Should be captured by networks’ own audience figures; if not, public surveys would need to be conducted (which can gather key information in a variety of domains but is expensive, especially if implemented nationally)</a:t>
                      </a:r>
                    </a:p>
                    <a:p>
                      <a:pPr>
                        <a:lnSpc>
                          <a:spcPct val="115000"/>
                        </a:lnSpc>
                        <a:spcAft>
                          <a:spcPts val="0"/>
                        </a:spcAft>
                      </a:pPr>
                      <a:r>
                        <a:rPr lang="en-GB" sz="1000" dirty="0">
                          <a:effectLst/>
                        </a:rPr>
                        <a:t> </a:t>
                      </a:r>
                    </a:p>
                    <a:p>
                      <a:pPr>
                        <a:lnSpc>
                          <a:spcPct val="115000"/>
                        </a:lnSpc>
                        <a:spcAft>
                          <a:spcPts val="0"/>
                        </a:spcAft>
                      </a:pPr>
                      <a:r>
                        <a:rPr lang="en-GB" sz="1000" dirty="0">
                          <a:effectLst/>
                        </a:rPr>
                        <a:t>Public surveys / focus groups</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Formative and summative evaluations of developmental support and outcomes</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26984" marR="26984" marT="0" marB="0"/>
                </a:tc>
              </a:tr>
            </a:tbl>
          </a:graphicData>
        </a:graphic>
      </p:graphicFrame>
      <p:sp>
        <p:nvSpPr>
          <p:cNvPr id="4" name="Slide Number Placeholder 3"/>
          <p:cNvSpPr>
            <a:spLocks noGrp="1"/>
          </p:cNvSpPr>
          <p:nvPr>
            <p:ph type="sldNum" sz="quarter" idx="12"/>
          </p:nvPr>
        </p:nvSpPr>
        <p:spPr/>
        <p:txBody>
          <a:bodyPr/>
          <a:lstStyle/>
          <a:p>
            <a:fld id="{7E6CAE82-BB5B-4DEC-A286-FC3D6C3B1BD9}" type="slidenum">
              <a:rPr lang="en-GB" smtClean="0"/>
              <a:t>23</a:t>
            </a:fld>
            <a:endParaRPr lang="en-GB"/>
          </a:p>
        </p:txBody>
      </p:sp>
      <p:sp>
        <p:nvSpPr>
          <p:cNvPr id="7" name="Title 1"/>
          <p:cNvSpPr>
            <a:spLocks noGrp="1"/>
          </p:cNvSpPr>
          <p:nvPr>
            <p:ph type="title"/>
          </p:nvPr>
        </p:nvSpPr>
        <p:spPr>
          <a:xfrm>
            <a:off x="539552" y="0"/>
            <a:ext cx="8229600" cy="476672"/>
          </a:xfrm>
          <a:scene3d>
            <a:camera prst="orthographicFront"/>
            <a:lightRig rig="threePt" dir="t"/>
          </a:scene3d>
          <a:sp3d>
            <a:bevelT prst="slope"/>
          </a:sp3d>
        </p:spPr>
        <p:txBody>
          <a:bodyPr>
            <a:normAutofit fontScale="90000"/>
          </a:bodyPr>
          <a:lstStyle/>
          <a:p>
            <a:r>
              <a:rPr lang="en-GB" sz="2800" dirty="0" smtClean="0">
                <a:ln>
                  <a:solidFill>
                    <a:srgbClr val="FF0000"/>
                  </a:solidFill>
                </a:ln>
                <a:solidFill>
                  <a:srgbClr val="FFFF00"/>
                </a:solidFill>
                <a:effectLst>
                  <a:outerShdw blurRad="50800" dist="38100" dir="2700000" algn="tl" rotWithShape="0">
                    <a:prstClr val="black">
                      <a:alpha val="40000"/>
                    </a:prstClr>
                  </a:outerShdw>
                </a:effectLst>
              </a:rPr>
              <a:t>Example of a performance measurement – public outreach</a:t>
            </a:r>
            <a:endParaRPr lang="en-GB" sz="2800" dirty="0">
              <a:ln>
                <a:solidFill>
                  <a:srgbClr val="FF0000"/>
                </a:solidFill>
              </a:ln>
              <a:solidFill>
                <a:srgbClr val="FFFF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92602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6CAE82-BB5B-4DEC-A286-FC3D6C3B1BD9}" type="slidenum">
              <a:rPr lang="en-GB" smtClean="0"/>
              <a:t>24</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196752"/>
            <a:ext cx="7488832" cy="5362592"/>
          </a:xfrm>
          <a:prstGeom prst="rect">
            <a:avLst/>
          </a:prstGeom>
        </p:spPr>
      </p:pic>
    </p:spTree>
    <p:extLst>
      <p:ext uri="{BB962C8B-B14F-4D97-AF65-F5344CB8AC3E}">
        <p14:creationId xmlns:p14="http://schemas.microsoft.com/office/powerpoint/2010/main" val="355251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Parliaments and democratic </a:t>
            </a:r>
            <a:r>
              <a:rPr lang="en-GB" dirty="0" err="1" smtClean="0"/>
              <a:t>develoPment</a:t>
            </a:r>
            <a:endParaRPr lang="en-GB" dirty="0"/>
          </a:p>
        </p:txBody>
      </p:sp>
      <p:sp>
        <p:nvSpPr>
          <p:cNvPr id="3" name="Text Placeholder 2"/>
          <p:cNvSpPr>
            <a:spLocks noGrp="1"/>
          </p:cNvSpPr>
          <p:nvPr>
            <p:ph type="body" idx="1"/>
          </p:nvPr>
        </p:nvSpPr>
        <p:spPr/>
        <p:txBody>
          <a:bodyPr>
            <a:normAutofit/>
          </a:bodyPr>
          <a:lstStyle/>
          <a:p>
            <a:r>
              <a:rPr lang="en-GB" sz="3200" dirty="0" smtClean="0"/>
              <a:t>1. The logic of parliamentary development</a:t>
            </a:r>
            <a:endParaRPr lang="en-GB" sz="3200" dirty="0"/>
          </a:p>
        </p:txBody>
      </p:sp>
      <p:sp>
        <p:nvSpPr>
          <p:cNvPr id="4" name="Slide Number Placeholder 3"/>
          <p:cNvSpPr>
            <a:spLocks noGrp="1"/>
          </p:cNvSpPr>
          <p:nvPr>
            <p:ph type="sldNum" sz="quarter" idx="12"/>
          </p:nvPr>
        </p:nvSpPr>
        <p:spPr/>
        <p:txBody>
          <a:bodyPr/>
          <a:lstStyle/>
          <a:p>
            <a:fld id="{7E6CAE82-BB5B-4DEC-A286-FC3D6C3B1BD9}" type="slidenum">
              <a:rPr lang="en-GB" smtClean="0"/>
              <a:t>3</a:t>
            </a:fld>
            <a:endParaRPr lang="en-GB"/>
          </a:p>
        </p:txBody>
      </p:sp>
    </p:spTree>
    <p:extLst>
      <p:ext uri="{BB962C8B-B14F-4D97-AF65-F5344CB8AC3E}">
        <p14:creationId xmlns:p14="http://schemas.microsoft.com/office/powerpoint/2010/main" val="42745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648072"/>
          </a:xfrm>
        </p:spPr>
        <p:txBody>
          <a:bodyPr>
            <a:normAutofit fontScale="90000"/>
          </a:bodyPr>
          <a:lstStyle/>
          <a:p>
            <a:r>
              <a:rPr lang="en-GB" dirty="0" smtClean="0"/>
              <a:t>Parliaments and democracy</a:t>
            </a:r>
            <a:endParaRPr lang="en-GB" dirty="0"/>
          </a:p>
        </p:txBody>
      </p:sp>
      <p:sp>
        <p:nvSpPr>
          <p:cNvPr id="3" name="Content Placeholder 2"/>
          <p:cNvSpPr>
            <a:spLocks noGrp="1"/>
          </p:cNvSpPr>
          <p:nvPr>
            <p:ph idx="1"/>
          </p:nvPr>
        </p:nvSpPr>
        <p:spPr>
          <a:xfrm>
            <a:off x="467544" y="2060848"/>
            <a:ext cx="8229600" cy="4032448"/>
          </a:xfrm>
        </p:spPr>
        <p:txBody>
          <a:bodyPr>
            <a:noAutofit/>
          </a:bodyPr>
          <a:lstStyle/>
          <a:p>
            <a:pPr>
              <a:spcAft>
                <a:spcPts val="600"/>
              </a:spcAft>
            </a:pPr>
            <a:r>
              <a:rPr lang="en-GB" sz="2000" dirty="0" smtClean="0"/>
              <a:t>Parliaments – places where issues are debated and decided - have existed in various forms in different regions of the world for several thousand years</a:t>
            </a:r>
          </a:p>
          <a:p>
            <a:pPr>
              <a:spcAft>
                <a:spcPts val="600"/>
              </a:spcAft>
            </a:pPr>
            <a:r>
              <a:rPr lang="en-GB" sz="2000" dirty="0" smtClean="0"/>
              <a:t>Although historically there have been attempts to build democracies without parliaments, parliaments exist in all modern democracies</a:t>
            </a:r>
          </a:p>
          <a:p>
            <a:pPr>
              <a:spcAft>
                <a:spcPts val="600"/>
              </a:spcAft>
            </a:pPr>
            <a:r>
              <a:rPr lang="en-GB" sz="2000" dirty="0" smtClean="0"/>
              <a:t>Parliaments represent the formal link between the citizen and civil society and the state</a:t>
            </a:r>
          </a:p>
          <a:p>
            <a:pPr>
              <a:spcAft>
                <a:spcPts val="600"/>
              </a:spcAft>
            </a:pPr>
            <a:r>
              <a:rPr lang="en-GB" sz="2000" dirty="0" smtClean="0"/>
              <a:t>Substantial research evidence (example Valerie </a:t>
            </a:r>
            <a:r>
              <a:rPr lang="en-GB" sz="2000" dirty="0" err="1" smtClean="0"/>
              <a:t>Bunce</a:t>
            </a:r>
            <a:r>
              <a:rPr lang="en-GB" sz="2000" dirty="0" smtClean="0"/>
              <a:t>, 2008, Stephen Fish, 2009) demonstrates link between strong parliaments and stable democracies</a:t>
            </a:r>
          </a:p>
          <a:p>
            <a:pPr>
              <a:spcAft>
                <a:spcPts val="600"/>
              </a:spcAft>
            </a:pPr>
            <a:r>
              <a:rPr lang="en-GB" sz="2000" dirty="0" smtClean="0"/>
              <a:t>The classic roles of parliaments include legislation, oversight of the executive, and representation of the citizen.</a:t>
            </a:r>
            <a:endParaRPr lang="en-GB" sz="2000" dirty="0"/>
          </a:p>
        </p:txBody>
      </p:sp>
      <p:sp>
        <p:nvSpPr>
          <p:cNvPr id="4" name="Slide Number Placeholder 3"/>
          <p:cNvSpPr>
            <a:spLocks noGrp="1"/>
          </p:cNvSpPr>
          <p:nvPr>
            <p:ph type="sldNum" sz="quarter" idx="12"/>
          </p:nvPr>
        </p:nvSpPr>
        <p:spPr/>
        <p:txBody>
          <a:bodyPr/>
          <a:lstStyle/>
          <a:p>
            <a:fld id="{7E6CAE82-BB5B-4DEC-A286-FC3D6C3B1BD9}" type="slidenum">
              <a:rPr lang="en-GB" smtClean="0"/>
              <a:t>4</a:t>
            </a:fld>
            <a:endParaRPr lang="en-GB"/>
          </a:p>
        </p:txBody>
      </p:sp>
    </p:spTree>
    <p:extLst>
      <p:ext uri="{BB962C8B-B14F-4D97-AF65-F5344CB8AC3E}">
        <p14:creationId xmlns:p14="http://schemas.microsoft.com/office/powerpoint/2010/main" val="406401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720080"/>
          </a:xfrm>
        </p:spPr>
        <p:txBody>
          <a:bodyPr>
            <a:normAutofit fontScale="90000"/>
          </a:bodyPr>
          <a:lstStyle/>
          <a:p>
            <a:r>
              <a:rPr lang="en-GB" dirty="0" smtClean="0"/>
              <a:t>Criticisms of parliaments</a:t>
            </a:r>
            <a:endParaRPr lang="en-GB" dirty="0"/>
          </a:p>
        </p:txBody>
      </p:sp>
      <p:sp>
        <p:nvSpPr>
          <p:cNvPr id="3" name="Content Placeholder 2"/>
          <p:cNvSpPr>
            <a:spLocks noGrp="1"/>
          </p:cNvSpPr>
          <p:nvPr>
            <p:ph idx="1"/>
          </p:nvPr>
        </p:nvSpPr>
        <p:spPr>
          <a:xfrm>
            <a:off x="457200" y="2132856"/>
            <a:ext cx="8229600" cy="4176464"/>
          </a:xfrm>
        </p:spPr>
        <p:txBody>
          <a:bodyPr>
            <a:normAutofit/>
          </a:bodyPr>
          <a:lstStyle/>
          <a:p>
            <a:r>
              <a:rPr lang="en-GB" dirty="0" smtClean="0"/>
              <a:t>Parliaments are weak and marginalized vis-à-vis the executive</a:t>
            </a:r>
          </a:p>
          <a:p>
            <a:r>
              <a:rPr lang="en-GB" dirty="0" smtClean="0"/>
              <a:t>Represent a purely formal and </a:t>
            </a:r>
            <a:r>
              <a:rPr lang="en-GB" dirty="0" err="1" smtClean="0"/>
              <a:t>processual</a:t>
            </a:r>
            <a:r>
              <a:rPr lang="en-GB" dirty="0" smtClean="0"/>
              <a:t> type of democracy</a:t>
            </a:r>
          </a:p>
          <a:p>
            <a:r>
              <a:rPr lang="en-GB" dirty="0" smtClean="0"/>
              <a:t>Civil society can be the foundation of a </a:t>
            </a:r>
            <a:r>
              <a:rPr lang="en-GB" i="1" dirty="0" smtClean="0"/>
              <a:t>participatory democracy</a:t>
            </a:r>
          </a:p>
          <a:p>
            <a:r>
              <a:rPr lang="en-GB" dirty="0" smtClean="0"/>
              <a:t>Parliaments are themselves elite institutions</a:t>
            </a:r>
          </a:p>
        </p:txBody>
      </p:sp>
      <p:sp>
        <p:nvSpPr>
          <p:cNvPr id="4" name="Slide Number Placeholder 3"/>
          <p:cNvSpPr>
            <a:spLocks noGrp="1"/>
          </p:cNvSpPr>
          <p:nvPr>
            <p:ph type="sldNum" sz="quarter" idx="12"/>
          </p:nvPr>
        </p:nvSpPr>
        <p:spPr/>
        <p:txBody>
          <a:bodyPr/>
          <a:lstStyle/>
          <a:p>
            <a:fld id="{7E6CAE82-BB5B-4DEC-A286-FC3D6C3B1BD9}" type="slidenum">
              <a:rPr lang="en-GB" smtClean="0"/>
              <a:t>5</a:t>
            </a:fld>
            <a:endParaRPr lang="en-GB"/>
          </a:p>
        </p:txBody>
      </p:sp>
    </p:spTree>
    <p:extLst>
      <p:ext uri="{BB962C8B-B14F-4D97-AF65-F5344CB8AC3E}">
        <p14:creationId xmlns:p14="http://schemas.microsoft.com/office/powerpoint/2010/main" val="3561614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792088"/>
          </a:xfrm>
        </p:spPr>
        <p:txBody>
          <a:bodyPr/>
          <a:lstStyle/>
          <a:p>
            <a:r>
              <a:rPr lang="en-GB" dirty="0" smtClean="0">
                <a:solidFill>
                  <a:srgbClr val="FF0000"/>
                </a:solidFill>
              </a:rPr>
              <a:t>Responses to critiques</a:t>
            </a:r>
            <a:endParaRPr lang="en-GB" dirty="0">
              <a:solidFill>
                <a:srgbClr val="FF0000"/>
              </a:solidFill>
            </a:endParaRPr>
          </a:p>
        </p:txBody>
      </p:sp>
      <p:sp>
        <p:nvSpPr>
          <p:cNvPr id="3" name="Content Placeholder 2"/>
          <p:cNvSpPr>
            <a:spLocks noGrp="1"/>
          </p:cNvSpPr>
          <p:nvPr>
            <p:ph idx="1"/>
          </p:nvPr>
        </p:nvSpPr>
        <p:spPr>
          <a:xfrm>
            <a:off x="467544" y="2204864"/>
            <a:ext cx="8229600" cy="3993307"/>
          </a:xfrm>
        </p:spPr>
        <p:txBody>
          <a:bodyPr>
            <a:normAutofit fontScale="92500" lnSpcReduction="20000"/>
          </a:bodyPr>
          <a:lstStyle/>
          <a:p>
            <a:pPr>
              <a:spcAft>
                <a:spcPts val="600"/>
              </a:spcAft>
            </a:pPr>
            <a:r>
              <a:rPr lang="en-GB" dirty="0" smtClean="0"/>
              <a:t>Although parliaments in emerging democracies often have these weaknesses, the need is to strengthen rather than build parallel legitimacies</a:t>
            </a:r>
          </a:p>
          <a:p>
            <a:pPr>
              <a:spcAft>
                <a:spcPts val="600"/>
              </a:spcAft>
            </a:pPr>
            <a:r>
              <a:rPr lang="en-GB" dirty="0" smtClean="0"/>
              <a:t>Donors have an important role both directly in supporting parliamentary development and in avoiding undermining parliaments in aid practices</a:t>
            </a:r>
          </a:p>
          <a:p>
            <a:pPr>
              <a:spcAft>
                <a:spcPts val="600"/>
              </a:spcAft>
            </a:pPr>
            <a:r>
              <a:rPr lang="en-GB" dirty="0" smtClean="0"/>
              <a:t>Civil society is essential to democracy, but parliaments are the key channel to bring the voice of civil society to the policy-</a:t>
            </a:r>
            <a:r>
              <a:rPr lang="en-GB" i="1" dirty="0" smtClean="0"/>
              <a:t>making</a:t>
            </a:r>
            <a:r>
              <a:rPr lang="en-GB" dirty="0" smtClean="0"/>
              <a:t> level</a:t>
            </a:r>
            <a:endParaRPr lang="en-GB" dirty="0"/>
          </a:p>
        </p:txBody>
      </p:sp>
      <p:sp>
        <p:nvSpPr>
          <p:cNvPr id="4" name="Slide Number Placeholder 3"/>
          <p:cNvSpPr>
            <a:spLocks noGrp="1"/>
          </p:cNvSpPr>
          <p:nvPr>
            <p:ph type="sldNum" sz="quarter" idx="12"/>
          </p:nvPr>
        </p:nvSpPr>
        <p:spPr/>
        <p:txBody>
          <a:bodyPr/>
          <a:lstStyle/>
          <a:p>
            <a:fld id="{7E6CAE82-BB5B-4DEC-A286-FC3D6C3B1BD9}" type="slidenum">
              <a:rPr lang="en-GB" smtClean="0"/>
              <a:t>6</a:t>
            </a:fld>
            <a:endParaRPr lang="en-GB"/>
          </a:p>
        </p:txBody>
      </p:sp>
    </p:spTree>
    <p:extLst>
      <p:ext uri="{BB962C8B-B14F-4D97-AF65-F5344CB8AC3E}">
        <p14:creationId xmlns:p14="http://schemas.microsoft.com/office/powerpoint/2010/main" val="366369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864096"/>
          </a:xfrm>
        </p:spPr>
        <p:txBody>
          <a:bodyPr/>
          <a:lstStyle/>
          <a:p>
            <a:r>
              <a:rPr lang="en-GB" dirty="0" smtClean="0"/>
              <a:t>EU support to parliaments</a:t>
            </a:r>
            <a:endParaRPr lang="en-GB" dirty="0"/>
          </a:p>
        </p:txBody>
      </p:sp>
      <p:sp>
        <p:nvSpPr>
          <p:cNvPr id="3" name="Content Placeholder 2"/>
          <p:cNvSpPr>
            <a:spLocks noGrp="1"/>
          </p:cNvSpPr>
          <p:nvPr>
            <p:ph idx="1"/>
          </p:nvPr>
        </p:nvSpPr>
        <p:spPr>
          <a:xfrm>
            <a:off x="457200" y="2204864"/>
            <a:ext cx="8229600" cy="3921299"/>
          </a:xfrm>
        </p:spPr>
        <p:txBody>
          <a:bodyPr>
            <a:normAutofit fontScale="85000" lnSpcReduction="20000"/>
          </a:bodyPr>
          <a:lstStyle/>
          <a:p>
            <a:pPr marL="320040" indent="-320040">
              <a:spcAft>
                <a:spcPts val="600"/>
              </a:spcAft>
              <a:buFont typeface="Wingdings 2"/>
              <a:buChar char=""/>
              <a:defRPr/>
            </a:pPr>
            <a:r>
              <a:rPr lang="en-US" dirty="0"/>
              <a:t>EC has been supporting </a:t>
            </a:r>
            <a:r>
              <a:rPr lang="en-US" dirty="0" smtClean="0"/>
              <a:t>parliamentary development for </a:t>
            </a:r>
            <a:r>
              <a:rPr lang="en-US" dirty="0"/>
              <a:t>the past twenty years</a:t>
            </a:r>
          </a:p>
          <a:p>
            <a:pPr marL="320040" indent="-320040">
              <a:spcAft>
                <a:spcPts val="600"/>
              </a:spcAft>
              <a:buFont typeface="Wingdings 2"/>
              <a:buChar char=""/>
              <a:defRPr/>
            </a:pPr>
            <a:r>
              <a:rPr lang="en-US" dirty="0" smtClean="0"/>
              <a:t>Over the past decade there have been over 50 EU-supported parliamentary development projects in 30 countries</a:t>
            </a:r>
            <a:endParaRPr lang="en-US" dirty="0"/>
          </a:p>
          <a:p>
            <a:pPr marL="320040" indent="-320040">
              <a:spcAft>
                <a:spcPts val="600"/>
              </a:spcAft>
              <a:buFont typeface="Wingdings 2"/>
              <a:buChar char=""/>
              <a:defRPr/>
            </a:pPr>
            <a:r>
              <a:rPr lang="en-US" dirty="0" smtClean="0"/>
              <a:t>EU has also supported several regional parliaments, as well as included parliament development within a number of budget support </a:t>
            </a:r>
            <a:r>
              <a:rPr lang="en-US" dirty="0" err="1" smtClean="0"/>
              <a:t>programmes</a:t>
            </a:r>
            <a:endParaRPr lang="en-US" dirty="0"/>
          </a:p>
          <a:p>
            <a:pPr marL="320040" indent="-320040">
              <a:spcAft>
                <a:spcPts val="600"/>
              </a:spcAft>
              <a:buFont typeface="Wingdings 2"/>
              <a:buChar char=""/>
              <a:defRPr/>
            </a:pPr>
            <a:r>
              <a:rPr lang="en-US" dirty="0"/>
              <a:t>The total value of EC support to </a:t>
            </a:r>
            <a:r>
              <a:rPr lang="en-US" dirty="0" smtClean="0"/>
              <a:t>parliamentary </a:t>
            </a:r>
            <a:r>
              <a:rPr lang="en-US" dirty="0"/>
              <a:t>strengthening </a:t>
            </a:r>
            <a:r>
              <a:rPr lang="en-US" dirty="0" smtClean="0"/>
              <a:t>over the past decade is </a:t>
            </a:r>
            <a:r>
              <a:rPr lang="en-US" dirty="0"/>
              <a:t>over €100 million</a:t>
            </a:r>
          </a:p>
        </p:txBody>
      </p:sp>
      <p:sp>
        <p:nvSpPr>
          <p:cNvPr id="4" name="Slide Number Placeholder 3"/>
          <p:cNvSpPr>
            <a:spLocks noGrp="1"/>
          </p:cNvSpPr>
          <p:nvPr>
            <p:ph type="sldNum" sz="quarter" idx="12"/>
          </p:nvPr>
        </p:nvSpPr>
        <p:spPr/>
        <p:txBody>
          <a:bodyPr/>
          <a:lstStyle/>
          <a:p>
            <a:fld id="{7E6CAE82-BB5B-4DEC-A286-FC3D6C3B1BD9}" type="slidenum">
              <a:rPr lang="en-GB" smtClean="0"/>
              <a:t>7</a:t>
            </a:fld>
            <a:endParaRPr lang="en-GB"/>
          </a:p>
        </p:txBody>
      </p:sp>
    </p:spTree>
    <p:extLst>
      <p:ext uri="{BB962C8B-B14F-4D97-AF65-F5344CB8AC3E}">
        <p14:creationId xmlns:p14="http://schemas.microsoft.com/office/powerpoint/2010/main" val="168380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72" y="1340768"/>
            <a:ext cx="8229600" cy="792088"/>
          </a:xfrm>
        </p:spPr>
        <p:txBody>
          <a:bodyPr>
            <a:noAutofit/>
          </a:bodyPr>
          <a:lstStyle/>
          <a:p>
            <a:r>
              <a:rPr lang="en-GB" sz="3400" dirty="0" smtClean="0"/>
              <a:t>Thinking about Parliamentary Development</a:t>
            </a:r>
            <a:endParaRPr lang="en-GB" sz="3400" dirty="0"/>
          </a:p>
        </p:txBody>
      </p:sp>
      <p:sp>
        <p:nvSpPr>
          <p:cNvPr id="3" name="Content Placeholder 2"/>
          <p:cNvSpPr>
            <a:spLocks noGrp="1"/>
          </p:cNvSpPr>
          <p:nvPr>
            <p:ph idx="1"/>
          </p:nvPr>
        </p:nvSpPr>
        <p:spPr>
          <a:xfrm>
            <a:off x="457200" y="2276872"/>
            <a:ext cx="8229600" cy="4104456"/>
          </a:xfrm>
        </p:spPr>
        <p:txBody>
          <a:bodyPr>
            <a:noAutofit/>
          </a:bodyPr>
          <a:lstStyle/>
          <a:p>
            <a:pPr marL="457200" indent="-457200">
              <a:spcAft>
                <a:spcPts val="600"/>
              </a:spcAft>
              <a:buFont typeface="+mj-lt"/>
              <a:buAutoNum type="arabicPeriod"/>
            </a:pPr>
            <a:r>
              <a:rPr lang="en-GB" sz="2400" dirty="0" smtClean="0"/>
              <a:t>Impact </a:t>
            </a:r>
            <a:r>
              <a:rPr lang="en-GB" sz="2400" dirty="0"/>
              <a:t>takes </a:t>
            </a:r>
            <a:r>
              <a:rPr lang="en-GB" sz="2400" dirty="0" smtClean="0"/>
              <a:t>time</a:t>
            </a:r>
          </a:p>
          <a:p>
            <a:pPr marL="457200" indent="-457200">
              <a:spcAft>
                <a:spcPts val="600"/>
              </a:spcAft>
              <a:buFont typeface="+mj-lt"/>
              <a:buAutoNum type="arabicPeriod"/>
            </a:pPr>
            <a:r>
              <a:rPr lang="en-GB" sz="2400" dirty="0" smtClean="0"/>
              <a:t>Performance </a:t>
            </a:r>
            <a:r>
              <a:rPr lang="en-GB" sz="2400" dirty="0"/>
              <a:t>assessment </a:t>
            </a:r>
            <a:r>
              <a:rPr lang="en-GB" sz="2400" dirty="0" smtClean="0"/>
              <a:t>must </a:t>
            </a:r>
            <a:r>
              <a:rPr lang="en-GB" sz="2400" dirty="0"/>
              <a:t>be integrated </a:t>
            </a:r>
            <a:r>
              <a:rPr lang="en-GB" sz="2400" dirty="0" smtClean="0"/>
              <a:t>in </a:t>
            </a:r>
            <a:r>
              <a:rPr lang="en-GB" sz="2400" dirty="0"/>
              <a:t>project design and </a:t>
            </a:r>
            <a:r>
              <a:rPr lang="en-GB" sz="2400" dirty="0" smtClean="0"/>
              <a:t>implementation</a:t>
            </a:r>
          </a:p>
          <a:p>
            <a:pPr marL="457200" indent="-457200">
              <a:spcAft>
                <a:spcPts val="600"/>
              </a:spcAft>
              <a:buFont typeface="+mj-lt"/>
              <a:buAutoNum type="arabicPeriod"/>
            </a:pPr>
            <a:r>
              <a:rPr lang="en-GB" sz="2400" dirty="0" smtClean="0"/>
              <a:t>Relationship </a:t>
            </a:r>
            <a:r>
              <a:rPr lang="en-GB" sz="2400" dirty="0"/>
              <a:t>between effective parliaments and democracy </a:t>
            </a:r>
            <a:r>
              <a:rPr lang="en-GB" sz="2400" dirty="0" smtClean="0"/>
              <a:t>key in project </a:t>
            </a:r>
            <a:r>
              <a:rPr lang="en-GB" sz="2400" dirty="0"/>
              <a:t>design and evaluation, </a:t>
            </a:r>
            <a:endParaRPr lang="en-GB" sz="2400" dirty="0" smtClean="0"/>
          </a:p>
          <a:p>
            <a:pPr marL="457200" indent="-457200">
              <a:spcAft>
                <a:spcPts val="600"/>
              </a:spcAft>
              <a:buFont typeface="+mj-lt"/>
              <a:buAutoNum type="arabicPeriod"/>
            </a:pPr>
            <a:r>
              <a:rPr lang="en-GB" sz="2400" dirty="0" smtClean="0"/>
              <a:t>Parliaments</a:t>
            </a:r>
            <a:r>
              <a:rPr lang="en-GB" sz="2400" dirty="0"/>
              <a:t>’ place in an international institutional ecosystem </a:t>
            </a:r>
            <a:r>
              <a:rPr lang="en-GB" sz="2400" dirty="0" smtClean="0"/>
              <a:t>strongly influences organizational </a:t>
            </a:r>
            <a:r>
              <a:rPr lang="en-GB" sz="2400" dirty="0"/>
              <a:t>behaviour and </a:t>
            </a:r>
            <a:r>
              <a:rPr lang="en-GB" sz="2400" dirty="0" smtClean="0"/>
              <a:t>ambitions</a:t>
            </a:r>
          </a:p>
          <a:p>
            <a:pPr marL="457200" indent="-457200">
              <a:spcAft>
                <a:spcPts val="600"/>
              </a:spcAft>
              <a:buFont typeface="+mj-lt"/>
              <a:buAutoNum type="arabicPeriod"/>
            </a:pPr>
            <a:r>
              <a:rPr lang="en-GB" sz="2400" dirty="0" smtClean="0"/>
              <a:t>Parliamentary </a:t>
            </a:r>
            <a:r>
              <a:rPr lang="en-GB" sz="2400" dirty="0"/>
              <a:t>development, like all international development, needs to be country owned and driven. </a:t>
            </a:r>
          </a:p>
        </p:txBody>
      </p:sp>
      <p:sp>
        <p:nvSpPr>
          <p:cNvPr id="4" name="Slide Number Placeholder 3"/>
          <p:cNvSpPr>
            <a:spLocks noGrp="1"/>
          </p:cNvSpPr>
          <p:nvPr>
            <p:ph type="sldNum" sz="quarter" idx="12"/>
          </p:nvPr>
        </p:nvSpPr>
        <p:spPr/>
        <p:txBody>
          <a:bodyPr/>
          <a:lstStyle/>
          <a:p>
            <a:fld id="{7E6CAE82-BB5B-4DEC-A286-FC3D6C3B1BD9}" type="slidenum">
              <a:rPr lang="en-GB" smtClean="0"/>
              <a:t>8</a:t>
            </a:fld>
            <a:endParaRPr lang="en-GB"/>
          </a:p>
        </p:txBody>
      </p:sp>
    </p:spTree>
    <p:extLst>
      <p:ext uri="{BB962C8B-B14F-4D97-AF65-F5344CB8AC3E}">
        <p14:creationId xmlns:p14="http://schemas.microsoft.com/office/powerpoint/2010/main" val="332491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000" dirty="0" smtClean="0"/>
              <a:t>2. CASE STUDY: Project in support of Constitutional, Parliamentary and National Development in Tunisia</a:t>
            </a:r>
            <a:endParaRPr lang="en-GB" sz="3000" dirty="0"/>
          </a:p>
        </p:txBody>
      </p:sp>
      <p:pic>
        <p:nvPicPr>
          <p:cNvPr id="5" name="Image 4" descr="http://www.babnet.net/6/majlis20.jpg"/>
          <p:cNvPicPr/>
          <p:nvPr/>
        </p:nvPicPr>
        <p:blipFill>
          <a:blip r:embed="rId2">
            <a:extLst>
              <a:ext uri="{28A0092B-C50C-407E-A947-70E740481C1C}">
                <a14:useLocalDpi xmlns:a14="http://schemas.microsoft.com/office/drawing/2010/main" val="0"/>
              </a:ext>
            </a:extLst>
          </a:blip>
          <a:srcRect/>
          <a:stretch>
            <a:fillRect/>
          </a:stretch>
        </p:blipFill>
        <p:spPr bwMode="auto">
          <a:xfrm>
            <a:off x="1379563" y="2620039"/>
            <a:ext cx="6400800" cy="3735659"/>
          </a:xfrm>
          <a:prstGeom prst="rect">
            <a:avLst/>
          </a:prstGeom>
          <a:noFill/>
          <a:ln>
            <a:noFill/>
          </a:ln>
        </p:spPr>
      </p:pic>
      <p:sp>
        <p:nvSpPr>
          <p:cNvPr id="6" name="Slide Number Placeholder 5"/>
          <p:cNvSpPr>
            <a:spLocks noGrp="1"/>
          </p:cNvSpPr>
          <p:nvPr>
            <p:ph type="sldNum" sz="quarter" idx="12"/>
          </p:nvPr>
        </p:nvSpPr>
        <p:spPr/>
        <p:txBody>
          <a:bodyPr/>
          <a:lstStyle/>
          <a:p>
            <a:fld id="{7E6CAE82-BB5B-4DEC-A286-FC3D6C3B1BD9}" type="slidenum">
              <a:rPr lang="en-GB" smtClean="0"/>
              <a:t>9</a:t>
            </a:fld>
            <a:endParaRPr lang="en-GB"/>
          </a:p>
        </p:txBody>
      </p:sp>
    </p:spTree>
    <p:extLst>
      <p:ext uri="{BB962C8B-B14F-4D97-AF65-F5344CB8AC3E}">
        <p14:creationId xmlns:p14="http://schemas.microsoft.com/office/powerpoint/2010/main" val="44681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TotalTime>
  <Words>1499</Words>
  <Application>Microsoft Office PowerPoint</Application>
  <PresentationFormat>On-screen Show (4:3)</PresentationFormat>
  <Paragraphs>236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Justice, Democracy and the Rule of Law Seminar Brussels, 17 – 20 June 2013</vt:lpstr>
      <vt:lpstr>Presentation contents</vt:lpstr>
      <vt:lpstr>Parliaments and democratic develoPment</vt:lpstr>
      <vt:lpstr>Parliaments and democracy</vt:lpstr>
      <vt:lpstr>Criticisms of parliaments</vt:lpstr>
      <vt:lpstr>Responses to critiques</vt:lpstr>
      <vt:lpstr>EU support to parliaments</vt:lpstr>
      <vt:lpstr>Thinking about Parliamentary Development</vt:lpstr>
      <vt:lpstr>2. CASE STUDY: Project in support of Constitutional, Parliamentary and National Development in Tunisia</vt:lpstr>
      <vt:lpstr>Project background</vt:lpstr>
      <vt:lpstr>Project achievements</vt:lpstr>
      <vt:lpstr>Transition challenges</vt:lpstr>
      <vt:lpstr>Delivery challenges</vt:lpstr>
      <vt:lpstr>Performance measure example</vt:lpstr>
      <vt:lpstr>Performance indicators in parliamentary develoment</vt:lpstr>
      <vt:lpstr>Importance of measuring impact of democratic development initiatives</vt:lpstr>
      <vt:lpstr>Challenges in performance and impact measurement</vt:lpstr>
      <vt:lpstr>Levels of evaluation and performance measurement</vt:lpstr>
      <vt:lpstr>Programme logic evaluation</vt:lpstr>
      <vt:lpstr>Main areas of PD intervention activities</vt:lpstr>
      <vt:lpstr>Example of outcomes in Oversight strengthening</vt:lpstr>
      <vt:lpstr>PowerPoint Presentation</vt:lpstr>
      <vt:lpstr>Example of a performance measurement – public outreach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dc:creator>
  <cp:lastModifiedBy>JM</cp:lastModifiedBy>
  <cp:revision>31</cp:revision>
  <dcterms:created xsi:type="dcterms:W3CDTF">2013-06-19T16:58:18Z</dcterms:created>
  <dcterms:modified xsi:type="dcterms:W3CDTF">2013-06-20T11:51:02Z</dcterms:modified>
</cp:coreProperties>
</file>