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92DEC-3E44-4615-BEAA-C9CE652ED195}" type="datetimeFigureOut">
              <a:rPr lang="fr-FR" smtClean="0"/>
              <a:t>12/06/2013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FDFCD-3D18-439C-BD51-85CF0FD2E8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93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DFCD-3D18-439C-BD51-85CF0FD2E86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385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AF23-A738-44B4-AB0A-21BD404DFD3B}" type="datetimeFigureOut">
              <a:rPr lang="fr-FR" smtClean="0"/>
              <a:t>12/06/2013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FA6A-1EDF-482D-9BB8-7563CF577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20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AF23-A738-44B4-AB0A-21BD404DFD3B}" type="datetimeFigureOut">
              <a:rPr lang="fr-FR" smtClean="0"/>
              <a:t>12/06/2013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FA6A-1EDF-482D-9BB8-7563CF577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60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AF23-A738-44B4-AB0A-21BD404DFD3B}" type="datetimeFigureOut">
              <a:rPr lang="fr-FR" smtClean="0"/>
              <a:t>12/06/2013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FA6A-1EDF-482D-9BB8-7563CF577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95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AF23-A738-44B4-AB0A-21BD404DFD3B}" type="datetimeFigureOut">
              <a:rPr lang="fr-FR" smtClean="0"/>
              <a:t>12/06/2013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FA6A-1EDF-482D-9BB8-7563CF577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399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AF23-A738-44B4-AB0A-21BD404DFD3B}" type="datetimeFigureOut">
              <a:rPr lang="fr-FR" smtClean="0"/>
              <a:t>12/06/2013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FA6A-1EDF-482D-9BB8-7563CF577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36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AF23-A738-44B4-AB0A-21BD404DFD3B}" type="datetimeFigureOut">
              <a:rPr lang="fr-FR" smtClean="0"/>
              <a:t>12/06/2013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FA6A-1EDF-482D-9BB8-7563CF577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50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AF23-A738-44B4-AB0A-21BD404DFD3B}" type="datetimeFigureOut">
              <a:rPr lang="fr-FR" smtClean="0"/>
              <a:t>12/06/2013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FA6A-1EDF-482D-9BB8-7563CF577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2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AF23-A738-44B4-AB0A-21BD404DFD3B}" type="datetimeFigureOut">
              <a:rPr lang="fr-FR" smtClean="0"/>
              <a:t>12/06/2013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FA6A-1EDF-482D-9BB8-7563CF577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12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AF23-A738-44B4-AB0A-21BD404DFD3B}" type="datetimeFigureOut">
              <a:rPr lang="fr-FR" smtClean="0"/>
              <a:t>12/06/2013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FA6A-1EDF-482D-9BB8-7563CF577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67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AF23-A738-44B4-AB0A-21BD404DFD3B}" type="datetimeFigureOut">
              <a:rPr lang="fr-FR" smtClean="0"/>
              <a:t>12/06/2013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FA6A-1EDF-482D-9BB8-7563CF577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76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AF23-A738-44B4-AB0A-21BD404DFD3B}" type="datetimeFigureOut">
              <a:rPr lang="fr-FR" smtClean="0"/>
              <a:t>12/06/2013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FA6A-1EDF-482D-9BB8-7563CF577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49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0AF23-A738-44B4-AB0A-21BD404DFD3B}" type="datetimeFigureOut">
              <a:rPr lang="fr-FR" smtClean="0"/>
              <a:t>12/06/2013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FA6A-1EDF-482D-9BB8-7563CF5773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19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190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21443" y="2276872"/>
            <a:ext cx="698477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400" dirty="0" err="1">
                <a:solidFill>
                  <a:prstClr val="black"/>
                </a:solidFill>
                <a:ea typeface="+mj-ea"/>
                <a:cs typeface="+mj-cs"/>
              </a:rPr>
              <a:t>Cooperación</a:t>
            </a:r>
            <a:r>
              <a:rPr lang="fr-BE" sz="44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fr-BE" sz="4400" dirty="0" err="1" smtClean="0">
                <a:solidFill>
                  <a:prstClr val="black"/>
                </a:solidFill>
                <a:ea typeface="+mj-ea"/>
                <a:cs typeface="+mj-cs"/>
              </a:rPr>
              <a:t>transfronteriza</a:t>
            </a:r>
            <a:r>
              <a:rPr lang="fr-BE" sz="4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fr-BE" sz="4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fr-BE" sz="4000" dirty="0" smtClean="0">
                <a:solidFill>
                  <a:prstClr val="black"/>
                </a:solidFill>
                <a:ea typeface="+mj-ea"/>
                <a:cs typeface="+mj-cs"/>
              </a:rPr>
              <a:t>y</a:t>
            </a:r>
            <a:r>
              <a:rPr lang="fr-BE" sz="4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fr-BE" sz="4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fr-BE" sz="4400" dirty="0" err="1">
                <a:solidFill>
                  <a:prstClr val="black"/>
                </a:solidFill>
                <a:ea typeface="+mj-ea"/>
                <a:cs typeface="+mj-cs"/>
              </a:rPr>
              <a:t>desarrollo</a:t>
            </a:r>
            <a:r>
              <a:rPr lang="fr-BE" sz="44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fr-BE" sz="4400" dirty="0" err="1" smtClean="0">
                <a:solidFill>
                  <a:prstClr val="black"/>
                </a:solidFill>
                <a:ea typeface="+mj-ea"/>
                <a:cs typeface="+mj-cs"/>
              </a:rPr>
              <a:t>económico</a:t>
            </a:r>
            <a:r>
              <a:rPr lang="fr-BE" sz="4400" dirty="0" smtClean="0">
                <a:solidFill>
                  <a:prstClr val="black"/>
                </a:solidFill>
                <a:ea typeface="+mj-ea"/>
                <a:cs typeface="+mj-cs"/>
              </a:rPr>
              <a:t> y social</a:t>
            </a:r>
          </a:p>
          <a:p>
            <a:pPr algn="ctr"/>
            <a:endParaRPr lang="fr-BE" sz="4400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fr-BE" sz="3600" dirty="0" smtClean="0">
                <a:solidFill>
                  <a:prstClr val="black"/>
                </a:solidFill>
                <a:ea typeface="+mj-ea"/>
                <a:cs typeface="+mj-cs"/>
              </a:rPr>
              <a:t>(la </a:t>
            </a:r>
            <a:r>
              <a:rPr lang="fr-BE" sz="3600" dirty="0" err="1" smtClean="0">
                <a:solidFill>
                  <a:prstClr val="black"/>
                </a:solidFill>
                <a:ea typeface="+mj-ea"/>
                <a:cs typeface="+mj-cs"/>
              </a:rPr>
              <a:t>experiencia</a:t>
            </a:r>
            <a:r>
              <a:rPr lang="fr-BE" sz="36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fr-BE" sz="3600" dirty="0" err="1" smtClean="0">
                <a:solidFill>
                  <a:prstClr val="black"/>
                </a:solidFill>
                <a:ea typeface="+mj-ea"/>
                <a:cs typeface="+mj-cs"/>
              </a:rPr>
              <a:t>europea</a:t>
            </a:r>
            <a:r>
              <a:rPr lang="fr-BE" sz="36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fr-BE" sz="36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fr-BE" sz="3600" dirty="0" smtClean="0">
                <a:solidFill>
                  <a:prstClr val="black"/>
                </a:solidFill>
                <a:ea typeface="+mj-ea"/>
                <a:cs typeface="+mj-cs"/>
              </a:rPr>
              <a:t> y </a:t>
            </a:r>
            <a:r>
              <a:rPr lang="fr-BE" sz="3600" dirty="0" err="1" smtClean="0">
                <a:solidFill>
                  <a:prstClr val="black"/>
                </a:solidFill>
                <a:ea typeface="+mj-ea"/>
                <a:cs typeface="+mj-cs"/>
              </a:rPr>
              <a:t>sudamericana</a:t>
            </a:r>
            <a:r>
              <a:rPr lang="fr-BE" sz="3600" dirty="0" smtClean="0">
                <a:solidFill>
                  <a:prstClr val="black"/>
                </a:solidFill>
                <a:ea typeface="+mj-ea"/>
                <a:cs typeface="+mj-cs"/>
              </a:rPr>
              <a:t>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761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84453" y="3645024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190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4706" y="788715"/>
            <a:ext cx="772410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200" b="1" dirty="0" err="1" smtClean="0">
                <a:solidFill>
                  <a:prstClr val="black"/>
                </a:solidFill>
              </a:rPr>
              <a:t>Valor</a:t>
            </a:r>
            <a:r>
              <a:rPr lang="fr-BE" sz="3200" b="1" dirty="0">
                <a:solidFill>
                  <a:prstClr val="black"/>
                </a:solidFill>
              </a:rPr>
              <a:t> </a:t>
            </a:r>
            <a:r>
              <a:rPr lang="fr-BE" sz="3200" b="1" dirty="0" err="1" smtClean="0">
                <a:solidFill>
                  <a:prstClr val="black"/>
                </a:solidFill>
              </a:rPr>
              <a:t>añadido</a:t>
            </a:r>
            <a:endParaRPr lang="fr-BE" sz="3200" b="1" dirty="0">
              <a:solidFill>
                <a:prstClr val="black"/>
              </a:solidFill>
            </a:endParaRPr>
          </a:p>
          <a:p>
            <a:endParaRPr lang="fr-BE" sz="280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BE" sz="3200" dirty="0" err="1" smtClean="0">
                <a:solidFill>
                  <a:prstClr val="black"/>
                </a:solidFill>
              </a:rPr>
              <a:t>Masa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crítica</a:t>
            </a:r>
            <a:r>
              <a:rPr lang="fr-BE" sz="3200" dirty="0" smtClean="0">
                <a:solidFill>
                  <a:prstClr val="black"/>
                </a:solidFill>
              </a:rPr>
              <a:t> para </a:t>
            </a:r>
            <a:r>
              <a:rPr lang="fr-BE" sz="3200" dirty="0" err="1" smtClean="0">
                <a:solidFill>
                  <a:prstClr val="black"/>
                </a:solidFill>
              </a:rPr>
              <a:t>obtener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recursos</a:t>
            </a:r>
            <a:r>
              <a:rPr lang="fr-BE" sz="3200" dirty="0">
                <a:solidFill>
                  <a:prstClr val="black"/>
                </a:solidFill>
              </a:rPr>
              <a:t> </a:t>
            </a:r>
            <a:r>
              <a:rPr lang="fr-BE" sz="3200" dirty="0" smtClean="0">
                <a:solidFill>
                  <a:prstClr val="black"/>
                </a:solidFill>
              </a:rPr>
              <a:t>y </a:t>
            </a:r>
            <a:r>
              <a:rPr lang="fr-BE" sz="3200" dirty="0" err="1" smtClean="0">
                <a:solidFill>
                  <a:prstClr val="black"/>
                </a:solidFill>
              </a:rPr>
              <a:t>gestión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más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eficiente</a:t>
            </a:r>
            <a:r>
              <a:rPr lang="fr-BE" sz="32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fr-BE" sz="320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BE" sz="3200" dirty="0" err="1" smtClean="0">
                <a:solidFill>
                  <a:prstClr val="black"/>
                </a:solidFill>
              </a:rPr>
              <a:t>Masa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crítica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más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preparada</a:t>
            </a:r>
            <a:r>
              <a:rPr lang="fr-BE" sz="3200" dirty="0" smtClean="0">
                <a:solidFill>
                  <a:prstClr val="black"/>
                </a:solidFill>
              </a:rPr>
              <a:t> (</a:t>
            </a:r>
            <a:r>
              <a:rPr lang="fr-BE" sz="3200" dirty="0" err="1" smtClean="0">
                <a:solidFill>
                  <a:prstClr val="black"/>
                </a:solidFill>
              </a:rPr>
              <a:t>fricción</a:t>
            </a:r>
            <a:r>
              <a:rPr lang="fr-BE" sz="3200" dirty="0" smtClean="0">
                <a:solidFill>
                  <a:prstClr val="black"/>
                </a:solidFill>
              </a:rPr>
              <a:t>, </a:t>
            </a:r>
            <a:r>
              <a:rPr lang="fr-BE" sz="3200" dirty="0" err="1" smtClean="0">
                <a:solidFill>
                  <a:prstClr val="black"/>
                </a:solidFill>
              </a:rPr>
              <a:t>intercambio</a:t>
            </a:r>
            <a:r>
              <a:rPr lang="fr-BE" sz="3200" dirty="0" smtClean="0">
                <a:solidFill>
                  <a:prstClr val="black"/>
                </a:solidFill>
              </a:rPr>
              <a:t> de </a:t>
            </a:r>
            <a:r>
              <a:rPr lang="fr-BE" sz="3200" dirty="0" err="1" smtClean="0">
                <a:solidFill>
                  <a:prstClr val="black"/>
                </a:solidFill>
              </a:rPr>
              <a:t>experiencias</a:t>
            </a:r>
            <a:r>
              <a:rPr lang="fr-BE" sz="3200" dirty="0" smtClean="0">
                <a:solidFill>
                  <a:prstClr val="black"/>
                </a:solidFill>
              </a:rPr>
              <a:t>)..</a:t>
            </a:r>
          </a:p>
          <a:p>
            <a:pPr marL="457200" indent="-457200">
              <a:buFont typeface="Arial" pitchFamily="34" charset="0"/>
              <a:buChar char="•"/>
            </a:pPr>
            <a:endParaRPr lang="fr-BE" sz="3200" dirty="0">
              <a:solidFill>
                <a:prstClr val="black"/>
              </a:solidFill>
            </a:endParaRPr>
          </a:p>
          <a:p>
            <a:r>
              <a:rPr lang="fr-BE" sz="3200" dirty="0" err="1" smtClean="0">
                <a:solidFill>
                  <a:prstClr val="black"/>
                </a:solidFill>
              </a:rPr>
              <a:t>Territorios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más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competitivos</a:t>
            </a:r>
            <a:r>
              <a:rPr lang="fr-BE" sz="3200" dirty="0" smtClean="0">
                <a:solidFill>
                  <a:prstClr val="black"/>
                </a:solidFill>
              </a:rPr>
              <a:t>, </a:t>
            </a:r>
            <a:r>
              <a:rPr lang="fr-BE" sz="3200" dirty="0" err="1" smtClean="0">
                <a:solidFill>
                  <a:prstClr val="black"/>
                </a:solidFill>
              </a:rPr>
              <a:t>capaces</a:t>
            </a:r>
            <a:r>
              <a:rPr lang="fr-BE" sz="3200" dirty="0" smtClean="0">
                <a:solidFill>
                  <a:prstClr val="black"/>
                </a:solidFill>
              </a:rPr>
              <a:t> de </a:t>
            </a:r>
            <a:r>
              <a:rPr lang="fr-BE" sz="3200" dirty="0" err="1" smtClean="0">
                <a:solidFill>
                  <a:prstClr val="black"/>
                </a:solidFill>
              </a:rPr>
              <a:t>atraer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recursos</a:t>
            </a:r>
            <a:r>
              <a:rPr lang="fr-BE" sz="3200" dirty="0" smtClean="0">
                <a:solidFill>
                  <a:prstClr val="black"/>
                </a:solidFill>
              </a:rPr>
              <a:t> y </a:t>
            </a:r>
            <a:r>
              <a:rPr lang="fr-BE" sz="3200" dirty="0" err="1" smtClean="0">
                <a:solidFill>
                  <a:prstClr val="black"/>
                </a:solidFill>
              </a:rPr>
              <a:t>combatir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desigualdades</a:t>
            </a:r>
            <a:r>
              <a:rPr lang="fr-BE" sz="3200" dirty="0" smtClean="0">
                <a:solidFill>
                  <a:prstClr val="black"/>
                </a:solidFill>
              </a:rPr>
              <a:t>.</a:t>
            </a:r>
          </a:p>
          <a:p>
            <a:endParaRPr lang="fr-BE" sz="3200" dirty="0">
              <a:solidFill>
                <a:prstClr val="black"/>
              </a:solidFill>
            </a:endParaRPr>
          </a:p>
          <a:p>
            <a:r>
              <a:rPr lang="fr-BE" sz="3200" dirty="0" err="1" smtClean="0">
                <a:solidFill>
                  <a:prstClr val="black"/>
                </a:solidFill>
              </a:rPr>
              <a:t>Potencialidad</a:t>
            </a:r>
            <a:r>
              <a:rPr lang="fr-BE" sz="3200" dirty="0" smtClean="0">
                <a:solidFill>
                  <a:prstClr val="black"/>
                </a:solidFill>
              </a:rPr>
              <a:t> en </a:t>
            </a:r>
            <a:r>
              <a:rPr lang="fr-BE" sz="3200" dirty="0" err="1" smtClean="0">
                <a:solidFill>
                  <a:prstClr val="black"/>
                </a:solidFill>
              </a:rPr>
              <a:t>todos</a:t>
            </a:r>
            <a:r>
              <a:rPr lang="fr-BE" sz="3200" dirty="0" smtClean="0">
                <a:solidFill>
                  <a:prstClr val="black"/>
                </a:solidFill>
              </a:rPr>
              <a:t> los </a:t>
            </a:r>
            <a:r>
              <a:rPr lang="fr-BE" sz="3200" dirty="0" err="1" smtClean="0">
                <a:solidFill>
                  <a:prstClr val="black"/>
                </a:solidFill>
              </a:rPr>
              <a:t>ámbitos</a:t>
            </a:r>
            <a:r>
              <a:rPr lang="fr-BE" sz="3200" dirty="0" smtClean="0">
                <a:solidFill>
                  <a:prstClr val="black"/>
                </a:solidFill>
              </a:rPr>
              <a:t>.</a:t>
            </a:r>
            <a:r>
              <a:rPr lang="fr-BE" sz="3200" dirty="0">
                <a:solidFill>
                  <a:prstClr val="black"/>
                </a:solidFill>
              </a:rPr>
              <a:t/>
            </a:r>
            <a:br>
              <a:rPr lang="fr-BE" sz="3200" dirty="0">
                <a:solidFill>
                  <a:prstClr val="black"/>
                </a:solidFill>
              </a:rPr>
            </a:br>
            <a:endParaRPr lang="fr-FR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84453" y="3645024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190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4706" y="788715"/>
            <a:ext cx="7724104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200" dirty="0" err="1" smtClean="0">
                <a:solidFill>
                  <a:prstClr val="black"/>
                </a:solidFill>
              </a:rPr>
              <a:t>Educación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formal</a:t>
            </a:r>
            <a:r>
              <a:rPr lang="fr-BE" sz="3200" dirty="0" smtClean="0">
                <a:solidFill>
                  <a:prstClr val="black"/>
                </a:solidFill>
              </a:rPr>
              <a:t> e </a:t>
            </a:r>
            <a:r>
              <a:rPr lang="fr-BE" sz="3200" dirty="0" err="1" smtClean="0">
                <a:solidFill>
                  <a:prstClr val="black"/>
                </a:solidFill>
              </a:rPr>
              <a:t>informal</a:t>
            </a:r>
            <a:r>
              <a:rPr lang="fr-BE" sz="3200" dirty="0" smtClean="0">
                <a:solidFill>
                  <a:prstClr val="black"/>
                </a:solidFill>
              </a:rPr>
              <a:t/>
            </a:r>
            <a:br>
              <a:rPr lang="fr-BE" sz="3200" dirty="0" smtClean="0">
                <a:solidFill>
                  <a:prstClr val="black"/>
                </a:solidFill>
              </a:rPr>
            </a:br>
            <a:r>
              <a:rPr lang="fr-BE" sz="3200" dirty="0" smtClean="0">
                <a:solidFill>
                  <a:prstClr val="black"/>
                </a:solidFill>
              </a:rPr>
              <a:t/>
            </a:r>
            <a:br>
              <a:rPr lang="fr-BE" sz="3200" dirty="0" smtClean="0">
                <a:solidFill>
                  <a:prstClr val="black"/>
                </a:solidFill>
              </a:rPr>
            </a:br>
            <a:r>
              <a:rPr lang="fr-BE" sz="3200" dirty="0" smtClean="0">
                <a:solidFill>
                  <a:prstClr val="black"/>
                </a:solidFill>
              </a:rPr>
              <a:t>Medio </a:t>
            </a:r>
            <a:r>
              <a:rPr lang="fr-BE" sz="3200" dirty="0" err="1" smtClean="0">
                <a:solidFill>
                  <a:prstClr val="black"/>
                </a:solidFill>
              </a:rPr>
              <a:t>ambiente</a:t>
            </a:r>
            <a:r>
              <a:rPr lang="fr-BE" sz="3200" dirty="0" smtClean="0">
                <a:solidFill>
                  <a:prstClr val="black"/>
                </a:solidFill>
              </a:rPr>
              <a:t/>
            </a:r>
            <a:br>
              <a:rPr lang="fr-BE" sz="3200" dirty="0" smtClean="0">
                <a:solidFill>
                  <a:prstClr val="black"/>
                </a:solidFill>
              </a:rPr>
            </a:br>
            <a:r>
              <a:rPr lang="fr-BE" sz="3200" dirty="0" smtClean="0">
                <a:solidFill>
                  <a:prstClr val="black"/>
                </a:solidFill>
              </a:rPr>
              <a:t/>
            </a:r>
            <a:br>
              <a:rPr lang="fr-BE" sz="3200" dirty="0" smtClean="0">
                <a:solidFill>
                  <a:prstClr val="black"/>
                </a:solidFill>
              </a:rPr>
            </a:br>
            <a:r>
              <a:rPr lang="fr-BE" sz="3200" dirty="0" err="1" smtClean="0">
                <a:solidFill>
                  <a:prstClr val="black"/>
                </a:solidFill>
              </a:rPr>
              <a:t>Cooperación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comercial</a:t>
            </a:r>
            <a:r>
              <a:rPr lang="fr-BE" sz="3200" dirty="0" smtClean="0">
                <a:solidFill>
                  <a:prstClr val="black"/>
                </a:solidFill>
              </a:rPr>
              <a:t/>
            </a:r>
            <a:br>
              <a:rPr lang="fr-BE" sz="3200" dirty="0" smtClean="0">
                <a:solidFill>
                  <a:prstClr val="black"/>
                </a:solidFill>
              </a:rPr>
            </a:br>
            <a:endParaRPr lang="fr-BE" sz="3200" dirty="0" smtClean="0">
              <a:solidFill>
                <a:prstClr val="black"/>
              </a:solidFill>
            </a:endParaRPr>
          </a:p>
          <a:p>
            <a:r>
              <a:rPr lang="fr-BE" sz="3200" dirty="0" err="1" smtClean="0">
                <a:solidFill>
                  <a:prstClr val="black"/>
                </a:solidFill>
              </a:rPr>
              <a:t>Seguridad</a:t>
            </a:r>
            <a:r>
              <a:rPr lang="fr-BE" sz="3200" dirty="0" smtClean="0">
                <a:solidFill>
                  <a:prstClr val="black"/>
                </a:solidFill>
              </a:rPr>
              <a:t> y control de </a:t>
            </a:r>
            <a:r>
              <a:rPr lang="fr-BE" sz="3200" dirty="0" err="1" smtClean="0">
                <a:solidFill>
                  <a:prstClr val="black"/>
                </a:solidFill>
              </a:rPr>
              <a:t>delitos</a:t>
            </a:r>
            <a:r>
              <a:rPr lang="fr-BE" sz="3200" dirty="0" smtClean="0">
                <a:solidFill>
                  <a:prstClr val="black"/>
                </a:solidFill>
              </a:rPr>
              <a:t/>
            </a:r>
            <a:br>
              <a:rPr lang="fr-BE" sz="3200" dirty="0" smtClean="0">
                <a:solidFill>
                  <a:prstClr val="black"/>
                </a:solidFill>
              </a:rPr>
            </a:br>
            <a:r>
              <a:rPr lang="fr-BE" sz="3200" dirty="0" smtClean="0">
                <a:solidFill>
                  <a:prstClr val="black"/>
                </a:solidFill>
              </a:rPr>
              <a:t/>
            </a:r>
            <a:br>
              <a:rPr lang="fr-BE" sz="3200" dirty="0" smtClean="0">
                <a:solidFill>
                  <a:prstClr val="black"/>
                </a:solidFill>
              </a:rPr>
            </a:br>
            <a:r>
              <a:rPr lang="fr-BE" sz="3200" dirty="0" err="1" smtClean="0">
                <a:solidFill>
                  <a:prstClr val="black"/>
                </a:solidFill>
              </a:rPr>
              <a:t>Salud</a:t>
            </a:r>
            <a:endParaRPr lang="fr-BE" sz="3200" dirty="0" smtClean="0">
              <a:solidFill>
                <a:prstClr val="black"/>
              </a:solidFill>
            </a:endParaRPr>
          </a:p>
          <a:p>
            <a:endParaRPr lang="fr-BE" sz="3200" dirty="0">
              <a:solidFill>
                <a:prstClr val="black"/>
              </a:solidFill>
            </a:endParaRPr>
          </a:p>
          <a:p>
            <a:endParaRPr lang="fr-BE" sz="3200" dirty="0" smtClean="0">
              <a:solidFill>
                <a:prstClr val="black"/>
              </a:solidFill>
            </a:endParaRPr>
          </a:p>
          <a:p>
            <a:endParaRPr lang="fr-BE" sz="3200" dirty="0">
              <a:solidFill>
                <a:prstClr val="black"/>
              </a:solidFill>
            </a:endParaRPr>
          </a:p>
          <a:p>
            <a:endParaRPr lang="fr-BE" sz="3200" dirty="0" smtClean="0">
              <a:solidFill>
                <a:prstClr val="black"/>
              </a:solidFill>
            </a:endParaRPr>
          </a:p>
          <a:p>
            <a:endParaRPr lang="fr-BE" sz="3200" dirty="0" smtClean="0">
              <a:solidFill>
                <a:prstClr val="black"/>
              </a:solidFill>
            </a:endParaRPr>
          </a:p>
          <a:p>
            <a:endParaRPr lang="fr-BE" sz="3200" dirty="0">
              <a:solidFill>
                <a:prstClr val="black"/>
              </a:solidFill>
            </a:endParaRPr>
          </a:p>
          <a:p>
            <a:r>
              <a:rPr lang="fr-BE" sz="3200" dirty="0">
                <a:solidFill>
                  <a:prstClr val="black"/>
                </a:solidFill>
              </a:rPr>
              <a:t/>
            </a:r>
            <a:br>
              <a:rPr lang="fr-BE" sz="3200" dirty="0">
                <a:solidFill>
                  <a:prstClr val="black"/>
                </a:solidFill>
              </a:rPr>
            </a:br>
            <a:endParaRPr lang="fr-FR" sz="32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1" y="5373216"/>
            <a:ext cx="76200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19" y="1052736"/>
            <a:ext cx="223202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190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4962" y="404664"/>
            <a:ext cx="77241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200" b="1" dirty="0" smtClean="0">
                <a:solidFill>
                  <a:prstClr val="black"/>
                </a:solidFill>
              </a:rPr>
              <a:t>Coop. </a:t>
            </a:r>
            <a:r>
              <a:rPr lang="fr-BE" sz="3200" b="1" dirty="0" err="1" smtClean="0">
                <a:solidFill>
                  <a:prstClr val="black"/>
                </a:solidFill>
              </a:rPr>
              <a:t>trasnf</a:t>
            </a:r>
            <a:r>
              <a:rPr lang="fr-BE" sz="3200" b="1" dirty="0" smtClean="0">
                <a:solidFill>
                  <a:prstClr val="black"/>
                </a:solidFill>
              </a:rPr>
              <a:t>. </a:t>
            </a:r>
            <a:r>
              <a:rPr lang="fr-BE" sz="3200" b="1" dirty="0" err="1" smtClean="0">
                <a:solidFill>
                  <a:prstClr val="black"/>
                </a:solidFill>
              </a:rPr>
              <a:t>Sudamérica</a:t>
            </a:r>
            <a:endParaRPr lang="fr-BE" sz="3200" b="1" dirty="0" smtClean="0">
              <a:solidFill>
                <a:prstClr val="black"/>
              </a:solidFill>
            </a:endParaRPr>
          </a:p>
          <a:p>
            <a:endParaRPr lang="fr-BE" sz="2400" b="1" dirty="0">
              <a:solidFill>
                <a:prstClr val="black"/>
              </a:solidFill>
            </a:endParaRPr>
          </a:p>
          <a:p>
            <a:r>
              <a:rPr lang="fr-BE" sz="2400" dirty="0" err="1" smtClean="0">
                <a:solidFill>
                  <a:prstClr val="black"/>
                </a:solidFill>
              </a:rPr>
              <a:t>Desarrollo</a:t>
            </a:r>
            <a:r>
              <a:rPr lang="fr-BE" sz="2400" dirty="0" smtClean="0">
                <a:solidFill>
                  <a:prstClr val="black"/>
                </a:solidFill>
              </a:rPr>
              <a:t> </a:t>
            </a:r>
            <a:r>
              <a:rPr lang="fr-BE" sz="2400" dirty="0" err="1" smtClean="0">
                <a:solidFill>
                  <a:prstClr val="black"/>
                </a:solidFill>
              </a:rPr>
              <a:t>desordenado</a:t>
            </a:r>
            <a:r>
              <a:rPr lang="fr-BE" sz="2400" dirty="0" smtClean="0">
                <a:solidFill>
                  <a:prstClr val="black"/>
                </a:solidFill>
              </a:rPr>
              <a:t>, de </a:t>
            </a:r>
            <a:r>
              <a:rPr lang="fr-BE" sz="2400" dirty="0" err="1" smtClean="0">
                <a:solidFill>
                  <a:prstClr val="black"/>
                </a:solidFill>
              </a:rPr>
              <a:t>abajo</a:t>
            </a:r>
            <a:r>
              <a:rPr lang="fr-BE" sz="2400" dirty="0" smtClean="0">
                <a:solidFill>
                  <a:prstClr val="black"/>
                </a:solidFill>
              </a:rPr>
              <a:t> a </a:t>
            </a:r>
            <a:r>
              <a:rPr lang="fr-BE" sz="2400" dirty="0" err="1" smtClean="0">
                <a:solidFill>
                  <a:prstClr val="black"/>
                </a:solidFill>
              </a:rPr>
              <a:t>arriba</a:t>
            </a:r>
            <a:r>
              <a:rPr lang="fr-BE" sz="2400" dirty="0" smtClean="0">
                <a:solidFill>
                  <a:prstClr val="black"/>
                </a:solidFill>
              </a:rPr>
              <a:t>.</a:t>
            </a:r>
          </a:p>
          <a:p>
            <a:endParaRPr lang="fr-BE" sz="2400" dirty="0">
              <a:solidFill>
                <a:prstClr val="black"/>
              </a:solidFill>
            </a:endParaRPr>
          </a:p>
          <a:p>
            <a:r>
              <a:rPr lang="fr-BE" sz="2400" dirty="0" err="1" smtClean="0">
                <a:solidFill>
                  <a:prstClr val="black"/>
                </a:solidFill>
              </a:rPr>
              <a:t>Papel</a:t>
            </a:r>
            <a:r>
              <a:rPr lang="fr-BE" sz="2400" dirty="0" smtClean="0">
                <a:solidFill>
                  <a:prstClr val="black"/>
                </a:solidFill>
              </a:rPr>
              <a:t> </a:t>
            </a:r>
            <a:r>
              <a:rPr lang="fr-BE" sz="2400" dirty="0" err="1" smtClean="0">
                <a:solidFill>
                  <a:prstClr val="black"/>
                </a:solidFill>
              </a:rPr>
              <a:t>creciente</a:t>
            </a:r>
            <a:r>
              <a:rPr lang="fr-BE" sz="2400" dirty="0" smtClean="0">
                <a:solidFill>
                  <a:prstClr val="black"/>
                </a:solidFill>
              </a:rPr>
              <a:t> </a:t>
            </a:r>
            <a:r>
              <a:rPr lang="fr-BE" sz="2400" dirty="0" err="1" smtClean="0">
                <a:solidFill>
                  <a:prstClr val="black"/>
                </a:solidFill>
              </a:rPr>
              <a:t>del</a:t>
            </a:r>
            <a:r>
              <a:rPr lang="fr-BE" sz="2400" dirty="0" smtClean="0">
                <a:solidFill>
                  <a:prstClr val="black"/>
                </a:solidFill>
              </a:rPr>
              <a:t> </a:t>
            </a:r>
            <a:r>
              <a:rPr lang="fr-BE" sz="2400" dirty="0" err="1" smtClean="0">
                <a:solidFill>
                  <a:prstClr val="black"/>
                </a:solidFill>
              </a:rPr>
              <a:t>nivel</a:t>
            </a:r>
            <a:r>
              <a:rPr lang="fr-BE" sz="2400" dirty="0" smtClean="0">
                <a:solidFill>
                  <a:prstClr val="black"/>
                </a:solidFill>
              </a:rPr>
              <a:t> </a:t>
            </a:r>
            <a:r>
              <a:rPr lang="fr-BE" sz="2400" dirty="0" err="1" smtClean="0">
                <a:solidFill>
                  <a:prstClr val="black"/>
                </a:solidFill>
              </a:rPr>
              <a:t>subnacional</a:t>
            </a:r>
            <a:r>
              <a:rPr lang="fr-BE" sz="2400" dirty="0" smtClean="0">
                <a:solidFill>
                  <a:prstClr val="black"/>
                </a:solidFill>
              </a:rPr>
              <a:t>.</a:t>
            </a:r>
          </a:p>
          <a:p>
            <a:endParaRPr lang="fr-BE" sz="2400" dirty="0">
              <a:solidFill>
                <a:prstClr val="black"/>
              </a:solidFill>
            </a:endParaRPr>
          </a:p>
          <a:p>
            <a:r>
              <a:rPr lang="fr-BE" sz="2400" dirty="0" err="1" smtClean="0">
                <a:solidFill>
                  <a:prstClr val="black"/>
                </a:solidFill>
              </a:rPr>
              <a:t>Tendencia</a:t>
            </a:r>
            <a:r>
              <a:rPr lang="fr-BE" sz="2400" dirty="0" smtClean="0">
                <a:solidFill>
                  <a:prstClr val="black"/>
                </a:solidFill>
              </a:rPr>
              <a:t> </a:t>
            </a:r>
            <a:r>
              <a:rPr lang="fr-BE" sz="2400" dirty="0" err="1" smtClean="0">
                <a:solidFill>
                  <a:prstClr val="black"/>
                </a:solidFill>
              </a:rPr>
              <a:t>creciente</a:t>
            </a:r>
            <a:r>
              <a:rPr lang="fr-BE" sz="2400" dirty="0" smtClean="0">
                <a:solidFill>
                  <a:prstClr val="black"/>
                </a:solidFill>
              </a:rPr>
              <a:t> a la </a:t>
            </a:r>
            <a:r>
              <a:rPr lang="fr-BE" sz="2400" dirty="0" err="1" smtClean="0">
                <a:solidFill>
                  <a:prstClr val="black"/>
                </a:solidFill>
              </a:rPr>
              <a:t>tolerancia</a:t>
            </a:r>
            <a:r>
              <a:rPr lang="fr-BE" sz="2400" dirty="0" smtClean="0">
                <a:solidFill>
                  <a:prstClr val="black"/>
                </a:solidFill>
              </a:rPr>
              <a:t> y </a:t>
            </a:r>
            <a:r>
              <a:rPr lang="fr-BE" sz="2400" dirty="0" err="1" smtClean="0">
                <a:solidFill>
                  <a:prstClr val="black"/>
                </a:solidFill>
              </a:rPr>
              <a:t>apoyo</a:t>
            </a:r>
            <a:r>
              <a:rPr lang="fr-BE" sz="2400" dirty="0">
                <a:solidFill>
                  <a:prstClr val="black"/>
                </a:solidFill>
              </a:rPr>
              <a:t> </a:t>
            </a:r>
            <a:r>
              <a:rPr lang="fr-BE" sz="2400" dirty="0" err="1" smtClean="0">
                <a:solidFill>
                  <a:prstClr val="black"/>
                </a:solidFill>
              </a:rPr>
              <a:t>nacional</a:t>
            </a:r>
            <a:r>
              <a:rPr lang="fr-BE" sz="2400" dirty="0" smtClean="0">
                <a:solidFill>
                  <a:prstClr val="black"/>
                </a:solidFill>
              </a:rPr>
              <a:t>. </a:t>
            </a:r>
            <a:r>
              <a:rPr lang="fr-BE" sz="2400" dirty="0" err="1" smtClean="0">
                <a:solidFill>
                  <a:prstClr val="black"/>
                </a:solidFill>
              </a:rPr>
              <a:t>Proyectos</a:t>
            </a:r>
            <a:r>
              <a:rPr lang="fr-BE" sz="2400" dirty="0" smtClean="0">
                <a:solidFill>
                  <a:prstClr val="black"/>
                </a:solidFill>
              </a:rPr>
              <a:t> </a:t>
            </a:r>
            <a:r>
              <a:rPr lang="fr-BE" sz="2400" dirty="0" err="1" smtClean="0">
                <a:solidFill>
                  <a:prstClr val="black"/>
                </a:solidFill>
              </a:rPr>
              <a:t>binacionales</a:t>
            </a:r>
            <a:r>
              <a:rPr lang="fr-BE" sz="2400" dirty="0" smtClean="0">
                <a:solidFill>
                  <a:prstClr val="black"/>
                </a:solidFill>
              </a:rPr>
              <a:t> de </a:t>
            </a:r>
            <a:r>
              <a:rPr lang="fr-BE" sz="2400" dirty="0" err="1" smtClean="0">
                <a:solidFill>
                  <a:prstClr val="black"/>
                </a:solidFill>
              </a:rPr>
              <a:t>arriba</a:t>
            </a:r>
            <a:r>
              <a:rPr lang="fr-BE" sz="2400" dirty="0" smtClean="0">
                <a:solidFill>
                  <a:prstClr val="black"/>
                </a:solidFill>
              </a:rPr>
              <a:t> a </a:t>
            </a:r>
            <a:r>
              <a:rPr lang="fr-BE" sz="2400" dirty="0" err="1" smtClean="0">
                <a:solidFill>
                  <a:prstClr val="black"/>
                </a:solidFill>
              </a:rPr>
              <a:t>abajo</a:t>
            </a:r>
            <a:r>
              <a:rPr lang="fr-BE" sz="2400" dirty="0" smtClean="0">
                <a:solidFill>
                  <a:prstClr val="black"/>
                </a:solidFill>
              </a:rPr>
              <a:t> </a:t>
            </a:r>
            <a:r>
              <a:rPr lang="fr-BE" sz="2400" dirty="0" err="1" smtClean="0">
                <a:solidFill>
                  <a:prstClr val="black"/>
                </a:solidFill>
              </a:rPr>
              <a:t>desde</a:t>
            </a:r>
            <a:r>
              <a:rPr lang="fr-BE" sz="2400" dirty="0" smtClean="0">
                <a:solidFill>
                  <a:prstClr val="black"/>
                </a:solidFill>
              </a:rPr>
              <a:t> </a:t>
            </a:r>
            <a:r>
              <a:rPr lang="fr-BE" sz="2400" dirty="0" err="1" smtClean="0">
                <a:solidFill>
                  <a:prstClr val="black"/>
                </a:solidFill>
              </a:rPr>
              <a:t>hace</a:t>
            </a:r>
            <a:r>
              <a:rPr lang="fr-BE" sz="2400" dirty="0" smtClean="0">
                <a:solidFill>
                  <a:prstClr val="black"/>
                </a:solidFill>
              </a:rPr>
              <a:t> </a:t>
            </a:r>
            <a:r>
              <a:rPr lang="fr-BE" sz="2400" dirty="0" err="1" smtClean="0">
                <a:solidFill>
                  <a:prstClr val="black"/>
                </a:solidFill>
              </a:rPr>
              <a:t>más</a:t>
            </a:r>
            <a:r>
              <a:rPr lang="fr-BE" sz="2400" dirty="0" smtClean="0">
                <a:solidFill>
                  <a:prstClr val="black"/>
                </a:solidFill>
              </a:rPr>
              <a:t> de </a:t>
            </a:r>
            <a:r>
              <a:rPr lang="fr-BE" sz="2400" dirty="0" err="1" smtClean="0">
                <a:solidFill>
                  <a:prstClr val="black"/>
                </a:solidFill>
              </a:rPr>
              <a:t>una</a:t>
            </a:r>
            <a:r>
              <a:rPr lang="fr-BE" sz="2400" dirty="0" smtClean="0">
                <a:solidFill>
                  <a:prstClr val="black"/>
                </a:solidFill>
              </a:rPr>
              <a:t> </a:t>
            </a:r>
            <a:r>
              <a:rPr lang="fr-BE" sz="2400" dirty="0" err="1" smtClean="0">
                <a:solidFill>
                  <a:prstClr val="black"/>
                </a:solidFill>
              </a:rPr>
              <a:t>década</a:t>
            </a:r>
            <a:r>
              <a:rPr lang="fr-BE" sz="2400" dirty="0" smtClean="0">
                <a:solidFill>
                  <a:prstClr val="black"/>
                </a:solidFill>
              </a:rPr>
              <a:t>.</a:t>
            </a:r>
          </a:p>
          <a:p>
            <a:endParaRPr lang="fr-BE" sz="2400" dirty="0">
              <a:solidFill>
                <a:prstClr val="black"/>
              </a:solidFill>
            </a:endParaRPr>
          </a:p>
          <a:p>
            <a:r>
              <a:rPr lang="fr-BE" sz="2400" dirty="0" smtClean="0">
                <a:solidFill>
                  <a:prstClr val="black"/>
                </a:solidFill>
              </a:rPr>
              <a:t>Los </a:t>
            </a:r>
            <a:r>
              <a:rPr lang="fr-BE" sz="2400" dirty="0" err="1" smtClean="0">
                <a:solidFill>
                  <a:prstClr val="black"/>
                </a:solidFill>
              </a:rPr>
              <a:t>fenómenos</a:t>
            </a:r>
            <a:r>
              <a:rPr lang="fr-BE" sz="2400" dirty="0" smtClean="0">
                <a:solidFill>
                  <a:prstClr val="black"/>
                </a:solidFill>
              </a:rPr>
              <a:t> </a:t>
            </a:r>
            <a:r>
              <a:rPr lang="fr-BE" sz="2400" dirty="0" err="1" smtClean="0">
                <a:solidFill>
                  <a:prstClr val="black"/>
                </a:solidFill>
              </a:rPr>
              <a:t>transfronterizos</a:t>
            </a:r>
            <a:r>
              <a:rPr lang="fr-BE" sz="2400" dirty="0" smtClean="0">
                <a:solidFill>
                  <a:prstClr val="black"/>
                </a:solidFill>
              </a:rPr>
              <a:t> son </a:t>
            </a:r>
            <a:r>
              <a:rPr lang="fr-BE" sz="2400" dirty="0" err="1" smtClean="0">
                <a:solidFill>
                  <a:prstClr val="black"/>
                </a:solidFill>
              </a:rPr>
              <a:t>una</a:t>
            </a:r>
            <a:r>
              <a:rPr lang="fr-BE" sz="2400" dirty="0" smtClean="0">
                <a:solidFill>
                  <a:prstClr val="black"/>
                </a:solidFill>
              </a:rPr>
              <a:t> </a:t>
            </a:r>
            <a:r>
              <a:rPr lang="fr-BE" sz="2400" dirty="0" err="1" smtClean="0">
                <a:solidFill>
                  <a:prstClr val="black"/>
                </a:solidFill>
              </a:rPr>
              <a:t>realidad</a:t>
            </a:r>
            <a:r>
              <a:rPr lang="fr-BE" sz="2400" dirty="0" smtClean="0">
                <a:solidFill>
                  <a:prstClr val="black"/>
                </a:solidFill>
              </a:rPr>
              <a:t> tangible haya o no </a:t>
            </a:r>
            <a:r>
              <a:rPr lang="fr-BE" sz="2400" dirty="0" err="1" smtClean="0">
                <a:solidFill>
                  <a:prstClr val="black"/>
                </a:solidFill>
              </a:rPr>
              <a:t>apoyo</a:t>
            </a:r>
            <a:r>
              <a:rPr lang="fr-BE" sz="2400" dirty="0" smtClean="0">
                <a:solidFill>
                  <a:prstClr val="black"/>
                </a:solidFill>
              </a:rPr>
              <a:t>.</a:t>
            </a:r>
          </a:p>
          <a:p>
            <a:endParaRPr lang="fr-BE" sz="2400" dirty="0">
              <a:solidFill>
                <a:prstClr val="black"/>
              </a:solidFill>
            </a:endParaRPr>
          </a:p>
          <a:p>
            <a:r>
              <a:rPr lang="fr-BE" sz="2400" dirty="0" err="1" smtClean="0">
                <a:solidFill>
                  <a:prstClr val="black"/>
                </a:solidFill>
              </a:rPr>
              <a:t>Proceso</a:t>
            </a:r>
            <a:r>
              <a:rPr lang="fr-BE" sz="2400" dirty="0" smtClean="0">
                <a:solidFill>
                  <a:prstClr val="black"/>
                </a:solidFill>
              </a:rPr>
              <a:t> no </a:t>
            </a:r>
            <a:r>
              <a:rPr lang="fr-BE" sz="2400" dirty="0" err="1" smtClean="0">
                <a:solidFill>
                  <a:prstClr val="black"/>
                </a:solidFill>
              </a:rPr>
              <a:t>homogéneo</a:t>
            </a:r>
            <a:r>
              <a:rPr lang="fr-BE" sz="2400" dirty="0" smtClean="0">
                <a:solidFill>
                  <a:prstClr val="black"/>
                </a:solidFill>
              </a:rPr>
              <a:t>. Zonas </a:t>
            </a:r>
            <a:r>
              <a:rPr lang="fr-BE" sz="2400" dirty="0" err="1" smtClean="0">
                <a:solidFill>
                  <a:prstClr val="black"/>
                </a:solidFill>
              </a:rPr>
              <a:t>muy</a:t>
            </a:r>
            <a:r>
              <a:rPr lang="fr-BE" sz="2400" dirty="0" smtClean="0">
                <a:solidFill>
                  <a:prstClr val="black"/>
                </a:solidFill>
              </a:rPr>
              <a:t> activas.</a:t>
            </a:r>
          </a:p>
          <a:p>
            <a:endParaRPr lang="fr-BE" sz="2400" dirty="0">
              <a:solidFill>
                <a:prstClr val="black"/>
              </a:solidFill>
            </a:endParaRPr>
          </a:p>
          <a:p>
            <a:r>
              <a:rPr lang="fr-BE" sz="2400" dirty="0" err="1" smtClean="0">
                <a:solidFill>
                  <a:prstClr val="black"/>
                </a:solidFill>
              </a:rPr>
              <a:t>Creciente</a:t>
            </a:r>
            <a:r>
              <a:rPr lang="fr-BE" sz="2400" dirty="0" smtClean="0">
                <a:solidFill>
                  <a:prstClr val="black"/>
                </a:solidFill>
              </a:rPr>
              <a:t> </a:t>
            </a:r>
            <a:r>
              <a:rPr lang="fr-BE" sz="2400" dirty="0" err="1" smtClean="0">
                <a:solidFill>
                  <a:prstClr val="black"/>
                </a:solidFill>
              </a:rPr>
              <a:t>implicación</a:t>
            </a:r>
            <a:r>
              <a:rPr lang="fr-BE" sz="2400" dirty="0" smtClean="0">
                <a:solidFill>
                  <a:prstClr val="black"/>
                </a:solidFill>
              </a:rPr>
              <a:t> </a:t>
            </a:r>
            <a:r>
              <a:rPr lang="fr-BE" sz="2400" dirty="0" err="1" smtClean="0">
                <a:solidFill>
                  <a:prstClr val="black"/>
                </a:solidFill>
              </a:rPr>
              <a:t>supranacional</a:t>
            </a:r>
            <a:r>
              <a:rPr lang="fr-BE" sz="2400" dirty="0" smtClean="0">
                <a:solidFill>
                  <a:prstClr val="black"/>
                </a:solidFill>
              </a:rPr>
              <a:t>.</a:t>
            </a:r>
            <a:endParaRPr lang="fr-F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190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Chema\Desktop\iguaz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4857328" cy="537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190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Chema\Desktop\misio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34099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190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4962" y="980728"/>
            <a:ext cx="772410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200" b="1" dirty="0">
                <a:solidFill>
                  <a:prstClr val="black"/>
                </a:solidFill>
              </a:rPr>
              <a:t>Coop. </a:t>
            </a:r>
            <a:r>
              <a:rPr lang="fr-BE" sz="3200" b="1" dirty="0" err="1">
                <a:solidFill>
                  <a:prstClr val="black"/>
                </a:solidFill>
              </a:rPr>
              <a:t>trasnf</a:t>
            </a:r>
            <a:r>
              <a:rPr lang="fr-BE" sz="3200" b="1" dirty="0">
                <a:solidFill>
                  <a:prstClr val="black"/>
                </a:solidFill>
              </a:rPr>
              <a:t>. </a:t>
            </a:r>
            <a:r>
              <a:rPr lang="fr-BE" sz="3200" b="1" dirty="0" err="1">
                <a:solidFill>
                  <a:prstClr val="black"/>
                </a:solidFill>
              </a:rPr>
              <a:t>Sudamérica</a:t>
            </a:r>
            <a:endParaRPr lang="fr-BE" sz="3200" b="1" dirty="0">
              <a:solidFill>
                <a:prstClr val="black"/>
              </a:solidFill>
            </a:endParaRPr>
          </a:p>
          <a:p>
            <a:endParaRPr lang="fr-BE" sz="3200" b="1" dirty="0">
              <a:solidFill>
                <a:prstClr val="black"/>
              </a:solidFill>
            </a:endParaRPr>
          </a:p>
          <a:p>
            <a:r>
              <a:rPr lang="fr-BE" sz="2800" dirty="0" err="1" smtClean="0">
                <a:solidFill>
                  <a:prstClr val="black"/>
                </a:solidFill>
              </a:rPr>
              <a:t>Propuestas</a:t>
            </a:r>
            <a:r>
              <a:rPr lang="fr-BE" sz="2800" dirty="0" smtClean="0">
                <a:solidFill>
                  <a:prstClr val="black"/>
                </a:solidFill>
              </a:rPr>
              <a:t>, de </a:t>
            </a:r>
            <a:r>
              <a:rPr lang="fr-BE" sz="2800" dirty="0" err="1" smtClean="0">
                <a:solidFill>
                  <a:prstClr val="black"/>
                </a:solidFill>
              </a:rPr>
              <a:t>abajo</a:t>
            </a:r>
            <a:r>
              <a:rPr lang="fr-BE" sz="2800" dirty="0" smtClean="0">
                <a:solidFill>
                  <a:prstClr val="black"/>
                </a:solidFill>
              </a:rPr>
              <a:t> a </a:t>
            </a:r>
            <a:r>
              <a:rPr lang="fr-BE" sz="2800" dirty="0" err="1" smtClean="0">
                <a:solidFill>
                  <a:prstClr val="black"/>
                </a:solidFill>
              </a:rPr>
              <a:t>arriba</a:t>
            </a:r>
            <a:r>
              <a:rPr lang="fr-BE" sz="2800" dirty="0" smtClean="0">
                <a:solidFill>
                  <a:prstClr val="black"/>
                </a:solidFill>
              </a:rPr>
              <a:t>.</a:t>
            </a:r>
          </a:p>
          <a:p>
            <a:endParaRPr lang="fr-BE" sz="2800" dirty="0">
              <a:solidFill>
                <a:prstClr val="black"/>
              </a:solidFill>
            </a:endParaRPr>
          </a:p>
          <a:p>
            <a:pPr marL="457200" indent="-457200">
              <a:buFontTx/>
              <a:buChar char="-"/>
            </a:pPr>
            <a:r>
              <a:rPr lang="fr-BE" sz="2800" dirty="0" smtClean="0">
                <a:solidFill>
                  <a:prstClr val="black"/>
                </a:solidFill>
              </a:rPr>
              <a:t>Avance en </a:t>
            </a:r>
            <a:r>
              <a:rPr lang="fr-BE" sz="2800" dirty="0" err="1" smtClean="0">
                <a:solidFill>
                  <a:prstClr val="black"/>
                </a:solidFill>
              </a:rPr>
              <a:t>experiencias</a:t>
            </a:r>
            <a:r>
              <a:rPr lang="fr-BE" sz="2800" dirty="0" smtClean="0">
                <a:solidFill>
                  <a:prstClr val="black"/>
                </a:solidFill>
              </a:rPr>
              <a:t> </a:t>
            </a:r>
            <a:r>
              <a:rPr lang="fr-BE" sz="2800" dirty="0" err="1" smtClean="0">
                <a:solidFill>
                  <a:prstClr val="black"/>
                </a:solidFill>
              </a:rPr>
              <a:t>muy</a:t>
            </a:r>
            <a:r>
              <a:rPr lang="fr-BE" sz="2800" dirty="0" smtClean="0">
                <a:solidFill>
                  <a:prstClr val="black"/>
                </a:solidFill>
              </a:rPr>
              <a:t> </a:t>
            </a:r>
            <a:r>
              <a:rPr lang="fr-BE" sz="2800" dirty="0" err="1" smtClean="0">
                <a:solidFill>
                  <a:prstClr val="black"/>
                </a:solidFill>
              </a:rPr>
              <a:t>concretas</a:t>
            </a:r>
            <a:r>
              <a:rPr lang="fr-BE" sz="28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fr-BE" sz="2800" dirty="0" err="1" smtClean="0">
                <a:solidFill>
                  <a:prstClr val="black"/>
                </a:solidFill>
              </a:rPr>
              <a:t>Asociación</a:t>
            </a:r>
            <a:r>
              <a:rPr lang="fr-BE" sz="2800" dirty="0" smtClean="0">
                <a:solidFill>
                  <a:prstClr val="black"/>
                </a:solidFill>
              </a:rPr>
              <a:t> </a:t>
            </a:r>
            <a:r>
              <a:rPr lang="fr-BE" sz="2800" dirty="0" err="1" smtClean="0">
                <a:solidFill>
                  <a:prstClr val="black"/>
                </a:solidFill>
              </a:rPr>
              <a:t>latinoamericana</a:t>
            </a:r>
            <a:r>
              <a:rPr lang="fr-BE" sz="2800" dirty="0" smtClean="0">
                <a:solidFill>
                  <a:prstClr val="black"/>
                </a:solidFill>
              </a:rPr>
              <a:t> de coop. </a:t>
            </a:r>
            <a:r>
              <a:rPr lang="fr-BE" sz="2800" dirty="0" err="1" smtClean="0">
                <a:solidFill>
                  <a:prstClr val="black"/>
                </a:solidFill>
              </a:rPr>
              <a:t>transf</a:t>
            </a:r>
            <a:r>
              <a:rPr lang="fr-BE" sz="28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fr-BE" sz="2800" dirty="0" err="1" smtClean="0">
                <a:solidFill>
                  <a:prstClr val="black"/>
                </a:solidFill>
              </a:rPr>
              <a:t>Red</a:t>
            </a:r>
            <a:r>
              <a:rPr lang="fr-BE" sz="2800" dirty="0" smtClean="0">
                <a:solidFill>
                  <a:prstClr val="black"/>
                </a:solidFill>
              </a:rPr>
              <a:t> </a:t>
            </a:r>
            <a:r>
              <a:rPr lang="fr-BE" sz="2800" dirty="0" err="1" smtClean="0">
                <a:solidFill>
                  <a:prstClr val="black"/>
                </a:solidFill>
              </a:rPr>
              <a:t>euroiberoamericana</a:t>
            </a:r>
            <a:r>
              <a:rPr lang="fr-BE" sz="2800" dirty="0" smtClean="0">
                <a:solidFill>
                  <a:prstClr val="black"/>
                </a:solidFill>
              </a:rPr>
              <a:t> de </a:t>
            </a:r>
            <a:r>
              <a:rPr lang="fr-BE" sz="2800" dirty="0" err="1" smtClean="0">
                <a:solidFill>
                  <a:prstClr val="black"/>
                </a:solidFill>
              </a:rPr>
              <a:t>universidades</a:t>
            </a:r>
            <a:r>
              <a:rPr lang="fr-BE" sz="28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fr-BE" sz="2800" dirty="0" err="1" smtClean="0">
                <a:solidFill>
                  <a:prstClr val="black"/>
                </a:solidFill>
              </a:rPr>
              <a:t>Implicación</a:t>
            </a:r>
            <a:r>
              <a:rPr lang="fr-BE" sz="2800" dirty="0" smtClean="0">
                <a:solidFill>
                  <a:prstClr val="black"/>
                </a:solidFill>
              </a:rPr>
              <a:t> </a:t>
            </a:r>
            <a:r>
              <a:rPr lang="fr-BE" sz="2800" dirty="0" err="1" smtClean="0">
                <a:solidFill>
                  <a:prstClr val="black"/>
                </a:solidFill>
              </a:rPr>
              <a:t>nacional</a:t>
            </a:r>
            <a:r>
              <a:rPr lang="fr-BE" sz="28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fr-BE" sz="2800" dirty="0" err="1" smtClean="0">
                <a:solidFill>
                  <a:prstClr val="black"/>
                </a:solidFill>
              </a:rPr>
              <a:t>Mayor</a:t>
            </a:r>
            <a:r>
              <a:rPr lang="fr-BE" sz="2800" dirty="0" smtClean="0">
                <a:solidFill>
                  <a:prstClr val="black"/>
                </a:solidFill>
              </a:rPr>
              <a:t> </a:t>
            </a:r>
            <a:r>
              <a:rPr lang="fr-BE" sz="2800" dirty="0" err="1" smtClean="0">
                <a:solidFill>
                  <a:prstClr val="black"/>
                </a:solidFill>
              </a:rPr>
              <a:t>implicación</a:t>
            </a:r>
            <a:r>
              <a:rPr lang="fr-BE" sz="2800" dirty="0" smtClean="0">
                <a:solidFill>
                  <a:prstClr val="black"/>
                </a:solidFill>
              </a:rPr>
              <a:t> </a:t>
            </a:r>
            <a:r>
              <a:rPr lang="fr-BE" sz="2800" dirty="0" err="1" smtClean="0">
                <a:solidFill>
                  <a:prstClr val="black"/>
                </a:solidFill>
              </a:rPr>
              <a:t>internacional</a:t>
            </a:r>
            <a:r>
              <a:rPr lang="fr-BE" sz="28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endParaRPr lang="fr-BE" sz="2800" dirty="0" smtClean="0">
              <a:solidFill>
                <a:prstClr val="black"/>
              </a:solidFill>
            </a:endParaRPr>
          </a:p>
          <a:p>
            <a:r>
              <a:rPr lang="fr-BE" sz="2800" dirty="0" smtClean="0">
                <a:solidFill>
                  <a:prstClr val="black"/>
                </a:solidFill>
              </a:rPr>
              <a:t>             CAN, Mercosur, EU</a:t>
            </a:r>
            <a:endParaRPr lang="fr-BE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84453" y="3645024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190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1374370"/>
            <a:ext cx="698477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fr-BE" sz="3200" dirty="0" err="1" smtClean="0">
                <a:solidFill>
                  <a:prstClr val="black"/>
                </a:solidFill>
              </a:rPr>
              <a:t>Fronterizo</a:t>
            </a:r>
            <a:r>
              <a:rPr lang="fr-BE" sz="3200" dirty="0" smtClean="0">
                <a:solidFill>
                  <a:prstClr val="black"/>
                </a:solidFill>
              </a:rPr>
              <a:t> – </a:t>
            </a:r>
            <a:r>
              <a:rPr lang="fr-BE" sz="3200" dirty="0" err="1" smtClean="0">
                <a:solidFill>
                  <a:prstClr val="black"/>
                </a:solidFill>
              </a:rPr>
              <a:t>Transfronterizo</a:t>
            </a:r>
            <a:endParaRPr lang="fr-BE" sz="3200" dirty="0" smtClean="0">
              <a:solidFill>
                <a:prstClr val="black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fr-BE" sz="3200" b="1" dirty="0" smtClean="0">
                <a:solidFill>
                  <a:prstClr val="black"/>
                </a:solidFill>
              </a:rPr>
              <a:t>Historia</a:t>
            </a:r>
            <a:r>
              <a:rPr lang="fr-BE" sz="3200" dirty="0" smtClean="0">
                <a:solidFill>
                  <a:prstClr val="black"/>
                </a:solidFill>
              </a:rPr>
              <a:t> de </a:t>
            </a:r>
            <a:r>
              <a:rPr lang="fr-BE" sz="3200" b="1" dirty="0" err="1" smtClean="0">
                <a:solidFill>
                  <a:prstClr val="black"/>
                </a:solidFill>
              </a:rPr>
              <a:t>éxito</a:t>
            </a:r>
            <a:r>
              <a:rPr lang="fr-BE" sz="3200" dirty="0" smtClean="0">
                <a:solidFill>
                  <a:prstClr val="black"/>
                </a:solidFill>
              </a:rPr>
              <a:t> en Europa</a:t>
            </a:r>
          </a:p>
          <a:p>
            <a:endParaRPr lang="fr-BE" sz="3200" dirty="0">
              <a:solidFill>
                <a:prstClr val="black"/>
              </a:solidFill>
            </a:endParaRPr>
          </a:p>
          <a:p>
            <a:r>
              <a:rPr lang="fr-BE" sz="3200" dirty="0" smtClean="0">
                <a:solidFill>
                  <a:prstClr val="black"/>
                </a:solidFill>
              </a:rPr>
              <a:t>      - 50: Primeras </a:t>
            </a:r>
            <a:r>
              <a:rPr lang="fr-BE" sz="3200" dirty="0" err="1" smtClean="0">
                <a:solidFill>
                  <a:prstClr val="black"/>
                </a:solidFill>
              </a:rPr>
              <a:t>experiencias</a:t>
            </a:r>
            <a:r>
              <a:rPr lang="fr-BE" sz="3200" dirty="0" smtClean="0">
                <a:solidFill>
                  <a:prstClr val="black"/>
                </a:solidFill>
              </a:rPr>
              <a:t>.</a:t>
            </a:r>
          </a:p>
          <a:p>
            <a:r>
              <a:rPr lang="fr-BE" sz="3200" dirty="0">
                <a:solidFill>
                  <a:prstClr val="black"/>
                </a:solidFill>
              </a:rPr>
              <a:t> </a:t>
            </a:r>
            <a:r>
              <a:rPr lang="fr-BE" sz="3200" dirty="0" smtClean="0">
                <a:solidFill>
                  <a:prstClr val="black"/>
                </a:solidFill>
              </a:rPr>
              <a:t>     - 60: Primeras </a:t>
            </a:r>
            <a:r>
              <a:rPr lang="fr-BE" sz="3200" dirty="0" err="1" smtClean="0">
                <a:solidFill>
                  <a:prstClr val="black"/>
                </a:solidFill>
              </a:rPr>
              <a:t>eurorregiones</a:t>
            </a:r>
            <a:r>
              <a:rPr lang="fr-BE" sz="3200" dirty="0" smtClean="0">
                <a:solidFill>
                  <a:prstClr val="black"/>
                </a:solidFill>
              </a:rPr>
              <a:t>.</a:t>
            </a:r>
          </a:p>
          <a:p>
            <a:r>
              <a:rPr lang="fr-BE" sz="3200" dirty="0">
                <a:solidFill>
                  <a:prstClr val="black"/>
                </a:solidFill>
              </a:rPr>
              <a:t> </a:t>
            </a:r>
            <a:r>
              <a:rPr lang="fr-BE" sz="3200" dirty="0" smtClean="0">
                <a:solidFill>
                  <a:prstClr val="black"/>
                </a:solidFill>
              </a:rPr>
              <a:t>     - 71: ARFE.</a:t>
            </a:r>
          </a:p>
          <a:p>
            <a:r>
              <a:rPr lang="fr-BE" sz="3200" dirty="0">
                <a:solidFill>
                  <a:prstClr val="black"/>
                </a:solidFill>
              </a:rPr>
              <a:t> </a:t>
            </a:r>
            <a:r>
              <a:rPr lang="fr-BE" sz="3200" dirty="0" smtClean="0">
                <a:solidFill>
                  <a:prstClr val="black"/>
                </a:solidFill>
              </a:rPr>
              <a:t>     - 2012: 200 </a:t>
            </a:r>
            <a:r>
              <a:rPr lang="fr-BE" sz="3200" dirty="0" err="1" smtClean="0">
                <a:solidFill>
                  <a:prstClr val="black"/>
                </a:solidFill>
              </a:rPr>
              <a:t>estructuras</a:t>
            </a:r>
            <a:r>
              <a:rPr lang="fr-BE" sz="3200" dirty="0" smtClean="0">
                <a:solidFill>
                  <a:prstClr val="black"/>
                </a:solidFill>
              </a:rPr>
              <a:t> de </a:t>
            </a:r>
            <a:r>
              <a:rPr lang="fr-BE" sz="3200" dirty="0" err="1" smtClean="0">
                <a:solidFill>
                  <a:prstClr val="black"/>
                </a:solidFill>
              </a:rPr>
              <a:t>frontera</a:t>
            </a:r>
            <a:r>
              <a:rPr lang="fr-BE" sz="3200" dirty="0" smtClean="0">
                <a:solidFill>
                  <a:prstClr val="black"/>
                </a:solidFill>
              </a:rPr>
              <a:t>.</a:t>
            </a:r>
          </a:p>
          <a:p>
            <a:endParaRPr lang="fr-BE" sz="3200" dirty="0">
              <a:solidFill>
                <a:prstClr val="black"/>
              </a:solidFill>
            </a:endParaRPr>
          </a:p>
          <a:p>
            <a:r>
              <a:rPr lang="fr-BE" sz="2800" dirty="0" err="1" smtClean="0">
                <a:solidFill>
                  <a:prstClr val="black"/>
                </a:solidFill>
              </a:rPr>
              <a:t>Euroregiones</a:t>
            </a:r>
            <a:r>
              <a:rPr lang="fr-BE" sz="2800" dirty="0" smtClean="0">
                <a:solidFill>
                  <a:prstClr val="black"/>
                </a:solidFill>
              </a:rPr>
              <a:t>, </a:t>
            </a:r>
            <a:r>
              <a:rPr lang="fr-BE" sz="2800" dirty="0" err="1" smtClean="0">
                <a:solidFill>
                  <a:prstClr val="black"/>
                </a:solidFill>
              </a:rPr>
              <a:t>AECTs</a:t>
            </a:r>
            <a:r>
              <a:rPr lang="fr-BE" sz="2800" dirty="0" smtClean="0">
                <a:solidFill>
                  <a:prstClr val="black"/>
                </a:solidFill>
              </a:rPr>
              <a:t>, </a:t>
            </a:r>
            <a:r>
              <a:rPr lang="fr-BE" sz="2800" dirty="0" err="1" smtClean="0">
                <a:solidFill>
                  <a:prstClr val="black"/>
                </a:solidFill>
              </a:rPr>
              <a:t>comunidades</a:t>
            </a:r>
            <a:r>
              <a:rPr lang="fr-BE" sz="2800" dirty="0" smtClean="0">
                <a:solidFill>
                  <a:prstClr val="black"/>
                </a:solidFill>
              </a:rPr>
              <a:t> de </a:t>
            </a:r>
            <a:r>
              <a:rPr lang="fr-BE" sz="2800" dirty="0" err="1" smtClean="0">
                <a:solidFill>
                  <a:prstClr val="black"/>
                </a:solidFill>
              </a:rPr>
              <a:t>trabajo</a:t>
            </a:r>
            <a:r>
              <a:rPr lang="fr-BE" sz="2800" dirty="0" smtClean="0">
                <a:solidFill>
                  <a:prstClr val="black"/>
                </a:solidFill>
              </a:rPr>
              <a:t>.</a:t>
            </a:r>
            <a:r>
              <a:rPr lang="fr-BE" sz="3200" dirty="0" smtClean="0">
                <a:solidFill>
                  <a:prstClr val="black"/>
                </a:solidFill>
              </a:rPr>
              <a:t/>
            </a:r>
            <a:br>
              <a:rPr lang="fr-BE" sz="3200" dirty="0" smtClean="0">
                <a:solidFill>
                  <a:prstClr val="black"/>
                </a:solidFill>
              </a:rPr>
            </a:br>
            <a:endParaRPr lang="fr-FR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84453" y="3645024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-3175"/>
            <a:ext cx="7102475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9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84453" y="3645024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7" y="305594"/>
            <a:ext cx="5546725" cy="624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6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84453" y="3645024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190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4706" y="788715"/>
            <a:ext cx="772410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200" b="1" dirty="0" err="1" smtClean="0">
                <a:solidFill>
                  <a:prstClr val="black"/>
                </a:solidFill>
              </a:rPr>
              <a:t>Características</a:t>
            </a:r>
            <a:endParaRPr lang="fr-BE" sz="3200" b="1" dirty="0" smtClean="0">
              <a:solidFill>
                <a:prstClr val="black"/>
              </a:solidFill>
            </a:endParaRPr>
          </a:p>
          <a:p>
            <a:endParaRPr lang="fr-BE" sz="280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BE" sz="2800" dirty="0" err="1" smtClean="0">
                <a:solidFill>
                  <a:prstClr val="black"/>
                </a:solidFill>
              </a:rPr>
              <a:t>Nace</a:t>
            </a:r>
            <a:r>
              <a:rPr lang="fr-BE" sz="2800" dirty="0" smtClean="0">
                <a:solidFill>
                  <a:prstClr val="black"/>
                </a:solidFill>
              </a:rPr>
              <a:t> a </a:t>
            </a:r>
            <a:r>
              <a:rPr lang="fr-BE" sz="2800" dirty="0" err="1" smtClean="0">
                <a:solidFill>
                  <a:prstClr val="black"/>
                </a:solidFill>
              </a:rPr>
              <a:t>nivel</a:t>
            </a:r>
            <a:r>
              <a:rPr lang="fr-BE" sz="2800" dirty="0" smtClean="0">
                <a:solidFill>
                  <a:prstClr val="black"/>
                </a:solidFill>
              </a:rPr>
              <a:t> </a:t>
            </a:r>
            <a:r>
              <a:rPr lang="fr-BE" sz="2800" dirty="0" err="1" smtClean="0">
                <a:solidFill>
                  <a:prstClr val="black"/>
                </a:solidFill>
              </a:rPr>
              <a:t>subnacional</a:t>
            </a:r>
            <a:r>
              <a:rPr lang="fr-BE" sz="2800" dirty="0" smtClean="0">
                <a:solidFill>
                  <a:prstClr val="black"/>
                </a:solidFill>
              </a:rPr>
              <a:t>, con </a:t>
            </a:r>
            <a:r>
              <a:rPr lang="fr-BE" sz="2800" dirty="0" err="1" smtClean="0">
                <a:solidFill>
                  <a:prstClr val="black"/>
                </a:solidFill>
              </a:rPr>
              <a:t>apoyo</a:t>
            </a:r>
            <a:r>
              <a:rPr lang="fr-BE" sz="2800" dirty="0" smtClean="0">
                <a:solidFill>
                  <a:prstClr val="black"/>
                </a:solidFill>
              </a:rPr>
              <a:t> </a:t>
            </a:r>
            <a:r>
              <a:rPr lang="fr-BE" sz="2800" dirty="0" err="1" smtClean="0">
                <a:solidFill>
                  <a:prstClr val="black"/>
                </a:solidFill>
              </a:rPr>
              <a:t>supranacional</a:t>
            </a:r>
            <a:r>
              <a:rPr lang="fr-BE" sz="2800" dirty="0" smtClean="0">
                <a:solidFill>
                  <a:prstClr val="black"/>
                </a:solidFill>
              </a:rPr>
              <a:t> y </a:t>
            </a:r>
            <a:r>
              <a:rPr lang="fr-BE" sz="2800" dirty="0" err="1" smtClean="0">
                <a:solidFill>
                  <a:prstClr val="black"/>
                </a:solidFill>
              </a:rPr>
              <a:t>connivencia</a:t>
            </a:r>
            <a:r>
              <a:rPr lang="fr-BE" sz="2800" dirty="0" smtClean="0">
                <a:solidFill>
                  <a:prstClr val="black"/>
                </a:solidFill>
              </a:rPr>
              <a:t> </a:t>
            </a:r>
            <a:r>
              <a:rPr lang="fr-BE" sz="2800" dirty="0" err="1" smtClean="0">
                <a:solidFill>
                  <a:prstClr val="black"/>
                </a:solidFill>
              </a:rPr>
              <a:t>nacional</a:t>
            </a:r>
            <a:r>
              <a:rPr lang="fr-BE" sz="28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fr-BE" sz="280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BE" sz="2800" dirty="0" err="1" smtClean="0">
                <a:solidFill>
                  <a:prstClr val="black"/>
                </a:solidFill>
              </a:rPr>
              <a:t>Cooperación</a:t>
            </a:r>
            <a:r>
              <a:rPr lang="fr-BE" sz="2800" dirty="0" smtClean="0">
                <a:solidFill>
                  <a:prstClr val="black"/>
                </a:solidFill>
              </a:rPr>
              <a:t> </a:t>
            </a:r>
            <a:r>
              <a:rPr lang="fr-BE" sz="2800" dirty="0" err="1" smtClean="0">
                <a:solidFill>
                  <a:prstClr val="black"/>
                </a:solidFill>
              </a:rPr>
              <a:t>informal</a:t>
            </a:r>
            <a:r>
              <a:rPr lang="fr-BE" sz="2800" dirty="0" smtClean="0">
                <a:solidFill>
                  <a:prstClr val="black"/>
                </a:solidFill>
              </a:rPr>
              <a:t> que se va </a:t>
            </a:r>
            <a:r>
              <a:rPr lang="fr-BE" sz="2800" dirty="0" err="1" smtClean="0">
                <a:solidFill>
                  <a:prstClr val="black"/>
                </a:solidFill>
              </a:rPr>
              <a:t>formalizando</a:t>
            </a:r>
            <a:r>
              <a:rPr lang="fr-BE" sz="28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fr-BE" sz="280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BE" sz="2800" dirty="0" smtClean="0">
                <a:solidFill>
                  <a:prstClr val="black"/>
                </a:solidFill>
              </a:rPr>
              <a:t>« </a:t>
            </a:r>
            <a:r>
              <a:rPr lang="fr-BE" sz="2800" dirty="0" err="1" smtClean="0">
                <a:solidFill>
                  <a:prstClr val="black"/>
                </a:solidFill>
              </a:rPr>
              <a:t>Discriminación</a:t>
            </a:r>
            <a:r>
              <a:rPr lang="fr-BE" sz="2800" dirty="0" smtClean="0">
                <a:solidFill>
                  <a:prstClr val="black"/>
                </a:solidFill>
              </a:rPr>
              <a:t> positiva » en el </a:t>
            </a:r>
            <a:r>
              <a:rPr lang="fr-BE" sz="2800" dirty="0" err="1" smtClean="0">
                <a:solidFill>
                  <a:prstClr val="black"/>
                </a:solidFill>
              </a:rPr>
              <a:t>marco</a:t>
            </a:r>
            <a:r>
              <a:rPr lang="fr-BE" sz="2800" dirty="0" smtClean="0">
                <a:solidFill>
                  <a:prstClr val="black"/>
                </a:solidFill>
              </a:rPr>
              <a:t> de la </a:t>
            </a:r>
            <a:r>
              <a:rPr lang="fr-BE" sz="2800" dirty="0" err="1" smtClean="0">
                <a:solidFill>
                  <a:prstClr val="black"/>
                </a:solidFill>
              </a:rPr>
              <a:t>integración</a:t>
            </a:r>
            <a:r>
              <a:rPr lang="fr-BE" sz="2800" dirty="0" smtClean="0">
                <a:solidFill>
                  <a:prstClr val="black"/>
                </a:solidFill>
              </a:rPr>
              <a:t> </a:t>
            </a:r>
            <a:r>
              <a:rPr lang="fr-BE" sz="2800" dirty="0" err="1" smtClean="0">
                <a:solidFill>
                  <a:prstClr val="black"/>
                </a:solidFill>
              </a:rPr>
              <a:t>supranacional</a:t>
            </a:r>
            <a:r>
              <a:rPr lang="fr-BE" sz="2800" dirty="0" smtClean="0">
                <a:solidFill>
                  <a:prstClr val="black"/>
                </a:solidFill>
              </a:rPr>
              <a:t>.</a:t>
            </a:r>
            <a:br>
              <a:rPr lang="fr-BE" sz="2800" dirty="0" smtClean="0">
                <a:solidFill>
                  <a:prstClr val="black"/>
                </a:solidFill>
              </a:rPr>
            </a:br>
            <a:r>
              <a:rPr lang="fr-BE" sz="2800" dirty="0" smtClean="0">
                <a:solidFill>
                  <a:prstClr val="black"/>
                </a:solidFill>
              </a:rPr>
              <a:t/>
            </a:r>
            <a:br>
              <a:rPr lang="fr-BE" sz="2800" dirty="0" smtClean="0">
                <a:solidFill>
                  <a:prstClr val="black"/>
                </a:solidFill>
              </a:rPr>
            </a:br>
            <a:r>
              <a:rPr lang="fr-BE" sz="2800" dirty="0" err="1" smtClean="0">
                <a:solidFill>
                  <a:prstClr val="black"/>
                </a:solidFill>
              </a:rPr>
              <a:t>Efecto</a:t>
            </a:r>
            <a:r>
              <a:rPr lang="fr-BE" sz="2800" dirty="0" smtClean="0">
                <a:solidFill>
                  <a:prstClr val="black"/>
                </a:solidFill>
              </a:rPr>
              <a:t> </a:t>
            </a:r>
            <a:r>
              <a:rPr lang="fr-BE" sz="2800" dirty="0" err="1" smtClean="0">
                <a:solidFill>
                  <a:prstClr val="black"/>
                </a:solidFill>
              </a:rPr>
              <a:t>perverso</a:t>
            </a:r>
            <a:r>
              <a:rPr lang="fr-BE" sz="2800" dirty="0" smtClean="0">
                <a:solidFill>
                  <a:prstClr val="black"/>
                </a:solidFill>
              </a:rPr>
              <a:t>: </a:t>
            </a:r>
            <a:r>
              <a:rPr lang="fr-BE" sz="2800" dirty="0" err="1" smtClean="0">
                <a:solidFill>
                  <a:prstClr val="black"/>
                </a:solidFill>
              </a:rPr>
              <a:t>Incremento</a:t>
            </a:r>
            <a:r>
              <a:rPr lang="fr-BE" sz="2800" dirty="0" smtClean="0">
                <a:solidFill>
                  <a:prstClr val="black"/>
                </a:solidFill>
              </a:rPr>
              <a:t> de la </a:t>
            </a:r>
            <a:r>
              <a:rPr lang="fr-BE" sz="2800" dirty="0" err="1" smtClean="0">
                <a:solidFill>
                  <a:prstClr val="black"/>
                </a:solidFill>
              </a:rPr>
              <a:t>brecha</a:t>
            </a:r>
            <a:r>
              <a:rPr lang="fr-BE" sz="2800" dirty="0" smtClean="0">
                <a:solidFill>
                  <a:prstClr val="black"/>
                </a:solidFill>
              </a:rPr>
              <a:t> </a:t>
            </a:r>
            <a:r>
              <a:rPr lang="fr-BE" sz="2800" dirty="0" err="1" smtClean="0">
                <a:solidFill>
                  <a:prstClr val="black"/>
                </a:solidFill>
              </a:rPr>
              <a:t>económica</a:t>
            </a:r>
            <a:r>
              <a:rPr lang="fr-BE" sz="2800" dirty="0" smtClean="0">
                <a:solidFill>
                  <a:prstClr val="black"/>
                </a:solidFill>
              </a:rPr>
              <a:t> y social.</a:t>
            </a:r>
            <a:r>
              <a:rPr lang="fr-BE" sz="3200" dirty="0">
                <a:solidFill>
                  <a:prstClr val="black"/>
                </a:solidFill>
              </a:rPr>
              <a:t/>
            </a:r>
            <a:br>
              <a:rPr lang="fr-BE" sz="3200" dirty="0">
                <a:solidFill>
                  <a:prstClr val="black"/>
                </a:solidFill>
              </a:rPr>
            </a:br>
            <a:endParaRPr lang="fr-FR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84453" y="3645024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190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4706" y="788715"/>
            <a:ext cx="772410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200" b="1" dirty="0" err="1">
                <a:solidFill>
                  <a:prstClr val="black"/>
                </a:solidFill>
              </a:rPr>
              <a:t>Características</a:t>
            </a:r>
            <a:endParaRPr lang="fr-BE" sz="3200" b="1" dirty="0">
              <a:solidFill>
                <a:prstClr val="black"/>
              </a:solidFill>
            </a:endParaRPr>
          </a:p>
          <a:p>
            <a:endParaRPr lang="fr-BE" sz="280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BE" sz="3200" dirty="0" smtClean="0">
                <a:solidFill>
                  <a:prstClr val="black"/>
                </a:solidFill>
              </a:rPr>
              <a:t>Local y/o </a:t>
            </a:r>
            <a:r>
              <a:rPr lang="fr-BE" sz="3200" dirty="0" err="1" smtClean="0">
                <a:solidFill>
                  <a:prstClr val="black"/>
                </a:solidFill>
              </a:rPr>
              <a:t>regional</a:t>
            </a:r>
            <a:r>
              <a:rPr lang="fr-BE" sz="3200" dirty="0" smtClean="0">
                <a:solidFill>
                  <a:prstClr val="black"/>
                </a:solidFill>
              </a:rPr>
              <a:t>.</a:t>
            </a:r>
            <a:r>
              <a:rPr lang="fr-BE" sz="3200" dirty="0">
                <a:solidFill>
                  <a:prstClr val="black"/>
                </a:solidFill>
              </a:rPr>
              <a:t/>
            </a:r>
            <a:br>
              <a:rPr lang="fr-BE" sz="3200" dirty="0">
                <a:solidFill>
                  <a:prstClr val="black"/>
                </a:solidFill>
              </a:rPr>
            </a:br>
            <a:endParaRPr lang="fr-FR" sz="3200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Chema\Desktop\eix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420888"/>
            <a:ext cx="397722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hema\Desktop\euro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294" y="2420888"/>
            <a:ext cx="2477050" cy="298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04048" y="5733256"/>
            <a:ext cx="3509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3200" dirty="0" err="1" smtClean="0">
                <a:solidFill>
                  <a:prstClr val="black"/>
                </a:solidFill>
              </a:rPr>
              <a:t>Municipios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gemélos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38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84453" y="3645024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190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4706" y="788715"/>
            <a:ext cx="772410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200" b="1" dirty="0" err="1">
                <a:solidFill>
                  <a:prstClr val="black"/>
                </a:solidFill>
              </a:rPr>
              <a:t>Características</a:t>
            </a:r>
            <a:endParaRPr lang="fr-BE" sz="3200" b="1" dirty="0">
              <a:solidFill>
                <a:prstClr val="black"/>
              </a:solidFill>
            </a:endParaRPr>
          </a:p>
          <a:p>
            <a:endParaRPr lang="fr-BE" sz="280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BE" sz="3200" dirty="0" err="1" smtClean="0">
                <a:solidFill>
                  <a:prstClr val="black"/>
                </a:solidFill>
              </a:rPr>
              <a:t>Diferente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grado</a:t>
            </a:r>
            <a:r>
              <a:rPr lang="fr-BE" sz="3200" dirty="0" smtClean="0">
                <a:solidFill>
                  <a:prstClr val="black"/>
                </a:solidFill>
              </a:rPr>
              <a:t> de </a:t>
            </a:r>
            <a:r>
              <a:rPr lang="fr-BE" sz="3200" dirty="0" err="1" smtClean="0">
                <a:solidFill>
                  <a:prstClr val="black"/>
                </a:solidFill>
              </a:rPr>
              <a:t>descentralización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estatal</a:t>
            </a:r>
            <a:r>
              <a:rPr lang="fr-BE" sz="32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fr-BE" sz="320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BE" sz="3200" dirty="0" err="1" smtClean="0">
                <a:solidFill>
                  <a:prstClr val="black"/>
                </a:solidFill>
              </a:rPr>
              <a:t>Diferentes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modelos</a:t>
            </a:r>
            <a:r>
              <a:rPr lang="fr-BE" sz="3200" dirty="0" smtClean="0">
                <a:solidFill>
                  <a:prstClr val="black"/>
                </a:solidFill>
              </a:rPr>
              <a:t> y </a:t>
            </a:r>
            <a:r>
              <a:rPr lang="fr-BE" sz="3200" dirty="0" err="1" smtClean="0">
                <a:solidFill>
                  <a:prstClr val="black"/>
                </a:solidFill>
              </a:rPr>
              <a:t>estructuras</a:t>
            </a:r>
            <a:r>
              <a:rPr lang="fr-BE" sz="3200" dirty="0" smtClean="0">
                <a:solidFill>
                  <a:prstClr val="black"/>
                </a:solidFill>
              </a:rPr>
              <a:t>.</a:t>
            </a:r>
            <a:endParaRPr lang="fr-BE" sz="3200" dirty="0">
              <a:solidFill>
                <a:prstClr val="black"/>
              </a:solidFill>
            </a:endParaRPr>
          </a:p>
          <a:p>
            <a:r>
              <a:rPr lang="fr-BE" sz="3200" dirty="0" smtClean="0">
                <a:solidFill>
                  <a:prstClr val="black"/>
                </a:solidFill>
              </a:rPr>
              <a:t>       - </a:t>
            </a:r>
            <a:r>
              <a:rPr lang="fr-BE" sz="3200" dirty="0" err="1" smtClean="0">
                <a:solidFill>
                  <a:prstClr val="black"/>
                </a:solidFill>
              </a:rPr>
              <a:t>Eurorregión</a:t>
            </a:r>
            <a:r>
              <a:rPr lang="fr-BE" sz="3200" dirty="0" smtClean="0">
                <a:solidFill>
                  <a:prstClr val="black"/>
                </a:solidFill>
              </a:rPr>
              <a:t>.</a:t>
            </a:r>
            <a:br>
              <a:rPr lang="fr-BE" sz="3200" dirty="0" smtClean="0">
                <a:solidFill>
                  <a:prstClr val="black"/>
                </a:solidFill>
              </a:rPr>
            </a:br>
            <a:r>
              <a:rPr lang="fr-BE" sz="3200" dirty="0" smtClean="0">
                <a:solidFill>
                  <a:prstClr val="black"/>
                </a:solidFill>
              </a:rPr>
              <a:t>       - AECT.</a:t>
            </a:r>
            <a:br>
              <a:rPr lang="fr-BE" sz="3200" dirty="0" smtClean="0">
                <a:solidFill>
                  <a:prstClr val="black"/>
                </a:solidFill>
              </a:rPr>
            </a:br>
            <a:endParaRPr lang="fr-BE" sz="32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BE" sz="3200" dirty="0" err="1" smtClean="0">
                <a:solidFill>
                  <a:prstClr val="black"/>
                </a:solidFill>
              </a:rPr>
              <a:t>Realidades</a:t>
            </a:r>
            <a:r>
              <a:rPr lang="fr-BE" sz="3200" dirty="0" smtClean="0">
                <a:solidFill>
                  <a:prstClr val="black"/>
                </a:solidFill>
              </a:rPr>
              <a:t> y </a:t>
            </a:r>
            <a:r>
              <a:rPr lang="fr-BE" sz="3200" dirty="0" err="1" smtClean="0">
                <a:solidFill>
                  <a:prstClr val="black"/>
                </a:solidFill>
              </a:rPr>
              <a:t>características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similares</a:t>
            </a:r>
            <a:r>
              <a:rPr lang="fr-BE" sz="3200" dirty="0" smtClean="0">
                <a:solidFill>
                  <a:prstClr val="black"/>
                </a:solidFill>
              </a:rPr>
              <a:t> en </a:t>
            </a:r>
            <a:r>
              <a:rPr lang="fr-BE" sz="3200" dirty="0" err="1" smtClean="0">
                <a:solidFill>
                  <a:prstClr val="black"/>
                </a:solidFill>
              </a:rPr>
              <a:t>distintos</a:t>
            </a:r>
            <a:r>
              <a:rPr lang="fr-BE" sz="3200" dirty="0" smtClean="0">
                <a:solidFill>
                  <a:prstClr val="black"/>
                </a:solidFill>
              </a:rPr>
              <a:t> continentes. </a:t>
            </a:r>
            <a:r>
              <a:rPr lang="fr-BE" sz="3200" dirty="0" err="1" smtClean="0">
                <a:solidFill>
                  <a:prstClr val="black"/>
                </a:solidFill>
              </a:rPr>
              <a:t>Intercambio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experiencias</a:t>
            </a:r>
            <a:r>
              <a:rPr lang="fr-BE" sz="3200" dirty="0" smtClean="0">
                <a:solidFill>
                  <a:prstClr val="black"/>
                </a:solidFill>
              </a:rPr>
              <a:t>.</a:t>
            </a:r>
            <a:r>
              <a:rPr lang="fr-BE" sz="3200" dirty="0">
                <a:solidFill>
                  <a:prstClr val="black"/>
                </a:solidFill>
              </a:rPr>
              <a:t/>
            </a:r>
            <a:br>
              <a:rPr lang="fr-BE" sz="3200" dirty="0">
                <a:solidFill>
                  <a:prstClr val="black"/>
                </a:solidFill>
              </a:rPr>
            </a:br>
            <a:endParaRPr lang="fr-FR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84453" y="3645024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190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4706" y="788715"/>
            <a:ext cx="772410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200" b="1" dirty="0" err="1" smtClean="0">
                <a:solidFill>
                  <a:prstClr val="black"/>
                </a:solidFill>
              </a:rPr>
              <a:t>Características</a:t>
            </a:r>
            <a:r>
              <a:rPr lang="fr-BE" sz="3200" b="1" dirty="0" smtClean="0">
                <a:solidFill>
                  <a:prstClr val="black"/>
                </a:solidFill>
              </a:rPr>
              <a:t> </a:t>
            </a:r>
            <a:r>
              <a:rPr lang="fr-BE" sz="3200" b="1" dirty="0" err="1" smtClean="0">
                <a:solidFill>
                  <a:prstClr val="black"/>
                </a:solidFill>
              </a:rPr>
              <a:t>comunes</a:t>
            </a:r>
            <a:endParaRPr lang="fr-BE" sz="3200" b="1" dirty="0">
              <a:solidFill>
                <a:prstClr val="black"/>
              </a:solidFill>
            </a:endParaRPr>
          </a:p>
          <a:p>
            <a:endParaRPr lang="fr-BE" sz="280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BE" sz="3200" dirty="0" err="1" smtClean="0">
                <a:solidFill>
                  <a:prstClr val="black"/>
                </a:solidFill>
              </a:rPr>
              <a:t>Territorios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periféricos</a:t>
            </a:r>
            <a:r>
              <a:rPr lang="fr-BE" sz="3200" dirty="0" smtClean="0">
                <a:solidFill>
                  <a:prstClr val="black"/>
                </a:solidFill>
              </a:rPr>
              <a:t>. </a:t>
            </a:r>
            <a:r>
              <a:rPr lang="fr-BE" sz="3200" dirty="0" err="1" smtClean="0">
                <a:solidFill>
                  <a:prstClr val="black"/>
                </a:solidFill>
              </a:rPr>
              <a:t>Menos</a:t>
            </a:r>
            <a:r>
              <a:rPr lang="fr-BE" sz="3200" dirty="0" smtClean="0">
                <a:solidFill>
                  <a:prstClr val="black"/>
                </a:solidFill>
              </a:rPr>
              <a:t> renta, </a:t>
            </a:r>
            <a:r>
              <a:rPr lang="fr-BE" sz="3200" dirty="0" err="1" smtClean="0">
                <a:solidFill>
                  <a:prstClr val="black"/>
                </a:solidFill>
              </a:rPr>
              <a:t>más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brecha</a:t>
            </a:r>
            <a:r>
              <a:rPr lang="fr-BE" sz="3200" dirty="0" smtClean="0">
                <a:solidFill>
                  <a:prstClr val="black"/>
                </a:solidFill>
              </a:rPr>
              <a:t> social, </a:t>
            </a:r>
            <a:r>
              <a:rPr lang="fr-BE" sz="3200" dirty="0" err="1" smtClean="0">
                <a:solidFill>
                  <a:prstClr val="black"/>
                </a:solidFill>
              </a:rPr>
              <a:t>menos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desarrollo</a:t>
            </a:r>
            <a:r>
              <a:rPr lang="fr-BE" sz="3200" dirty="0" smtClean="0">
                <a:solidFill>
                  <a:prstClr val="black"/>
                </a:solidFill>
              </a:rPr>
              <a:t> en </a:t>
            </a:r>
            <a:r>
              <a:rPr lang="fr-BE" sz="3200" dirty="0" err="1" smtClean="0">
                <a:solidFill>
                  <a:prstClr val="black"/>
                </a:solidFill>
              </a:rPr>
              <a:t>gral</a:t>
            </a:r>
            <a:r>
              <a:rPr lang="fr-BE" sz="32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fr-BE" sz="320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BE" sz="3200" dirty="0" err="1" smtClean="0">
                <a:solidFill>
                  <a:prstClr val="black"/>
                </a:solidFill>
              </a:rPr>
              <a:t>Escasa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población</a:t>
            </a:r>
            <a:r>
              <a:rPr lang="fr-BE" sz="3200" dirty="0" smtClean="0">
                <a:solidFill>
                  <a:prstClr val="black"/>
                </a:solidFill>
              </a:rPr>
              <a:t>, </a:t>
            </a:r>
            <a:r>
              <a:rPr lang="fr-BE" sz="3200" dirty="0" err="1" smtClean="0">
                <a:solidFill>
                  <a:prstClr val="black"/>
                </a:solidFill>
              </a:rPr>
              <a:t>escasa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masa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crítica</a:t>
            </a:r>
            <a:r>
              <a:rPr lang="fr-BE" sz="32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fr-BE" sz="320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BE" sz="3200" dirty="0" smtClean="0">
                <a:solidFill>
                  <a:prstClr val="black"/>
                </a:solidFill>
              </a:rPr>
              <a:t>Poco peso en la toma de </a:t>
            </a:r>
            <a:r>
              <a:rPr lang="fr-BE" sz="3200" dirty="0" err="1" smtClean="0">
                <a:solidFill>
                  <a:prstClr val="black"/>
                </a:solidFill>
              </a:rPr>
              <a:t>decisiones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nacional</a:t>
            </a:r>
            <a:r>
              <a:rPr lang="fr-BE" sz="3200" dirty="0" smtClean="0">
                <a:solidFill>
                  <a:prstClr val="black"/>
                </a:solidFill>
              </a:rPr>
              <a:t>.</a:t>
            </a:r>
            <a:r>
              <a:rPr lang="fr-BE" sz="3200" dirty="0">
                <a:solidFill>
                  <a:prstClr val="black"/>
                </a:solidFill>
              </a:rPr>
              <a:t/>
            </a:r>
            <a:br>
              <a:rPr lang="fr-BE" sz="3200" dirty="0">
                <a:solidFill>
                  <a:prstClr val="black"/>
                </a:solidFill>
              </a:rPr>
            </a:br>
            <a:endParaRPr lang="fr-FR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84453" y="3645024"/>
            <a:ext cx="6400800" cy="17526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190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4706" y="1388790"/>
            <a:ext cx="77241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3200" b="1" dirty="0" err="1" smtClean="0">
                <a:solidFill>
                  <a:prstClr val="black"/>
                </a:solidFill>
              </a:rPr>
              <a:t>Dificultades</a:t>
            </a:r>
            <a:r>
              <a:rPr lang="fr-BE" sz="3200" b="1" dirty="0" smtClean="0">
                <a:solidFill>
                  <a:prstClr val="black"/>
                </a:solidFill>
              </a:rPr>
              <a:t> </a:t>
            </a:r>
            <a:r>
              <a:rPr lang="fr-BE" sz="3200" b="1" dirty="0" err="1" smtClean="0">
                <a:solidFill>
                  <a:prstClr val="black"/>
                </a:solidFill>
              </a:rPr>
              <a:t>comunes</a:t>
            </a:r>
            <a:endParaRPr lang="fr-BE" sz="3200" b="1" dirty="0">
              <a:solidFill>
                <a:prstClr val="black"/>
              </a:solidFill>
            </a:endParaRPr>
          </a:p>
          <a:p>
            <a:endParaRPr lang="fr-BE" sz="280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BE" sz="3200" dirty="0" err="1" smtClean="0">
                <a:solidFill>
                  <a:prstClr val="black"/>
                </a:solidFill>
              </a:rPr>
              <a:t>Desconfianza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gobiernos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nacionales</a:t>
            </a:r>
            <a:r>
              <a:rPr lang="fr-BE" sz="3200" dirty="0">
                <a:solidFill>
                  <a:prstClr val="black"/>
                </a:solidFill>
              </a:rPr>
              <a:t> </a:t>
            </a:r>
            <a:r>
              <a:rPr lang="fr-BE" sz="3200" dirty="0" smtClean="0">
                <a:solidFill>
                  <a:prstClr val="black"/>
                </a:solidFill>
              </a:rPr>
              <a:t>(no es </a:t>
            </a:r>
            <a:r>
              <a:rPr lang="fr-BE" sz="3200" dirty="0" err="1" smtClean="0">
                <a:solidFill>
                  <a:prstClr val="black"/>
                </a:solidFill>
              </a:rPr>
              <a:t>necesario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nuevo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nivel</a:t>
            </a:r>
            <a:r>
              <a:rPr lang="fr-BE" sz="3200" dirty="0" smtClean="0">
                <a:solidFill>
                  <a:prstClr val="black"/>
                </a:solidFill>
              </a:rPr>
              <a:t> </a:t>
            </a:r>
            <a:r>
              <a:rPr lang="fr-BE" sz="3200" dirty="0" err="1" smtClean="0">
                <a:solidFill>
                  <a:prstClr val="black"/>
                </a:solidFill>
              </a:rPr>
              <a:t>administrativo</a:t>
            </a:r>
            <a:r>
              <a:rPr lang="fr-BE" sz="3200" dirty="0" smtClean="0">
                <a:solidFill>
                  <a:prstClr val="black"/>
                </a:solidFill>
              </a:rPr>
              <a:t>, ni </a:t>
            </a:r>
            <a:r>
              <a:rPr lang="fr-BE" sz="3200" dirty="0" err="1" smtClean="0">
                <a:solidFill>
                  <a:prstClr val="black"/>
                </a:solidFill>
              </a:rPr>
              <a:t>cesión</a:t>
            </a:r>
            <a:r>
              <a:rPr lang="fr-BE" sz="3200" dirty="0" smtClean="0">
                <a:solidFill>
                  <a:prstClr val="black"/>
                </a:solidFill>
              </a:rPr>
              <a:t> de </a:t>
            </a:r>
            <a:r>
              <a:rPr lang="fr-BE" sz="3200" dirty="0" err="1" smtClean="0">
                <a:solidFill>
                  <a:prstClr val="black"/>
                </a:solidFill>
              </a:rPr>
              <a:t>competencias</a:t>
            </a:r>
            <a:r>
              <a:rPr lang="fr-BE" sz="3200" dirty="0" smtClean="0">
                <a:solidFill>
                  <a:prstClr val="black"/>
                </a:solidFill>
              </a:rPr>
              <a:t>).</a:t>
            </a:r>
          </a:p>
          <a:p>
            <a:pPr marL="457200" indent="-457200">
              <a:buFont typeface="Arial" pitchFamily="34" charset="0"/>
              <a:buChar char="•"/>
            </a:pPr>
            <a:endParaRPr lang="fr-BE" sz="320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fr-BE" sz="3200" dirty="0" err="1" smtClean="0">
                <a:solidFill>
                  <a:prstClr val="black"/>
                </a:solidFill>
              </a:rPr>
              <a:t>Asimetrías</a:t>
            </a:r>
            <a:r>
              <a:rPr lang="fr-BE" sz="3200" dirty="0" smtClean="0">
                <a:solidFill>
                  <a:prstClr val="black"/>
                </a:solidFill>
              </a:rPr>
              <a:t> en </a:t>
            </a:r>
            <a:r>
              <a:rPr lang="fr-BE" sz="3200" dirty="0" err="1" smtClean="0">
                <a:solidFill>
                  <a:prstClr val="black"/>
                </a:solidFill>
              </a:rPr>
              <a:t>niveles</a:t>
            </a:r>
            <a:r>
              <a:rPr lang="fr-BE" sz="3200" dirty="0" smtClean="0">
                <a:solidFill>
                  <a:prstClr val="black"/>
                </a:solidFill>
              </a:rPr>
              <a:t> de </a:t>
            </a:r>
            <a:r>
              <a:rPr lang="fr-BE" sz="3200" dirty="0" err="1" smtClean="0">
                <a:solidFill>
                  <a:prstClr val="black"/>
                </a:solidFill>
              </a:rPr>
              <a:t>gestión</a:t>
            </a:r>
            <a:r>
              <a:rPr lang="fr-BE" sz="3200" dirty="0" smtClean="0">
                <a:solidFill>
                  <a:prstClr val="black"/>
                </a:solidFill>
              </a:rPr>
              <a:t> y </a:t>
            </a:r>
            <a:r>
              <a:rPr lang="fr-BE" sz="3200" dirty="0" err="1" smtClean="0">
                <a:solidFill>
                  <a:prstClr val="black"/>
                </a:solidFill>
              </a:rPr>
              <a:t>administración</a:t>
            </a:r>
            <a:r>
              <a:rPr lang="fr-BE" sz="3200" dirty="0" smtClean="0">
                <a:solidFill>
                  <a:prstClr val="black"/>
                </a:solidFill>
              </a:rPr>
              <a:t>.</a:t>
            </a:r>
            <a:r>
              <a:rPr lang="fr-BE" sz="3200" dirty="0">
                <a:solidFill>
                  <a:prstClr val="black"/>
                </a:solidFill>
              </a:rPr>
              <a:t/>
            </a:r>
            <a:br>
              <a:rPr lang="fr-BE" sz="3200" dirty="0">
                <a:solidFill>
                  <a:prstClr val="black"/>
                </a:solidFill>
              </a:rPr>
            </a:br>
            <a:endParaRPr lang="fr-FR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304</Words>
  <Application>Microsoft Office PowerPoint</Application>
  <PresentationFormat>Affichage à l'écran (4:3)</PresentationFormat>
  <Paragraphs>85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Chema</dc:creator>
  <cp:lastModifiedBy>Chema</cp:lastModifiedBy>
  <cp:revision>18</cp:revision>
  <dcterms:created xsi:type="dcterms:W3CDTF">2013-06-12T12:27:59Z</dcterms:created>
  <dcterms:modified xsi:type="dcterms:W3CDTF">2013-06-12T15:22:30Z</dcterms:modified>
</cp:coreProperties>
</file>