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4" r:id="rId3"/>
    <p:sldId id="295" r:id="rId4"/>
    <p:sldId id="291" r:id="rId5"/>
    <p:sldId id="284" r:id="rId6"/>
    <p:sldId id="267" r:id="rId7"/>
    <p:sldId id="297" r:id="rId8"/>
    <p:sldId id="296" r:id="rId9"/>
    <p:sldId id="277" r:id="rId10"/>
    <p:sldId id="290" r:id="rId11"/>
    <p:sldId id="289" r:id="rId12"/>
    <p:sldId id="292" r:id="rId13"/>
  </p:sldIdLst>
  <p:sldSz cx="9144000" cy="6858000" type="screen4x3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376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AA6A8E-4E86-4D21-8C14-4180FCD1266E}" type="doc">
      <dgm:prSet loTypeId="urn:microsoft.com/office/officeart/2005/8/layout/radial6" loCatId="cycle" qsTypeId="urn:microsoft.com/office/officeart/2005/8/quickstyle/3d1" qsCatId="3D" csTypeId="urn:microsoft.com/office/officeart/2005/8/colors/colorful2" csCatId="colorful" phldr="0"/>
      <dgm:spPr/>
      <dgm:t>
        <a:bodyPr/>
        <a:lstStyle/>
        <a:p>
          <a:endParaRPr lang="es-HN"/>
        </a:p>
      </dgm:t>
    </dgm:pt>
    <dgm:pt modelId="{222E8BCE-7CB1-416E-A643-D2BE4AD02541}">
      <dgm:prSet phldrT="[Texto]" phldr="1"/>
      <dgm:spPr/>
      <dgm:t>
        <a:bodyPr/>
        <a:lstStyle/>
        <a:p>
          <a:endParaRPr lang="es-HN" dirty="0"/>
        </a:p>
      </dgm:t>
    </dgm:pt>
    <dgm:pt modelId="{02210319-A805-4F9D-909B-5165AF876DE5}" type="parTrans" cxnId="{5AB8A956-6C47-4FC7-ABB9-14D5B72882C5}">
      <dgm:prSet/>
      <dgm:spPr/>
      <dgm:t>
        <a:bodyPr/>
        <a:lstStyle/>
        <a:p>
          <a:endParaRPr lang="es-HN"/>
        </a:p>
      </dgm:t>
    </dgm:pt>
    <dgm:pt modelId="{B7799810-F8CC-4EF6-BE35-B5BDE383404A}" type="sibTrans" cxnId="{5AB8A956-6C47-4FC7-ABB9-14D5B72882C5}">
      <dgm:prSet/>
      <dgm:spPr/>
      <dgm:t>
        <a:bodyPr/>
        <a:lstStyle/>
        <a:p>
          <a:endParaRPr lang="es-HN"/>
        </a:p>
      </dgm:t>
    </dgm:pt>
    <dgm:pt modelId="{EBC94C12-3333-40B5-AD1C-EA2C70D292F0}">
      <dgm:prSet phldrT="[Texto]" phldr="1"/>
      <dgm:spPr/>
      <dgm:t>
        <a:bodyPr/>
        <a:lstStyle/>
        <a:p>
          <a:endParaRPr lang="es-HN" dirty="0"/>
        </a:p>
      </dgm:t>
    </dgm:pt>
    <dgm:pt modelId="{A403EC38-2036-417C-B3CE-7D1AF134210B}" type="parTrans" cxnId="{FB632FA7-BDD6-49DA-A6E8-A1422DA85B95}">
      <dgm:prSet/>
      <dgm:spPr/>
      <dgm:t>
        <a:bodyPr/>
        <a:lstStyle/>
        <a:p>
          <a:endParaRPr lang="es-HN"/>
        </a:p>
      </dgm:t>
    </dgm:pt>
    <dgm:pt modelId="{451F10E8-36A4-4B3B-A639-4B9312BC6FC6}" type="sibTrans" cxnId="{FB632FA7-BDD6-49DA-A6E8-A1422DA85B95}">
      <dgm:prSet/>
      <dgm:spPr/>
      <dgm:t>
        <a:bodyPr/>
        <a:lstStyle/>
        <a:p>
          <a:endParaRPr lang="es-HN"/>
        </a:p>
      </dgm:t>
    </dgm:pt>
    <dgm:pt modelId="{EA0692CC-829B-476D-88C4-C80A111C76FC}">
      <dgm:prSet phldrT="[Texto]" phldr="1"/>
      <dgm:spPr/>
      <dgm:t>
        <a:bodyPr/>
        <a:lstStyle/>
        <a:p>
          <a:endParaRPr lang="es-HN"/>
        </a:p>
      </dgm:t>
    </dgm:pt>
    <dgm:pt modelId="{E348B918-C546-4922-9DEB-140228D86407}" type="parTrans" cxnId="{B03CC581-204E-46D4-9B11-51C506BFB364}">
      <dgm:prSet/>
      <dgm:spPr/>
      <dgm:t>
        <a:bodyPr/>
        <a:lstStyle/>
        <a:p>
          <a:endParaRPr lang="es-HN"/>
        </a:p>
      </dgm:t>
    </dgm:pt>
    <dgm:pt modelId="{A863B81C-752F-438C-AB46-C1941C2EB87F}" type="sibTrans" cxnId="{B03CC581-204E-46D4-9B11-51C506BFB364}">
      <dgm:prSet/>
      <dgm:spPr/>
      <dgm:t>
        <a:bodyPr/>
        <a:lstStyle/>
        <a:p>
          <a:endParaRPr lang="es-HN"/>
        </a:p>
      </dgm:t>
    </dgm:pt>
    <dgm:pt modelId="{AFA07C69-AA73-4388-B1FC-556983AA9B73}">
      <dgm:prSet phldrT="[Texto]" phldr="1"/>
      <dgm:spPr/>
      <dgm:t>
        <a:bodyPr/>
        <a:lstStyle/>
        <a:p>
          <a:endParaRPr lang="es-HN"/>
        </a:p>
      </dgm:t>
    </dgm:pt>
    <dgm:pt modelId="{C7F6D519-619D-47B3-8867-9FE6F2385A44}" type="parTrans" cxnId="{4305CC89-3AA2-49A0-864C-A9A309DD00EC}">
      <dgm:prSet/>
      <dgm:spPr/>
      <dgm:t>
        <a:bodyPr/>
        <a:lstStyle/>
        <a:p>
          <a:endParaRPr lang="es-HN"/>
        </a:p>
      </dgm:t>
    </dgm:pt>
    <dgm:pt modelId="{C0D7C312-8B77-4BB7-928F-5FFD06FF5D12}" type="sibTrans" cxnId="{4305CC89-3AA2-49A0-864C-A9A309DD00EC}">
      <dgm:prSet/>
      <dgm:spPr/>
      <dgm:t>
        <a:bodyPr/>
        <a:lstStyle/>
        <a:p>
          <a:endParaRPr lang="es-HN"/>
        </a:p>
      </dgm:t>
    </dgm:pt>
    <dgm:pt modelId="{3D7A54C0-4792-47A8-8118-3E4A3EF14996}">
      <dgm:prSet phldrT="[Texto]" phldr="1"/>
      <dgm:spPr/>
      <dgm:t>
        <a:bodyPr/>
        <a:lstStyle/>
        <a:p>
          <a:pPr>
            <a:tabLst>
              <a:tab pos="625475" algn="l"/>
            </a:tabLst>
          </a:pPr>
          <a:endParaRPr lang="es-HN" dirty="0"/>
        </a:p>
      </dgm:t>
    </dgm:pt>
    <dgm:pt modelId="{790514A2-CFDC-47BF-AD33-518B1F53A5B3}" type="parTrans" cxnId="{87462749-20F2-4F9F-8A3E-22CE5C8C050C}">
      <dgm:prSet/>
      <dgm:spPr/>
      <dgm:t>
        <a:bodyPr/>
        <a:lstStyle/>
        <a:p>
          <a:endParaRPr lang="es-HN"/>
        </a:p>
      </dgm:t>
    </dgm:pt>
    <dgm:pt modelId="{BE31D6AD-DD1F-4F73-9262-1D34CD880017}" type="sibTrans" cxnId="{87462749-20F2-4F9F-8A3E-22CE5C8C050C}">
      <dgm:prSet/>
      <dgm:spPr/>
      <dgm:t>
        <a:bodyPr/>
        <a:lstStyle/>
        <a:p>
          <a:endParaRPr lang="es-HN"/>
        </a:p>
      </dgm:t>
    </dgm:pt>
    <dgm:pt modelId="{1E4C77C9-951A-4FCE-B3FA-569E42E5517F}" type="pres">
      <dgm:prSet presAssocID="{53AA6A8E-4E86-4D21-8C14-4180FCD1266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FB2E4E3D-980A-499A-90B0-E16D3D6055C5}" type="pres">
      <dgm:prSet presAssocID="{222E8BCE-7CB1-416E-A643-D2BE4AD02541}" presName="centerShape" presStyleLbl="node0" presStyleIdx="0" presStyleCnt="1"/>
      <dgm:spPr/>
      <dgm:t>
        <a:bodyPr/>
        <a:lstStyle/>
        <a:p>
          <a:endParaRPr lang="es-AR"/>
        </a:p>
      </dgm:t>
    </dgm:pt>
    <dgm:pt modelId="{8E8158F3-5055-4FCB-BD7F-6BF5393D866F}" type="pres">
      <dgm:prSet presAssocID="{EBC94C12-3333-40B5-AD1C-EA2C70D292F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61D0D17-DECC-4B08-9F87-37CDBC20031C}" type="pres">
      <dgm:prSet presAssocID="{EBC94C12-3333-40B5-AD1C-EA2C70D292F0}" presName="dummy" presStyleCnt="0"/>
      <dgm:spPr/>
    </dgm:pt>
    <dgm:pt modelId="{104C0EB3-298E-4305-952A-3AA5337231A1}" type="pres">
      <dgm:prSet presAssocID="{451F10E8-36A4-4B3B-A639-4B9312BC6FC6}" presName="sibTrans" presStyleLbl="sibTrans2D1" presStyleIdx="0" presStyleCnt="4"/>
      <dgm:spPr/>
      <dgm:t>
        <a:bodyPr/>
        <a:lstStyle/>
        <a:p>
          <a:endParaRPr lang="es-AR"/>
        </a:p>
      </dgm:t>
    </dgm:pt>
    <dgm:pt modelId="{E9A60E39-B59A-492A-95FC-7D2B6BA4E6BC}" type="pres">
      <dgm:prSet presAssocID="{EA0692CC-829B-476D-88C4-C80A111C76F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59FB52F-374A-4843-8A48-4E3A328B2098}" type="pres">
      <dgm:prSet presAssocID="{EA0692CC-829B-476D-88C4-C80A111C76FC}" presName="dummy" presStyleCnt="0"/>
      <dgm:spPr/>
    </dgm:pt>
    <dgm:pt modelId="{81DC1748-05D3-4A7E-AB82-FE78F30D1748}" type="pres">
      <dgm:prSet presAssocID="{A863B81C-752F-438C-AB46-C1941C2EB87F}" presName="sibTrans" presStyleLbl="sibTrans2D1" presStyleIdx="1" presStyleCnt="4"/>
      <dgm:spPr/>
      <dgm:t>
        <a:bodyPr/>
        <a:lstStyle/>
        <a:p>
          <a:endParaRPr lang="es-AR"/>
        </a:p>
      </dgm:t>
    </dgm:pt>
    <dgm:pt modelId="{45EF025E-F461-4968-BC67-8F4257FB3F63}" type="pres">
      <dgm:prSet presAssocID="{AFA07C69-AA73-4388-B1FC-556983AA9B7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16EB739-A351-4E0C-9588-CDCB84E58E9F}" type="pres">
      <dgm:prSet presAssocID="{AFA07C69-AA73-4388-B1FC-556983AA9B73}" presName="dummy" presStyleCnt="0"/>
      <dgm:spPr/>
    </dgm:pt>
    <dgm:pt modelId="{53135C4A-5397-4EC0-9A6C-2331F4B53FE3}" type="pres">
      <dgm:prSet presAssocID="{C0D7C312-8B77-4BB7-928F-5FFD06FF5D12}" presName="sibTrans" presStyleLbl="sibTrans2D1" presStyleIdx="2" presStyleCnt="4"/>
      <dgm:spPr/>
      <dgm:t>
        <a:bodyPr/>
        <a:lstStyle/>
        <a:p>
          <a:endParaRPr lang="es-AR"/>
        </a:p>
      </dgm:t>
    </dgm:pt>
    <dgm:pt modelId="{06F89102-4B2F-4AAD-B009-593F5EFD8242}" type="pres">
      <dgm:prSet presAssocID="{3D7A54C0-4792-47A8-8118-3E4A3EF1499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F71FD88-C3BF-4CCB-A7D3-16FA68D3B794}" type="pres">
      <dgm:prSet presAssocID="{3D7A54C0-4792-47A8-8118-3E4A3EF14996}" presName="dummy" presStyleCnt="0"/>
      <dgm:spPr/>
    </dgm:pt>
    <dgm:pt modelId="{1109F7C4-CD2B-4C0D-9DD5-F4B71D904E62}" type="pres">
      <dgm:prSet presAssocID="{BE31D6AD-DD1F-4F73-9262-1D34CD880017}" presName="sibTrans" presStyleLbl="sibTrans2D1" presStyleIdx="3" presStyleCnt="4"/>
      <dgm:spPr/>
      <dgm:t>
        <a:bodyPr/>
        <a:lstStyle/>
        <a:p>
          <a:endParaRPr lang="es-AR"/>
        </a:p>
      </dgm:t>
    </dgm:pt>
  </dgm:ptLst>
  <dgm:cxnLst>
    <dgm:cxn modelId="{067EF67C-792B-4A77-ACBA-C8244B97852B}" type="presOf" srcId="{53AA6A8E-4E86-4D21-8C14-4180FCD1266E}" destId="{1E4C77C9-951A-4FCE-B3FA-569E42E5517F}" srcOrd="0" destOrd="0" presId="urn:microsoft.com/office/officeart/2005/8/layout/radial6"/>
    <dgm:cxn modelId="{00067603-D660-45BB-A052-AAB68D49363A}" type="presOf" srcId="{BE31D6AD-DD1F-4F73-9262-1D34CD880017}" destId="{1109F7C4-CD2B-4C0D-9DD5-F4B71D904E62}" srcOrd="0" destOrd="0" presId="urn:microsoft.com/office/officeart/2005/8/layout/radial6"/>
    <dgm:cxn modelId="{FB632FA7-BDD6-49DA-A6E8-A1422DA85B95}" srcId="{222E8BCE-7CB1-416E-A643-D2BE4AD02541}" destId="{EBC94C12-3333-40B5-AD1C-EA2C70D292F0}" srcOrd="0" destOrd="0" parTransId="{A403EC38-2036-417C-B3CE-7D1AF134210B}" sibTransId="{451F10E8-36A4-4B3B-A639-4B9312BC6FC6}"/>
    <dgm:cxn modelId="{6AE8DFF8-FED8-4C11-BE45-957FEF3006F5}" type="presOf" srcId="{C0D7C312-8B77-4BB7-928F-5FFD06FF5D12}" destId="{53135C4A-5397-4EC0-9A6C-2331F4B53FE3}" srcOrd="0" destOrd="0" presId="urn:microsoft.com/office/officeart/2005/8/layout/radial6"/>
    <dgm:cxn modelId="{87462749-20F2-4F9F-8A3E-22CE5C8C050C}" srcId="{222E8BCE-7CB1-416E-A643-D2BE4AD02541}" destId="{3D7A54C0-4792-47A8-8118-3E4A3EF14996}" srcOrd="3" destOrd="0" parTransId="{790514A2-CFDC-47BF-AD33-518B1F53A5B3}" sibTransId="{BE31D6AD-DD1F-4F73-9262-1D34CD880017}"/>
    <dgm:cxn modelId="{094A0F78-8133-4FF8-9430-0DBF95C08D09}" type="presOf" srcId="{AFA07C69-AA73-4388-B1FC-556983AA9B73}" destId="{45EF025E-F461-4968-BC67-8F4257FB3F63}" srcOrd="0" destOrd="0" presId="urn:microsoft.com/office/officeart/2005/8/layout/radial6"/>
    <dgm:cxn modelId="{9A393D71-7013-4924-9203-9F86A69EE75D}" type="presOf" srcId="{451F10E8-36A4-4B3B-A639-4B9312BC6FC6}" destId="{104C0EB3-298E-4305-952A-3AA5337231A1}" srcOrd="0" destOrd="0" presId="urn:microsoft.com/office/officeart/2005/8/layout/radial6"/>
    <dgm:cxn modelId="{5AB8A956-6C47-4FC7-ABB9-14D5B72882C5}" srcId="{53AA6A8E-4E86-4D21-8C14-4180FCD1266E}" destId="{222E8BCE-7CB1-416E-A643-D2BE4AD02541}" srcOrd="0" destOrd="0" parTransId="{02210319-A805-4F9D-909B-5165AF876DE5}" sibTransId="{B7799810-F8CC-4EF6-BE35-B5BDE383404A}"/>
    <dgm:cxn modelId="{DA9E9207-7CF5-4EB2-BFD5-895C7BB86265}" type="presOf" srcId="{222E8BCE-7CB1-416E-A643-D2BE4AD02541}" destId="{FB2E4E3D-980A-499A-90B0-E16D3D6055C5}" srcOrd="0" destOrd="0" presId="urn:microsoft.com/office/officeart/2005/8/layout/radial6"/>
    <dgm:cxn modelId="{54F623A9-E638-4459-9A34-A354217DD9FB}" type="presOf" srcId="{EA0692CC-829B-476D-88C4-C80A111C76FC}" destId="{E9A60E39-B59A-492A-95FC-7D2B6BA4E6BC}" srcOrd="0" destOrd="0" presId="urn:microsoft.com/office/officeart/2005/8/layout/radial6"/>
    <dgm:cxn modelId="{B03CC581-204E-46D4-9B11-51C506BFB364}" srcId="{222E8BCE-7CB1-416E-A643-D2BE4AD02541}" destId="{EA0692CC-829B-476D-88C4-C80A111C76FC}" srcOrd="1" destOrd="0" parTransId="{E348B918-C546-4922-9DEB-140228D86407}" sibTransId="{A863B81C-752F-438C-AB46-C1941C2EB87F}"/>
    <dgm:cxn modelId="{4305CC89-3AA2-49A0-864C-A9A309DD00EC}" srcId="{222E8BCE-7CB1-416E-A643-D2BE4AD02541}" destId="{AFA07C69-AA73-4388-B1FC-556983AA9B73}" srcOrd="2" destOrd="0" parTransId="{C7F6D519-619D-47B3-8867-9FE6F2385A44}" sibTransId="{C0D7C312-8B77-4BB7-928F-5FFD06FF5D12}"/>
    <dgm:cxn modelId="{93846EA8-BB70-43A5-828D-F24B3F002600}" type="presOf" srcId="{A863B81C-752F-438C-AB46-C1941C2EB87F}" destId="{81DC1748-05D3-4A7E-AB82-FE78F30D1748}" srcOrd="0" destOrd="0" presId="urn:microsoft.com/office/officeart/2005/8/layout/radial6"/>
    <dgm:cxn modelId="{4D3FFB7F-213F-4DA7-B911-28AB1745D20A}" type="presOf" srcId="{EBC94C12-3333-40B5-AD1C-EA2C70D292F0}" destId="{8E8158F3-5055-4FCB-BD7F-6BF5393D866F}" srcOrd="0" destOrd="0" presId="urn:microsoft.com/office/officeart/2005/8/layout/radial6"/>
    <dgm:cxn modelId="{32DB4B10-CF48-4111-A6D3-1638F58F1C08}" type="presOf" srcId="{3D7A54C0-4792-47A8-8118-3E4A3EF14996}" destId="{06F89102-4B2F-4AAD-B009-593F5EFD8242}" srcOrd="0" destOrd="0" presId="urn:microsoft.com/office/officeart/2005/8/layout/radial6"/>
    <dgm:cxn modelId="{554DAF67-213E-42D2-A8E8-904625D4BD8B}" type="presParOf" srcId="{1E4C77C9-951A-4FCE-B3FA-569E42E5517F}" destId="{FB2E4E3D-980A-499A-90B0-E16D3D6055C5}" srcOrd="0" destOrd="0" presId="urn:microsoft.com/office/officeart/2005/8/layout/radial6"/>
    <dgm:cxn modelId="{78E9E667-4912-47A2-8BE3-537C281BB270}" type="presParOf" srcId="{1E4C77C9-951A-4FCE-B3FA-569E42E5517F}" destId="{8E8158F3-5055-4FCB-BD7F-6BF5393D866F}" srcOrd="1" destOrd="0" presId="urn:microsoft.com/office/officeart/2005/8/layout/radial6"/>
    <dgm:cxn modelId="{A94B7CE5-9505-41F4-85B7-9CAAE7E2B1C9}" type="presParOf" srcId="{1E4C77C9-951A-4FCE-B3FA-569E42E5517F}" destId="{061D0D17-DECC-4B08-9F87-37CDBC20031C}" srcOrd="2" destOrd="0" presId="urn:microsoft.com/office/officeart/2005/8/layout/radial6"/>
    <dgm:cxn modelId="{25B5B589-C767-4663-A380-344B457D95C4}" type="presParOf" srcId="{1E4C77C9-951A-4FCE-B3FA-569E42E5517F}" destId="{104C0EB3-298E-4305-952A-3AA5337231A1}" srcOrd="3" destOrd="0" presId="urn:microsoft.com/office/officeart/2005/8/layout/radial6"/>
    <dgm:cxn modelId="{F9ACEAB3-6F54-40E8-84B8-A4027E8A4992}" type="presParOf" srcId="{1E4C77C9-951A-4FCE-B3FA-569E42E5517F}" destId="{E9A60E39-B59A-492A-95FC-7D2B6BA4E6BC}" srcOrd="4" destOrd="0" presId="urn:microsoft.com/office/officeart/2005/8/layout/radial6"/>
    <dgm:cxn modelId="{0F011C8C-123E-4DC4-AC06-4E2B70219C3A}" type="presParOf" srcId="{1E4C77C9-951A-4FCE-B3FA-569E42E5517F}" destId="{A59FB52F-374A-4843-8A48-4E3A328B2098}" srcOrd="5" destOrd="0" presId="urn:microsoft.com/office/officeart/2005/8/layout/radial6"/>
    <dgm:cxn modelId="{11DF94F1-AC62-48E0-99DF-1F5F46A45228}" type="presParOf" srcId="{1E4C77C9-951A-4FCE-B3FA-569E42E5517F}" destId="{81DC1748-05D3-4A7E-AB82-FE78F30D1748}" srcOrd="6" destOrd="0" presId="urn:microsoft.com/office/officeart/2005/8/layout/radial6"/>
    <dgm:cxn modelId="{56808F40-3DA7-49B3-B8AE-F391422B168A}" type="presParOf" srcId="{1E4C77C9-951A-4FCE-B3FA-569E42E5517F}" destId="{45EF025E-F461-4968-BC67-8F4257FB3F63}" srcOrd="7" destOrd="0" presId="urn:microsoft.com/office/officeart/2005/8/layout/radial6"/>
    <dgm:cxn modelId="{AA8A1825-7352-46D3-8163-653ADE0F7AA7}" type="presParOf" srcId="{1E4C77C9-951A-4FCE-B3FA-569E42E5517F}" destId="{716EB739-A351-4E0C-9588-CDCB84E58E9F}" srcOrd="8" destOrd="0" presId="urn:microsoft.com/office/officeart/2005/8/layout/radial6"/>
    <dgm:cxn modelId="{3DBE3CC5-B9E8-4E48-A5B6-77BE2DD87216}" type="presParOf" srcId="{1E4C77C9-951A-4FCE-B3FA-569E42E5517F}" destId="{53135C4A-5397-4EC0-9A6C-2331F4B53FE3}" srcOrd="9" destOrd="0" presId="urn:microsoft.com/office/officeart/2005/8/layout/radial6"/>
    <dgm:cxn modelId="{0FF0D96D-9EE7-4F7B-8114-D899371A11C1}" type="presParOf" srcId="{1E4C77C9-951A-4FCE-B3FA-569E42E5517F}" destId="{06F89102-4B2F-4AAD-B009-593F5EFD8242}" srcOrd="10" destOrd="0" presId="urn:microsoft.com/office/officeart/2005/8/layout/radial6"/>
    <dgm:cxn modelId="{704514E6-05BF-404D-9642-5FAD2F24A271}" type="presParOf" srcId="{1E4C77C9-951A-4FCE-B3FA-569E42E5517F}" destId="{5F71FD88-C3BF-4CCB-A7D3-16FA68D3B794}" srcOrd="11" destOrd="0" presId="urn:microsoft.com/office/officeart/2005/8/layout/radial6"/>
    <dgm:cxn modelId="{41F9F598-B71B-48C2-8ED3-7F78361BBB40}" type="presParOf" srcId="{1E4C77C9-951A-4FCE-B3FA-569E42E5517F}" destId="{1109F7C4-CD2B-4C0D-9DD5-F4B71D904E6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09F7C4-CD2B-4C0D-9DD5-F4B71D904E62}">
      <dsp:nvSpPr>
        <dsp:cNvPr id="0" name=""/>
        <dsp:cNvSpPr/>
      </dsp:nvSpPr>
      <dsp:spPr>
        <a:xfrm>
          <a:off x="1053654" y="421877"/>
          <a:ext cx="2807491" cy="2807491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20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135C4A-5397-4EC0-9A6C-2331F4B53FE3}">
      <dsp:nvSpPr>
        <dsp:cNvPr id="0" name=""/>
        <dsp:cNvSpPr/>
      </dsp:nvSpPr>
      <dsp:spPr>
        <a:xfrm>
          <a:off x="1053654" y="421877"/>
          <a:ext cx="2807491" cy="2807491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DC1748-05D3-4A7E-AB82-FE78F30D1748}">
      <dsp:nvSpPr>
        <dsp:cNvPr id="0" name=""/>
        <dsp:cNvSpPr/>
      </dsp:nvSpPr>
      <dsp:spPr>
        <a:xfrm>
          <a:off x="1053654" y="421877"/>
          <a:ext cx="2807491" cy="2807491"/>
        </a:xfrm>
        <a:prstGeom prst="blockArc">
          <a:avLst>
            <a:gd name="adj1" fmla="val 0"/>
            <a:gd name="adj2" fmla="val 5400000"/>
            <a:gd name="adj3" fmla="val 4644"/>
          </a:avLst>
        </a:prstGeom>
        <a:gradFill rotWithShape="0">
          <a:gsLst>
            <a:gs pos="0">
              <a:schemeClr val="accent2">
                <a:hueOff val="1560507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7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7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4C0EB3-298E-4305-952A-3AA5337231A1}">
      <dsp:nvSpPr>
        <dsp:cNvPr id="0" name=""/>
        <dsp:cNvSpPr/>
      </dsp:nvSpPr>
      <dsp:spPr>
        <a:xfrm>
          <a:off x="1053654" y="421877"/>
          <a:ext cx="2807491" cy="2807491"/>
        </a:xfrm>
        <a:prstGeom prst="blockArc">
          <a:avLst>
            <a:gd name="adj1" fmla="val 16200000"/>
            <a:gd name="adj2" fmla="val 0"/>
            <a:gd name="adj3" fmla="val 4644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2E4E3D-980A-499A-90B0-E16D3D6055C5}">
      <dsp:nvSpPr>
        <dsp:cNvPr id="0" name=""/>
        <dsp:cNvSpPr/>
      </dsp:nvSpPr>
      <dsp:spPr>
        <a:xfrm>
          <a:off x="1810652" y="1178875"/>
          <a:ext cx="1293494" cy="12934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HN" sz="2300" kern="1200" dirty="0"/>
        </a:p>
      </dsp:txBody>
      <dsp:txXfrm>
        <a:off x="2000080" y="1368303"/>
        <a:ext cx="914638" cy="914638"/>
      </dsp:txXfrm>
    </dsp:sp>
    <dsp:sp modelId="{8E8158F3-5055-4FCB-BD7F-6BF5393D866F}">
      <dsp:nvSpPr>
        <dsp:cNvPr id="0" name=""/>
        <dsp:cNvSpPr/>
      </dsp:nvSpPr>
      <dsp:spPr>
        <a:xfrm>
          <a:off x="2004676" y="1750"/>
          <a:ext cx="905446" cy="90544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HN" sz="1600" kern="1200" dirty="0"/>
        </a:p>
      </dsp:txBody>
      <dsp:txXfrm>
        <a:off x="2137275" y="134349"/>
        <a:ext cx="640248" cy="640248"/>
      </dsp:txXfrm>
    </dsp:sp>
    <dsp:sp modelId="{E9A60E39-B59A-492A-95FC-7D2B6BA4E6BC}">
      <dsp:nvSpPr>
        <dsp:cNvPr id="0" name=""/>
        <dsp:cNvSpPr/>
      </dsp:nvSpPr>
      <dsp:spPr>
        <a:xfrm>
          <a:off x="3375826" y="1372899"/>
          <a:ext cx="905446" cy="905446"/>
        </a:xfrm>
        <a:prstGeom prst="ellipse">
          <a:avLst/>
        </a:prstGeom>
        <a:gradFill rotWithShape="0">
          <a:gsLst>
            <a:gs pos="0">
              <a:schemeClr val="accent2">
                <a:hueOff val="1560507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7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7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HN" sz="1600" kern="1200"/>
        </a:p>
      </dsp:txBody>
      <dsp:txXfrm>
        <a:off x="3508425" y="1505498"/>
        <a:ext cx="640248" cy="640248"/>
      </dsp:txXfrm>
    </dsp:sp>
    <dsp:sp modelId="{45EF025E-F461-4968-BC67-8F4257FB3F63}">
      <dsp:nvSpPr>
        <dsp:cNvPr id="0" name=""/>
        <dsp:cNvSpPr/>
      </dsp:nvSpPr>
      <dsp:spPr>
        <a:xfrm>
          <a:off x="2004676" y="2744049"/>
          <a:ext cx="905446" cy="905446"/>
        </a:xfrm>
        <a:prstGeom prst="ellipse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HN" sz="1600" kern="1200"/>
        </a:p>
      </dsp:txBody>
      <dsp:txXfrm>
        <a:off x="2137275" y="2876648"/>
        <a:ext cx="640248" cy="640248"/>
      </dsp:txXfrm>
    </dsp:sp>
    <dsp:sp modelId="{06F89102-4B2F-4AAD-B009-593F5EFD8242}">
      <dsp:nvSpPr>
        <dsp:cNvPr id="0" name=""/>
        <dsp:cNvSpPr/>
      </dsp:nvSpPr>
      <dsp:spPr>
        <a:xfrm>
          <a:off x="633527" y="1372899"/>
          <a:ext cx="905446" cy="905446"/>
        </a:xfrm>
        <a:prstGeom prst="ellipse">
          <a:avLst/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20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625475" algn="l"/>
            </a:tabLst>
          </a:pPr>
          <a:endParaRPr lang="es-HN" sz="1600" kern="1200" dirty="0"/>
        </a:p>
      </dsp:txBody>
      <dsp:txXfrm>
        <a:off x="766126" y="1505498"/>
        <a:ext cx="640248" cy="640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2A5D8F-7482-478E-8CF2-360BBDBDADE9}" type="datetimeFigureOut">
              <a:rPr lang="es-AR" smtClean="0"/>
              <a:t>6/12/13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3AF2C2-85A0-4F61-B411-245C13CB1D49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033560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46F3CA-FD4B-4797-94A5-A6B26E7BB660}" type="datetimeFigureOut">
              <a:rPr lang="es-AR" smtClean="0"/>
              <a:t>6/12/13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94056D4-E8C6-4943-9D0A-A84B2B70C37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218645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352815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131BD-1576-4015-94DE-518D11A5579C}" type="slidenum">
              <a:rPr lang="es-HN" smtClean="0">
                <a:solidFill>
                  <a:prstClr val="black"/>
                </a:solidFill>
              </a:rPr>
              <a:pPr/>
              <a:t>2</a:t>
            </a:fld>
            <a:endParaRPr lang="es-HN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59619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58886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095887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708603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49338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2355-7643-47FB-BAA8-DDDD33978948}" type="datetime1">
              <a:rPr lang="es-ES" smtClean="0"/>
              <a:t>6/12/13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9641-C5DA-4755-BAFA-C6A6E4E674FF}" type="datetime1">
              <a:rPr lang="es-ES" smtClean="0"/>
              <a:t>6/12/13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63EB-075D-4E28-8173-3CD0AE55029F}" type="datetime1">
              <a:rPr lang="es-ES" smtClean="0"/>
              <a:t>6/12/13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0B83-EF60-4777-9595-45CF6D01E8AD}" type="datetime1">
              <a:rPr lang="es-ES" smtClean="0"/>
              <a:t>6/12/13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170B-8EE8-4362-8C7F-35E0AD166989}" type="datetime1">
              <a:rPr lang="es-ES" smtClean="0"/>
              <a:t>6/12/13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86C9-FA5B-4D6A-866A-BBBCB1816D77}" type="datetime1">
              <a:rPr lang="es-ES" smtClean="0"/>
              <a:t>6/12/13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AA620-93DD-4DC9-AB05-843D46FB78FC}" type="datetime1">
              <a:rPr lang="es-ES" smtClean="0"/>
              <a:t>6/12/13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53E2-9C4B-4866-A416-576DF9DAC1E1}" type="datetime1">
              <a:rPr lang="es-ES" smtClean="0"/>
              <a:t>6/12/13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F668-755F-4BF7-9476-B71CDFEFD1EE}" type="datetime1">
              <a:rPr lang="es-ES" smtClean="0"/>
              <a:t>6/12/13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B6BD-F4CB-4B99-89CD-383EC7BFA814}" type="datetime1">
              <a:rPr lang="es-ES" smtClean="0"/>
              <a:t>6/12/13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D239-138F-4ABB-AAC8-145A146F9A36}" type="datetime1">
              <a:rPr lang="es-ES" smtClean="0"/>
              <a:t>6/12/13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216C5-AB28-47CC-AC56-8942E05C7CD0}" type="datetime1">
              <a:rPr lang="es-ES" smtClean="0"/>
              <a:t>6/12/13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287665" cy="533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71663" y="2276872"/>
            <a:ext cx="7772400" cy="2840213"/>
          </a:xfrm>
        </p:spPr>
        <p:txBody>
          <a:bodyPr>
            <a:noAutofit/>
          </a:bodyPr>
          <a:lstStyle/>
          <a:p>
            <a:pPr algn="r"/>
            <a:r>
              <a:rPr lang="es-HN" sz="5400" cap="all" dirty="0" smtClean="0">
                <a:ln/>
                <a:latin typeface="Calibri" pitchFamily="34" charset="0"/>
                <a:cs typeface="Calibri" pitchFamily="34" charset="0"/>
              </a:rPr>
              <a:t>Avances </a:t>
            </a:r>
            <a:r>
              <a:rPr lang="es-HN" sz="5400" cap="all" dirty="0">
                <a:ln/>
                <a:latin typeface="Calibri" pitchFamily="34" charset="0"/>
                <a:cs typeface="Calibri" pitchFamily="34" charset="0"/>
              </a:rPr>
              <a:t>en la descentralización en Honduras</a:t>
            </a:r>
            <a:endParaRPr lang="es-HN" sz="4800" b="1" dirty="0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691680" y="1772816"/>
            <a:ext cx="6192688" cy="718089"/>
          </a:xfrm>
        </p:spPr>
        <p:txBody>
          <a:bodyPr/>
          <a:lstStyle/>
          <a:p>
            <a:r>
              <a:rPr lang="es-HN" b="1" dirty="0" smtClean="0">
                <a:solidFill>
                  <a:schemeClr val="tx2">
                    <a:lumMod val="75000"/>
                  </a:schemeClr>
                </a:solidFill>
              </a:rPr>
              <a:t>REPÚBLICA </a:t>
            </a:r>
            <a:r>
              <a:rPr lang="es-HN" b="1" dirty="0">
                <a:solidFill>
                  <a:schemeClr val="tx2">
                    <a:lumMod val="75000"/>
                  </a:schemeClr>
                </a:solidFill>
              </a:rPr>
              <a:t>DE HONDURAS</a:t>
            </a:r>
            <a:endParaRPr lang="es-HN" dirty="0"/>
          </a:p>
        </p:txBody>
      </p:sp>
      <p:pic>
        <p:nvPicPr>
          <p:cNvPr id="7" name="il_fi" descr="http://www.mipueblonatal.com/images/escudo-de-honduras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62823" y="116632"/>
            <a:ext cx="141835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2483768" y="5770130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b="1" dirty="0" smtClean="0"/>
              <a:t>Quito, Ecuador</a:t>
            </a:r>
          </a:p>
          <a:p>
            <a:pPr algn="ctr"/>
            <a:r>
              <a:rPr lang="es-HN" b="1" dirty="0" smtClean="0"/>
              <a:t> 10 – 13/Junio/2013</a:t>
            </a:r>
            <a:endParaRPr lang="es-AR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4" t="13408" r="73810" b="78701"/>
          <a:stretch/>
        </p:blipFill>
        <p:spPr bwMode="auto">
          <a:xfrm>
            <a:off x="5652120" y="5085184"/>
            <a:ext cx="2635325" cy="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982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Flecha derecha"/>
          <p:cNvSpPr/>
          <p:nvPr/>
        </p:nvSpPr>
        <p:spPr>
          <a:xfrm>
            <a:off x="107504" y="476672"/>
            <a:ext cx="9001000" cy="5760640"/>
          </a:xfrm>
          <a:prstGeom prst="rightArrow">
            <a:avLst/>
          </a:prstGeom>
          <a:gradFill flip="none" rotWithShape="0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  <a:tileRect/>
          </a:gradFill>
          <a:effectLst>
            <a:glow rad="127000">
              <a:schemeClr val="tx1">
                <a:lumMod val="95000"/>
                <a:lumOff val="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freezing" dir="t"/>
          </a:scene3d>
          <a:sp3d prstMaterial="metal">
            <a:bevelT w="63500" h="254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32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1116" y="476672"/>
            <a:ext cx="5915060" cy="1143000"/>
          </a:xfrm>
        </p:spPr>
        <p:txBody>
          <a:bodyPr>
            <a:normAutofit/>
          </a:bodyPr>
          <a:lstStyle/>
          <a:p>
            <a:r>
              <a:rPr lang="es-HN" sz="4800" dirty="0" smtClean="0"/>
              <a:t>Retos y Desafíos</a:t>
            </a:r>
            <a:endParaRPr lang="es-AR" sz="48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258416" y="2060848"/>
            <a:ext cx="2160240" cy="12961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Anteproyecto: Ley de Descentralización</a:t>
            </a:r>
            <a:endParaRPr lang="es-AR" dirty="0"/>
          </a:p>
        </p:txBody>
      </p:sp>
      <p:sp>
        <p:nvSpPr>
          <p:cNvPr id="5" name="4 Rectángulo redondeado"/>
          <p:cNvSpPr/>
          <p:nvPr/>
        </p:nvSpPr>
        <p:spPr>
          <a:xfrm>
            <a:off x="251520" y="3356992"/>
            <a:ext cx="2160240" cy="12961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dirty="0"/>
              <a:t>Anteproyecto: Ley </a:t>
            </a:r>
            <a:r>
              <a:rPr lang="es-HN" dirty="0" smtClean="0"/>
              <a:t>de Municipios</a:t>
            </a:r>
            <a:endParaRPr lang="es-AR" dirty="0"/>
          </a:p>
        </p:txBody>
      </p:sp>
      <p:sp>
        <p:nvSpPr>
          <p:cNvPr id="7" name="6 Rectángulo redondeado"/>
          <p:cNvSpPr/>
          <p:nvPr/>
        </p:nvSpPr>
        <p:spPr>
          <a:xfrm>
            <a:off x="2465160" y="2611016"/>
            <a:ext cx="2160240" cy="14843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Cabildeo e Incidencia  de los proyectos con los Diputados del Congreso Nacional</a:t>
            </a:r>
            <a:endParaRPr lang="es-AR" dirty="0"/>
          </a:p>
        </p:txBody>
      </p:sp>
      <p:sp>
        <p:nvSpPr>
          <p:cNvPr id="8" name="7 Rectángulo redondeado"/>
          <p:cNvSpPr/>
          <p:nvPr/>
        </p:nvSpPr>
        <p:spPr>
          <a:xfrm>
            <a:off x="4625400" y="2611016"/>
            <a:ext cx="2160240" cy="14843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dirty="0">
                <a:solidFill>
                  <a:schemeClr val="dk1"/>
                </a:solidFill>
              </a:rPr>
              <a:t>Presentación al Pleno del Congreso Nacional</a:t>
            </a:r>
            <a:endParaRPr lang="es-AR" dirty="0">
              <a:solidFill>
                <a:schemeClr val="dk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804248" y="2611016"/>
            <a:ext cx="2160240" cy="14843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>
                <a:solidFill>
                  <a:schemeClr val="dk1"/>
                </a:solidFill>
              </a:rPr>
              <a:t>Aprobación de </a:t>
            </a:r>
            <a:r>
              <a:rPr lang="es-HN" dirty="0" smtClean="0">
                <a:solidFill>
                  <a:schemeClr val="dk1"/>
                </a:solidFill>
              </a:rPr>
              <a:t>las Leyes</a:t>
            </a:r>
            <a:endParaRPr lang="es-AR" dirty="0">
              <a:solidFill>
                <a:schemeClr val="dk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58416" y="5301208"/>
            <a:ext cx="544710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HN" dirty="0" smtClean="0"/>
              <a:t>Acciones compartidas entre la SEIP, AMHON, FOPRIDEH, Mesa de Cooperantes y demás actores que deseen involucrarse</a:t>
            </a:r>
            <a:endParaRPr lang="es-AR" dirty="0"/>
          </a:p>
        </p:txBody>
      </p:sp>
      <p:sp>
        <p:nvSpPr>
          <p:cNvPr id="16" name="15 Rectángulo"/>
          <p:cNvSpPr/>
          <p:nvPr/>
        </p:nvSpPr>
        <p:spPr>
          <a:xfrm>
            <a:off x="8532440" y="6335197"/>
            <a:ext cx="504056" cy="4061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b="1" dirty="0"/>
              <a:t>9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241245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055971"/>
              </p:ext>
            </p:extLst>
          </p:nvPr>
        </p:nvGraphicFramePr>
        <p:xfrm>
          <a:off x="395536" y="836712"/>
          <a:ext cx="8064896" cy="58872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64896"/>
              </a:tblGrid>
              <a:tr h="185153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es-ES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1. Desarrollo </a:t>
                      </a:r>
                      <a:r>
                        <a:rPr lang="es-E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Normativa y Planes de Descentralización</a:t>
                      </a:r>
                      <a:endParaRPr lang="es-ES" sz="20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100000">
                          <a:schemeClr val="bg1">
                            <a:lumMod val="65000"/>
                          </a:schemeClr>
                        </a:gs>
                        <a:gs pos="100000">
                          <a:schemeClr val="accent3">
                            <a:shade val="93000"/>
                            <a:satMod val="130000"/>
                          </a:schemeClr>
                        </a:gs>
                        <a:gs pos="93000">
                          <a:schemeClr val="accent1"/>
                        </a:gs>
                      </a:gsLst>
                      <a:lin ang="16200000" scaled="0"/>
                    </a:gradFill>
                  </a:tcPr>
                </a:tc>
              </a:tr>
              <a:tr h="322303">
                <a:tc>
                  <a:txBody>
                    <a:bodyPr/>
                    <a:lstStyle/>
                    <a:p>
                      <a:pPr marL="342900" indent="-342900" algn="l" fontAlgn="ctr">
                        <a:buFont typeface="Arial" pitchFamily="34" charset="0"/>
                        <a:buChar char="•"/>
                      </a:pPr>
                      <a:r>
                        <a:rPr lang="es-ES" sz="2000" u="none" strike="noStrike" dirty="0">
                          <a:effectLst/>
                        </a:rPr>
                        <a:t>Metodología y Normativa de Planificación para la Formulación de los Planes Nacionales de Descentralización</a:t>
                      </a:r>
                      <a:endParaRPr lang="es-ES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82290" marR="6858" marT="6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08588">
                <a:tc>
                  <a:txBody>
                    <a:bodyPr/>
                    <a:lstStyle/>
                    <a:p>
                      <a:pPr marL="342900" indent="-342900" algn="l" fontAlgn="ctr">
                        <a:buFont typeface="Arial" pitchFamily="34" charset="0"/>
                        <a:buChar char="•"/>
                      </a:pPr>
                      <a:r>
                        <a:rPr lang="es-ES" sz="2000" u="none" strike="noStrike" dirty="0">
                          <a:effectLst/>
                        </a:rPr>
                        <a:t>Estudio del Inventario de Competencias a Descentralizar del Gobierno Central</a:t>
                      </a:r>
                      <a:endParaRPr lang="es-ES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82290" marR="6858" marT="6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08588">
                <a:tc>
                  <a:txBody>
                    <a:bodyPr/>
                    <a:lstStyle/>
                    <a:p>
                      <a:pPr marL="342900" indent="-342900" algn="l" fontAlgn="ctr">
                        <a:buFont typeface="Arial" pitchFamily="34" charset="0"/>
                        <a:buChar char="•"/>
                      </a:pPr>
                      <a:r>
                        <a:rPr lang="es-ES" sz="2000" u="none" strike="noStrike" dirty="0">
                          <a:effectLst/>
                        </a:rPr>
                        <a:t>Formular el Plan Nacional de Descentralización de Competencias (</a:t>
                      </a:r>
                      <a:r>
                        <a:rPr lang="es-ES" sz="2000" u="none" strike="noStrike" dirty="0" smtClean="0">
                          <a:effectLst/>
                        </a:rPr>
                        <a:t>2013-2022</a:t>
                      </a:r>
                      <a:r>
                        <a:rPr lang="es-ES" sz="2000" u="none" strike="noStrike" dirty="0">
                          <a:effectLst/>
                        </a:rPr>
                        <a:t>)</a:t>
                      </a:r>
                      <a:endParaRPr lang="es-ES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82290" marR="6858" marT="6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marL="342900" indent="-342900" algn="l" fontAlgn="ctr">
                        <a:buFont typeface="Arial" pitchFamily="34" charset="0"/>
                        <a:buChar char="•"/>
                      </a:pPr>
                      <a:r>
                        <a:rPr lang="es-ES" sz="2000" u="none" strike="noStrike" dirty="0">
                          <a:effectLst/>
                        </a:rPr>
                        <a:t>Formulación del Plan Nacional de Descentralización de la Inversión Pública (</a:t>
                      </a:r>
                      <a:r>
                        <a:rPr lang="es-ES" sz="2000" u="none" strike="noStrike" dirty="0" smtClean="0">
                          <a:effectLst/>
                        </a:rPr>
                        <a:t>2013- </a:t>
                      </a:r>
                      <a:r>
                        <a:rPr lang="es-ES" sz="2000" u="none" strike="noStrike" dirty="0">
                          <a:effectLst/>
                        </a:rPr>
                        <a:t>2022) </a:t>
                      </a:r>
                      <a:endParaRPr lang="es-ES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82290" marR="6858" marT="6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85153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es-ES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2. Desarrollo </a:t>
                      </a:r>
                      <a:r>
                        <a:rPr lang="es-E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Modelos para el establecimiento de </a:t>
                      </a:r>
                      <a:r>
                        <a:rPr lang="es-ES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Líneas </a:t>
                      </a:r>
                      <a:r>
                        <a:rPr lang="es-E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Base </a:t>
                      </a:r>
                      <a:endParaRPr lang="es-ES" sz="20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</a:tr>
              <a:tr h="260586">
                <a:tc>
                  <a:txBody>
                    <a:bodyPr/>
                    <a:lstStyle/>
                    <a:p>
                      <a:pPr marL="342900" indent="-342900" algn="l" fontAlgn="ctr">
                        <a:buFont typeface="Arial" pitchFamily="34" charset="0"/>
                        <a:buChar char="•"/>
                      </a:pPr>
                      <a:r>
                        <a:rPr lang="es-ES" sz="2000" u="none" strike="noStrike" dirty="0">
                          <a:effectLst/>
                        </a:rPr>
                        <a:t>Desarrollo de Propuesta de Modelo de  Capacidades de Gestión Municipales</a:t>
                      </a:r>
                      <a:endParaRPr lang="es-ES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82290" marR="6858" marT="6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50865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es-ES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3. Sistema  </a:t>
                      </a:r>
                      <a:r>
                        <a:rPr lang="es-E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Nacional de Seguimiento y Evaluación para la  Descentralización </a:t>
                      </a:r>
                      <a:endParaRPr lang="es-ES" sz="20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</a:tr>
              <a:tr h="150865">
                <a:tc>
                  <a:txBody>
                    <a:bodyPr/>
                    <a:lstStyle/>
                    <a:p>
                      <a:pPr marL="342900" indent="-342900" algn="l" fontAlgn="ctr">
                        <a:buFont typeface="Arial" pitchFamily="34" charset="0"/>
                        <a:buChar char="•"/>
                      </a:pPr>
                      <a:r>
                        <a:rPr lang="es-ES" sz="2000" u="none" strike="noStrike" dirty="0">
                          <a:effectLst/>
                        </a:rPr>
                        <a:t>Propuesta de Sistema Nacional de Indicadores de Descentralización</a:t>
                      </a:r>
                      <a:endParaRPr lang="es-ES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82290" marR="6858" marT="6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50865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es-AR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4. Sistema </a:t>
                      </a:r>
                      <a:r>
                        <a:rPr lang="es-A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Ciclo de Descentralización</a:t>
                      </a:r>
                      <a:endParaRPr lang="es-AR" sz="20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</a:tr>
              <a:tr h="150865">
                <a:tc>
                  <a:txBody>
                    <a:bodyPr/>
                    <a:lstStyle/>
                    <a:p>
                      <a:pPr marL="342900" indent="-342900" algn="l" fontAlgn="ctr">
                        <a:buFont typeface="Arial" pitchFamily="34" charset="0"/>
                        <a:buChar char="•"/>
                      </a:pPr>
                      <a:r>
                        <a:rPr lang="es-ES" sz="2000" u="none" strike="noStrike" dirty="0">
                          <a:effectLst/>
                        </a:rPr>
                        <a:t>Modelo Conceptual y Normativa Ciclo de Descentralización</a:t>
                      </a:r>
                      <a:endParaRPr lang="es-ES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82290" marR="6858" marT="6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50865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buFont typeface="Arial" pitchFamily="34" charset="0"/>
                        <a:buNone/>
                      </a:pPr>
                      <a:r>
                        <a:rPr lang="es-ES" sz="2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Marco Regulatorio de la Descentralización</a:t>
                      </a:r>
                      <a:endParaRPr lang="es-ES" sz="20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290" marR="6858" marT="6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</a:tr>
              <a:tr h="150865">
                <a:tc>
                  <a:txBody>
                    <a:bodyPr/>
                    <a:lstStyle/>
                    <a:p>
                      <a:pPr marL="342900" indent="-342900" algn="l" defTabSz="914400" rtl="0" eaLnBrk="1" fontAlgn="ctr" latinLnBrk="0" hangingPunct="1">
                        <a:buFont typeface="Arial" pitchFamily="34" charset="0"/>
                        <a:buChar char="•"/>
                      </a:pPr>
                      <a:r>
                        <a:rPr lang="es-E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Anteproyecto Ley Administración Financiera Municipal</a:t>
                      </a:r>
                      <a:endParaRPr lang="es-E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290" marR="6858" marT="6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50865">
                <a:tc>
                  <a:txBody>
                    <a:bodyPr/>
                    <a:lstStyle/>
                    <a:p>
                      <a:pPr marL="342900" indent="-342900" algn="l" defTabSz="914400" rtl="0" eaLnBrk="1" fontAlgn="ctr" latinLnBrk="0" hangingPunct="1">
                        <a:buFont typeface="Arial" pitchFamily="34" charset="0"/>
                        <a:buChar char="•"/>
                      </a:pPr>
                      <a:r>
                        <a:rPr lang="es-E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 CAM (vigencia y reglamento)</a:t>
                      </a:r>
                      <a:endParaRPr lang="es-E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290" marR="6858" marT="6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/>
                        </a:gs>
                        <a:gs pos="7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007604" y="190381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i="1" dirty="0" smtClean="0">
                <a:latin typeface="Arial"/>
              </a:rPr>
              <a:t>ACCIONES A SEGUIR</a:t>
            </a:r>
            <a:endParaRPr lang="es-ES" sz="3600" b="1" i="1" dirty="0">
              <a:latin typeface="Arial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8571344" y="6335197"/>
            <a:ext cx="504056" cy="406171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b="1" dirty="0" smtClean="0"/>
              <a:t>10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1342631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631" y="110029"/>
            <a:ext cx="5287665" cy="533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7663" y="2206126"/>
            <a:ext cx="8229600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s-HN" sz="13800" dirty="0" smtClean="0">
                <a:solidFill>
                  <a:schemeClr val="tx2">
                    <a:lumMod val="75000"/>
                  </a:schemeClr>
                </a:solidFill>
              </a:rPr>
              <a:t>Gracias</a:t>
            </a:r>
            <a:endParaRPr lang="es-HN" sz="8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62042" y="6093296"/>
            <a:ext cx="8152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HN" sz="2800" dirty="0" smtClean="0">
                <a:solidFill>
                  <a:schemeClr val="tx2"/>
                </a:solidFill>
                <a:latin typeface="Britannic Bold" pitchFamily="34" charset="0"/>
              </a:rPr>
              <a:t>LA DESCENTRALIZACION EN HONDURAS AVANZA !!!</a:t>
            </a:r>
            <a:endParaRPr lang="es-AR" sz="2800" dirty="0">
              <a:solidFill>
                <a:schemeClr val="tx2"/>
              </a:solidFill>
              <a:latin typeface="Britannic Bold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907256" y="3933056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www.seip-utd.hn</a:t>
            </a:r>
            <a:endParaRPr lang="es-MX" sz="48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08589" y="5085184"/>
            <a:ext cx="567014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HN" sz="2800" dirty="0" smtClean="0">
                <a:solidFill>
                  <a:schemeClr val="tx2">
                    <a:lumMod val="75000"/>
                  </a:schemeClr>
                </a:solidFill>
                <a:latin typeface="Britannic Bold" pitchFamily="34" charset="0"/>
              </a:rPr>
              <a:t>Secretaría del Interior y Población</a:t>
            </a:r>
          </a:p>
          <a:p>
            <a:pPr algn="ctr"/>
            <a:r>
              <a:rPr lang="es-AR" sz="2000" dirty="0" smtClean="0">
                <a:solidFill>
                  <a:schemeClr val="tx2">
                    <a:lumMod val="75000"/>
                  </a:schemeClr>
                </a:solidFill>
                <a:latin typeface="Britannic Bold" pitchFamily="34" charset="0"/>
              </a:rPr>
              <a:t>Unidad Técnica de Descentralización </a:t>
            </a:r>
          </a:p>
          <a:p>
            <a:endParaRPr lang="es-AR" sz="2000" dirty="0"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42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ierasdelaingenieria.com/wp-content/uploads/2012/01/reto-de-emprender-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048" y="4869461"/>
            <a:ext cx="2815936" cy="1881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5" y="-18210"/>
            <a:ext cx="9168251" cy="936104"/>
          </a:xfrm>
          <a:gradFill>
            <a:gsLst>
              <a:gs pos="0">
                <a:schemeClr val="tx2"/>
              </a:gs>
              <a:gs pos="88000">
                <a:schemeClr val="tx2">
                  <a:lumMod val="88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s-ES_tradnl" sz="2800" b="1" dirty="0" smtClean="0">
                <a:effectLst/>
              </a:rPr>
              <a:t>ANTECEDENTES </a:t>
            </a:r>
            <a:r>
              <a:rPr lang="es-ES_tradnl" sz="2800" b="1" dirty="0">
                <a:effectLst/>
              </a:rPr>
              <a:t>DE LA DESCENTRALIZACIÓN EN HONDURAS</a:t>
            </a:r>
            <a:endParaRPr lang="es-CO" sz="2800" b="1" dirty="0">
              <a:effectLst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35" y="980728"/>
            <a:ext cx="4500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800" b="1" dirty="0" smtClean="0">
                <a:solidFill>
                  <a:prstClr val="black"/>
                </a:solidFill>
              </a:rPr>
              <a:t>Esfuerzos realizados:</a:t>
            </a:r>
          </a:p>
        </p:txBody>
      </p:sp>
      <p:sp>
        <p:nvSpPr>
          <p:cNvPr id="7" name="6 Rectángulo"/>
          <p:cNvSpPr/>
          <p:nvPr/>
        </p:nvSpPr>
        <p:spPr>
          <a:xfrm>
            <a:off x="-4238" y="4818028"/>
            <a:ext cx="4500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800" b="1" dirty="0" smtClean="0">
                <a:solidFill>
                  <a:prstClr val="black"/>
                </a:solidFill>
              </a:rPr>
              <a:t>Sin embargo:</a:t>
            </a:r>
          </a:p>
        </p:txBody>
      </p:sp>
      <p:sp>
        <p:nvSpPr>
          <p:cNvPr id="8" name="2 Marcador de contenido"/>
          <p:cNvSpPr>
            <a:spLocks noGrp="1"/>
          </p:cNvSpPr>
          <p:nvPr>
            <p:ph idx="4294967295"/>
          </p:nvPr>
        </p:nvSpPr>
        <p:spPr>
          <a:xfrm>
            <a:off x="-7055" y="5301208"/>
            <a:ext cx="6667287" cy="155679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es-ES_tradnl" sz="1800" dirty="0"/>
              <a:t>Avances poco significativos en últimos 20 años. </a:t>
            </a:r>
          </a:p>
          <a:p>
            <a:pPr algn="just"/>
            <a:r>
              <a:rPr lang="es-ES_tradnl" sz="1800" dirty="0"/>
              <a:t>Enfoque cortoplacista y sin consensos políticos. </a:t>
            </a:r>
          </a:p>
          <a:p>
            <a:pPr algn="just"/>
            <a:r>
              <a:rPr lang="es-ES_tradnl" sz="1800" dirty="0"/>
              <a:t>Tres intentos fallidos para tener una Política de Estado</a:t>
            </a:r>
          </a:p>
          <a:p>
            <a:pPr algn="just"/>
            <a:r>
              <a:rPr lang="es-ES_tradnl" sz="1800" dirty="0"/>
              <a:t>Ausencia de estrategias </a:t>
            </a:r>
            <a:r>
              <a:rPr lang="es-ES_tradnl" sz="1800" dirty="0" smtClean="0"/>
              <a:t>específicas </a:t>
            </a:r>
            <a:r>
              <a:rPr lang="es-ES_tradnl" sz="1800" dirty="0"/>
              <a:t>para su implementac</a:t>
            </a:r>
            <a:r>
              <a:rPr lang="es-ES_tradnl" sz="1800" dirty="0">
                <a:solidFill>
                  <a:schemeClr val="bg1"/>
                </a:solidFill>
              </a:rPr>
              <a:t>ión</a:t>
            </a:r>
            <a:r>
              <a:rPr lang="es-ES_tradnl" sz="1800" dirty="0"/>
              <a:t>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-17356" y="418043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HN" dirty="0" smtClean="0"/>
              <a:t>1990</a:t>
            </a:r>
            <a:endParaRPr lang="es-AR" dirty="0"/>
          </a:p>
        </p:txBody>
      </p:sp>
      <p:sp>
        <p:nvSpPr>
          <p:cNvPr id="12" name="11 Rectángulo"/>
          <p:cNvSpPr/>
          <p:nvPr/>
        </p:nvSpPr>
        <p:spPr>
          <a:xfrm>
            <a:off x="14919" y="1484784"/>
            <a:ext cx="1800200" cy="57606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sz="1600" dirty="0" smtClean="0"/>
              <a:t>Ley de Municipalidades</a:t>
            </a:r>
            <a:endParaRPr lang="es-AR" sz="1600" dirty="0"/>
          </a:p>
        </p:txBody>
      </p:sp>
      <p:cxnSp>
        <p:nvCxnSpPr>
          <p:cNvPr id="14" name="13 Conector recto"/>
          <p:cNvCxnSpPr/>
          <p:nvPr/>
        </p:nvCxnSpPr>
        <p:spPr>
          <a:xfrm>
            <a:off x="179512" y="2132856"/>
            <a:ext cx="0" cy="2078359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915018" y="418043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HN" dirty="0" smtClean="0"/>
              <a:t>1994</a:t>
            </a:r>
            <a:endParaRPr lang="es-AR" dirty="0"/>
          </a:p>
        </p:txBody>
      </p:sp>
      <p:cxnSp>
        <p:nvCxnSpPr>
          <p:cNvPr id="18" name="17 Conector recto"/>
          <p:cNvCxnSpPr/>
          <p:nvPr/>
        </p:nvCxnSpPr>
        <p:spPr>
          <a:xfrm>
            <a:off x="1222750" y="2843062"/>
            <a:ext cx="0" cy="1368152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Rectángulo"/>
          <p:cNvSpPr/>
          <p:nvPr/>
        </p:nvSpPr>
        <p:spPr>
          <a:xfrm>
            <a:off x="1192859" y="2132856"/>
            <a:ext cx="1794965" cy="129614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sz="1600" dirty="0" smtClean="0"/>
              <a:t>Creación de la CEDE y UTD</a:t>
            </a:r>
          </a:p>
          <a:p>
            <a:pPr algn="ctr"/>
            <a:r>
              <a:rPr lang="es-HN" sz="1600" dirty="0" smtClean="0"/>
              <a:t>Versión Preliminar PRODDEL</a:t>
            </a:r>
            <a:endParaRPr lang="es-AR" sz="1600" dirty="0"/>
          </a:p>
        </p:txBody>
      </p:sp>
      <p:sp>
        <p:nvSpPr>
          <p:cNvPr id="21" name="20 Elipse"/>
          <p:cNvSpPr/>
          <p:nvPr/>
        </p:nvSpPr>
        <p:spPr>
          <a:xfrm>
            <a:off x="1819492" y="3483925"/>
            <a:ext cx="430940" cy="43204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b="1" dirty="0" smtClean="0"/>
              <a:t>1</a:t>
            </a:r>
            <a:endParaRPr lang="es-AR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2771371" y="4221088"/>
            <a:ext cx="722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1600" dirty="0" smtClean="0"/>
              <a:t>2001</a:t>
            </a:r>
            <a:endParaRPr lang="es-AR" sz="1600" dirty="0"/>
          </a:p>
        </p:txBody>
      </p:sp>
      <p:cxnSp>
        <p:nvCxnSpPr>
          <p:cNvPr id="23" name="22 Conector recto"/>
          <p:cNvCxnSpPr/>
          <p:nvPr/>
        </p:nvCxnSpPr>
        <p:spPr>
          <a:xfrm flipH="1">
            <a:off x="3190664" y="1834233"/>
            <a:ext cx="13184" cy="2433318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Rectángulo"/>
          <p:cNvSpPr/>
          <p:nvPr/>
        </p:nvSpPr>
        <p:spPr>
          <a:xfrm>
            <a:off x="3140225" y="1484784"/>
            <a:ext cx="897482" cy="34944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sz="1600" dirty="0" smtClean="0"/>
              <a:t>ERP</a:t>
            </a:r>
            <a:endParaRPr lang="es-AR" sz="16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3203848" y="4216264"/>
            <a:ext cx="761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1600" dirty="0" smtClean="0"/>
              <a:t>2002</a:t>
            </a:r>
            <a:endParaRPr lang="es-AR" sz="1600" dirty="0"/>
          </a:p>
        </p:txBody>
      </p:sp>
      <p:cxnSp>
        <p:nvCxnSpPr>
          <p:cNvPr id="27" name="26 Conector recto"/>
          <p:cNvCxnSpPr/>
          <p:nvPr/>
        </p:nvCxnSpPr>
        <p:spPr>
          <a:xfrm>
            <a:off x="3588966" y="2461806"/>
            <a:ext cx="0" cy="1786030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Rectángulo"/>
          <p:cNvSpPr/>
          <p:nvPr/>
        </p:nvSpPr>
        <p:spPr>
          <a:xfrm>
            <a:off x="3494692" y="1945308"/>
            <a:ext cx="1149316" cy="51649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sz="1600" dirty="0" smtClean="0"/>
              <a:t>Elabora el PRODDEL</a:t>
            </a:r>
            <a:endParaRPr lang="es-AR" sz="1600" dirty="0"/>
          </a:p>
        </p:txBody>
      </p:sp>
      <p:sp>
        <p:nvSpPr>
          <p:cNvPr id="30" name="29 Elipse"/>
          <p:cNvSpPr/>
          <p:nvPr/>
        </p:nvSpPr>
        <p:spPr>
          <a:xfrm>
            <a:off x="3799970" y="2511581"/>
            <a:ext cx="430940" cy="43204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b="1" dirty="0" smtClean="0"/>
              <a:t>2</a:t>
            </a:r>
            <a:endParaRPr lang="es-AR" b="1" dirty="0"/>
          </a:p>
        </p:txBody>
      </p:sp>
      <p:sp>
        <p:nvSpPr>
          <p:cNvPr id="32" name="31 CuadroTexto"/>
          <p:cNvSpPr txBox="1"/>
          <p:nvPr/>
        </p:nvSpPr>
        <p:spPr>
          <a:xfrm>
            <a:off x="3685501" y="4221439"/>
            <a:ext cx="753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1600" dirty="0" smtClean="0"/>
              <a:t>2003</a:t>
            </a:r>
            <a:endParaRPr lang="es-AR" sz="1600" dirty="0"/>
          </a:p>
        </p:txBody>
      </p:sp>
      <p:cxnSp>
        <p:nvCxnSpPr>
          <p:cNvPr id="33" name="32 Conector recto"/>
          <p:cNvCxnSpPr/>
          <p:nvPr/>
        </p:nvCxnSpPr>
        <p:spPr>
          <a:xfrm flipH="1">
            <a:off x="4037708" y="3563071"/>
            <a:ext cx="5496" cy="672540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Rectángulo"/>
          <p:cNvSpPr/>
          <p:nvPr/>
        </p:nvSpPr>
        <p:spPr>
          <a:xfrm>
            <a:off x="3899590" y="3079551"/>
            <a:ext cx="1536506" cy="62039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sz="1600" dirty="0" smtClean="0"/>
              <a:t>Ley  Marco de Agua Potable </a:t>
            </a:r>
            <a:endParaRPr lang="es-AR" sz="1600" dirty="0"/>
          </a:p>
        </p:txBody>
      </p:sp>
      <p:sp>
        <p:nvSpPr>
          <p:cNvPr id="39" name="38 CuadroTexto"/>
          <p:cNvSpPr txBox="1"/>
          <p:nvPr/>
        </p:nvSpPr>
        <p:spPr>
          <a:xfrm>
            <a:off x="5588496" y="4234299"/>
            <a:ext cx="9595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1100" dirty="0" smtClean="0"/>
              <a:t>2008 - 2009</a:t>
            </a:r>
            <a:endParaRPr lang="es-AR" sz="1100" dirty="0"/>
          </a:p>
        </p:txBody>
      </p:sp>
      <p:cxnSp>
        <p:nvCxnSpPr>
          <p:cNvPr id="40" name="39 Conector recto"/>
          <p:cNvCxnSpPr/>
          <p:nvPr/>
        </p:nvCxnSpPr>
        <p:spPr>
          <a:xfrm>
            <a:off x="5745591" y="1916840"/>
            <a:ext cx="0" cy="2324635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Rectángulo"/>
          <p:cNvSpPr/>
          <p:nvPr/>
        </p:nvSpPr>
        <p:spPr>
          <a:xfrm>
            <a:off x="5436096" y="1091055"/>
            <a:ext cx="2223864" cy="82578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sz="1600" dirty="0" smtClean="0"/>
              <a:t>Borrador de Política Nacional de descentralización</a:t>
            </a:r>
            <a:endParaRPr lang="es-AR" sz="1600" dirty="0"/>
          </a:p>
        </p:txBody>
      </p:sp>
      <p:sp>
        <p:nvSpPr>
          <p:cNvPr id="45" name="44 Elipse"/>
          <p:cNvSpPr/>
          <p:nvPr/>
        </p:nvSpPr>
        <p:spPr>
          <a:xfrm>
            <a:off x="5901618" y="1945308"/>
            <a:ext cx="430940" cy="43204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b="1" dirty="0" smtClean="0"/>
              <a:t>3</a:t>
            </a:r>
            <a:endParaRPr lang="es-AR" b="1" dirty="0"/>
          </a:p>
        </p:txBody>
      </p:sp>
      <p:sp>
        <p:nvSpPr>
          <p:cNvPr id="46" name="45 CuadroTexto"/>
          <p:cNvSpPr txBox="1"/>
          <p:nvPr/>
        </p:nvSpPr>
        <p:spPr>
          <a:xfrm>
            <a:off x="6354859" y="4234299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1100" dirty="0" smtClean="0"/>
              <a:t>2010</a:t>
            </a:r>
            <a:endParaRPr lang="es-AR" sz="1100" dirty="0"/>
          </a:p>
        </p:txBody>
      </p:sp>
      <p:cxnSp>
        <p:nvCxnSpPr>
          <p:cNvPr id="47" name="46 Conector recto"/>
          <p:cNvCxnSpPr/>
          <p:nvPr/>
        </p:nvCxnSpPr>
        <p:spPr>
          <a:xfrm>
            <a:off x="6660232" y="2209918"/>
            <a:ext cx="0" cy="2037918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1 Rectángulo"/>
          <p:cNvSpPr/>
          <p:nvPr/>
        </p:nvSpPr>
        <p:spPr>
          <a:xfrm>
            <a:off x="6513659" y="2146074"/>
            <a:ext cx="1944216" cy="63057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sz="1200" dirty="0" smtClean="0"/>
              <a:t>Plan Estratégico Descentralización SEIP</a:t>
            </a:r>
            <a:endParaRPr lang="es-AR" sz="1200" dirty="0"/>
          </a:p>
        </p:txBody>
      </p:sp>
      <p:sp>
        <p:nvSpPr>
          <p:cNvPr id="53" name="52 CuadroTexto"/>
          <p:cNvSpPr txBox="1"/>
          <p:nvPr/>
        </p:nvSpPr>
        <p:spPr>
          <a:xfrm>
            <a:off x="6696236" y="4233673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1100" dirty="0" smtClean="0"/>
              <a:t>2012</a:t>
            </a:r>
            <a:endParaRPr lang="es-AR" sz="1100" dirty="0"/>
          </a:p>
        </p:txBody>
      </p:sp>
      <p:cxnSp>
        <p:nvCxnSpPr>
          <p:cNvPr id="55" name="54 Conector recto"/>
          <p:cNvCxnSpPr/>
          <p:nvPr/>
        </p:nvCxnSpPr>
        <p:spPr>
          <a:xfrm>
            <a:off x="7020272" y="3212976"/>
            <a:ext cx="0" cy="1035358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53 Rectángulo"/>
          <p:cNvSpPr/>
          <p:nvPr/>
        </p:nvSpPr>
        <p:spPr>
          <a:xfrm>
            <a:off x="6876256" y="2955309"/>
            <a:ext cx="2123728" cy="63057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sz="1200" dirty="0" smtClean="0"/>
              <a:t>Política de Descentralización del Estado para el Desarrollo</a:t>
            </a:r>
            <a:endParaRPr lang="es-AR" sz="1200" dirty="0"/>
          </a:p>
        </p:txBody>
      </p:sp>
      <p:sp>
        <p:nvSpPr>
          <p:cNvPr id="57" name="56 Elipse"/>
          <p:cNvSpPr/>
          <p:nvPr/>
        </p:nvSpPr>
        <p:spPr>
          <a:xfrm>
            <a:off x="7670870" y="3585886"/>
            <a:ext cx="430940" cy="43204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b="1" dirty="0" smtClean="0"/>
              <a:t>4</a:t>
            </a:r>
            <a:endParaRPr lang="es-AR" b="1" dirty="0"/>
          </a:p>
        </p:txBody>
      </p:sp>
      <p:sp>
        <p:nvSpPr>
          <p:cNvPr id="10" name="9 Flecha derecha"/>
          <p:cNvSpPr/>
          <p:nvPr/>
        </p:nvSpPr>
        <p:spPr>
          <a:xfrm>
            <a:off x="107504" y="3969060"/>
            <a:ext cx="8712968" cy="216024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5" name="4 Flecha abajo"/>
          <p:cNvSpPr/>
          <p:nvPr/>
        </p:nvSpPr>
        <p:spPr>
          <a:xfrm>
            <a:off x="7722650" y="4221439"/>
            <a:ext cx="430940" cy="5765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36 Rectángulo"/>
          <p:cNvSpPr/>
          <p:nvPr/>
        </p:nvSpPr>
        <p:spPr>
          <a:xfrm>
            <a:off x="8767020" y="1124744"/>
            <a:ext cx="350998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b="1" dirty="0" smtClean="0"/>
              <a:t>2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4059043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23 Diagrama"/>
          <p:cNvGraphicFramePr/>
          <p:nvPr>
            <p:extLst>
              <p:ext uri="{D42A27DB-BD31-4B8C-83A1-F6EECF244321}">
                <p14:modId xmlns:p14="http://schemas.microsoft.com/office/powerpoint/2010/main" val="588631417"/>
              </p:ext>
            </p:extLst>
          </p:nvPr>
        </p:nvGraphicFramePr>
        <p:xfrm>
          <a:off x="1979712" y="1793978"/>
          <a:ext cx="4914800" cy="3651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0515" name="Rectangle 13"/>
          <p:cNvSpPr>
            <a:spLocks noChangeArrowheads="1"/>
          </p:cNvSpPr>
          <p:nvPr/>
        </p:nvSpPr>
        <p:spPr bwMode="auto">
          <a:xfrm>
            <a:off x="576561" y="379808"/>
            <a:ext cx="7740352" cy="732508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44500" indent="-444500" algn="ctr">
              <a:lnSpc>
                <a:spcPct val="130000"/>
              </a:lnSpc>
            </a:pPr>
            <a:r>
              <a:rPr lang="es-ES_tradnl" sz="32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¿PORQUÉ DESCENTRALIZAR? </a:t>
            </a:r>
            <a:endParaRPr lang="es-CO" sz="3200" i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457959" y="2409527"/>
            <a:ext cx="368604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444500" indent="-444500" eaLnBrk="0" hangingPunct="0">
              <a:spcBef>
                <a:spcPct val="10000"/>
              </a:spcBef>
              <a:spcAft>
                <a:spcPct val="10000"/>
              </a:spcAft>
            </a:pPr>
            <a:r>
              <a:rPr lang="es-CO" sz="2000" b="0" dirty="0">
                <a:latin typeface="Trebuchet MS" pitchFamily="34" charset="0"/>
              </a:rPr>
              <a:t>Mejorar la eficiencia en el gasto público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288032" y="1112316"/>
            <a:ext cx="432048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444500" indent="-444500" eaLnBrk="0" hangingPunct="0">
              <a:spcBef>
                <a:spcPct val="10000"/>
              </a:spcBef>
              <a:spcAft>
                <a:spcPct val="10000"/>
              </a:spcAft>
            </a:pPr>
            <a:r>
              <a:rPr lang="es-CO" sz="2000" b="0" dirty="0" smtClean="0">
                <a:latin typeface="Trebuchet MS" pitchFamily="34" charset="0"/>
              </a:rPr>
              <a:t>Fortalecimiento cualitativo del Estado y los municipios </a:t>
            </a:r>
            <a:endParaRPr lang="es-CO" sz="2000" b="0" dirty="0">
              <a:latin typeface="Trebuchet MS" pitchFamily="34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179387" y="4674518"/>
            <a:ext cx="32766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10000"/>
              </a:spcBef>
              <a:spcAft>
                <a:spcPct val="10000"/>
              </a:spcAft>
            </a:pPr>
            <a:r>
              <a:rPr kumimoji="1" lang="es-ES_tradnl" sz="2000" b="0" dirty="0" smtClean="0">
                <a:latin typeface="Trebuchet MS" pitchFamily="34" charset="0"/>
              </a:rPr>
              <a:t>Acercamiento de la gestión pública a su población, facilitando su acceso a los servicios públicos</a:t>
            </a:r>
            <a:endParaRPr kumimoji="1" lang="es-ES_tradnl" sz="2000" b="0" dirty="0">
              <a:latin typeface="Trebuchet MS" pitchFamily="34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79387" y="2412504"/>
            <a:ext cx="3132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7800" indent="-177800" eaLnBrk="0" hangingPunct="0">
              <a:spcBef>
                <a:spcPct val="10000"/>
              </a:spcBef>
              <a:spcAft>
                <a:spcPct val="10000"/>
              </a:spcAft>
            </a:pPr>
            <a:r>
              <a:rPr kumimoji="1" lang="es-ES_tradnl" sz="2000" b="0" dirty="0">
                <a:latin typeface="Trebuchet MS" pitchFamily="34" charset="0"/>
              </a:rPr>
              <a:t>Mejorar el bienestar social</a:t>
            </a:r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4608512" y="5012655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s-CO" sz="2000" b="0" dirty="0">
                <a:latin typeface="Trebuchet MS" pitchFamily="34" charset="0"/>
              </a:rPr>
              <a:t>Eficiencia, equidad, control Político, social y rendición de cuentas</a:t>
            </a:r>
            <a:endParaRPr lang="es-ES" sz="2000" b="0" dirty="0">
              <a:latin typeface="Trebuchet MS" pitchFamily="34" charset="0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300192" y="3107365"/>
            <a:ext cx="30956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10000"/>
              </a:spcBef>
              <a:spcAft>
                <a:spcPct val="10000"/>
              </a:spcAft>
            </a:pPr>
            <a:r>
              <a:rPr lang="es-CO" sz="2000" b="0" dirty="0" smtClean="0">
                <a:latin typeface="Trebuchet MS" pitchFamily="34" charset="0"/>
              </a:rPr>
              <a:t>Contribuir al logro de los objetivos y metas prescritos en la Visión de País.</a:t>
            </a:r>
            <a:endParaRPr lang="es-CO" sz="2000" b="0" dirty="0">
              <a:latin typeface="Trebuchet MS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1934" y="3227313"/>
            <a:ext cx="28019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rebuchet MS" pitchFamily="34" charset="0"/>
              </a:rPr>
              <a:t>Alcanzar</a:t>
            </a:r>
            <a:r>
              <a:rPr lang="en-US" sz="2000" dirty="0">
                <a:latin typeface="Trebuchet MS" pitchFamily="34" charset="0"/>
              </a:rPr>
              <a:t> el 40% de la </a:t>
            </a:r>
            <a:r>
              <a:rPr lang="es-HN" sz="2000" dirty="0" smtClean="0">
                <a:latin typeface="Trebuchet MS" pitchFamily="34" charset="0"/>
              </a:rPr>
              <a:t>Inversión Publica para </a:t>
            </a:r>
            <a:r>
              <a:rPr lang="es-HN" sz="2000" dirty="0">
                <a:latin typeface="Trebuchet MS" pitchFamily="34" charset="0"/>
              </a:rPr>
              <a:t>el año 2038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8716795" y="6381328"/>
            <a:ext cx="350998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b="1" dirty="0"/>
              <a:t>3</a:t>
            </a:r>
            <a:endParaRPr lang="es-AR" b="1" dirty="0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4631169" y="1258858"/>
            <a:ext cx="43204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444500" indent="-444500" eaLnBrk="0" hangingPunct="0">
              <a:spcBef>
                <a:spcPct val="10000"/>
              </a:spcBef>
              <a:spcAft>
                <a:spcPct val="10000"/>
              </a:spcAft>
            </a:pPr>
            <a:r>
              <a:rPr lang="es-CO" sz="2000" b="0" dirty="0" smtClean="0">
                <a:latin typeface="Trebuchet MS" pitchFamily="34" charset="0"/>
              </a:rPr>
              <a:t>Derecho de la población en participar en los asuntos de las gestión pública</a:t>
            </a:r>
            <a:endParaRPr lang="es-CO" sz="2000" b="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8451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179512" y="5473082"/>
            <a:ext cx="8796512" cy="1124270"/>
            <a:chOff x="298464" y="0"/>
            <a:chExt cx="2075369" cy="1539224"/>
          </a:xfrm>
          <a:noFill/>
        </p:grpSpPr>
        <p:sp>
          <p:nvSpPr>
            <p:cNvPr id="10" name="9 Rectángulo redondeado"/>
            <p:cNvSpPr/>
            <p:nvPr/>
          </p:nvSpPr>
          <p:spPr>
            <a:xfrm flipH="1">
              <a:off x="298464" y="0"/>
              <a:ext cx="2075369" cy="1539224"/>
            </a:xfrm>
            <a:prstGeom prst="roundRect">
              <a:avLst/>
            </a:prstGeom>
            <a:grpFill/>
            <a:ln w="285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298465" y="75139"/>
              <a:ext cx="2075368" cy="1388946"/>
            </a:xfrm>
            <a:prstGeom prst="rect">
              <a:avLst/>
            </a:prstGeom>
            <a:grpFill/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200" b="1" kern="1200" dirty="0" smtClean="0">
                  <a:solidFill>
                    <a:schemeClr val="tx1"/>
                  </a:solidFill>
                </a:rPr>
                <a:t>Meta 4.2: </a:t>
              </a:r>
              <a:r>
                <a:rPr lang="es-ES" sz="2200" kern="1200" dirty="0" smtClean="0">
                  <a:solidFill>
                    <a:schemeClr val="tx1"/>
                  </a:solidFill>
                </a:rPr>
                <a:t>Haber alcanzado una descentralización de la inversión pública del 40% hacia el nivel municipal </a:t>
              </a:r>
              <a:endParaRPr lang="es-ES" sz="2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618097" y="1542874"/>
            <a:ext cx="4169927" cy="3626760"/>
            <a:chOff x="477697" y="1859620"/>
            <a:chExt cx="4476582" cy="3415393"/>
          </a:xfrm>
        </p:grpSpPr>
        <p:grpSp>
          <p:nvGrpSpPr>
            <p:cNvPr id="2" name="1 Grupo"/>
            <p:cNvGrpSpPr/>
            <p:nvPr/>
          </p:nvGrpSpPr>
          <p:grpSpPr>
            <a:xfrm>
              <a:off x="477697" y="1859620"/>
              <a:ext cx="4476582" cy="3415393"/>
              <a:chOff x="245959" y="156198"/>
              <a:chExt cx="4476582" cy="3415393"/>
            </a:xfrm>
          </p:grpSpPr>
          <p:sp>
            <p:nvSpPr>
              <p:cNvPr id="7" name="6 Forma libre"/>
              <p:cNvSpPr/>
              <p:nvPr/>
            </p:nvSpPr>
            <p:spPr>
              <a:xfrm>
                <a:off x="245959" y="156198"/>
                <a:ext cx="2238629" cy="1601182"/>
              </a:xfrm>
              <a:custGeom>
                <a:avLst/>
                <a:gdLst>
                  <a:gd name="connsiteX0" fmla="*/ 0 w 2238629"/>
                  <a:gd name="connsiteY0" fmla="*/ 1601182 h 1601182"/>
                  <a:gd name="connsiteX1" fmla="*/ 2238629 w 2238629"/>
                  <a:gd name="connsiteY1" fmla="*/ 0 h 1601182"/>
                  <a:gd name="connsiteX2" fmla="*/ 2238629 w 2238629"/>
                  <a:gd name="connsiteY2" fmla="*/ 1601182 h 1601182"/>
                  <a:gd name="connsiteX3" fmla="*/ 0 w 2238629"/>
                  <a:gd name="connsiteY3" fmla="*/ 1601182 h 1601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8629" h="1601182">
                    <a:moveTo>
                      <a:pt x="0" y="1601182"/>
                    </a:moveTo>
                    <a:cubicBezTo>
                      <a:pt x="0" y="716874"/>
                      <a:pt x="1002268" y="0"/>
                      <a:pt x="2238629" y="0"/>
                    </a:cubicBezTo>
                    <a:lnTo>
                      <a:pt x="2238629" y="1601182"/>
                    </a:lnTo>
                    <a:lnTo>
                      <a:pt x="0" y="1601182"/>
                    </a:lnTo>
                    <a:close/>
                  </a:path>
                </a:pathLst>
              </a:custGeom>
              <a:solidFill>
                <a:schemeClr val="bg2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0" vert="horz" wrap="square" lIns="769471" tIns="582767" rIns="113792" bIns="113792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es-HN" sz="1600" kern="1200" dirty="0">
                    <a:solidFill>
                      <a:schemeClr val="tx1"/>
                    </a:solidFill>
                    <a:latin typeface="Arial Black" pitchFamily="34" charset="0"/>
                  </a:rPr>
                  <a:t>1</a:t>
                </a:r>
              </a:p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es-HN" sz="1000" kern="1200" dirty="0">
                    <a:solidFill>
                      <a:schemeClr val="tx1"/>
                    </a:solidFill>
                    <a:latin typeface="Arial Narrow" pitchFamily="34" charset="0"/>
                  </a:rPr>
                  <a:t>Una Honduras sin pobreza, educada y sana, con sistemas consolidados de previsión </a:t>
                </a:r>
                <a:r>
                  <a:rPr lang="es-HN" sz="1000" kern="1200" dirty="0" smtClean="0">
                    <a:solidFill>
                      <a:schemeClr val="tx1"/>
                    </a:solidFill>
                    <a:latin typeface="Arial Narrow" pitchFamily="34" charset="0"/>
                  </a:rPr>
                  <a:t>social.</a:t>
                </a:r>
                <a:endParaRPr lang="es-HN" sz="1000" kern="1200" dirty="0">
                  <a:solidFill>
                    <a:schemeClr val="tx1"/>
                  </a:solidFill>
                  <a:latin typeface="Arial Narrow" pitchFamily="34" charset="0"/>
                </a:endParaRPr>
              </a:p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endParaRPr lang="es-HN" sz="900" kern="1200" dirty="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3" name="12 Forma libre"/>
              <p:cNvSpPr/>
              <p:nvPr/>
            </p:nvSpPr>
            <p:spPr>
              <a:xfrm>
                <a:off x="2471337" y="157735"/>
                <a:ext cx="1950208" cy="1598108"/>
              </a:xfrm>
              <a:custGeom>
                <a:avLst/>
                <a:gdLst>
                  <a:gd name="connsiteX0" fmla="*/ 0 w 1598108"/>
                  <a:gd name="connsiteY0" fmla="*/ 1950208 h 1950208"/>
                  <a:gd name="connsiteX1" fmla="*/ 1598108 w 1598108"/>
                  <a:gd name="connsiteY1" fmla="*/ 0 h 1950208"/>
                  <a:gd name="connsiteX2" fmla="*/ 1598108 w 1598108"/>
                  <a:gd name="connsiteY2" fmla="*/ 1950208 h 1950208"/>
                  <a:gd name="connsiteX3" fmla="*/ 0 w 1598108"/>
                  <a:gd name="connsiteY3" fmla="*/ 1950208 h 1950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8108" h="1950208">
                    <a:moveTo>
                      <a:pt x="0" y="1"/>
                    </a:moveTo>
                    <a:cubicBezTo>
                      <a:pt x="882611" y="1"/>
                      <a:pt x="1598108" y="873138"/>
                      <a:pt x="1598108" y="1950207"/>
                    </a:cubicBezTo>
                    <a:lnTo>
                      <a:pt x="0" y="195020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2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0" vert="horz" wrap="square" lIns="113792" tIns="581867" rIns="684995" bIns="113792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es-HN" sz="1600" kern="1200" dirty="0">
                    <a:solidFill>
                      <a:schemeClr val="tx1"/>
                    </a:solidFill>
                    <a:latin typeface="Arial Black" pitchFamily="34" charset="0"/>
                  </a:rPr>
                  <a:t>2</a:t>
                </a:r>
              </a:p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es-HN" sz="1000" kern="1200" dirty="0">
                    <a:solidFill>
                      <a:schemeClr val="tx1"/>
                    </a:solidFill>
                    <a:latin typeface="Arial Narrow" pitchFamily="34" charset="0"/>
                  </a:rPr>
                  <a:t>Una Honduras que se desarrolla en democracia, con  seguridad y sin </a:t>
                </a:r>
                <a:r>
                  <a:rPr lang="es-HN" sz="1000" kern="1200" dirty="0" smtClean="0">
                    <a:solidFill>
                      <a:schemeClr val="tx1"/>
                    </a:solidFill>
                    <a:latin typeface="Arial Narrow" pitchFamily="34" charset="0"/>
                  </a:rPr>
                  <a:t>violencia.</a:t>
                </a:r>
                <a:endParaRPr lang="es-HN" sz="1000" kern="1200" dirty="0">
                  <a:solidFill>
                    <a:schemeClr val="tx1"/>
                  </a:solidFill>
                  <a:latin typeface="Arial Narrow" pitchFamily="34" charset="0"/>
                </a:endParaRPr>
              </a:p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endParaRPr lang="es-HN" sz="900" kern="1200" dirty="0">
                  <a:solidFill>
                    <a:schemeClr val="tx1"/>
                  </a:solidFill>
                  <a:latin typeface="Arial Narrow" pitchFamily="34" charset="0"/>
                </a:endParaRPr>
              </a:p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endParaRPr lang="es-HN" sz="900" kern="1200" dirty="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5" name="14 Forma libre"/>
              <p:cNvSpPr/>
              <p:nvPr/>
            </p:nvSpPr>
            <p:spPr>
              <a:xfrm rot="21600000">
                <a:off x="250898" y="1755842"/>
                <a:ext cx="2214436" cy="1601183"/>
              </a:xfrm>
              <a:custGeom>
                <a:avLst/>
                <a:gdLst>
                  <a:gd name="connsiteX0" fmla="*/ 0 w 1601182"/>
                  <a:gd name="connsiteY0" fmla="*/ 2214435 h 2214435"/>
                  <a:gd name="connsiteX1" fmla="*/ 1601182 w 1601182"/>
                  <a:gd name="connsiteY1" fmla="*/ 0 h 2214435"/>
                  <a:gd name="connsiteX2" fmla="*/ 1601182 w 1601182"/>
                  <a:gd name="connsiteY2" fmla="*/ 2214435 h 2214435"/>
                  <a:gd name="connsiteX3" fmla="*/ 0 w 1601182"/>
                  <a:gd name="connsiteY3" fmla="*/ 2214435 h 2214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1182" h="2214435">
                    <a:moveTo>
                      <a:pt x="1601182" y="2214434"/>
                    </a:moveTo>
                    <a:cubicBezTo>
                      <a:pt x="716873" y="2214434"/>
                      <a:pt x="0" y="1222998"/>
                      <a:pt x="0" y="1"/>
                    </a:cubicBezTo>
                    <a:lnTo>
                      <a:pt x="1601182" y="1"/>
                    </a:lnTo>
                    <a:lnTo>
                      <a:pt x="1601182" y="2214434"/>
                    </a:lnTo>
                    <a:close/>
                  </a:path>
                </a:pathLst>
              </a:custGeom>
              <a:solidFill>
                <a:schemeClr val="bg2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0" vert="horz" wrap="square" lIns="712602" tIns="64008" rIns="64008" bIns="532984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endParaRPr lang="es-HN" sz="900" b="0" kern="1200" dirty="0">
                  <a:solidFill>
                    <a:schemeClr val="tx1"/>
                  </a:solidFill>
                  <a:latin typeface="Arial Black" pitchFamily="34" charset="0"/>
                </a:endParaRPr>
              </a:p>
              <a:p>
                <a:pPr lvl="0" algn="ctr" defTabSz="40005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es-HN" sz="1600" b="0" kern="1200" dirty="0">
                    <a:solidFill>
                      <a:schemeClr val="tx1"/>
                    </a:solidFill>
                    <a:latin typeface="Arial Black" pitchFamily="34" charset="0"/>
                  </a:rPr>
                  <a:t>3</a:t>
                </a:r>
              </a:p>
              <a:p>
                <a:pPr lvl="0" algn="ctr" defTabSz="40005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es-HN" sz="1000" b="0" kern="1200" dirty="0">
                    <a:solidFill>
                      <a:schemeClr val="tx1"/>
                    </a:solidFill>
                    <a:latin typeface="Arial Narrow" pitchFamily="34" charset="0"/>
                  </a:rPr>
                  <a:t>Una Honduras </a:t>
                </a:r>
                <a:r>
                  <a:rPr lang="es-HN" sz="1000" b="0" kern="1200" dirty="0" smtClean="0">
                    <a:solidFill>
                      <a:schemeClr val="tx1"/>
                    </a:solidFill>
                    <a:latin typeface="Arial Narrow" pitchFamily="34" charset="0"/>
                  </a:rPr>
                  <a:t>productiva, </a:t>
                </a:r>
                <a:r>
                  <a:rPr lang="es-HN" sz="1000" b="0" kern="1200" dirty="0">
                    <a:solidFill>
                      <a:schemeClr val="tx1"/>
                    </a:solidFill>
                    <a:latin typeface="Arial Narrow" pitchFamily="34" charset="0"/>
                  </a:rPr>
                  <a:t>generadora de oportunidades y empleo, que aprovecha de manera sostenible sus recursos y reduce la vulnerabilidad </a:t>
                </a:r>
                <a:r>
                  <a:rPr lang="es-HN" sz="1000" b="0" kern="1200" dirty="0" smtClean="0">
                    <a:solidFill>
                      <a:schemeClr val="tx1"/>
                    </a:solidFill>
                    <a:latin typeface="Arial Narrow" pitchFamily="34" charset="0"/>
                  </a:rPr>
                  <a:t>ambiental.</a:t>
                </a:r>
                <a:endParaRPr lang="es-HN" sz="1000" b="0" kern="1200" dirty="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6" name="15 Flecha circular"/>
              <p:cNvSpPr/>
              <p:nvPr/>
            </p:nvSpPr>
            <p:spPr>
              <a:xfrm>
                <a:off x="2237894" y="1462699"/>
                <a:ext cx="552833" cy="480724"/>
              </a:xfrm>
              <a:prstGeom prst="circularArrow">
                <a:avLst/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matte">
                <a:bevelT w="50800" h="190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16 Flecha circular"/>
              <p:cNvSpPr/>
              <p:nvPr/>
            </p:nvSpPr>
            <p:spPr>
              <a:xfrm rot="10800000">
                <a:off x="2251450" y="1647593"/>
                <a:ext cx="552833" cy="480724"/>
              </a:xfrm>
              <a:prstGeom prst="circularArrow">
                <a:avLst/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matte">
                <a:bevelT w="50800" h="190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13 Forma libre"/>
              <p:cNvSpPr/>
              <p:nvPr/>
            </p:nvSpPr>
            <p:spPr>
              <a:xfrm>
                <a:off x="2443579" y="1544253"/>
                <a:ext cx="2278962" cy="2027338"/>
              </a:xfrm>
              <a:custGeom>
                <a:avLst/>
                <a:gdLst>
                  <a:gd name="connsiteX0" fmla="*/ 0 w 2278962"/>
                  <a:gd name="connsiteY0" fmla="*/ 2027337 h 2027337"/>
                  <a:gd name="connsiteX1" fmla="*/ 2278962 w 2278962"/>
                  <a:gd name="connsiteY1" fmla="*/ 0 h 2027337"/>
                  <a:gd name="connsiteX2" fmla="*/ 2278962 w 2278962"/>
                  <a:gd name="connsiteY2" fmla="*/ 2027337 h 2027337"/>
                  <a:gd name="connsiteX3" fmla="*/ 0 w 2278962"/>
                  <a:gd name="connsiteY3" fmla="*/ 2027337 h 2027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78962" h="2027337">
                    <a:moveTo>
                      <a:pt x="2278962" y="0"/>
                    </a:moveTo>
                    <a:cubicBezTo>
                      <a:pt x="2278962" y="1119667"/>
                      <a:pt x="1258636" y="2027337"/>
                      <a:pt x="0" y="2027337"/>
                    </a:cubicBezTo>
                    <a:lnTo>
                      <a:pt x="0" y="0"/>
                    </a:lnTo>
                    <a:lnTo>
                      <a:pt x="22789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bg2"/>
                </a:solidFill>
              </a:ln>
              <a:scene3d>
                <a:camera prst="orthographicFront"/>
                <a:lightRig rig="threePt" dir="t"/>
              </a:scene3d>
              <a:sp3d prstMaterial="metal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0" vert="horz" wrap="square" lIns="78232" tIns="78233" rIns="745725" bIns="67202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endParaRPr lang="es-HN" sz="1100" kern="1200" dirty="0">
                  <a:solidFill>
                    <a:schemeClr val="bg1"/>
                  </a:solidFill>
                  <a:latin typeface="Arial Narrow" pitchFamily="34" charset="0"/>
                </a:endParaRPr>
              </a:p>
              <a:p>
                <a:pPr lvl="0" algn="ctr" defTabSz="48895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endParaRPr lang="es-HN" sz="1600" kern="1200" dirty="0" smtClean="0">
                  <a:solidFill>
                    <a:schemeClr val="bg1"/>
                  </a:solidFill>
                  <a:latin typeface="Arial Narrow" pitchFamily="34" charset="0"/>
                </a:endParaRPr>
              </a:p>
              <a:p>
                <a:pPr lvl="0" algn="ctr" defTabSz="48895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endParaRPr lang="es-HN" sz="1600" kern="1200" dirty="0" smtClean="0">
                  <a:solidFill>
                    <a:schemeClr val="bg1"/>
                  </a:solidFill>
                  <a:latin typeface="Arial Narrow" pitchFamily="34" charset="0"/>
                </a:endParaRPr>
              </a:p>
              <a:p>
                <a:pPr lvl="0" algn="ctr" defTabSz="48895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es-HN" sz="1600" kern="1200" dirty="0" smtClean="0">
                    <a:solidFill>
                      <a:schemeClr val="bg1"/>
                    </a:solidFill>
                    <a:latin typeface="Arial Narrow" pitchFamily="34" charset="0"/>
                  </a:rPr>
                  <a:t>Un Estado moderno, transparente, responsable, </a:t>
                </a:r>
                <a:r>
                  <a:rPr lang="es-HN" sz="1600" kern="1200" dirty="0">
                    <a:solidFill>
                      <a:schemeClr val="bg1"/>
                    </a:solidFill>
                    <a:latin typeface="Arial Narrow" pitchFamily="34" charset="0"/>
                  </a:rPr>
                  <a:t>eficiente y  </a:t>
                </a:r>
                <a:r>
                  <a:rPr lang="es-HN" sz="1600" kern="1200" dirty="0" smtClean="0">
                    <a:solidFill>
                      <a:schemeClr val="bg1"/>
                    </a:solidFill>
                    <a:latin typeface="Arial Narrow" pitchFamily="34" charset="0"/>
                  </a:rPr>
                  <a:t>competitivo.</a:t>
                </a:r>
                <a:endParaRPr lang="es-HN" sz="1600" kern="1200" dirty="0">
                  <a:solidFill>
                    <a:schemeClr val="bg1"/>
                  </a:solidFill>
                  <a:latin typeface="Arial Narrow" pitchFamily="34" charset="0"/>
                </a:endParaRPr>
              </a:p>
              <a:p>
                <a:pPr lvl="0" algn="ctr" defTabSz="48895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endParaRPr lang="es-HN" sz="1100" kern="1200" dirty="0">
                  <a:solidFill>
                    <a:schemeClr val="bg1"/>
                  </a:solidFill>
                  <a:latin typeface="Arial Narrow" pitchFamily="34" charset="0"/>
                </a:endParaRPr>
              </a:p>
              <a:p>
                <a:pPr lvl="0" algn="ctr" defTabSz="48895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endParaRPr lang="es-HN" sz="1100" kern="12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18" name="17 Elipse"/>
            <p:cNvSpPr/>
            <p:nvPr/>
          </p:nvSpPr>
          <p:spPr>
            <a:xfrm>
              <a:off x="4133292" y="3573463"/>
              <a:ext cx="360040" cy="42821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HN" sz="3600" b="1" dirty="0" smtClean="0">
                  <a:solidFill>
                    <a:schemeClr val="bg1"/>
                  </a:solidFill>
                </a:rPr>
                <a:t>4</a:t>
              </a:r>
              <a:endParaRPr lang="es-AR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547505" y="351964"/>
            <a:ext cx="8087325" cy="948596"/>
            <a:chOff x="301672" y="854381"/>
            <a:chExt cx="2075369" cy="1539223"/>
          </a:xfrm>
          <a:gradFill flip="none" rotWithShape="1">
            <a:gsLst>
              <a:gs pos="58000">
                <a:schemeClr val="tx2"/>
              </a:gs>
              <a:gs pos="7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</p:grpSpPr>
        <p:sp>
          <p:nvSpPr>
            <p:cNvPr id="20" name="19 Rectángulo redondeado"/>
            <p:cNvSpPr/>
            <p:nvPr/>
          </p:nvSpPr>
          <p:spPr>
            <a:xfrm flipH="1">
              <a:off x="301672" y="854381"/>
              <a:ext cx="2075369" cy="1539223"/>
            </a:xfrm>
            <a:prstGeom prst="roundRect">
              <a:avLst/>
            </a:prstGeom>
            <a:grp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21" name="20 Rectángulo"/>
            <p:cNvSpPr/>
            <p:nvPr/>
          </p:nvSpPr>
          <p:spPr>
            <a:xfrm>
              <a:off x="336589" y="929519"/>
              <a:ext cx="2016497" cy="13889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s-MX" sz="2400" b="1" dirty="0" smtClean="0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VISIÓN </a:t>
              </a:r>
              <a:r>
                <a:rPr lang="es-MX" sz="2400" b="1" dirty="0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DE PAÍS 2010-2038</a:t>
              </a:r>
            </a:p>
            <a:p>
              <a:pPr algn="ctr">
                <a:defRPr/>
              </a:pPr>
              <a:r>
                <a:rPr lang="es-MX" sz="2400" b="1" dirty="0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PLAN DE NACIÓN </a:t>
              </a:r>
              <a:r>
                <a:rPr lang="es-MX" sz="2400" b="1" dirty="0" smtClean="0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2010-2022</a:t>
              </a:r>
              <a:endParaRPr lang="es-HN" sz="2400" b="1" dirty="0">
                <a:solidFill>
                  <a:schemeClr val="bg1"/>
                </a:solidFill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" name="2 CuadroTexto"/>
          <p:cNvSpPr txBox="1"/>
          <p:nvPr/>
        </p:nvSpPr>
        <p:spPr>
          <a:xfrm>
            <a:off x="5167403" y="1465728"/>
            <a:ext cx="32403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2200" dirty="0" smtClean="0"/>
              <a:t>Cumplimiento de </a:t>
            </a:r>
            <a:r>
              <a:rPr lang="es-HN" sz="2200" u="sng" dirty="0" smtClean="0"/>
              <a:t>Plan de Gobierno </a:t>
            </a:r>
            <a:r>
              <a:rPr lang="es-HN" sz="2200" dirty="0" smtClean="0"/>
              <a:t>sobre metas que establecen la creación del </a:t>
            </a:r>
            <a:r>
              <a:rPr lang="es-HN" sz="2200" u="sng" dirty="0" smtClean="0"/>
              <a:t>Marco Regulatorio de la Descentralización</a:t>
            </a:r>
            <a:r>
              <a:rPr lang="es-HN" sz="2200" dirty="0"/>
              <a:t>.</a:t>
            </a:r>
            <a:endParaRPr lang="es-AR" sz="22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5167403" y="3429000"/>
            <a:ext cx="32403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2200" dirty="0" smtClean="0"/>
              <a:t>Cumplimiento a las metas conforme a indicadores  establecidos en el </a:t>
            </a:r>
            <a:r>
              <a:rPr lang="es-HN" sz="2200" u="sng" dirty="0" smtClean="0"/>
              <a:t>Convenio Marco de PROADES </a:t>
            </a:r>
            <a:endParaRPr lang="es-AR" sz="2200" u="sng" dirty="0"/>
          </a:p>
        </p:txBody>
      </p:sp>
      <p:sp>
        <p:nvSpPr>
          <p:cNvPr id="5" name="4 Rectángulo"/>
          <p:cNvSpPr/>
          <p:nvPr/>
        </p:nvSpPr>
        <p:spPr>
          <a:xfrm>
            <a:off x="8459331" y="6182430"/>
            <a:ext cx="350998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b="1" dirty="0" smtClean="0"/>
              <a:t>4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353942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s-HN" b="1" dirty="0" smtClean="0"/>
              <a:t>MARCO REGULATORIO DE DESCENTRALIZACIÓN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HN" dirty="0" smtClean="0"/>
              <a:t>Política de Descentralización del Estado para el Desarrollo </a:t>
            </a:r>
            <a:r>
              <a:rPr lang="es-HN" b="1" dirty="0" smtClean="0"/>
              <a:t>(Aprobada)</a:t>
            </a:r>
          </a:p>
          <a:p>
            <a:r>
              <a:rPr lang="es-HN" dirty="0" smtClean="0"/>
              <a:t>Ley de Descentralización Hacia los Municipios (En Congreso Nacional)</a:t>
            </a:r>
          </a:p>
          <a:p>
            <a:r>
              <a:rPr lang="es-HN" dirty="0" smtClean="0"/>
              <a:t>Ley de Municipios (En Congreso Nacional)</a:t>
            </a:r>
          </a:p>
          <a:p>
            <a:r>
              <a:rPr lang="es-HN" dirty="0" smtClean="0"/>
              <a:t>Ley de Carrera Administrativa Municipal (En Congreso Nacional)</a:t>
            </a:r>
          </a:p>
          <a:p>
            <a:r>
              <a:rPr lang="es-HN" dirty="0" smtClean="0"/>
              <a:t>Ley de Finanzas Municipales (En Construcción)</a:t>
            </a:r>
          </a:p>
          <a:p>
            <a:r>
              <a:rPr lang="es-HN" dirty="0" smtClean="0"/>
              <a:t>Reforma Constitucional (En Construcción)</a:t>
            </a:r>
          </a:p>
          <a:p>
            <a:endParaRPr lang="es-HN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8634830" y="6237312"/>
            <a:ext cx="350998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b="1" dirty="0"/>
              <a:t>5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1002991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s-HN" sz="3800" b="1" dirty="0" smtClean="0"/>
              <a:t>CONFORMACIÓN DE COMISIÓN TÉCNICA</a:t>
            </a:r>
            <a:endParaRPr lang="es-HN" sz="3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328592"/>
          </a:xfrm>
        </p:spPr>
        <p:txBody>
          <a:bodyPr>
            <a:normAutofit fontScale="85000" lnSpcReduction="20000"/>
          </a:bodyPr>
          <a:lstStyle/>
          <a:p>
            <a:r>
              <a:rPr lang="es-HN" dirty="0" smtClean="0"/>
              <a:t>Secretaría del Interior y Población (SEIP)</a:t>
            </a:r>
          </a:p>
          <a:p>
            <a:r>
              <a:rPr lang="es-HN" dirty="0" smtClean="0"/>
              <a:t>Secretaría Técnica de Planificación y Cooperación Externa (SEPLAN)</a:t>
            </a:r>
          </a:p>
          <a:p>
            <a:r>
              <a:rPr lang="es-HN" dirty="0" smtClean="0"/>
              <a:t>Secretaría de Finanzas (SEFIN)</a:t>
            </a:r>
          </a:p>
          <a:p>
            <a:r>
              <a:rPr lang="es-HN" dirty="0" smtClean="0"/>
              <a:t>Secretaría de Educación (SE)</a:t>
            </a:r>
          </a:p>
          <a:p>
            <a:r>
              <a:rPr lang="es-HN" dirty="0" smtClean="0"/>
              <a:t>Fondo Hondureño de Inversión Social (FHIS)</a:t>
            </a:r>
          </a:p>
          <a:p>
            <a:r>
              <a:rPr lang="es-HN" dirty="0" smtClean="0"/>
              <a:t>Asociación de Municipios de Honduras (AMHON)</a:t>
            </a:r>
          </a:p>
          <a:p>
            <a:r>
              <a:rPr lang="es-HN" dirty="0" smtClean="0"/>
              <a:t>FOPRIDEH</a:t>
            </a:r>
          </a:p>
          <a:p>
            <a:r>
              <a:rPr lang="es-HN" dirty="0" smtClean="0"/>
              <a:t>Grupo Sociedad Civil</a:t>
            </a:r>
          </a:p>
          <a:p>
            <a:r>
              <a:rPr lang="es-HN" dirty="0" smtClean="0"/>
              <a:t>Mesa de Cooperantes en Descentralización</a:t>
            </a:r>
          </a:p>
          <a:p>
            <a:r>
              <a:rPr lang="es-HN" dirty="0" smtClean="0"/>
              <a:t>Universidad Nacional Autónoma de Honduras (UNAH)</a:t>
            </a:r>
          </a:p>
          <a:p>
            <a:r>
              <a:rPr lang="es-HN" dirty="0" smtClean="0"/>
              <a:t>Proyecto NEXOS (AID)</a:t>
            </a:r>
          </a:p>
        </p:txBody>
      </p:sp>
      <p:sp>
        <p:nvSpPr>
          <p:cNvPr id="5" name="4 Rectángulo"/>
          <p:cNvSpPr/>
          <p:nvPr/>
        </p:nvSpPr>
        <p:spPr>
          <a:xfrm>
            <a:off x="8634830" y="6309320"/>
            <a:ext cx="350998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b="1" dirty="0" smtClean="0"/>
              <a:t>6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3865194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4968552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es-HN" dirty="0"/>
              <a:t>Establecer el marco legal e institucional para dirigir, administrar, coordinar, e impulsar la descentralización </a:t>
            </a:r>
            <a:r>
              <a:rPr lang="es-HN" dirty="0" smtClean="0"/>
              <a:t>…</a:t>
            </a:r>
            <a:endParaRPr lang="es-AR" dirty="0"/>
          </a:p>
          <a:p>
            <a:pPr lvl="0" algn="just"/>
            <a:r>
              <a:rPr lang="es-HN" dirty="0"/>
              <a:t>Definir y contribuir a regular las competencias privativas del nivel municipal, las reservadas a  las entidades del nivel </a:t>
            </a:r>
            <a:r>
              <a:rPr lang="es-HN" dirty="0" smtClean="0"/>
              <a:t>central y las que pueden ser objeto de descentralización…</a:t>
            </a:r>
            <a:endParaRPr lang="es-AR" dirty="0"/>
          </a:p>
          <a:p>
            <a:pPr lvl="0" algn="just"/>
            <a:r>
              <a:rPr lang="es-HN" dirty="0"/>
              <a:t>Establecer las normas, procedimientos y herramientas para planificar, presupuestar, ejecutar, así como supervisar y evaluar el proceso de  descentralización del </a:t>
            </a:r>
            <a:r>
              <a:rPr lang="es-HN" dirty="0" smtClean="0"/>
              <a:t>Estado…</a:t>
            </a:r>
            <a:endParaRPr lang="es-AR" dirty="0"/>
          </a:p>
        </p:txBody>
      </p:sp>
      <p:sp>
        <p:nvSpPr>
          <p:cNvPr id="4" name="3 Rectángulo redondeado"/>
          <p:cNvSpPr/>
          <p:nvPr/>
        </p:nvSpPr>
        <p:spPr>
          <a:xfrm>
            <a:off x="6228184" y="6237312"/>
            <a:ext cx="2880320" cy="5760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sz="2400" b="1" dirty="0" smtClean="0"/>
              <a:t>Artículo. 1</a:t>
            </a:r>
            <a:endParaRPr lang="es-HN" sz="2400" b="1" dirty="0"/>
          </a:p>
        </p:txBody>
      </p:sp>
      <p:sp>
        <p:nvSpPr>
          <p:cNvPr id="6" name="5 Rectángulo"/>
          <p:cNvSpPr/>
          <p:nvPr/>
        </p:nvSpPr>
        <p:spPr>
          <a:xfrm>
            <a:off x="107504" y="6381328"/>
            <a:ext cx="350998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b="1" dirty="0" smtClean="0"/>
              <a:t>8</a:t>
            </a:r>
            <a:endParaRPr lang="es-AR" b="1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23528" y="188640"/>
            <a:ext cx="8229600" cy="11430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HN" sz="4000" b="1" dirty="0"/>
              <a:t>OBJETO DE LA LEY:</a:t>
            </a:r>
            <a:endParaRPr lang="es-HN" sz="3800" b="1" dirty="0"/>
          </a:p>
        </p:txBody>
      </p:sp>
    </p:spTree>
    <p:extLst>
      <p:ext uri="{BB962C8B-B14F-4D97-AF65-F5344CB8AC3E}">
        <p14:creationId xmlns:p14="http://schemas.microsoft.com/office/powerpoint/2010/main" val="562301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bg2"/>
          </a:solidFill>
        </p:spPr>
        <p:txBody>
          <a:bodyPr/>
          <a:lstStyle/>
          <a:p>
            <a:pPr algn="l"/>
            <a:r>
              <a:rPr lang="es-HN" b="1" dirty="0" smtClean="0"/>
              <a:t>DESCENTRALIZACIÓN DEL ESTADO</a:t>
            </a:r>
            <a:endParaRPr lang="es-HN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buNone/>
            </a:pPr>
            <a:r>
              <a:rPr lang="es-HN" dirty="0"/>
              <a:t>La descentralización es la modalidad de intervención del Estado, mediante la cual éste por medio de las entidades del nivel central, transfiere competencias, autoridad y recursos a los municipios </a:t>
            </a:r>
            <a:r>
              <a:rPr lang="es-HN" dirty="0" smtClean="0"/>
              <a:t>a través de </a:t>
            </a:r>
            <a:r>
              <a:rPr lang="es-HN" dirty="0"/>
              <a:t>sus respectivos gobiernos, de forma gradual, progresiva, ordenada y responsable. </a:t>
            </a:r>
            <a:endParaRPr lang="es-HN" dirty="0" smtClean="0"/>
          </a:p>
          <a:p>
            <a:pPr marL="0" lvl="0" indent="0" algn="just">
              <a:buNone/>
            </a:pPr>
            <a:r>
              <a:rPr lang="es-HN" dirty="0" smtClean="0"/>
              <a:t>Esta modalidad, </a:t>
            </a:r>
            <a:r>
              <a:rPr lang="es-HN" dirty="0"/>
              <a:t>está orientada a contribuir al logro de los objetivos y metas prescritos en la Visión de País, en los lineamientos e indicadores del Plan de Nación de Honduras y en los planes de descentralización.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6228184" y="6237312"/>
            <a:ext cx="2880320" cy="5760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sz="2400" b="1" dirty="0" smtClean="0"/>
              <a:t>Artículo. 4</a:t>
            </a:r>
            <a:endParaRPr lang="es-HN" sz="2400" b="1" dirty="0"/>
          </a:p>
        </p:txBody>
      </p:sp>
      <p:sp>
        <p:nvSpPr>
          <p:cNvPr id="6" name="5 Rectángulo"/>
          <p:cNvSpPr/>
          <p:nvPr/>
        </p:nvSpPr>
        <p:spPr>
          <a:xfrm>
            <a:off x="107504" y="6381328"/>
            <a:ext cx="350998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b="1" dirty="0"/>
              <a:t>7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2821415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18 Conector recto"/>
          <p:cNvCxnSpPr/>
          <p:nvPr/>
        </p:nvCxnSpPr>
        <p:spPr>
          <a:xfrm>
            <a:off x="4946790" y="2337133"/>
            <a:ext cx="0" cy="13198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Rectángulo redondeado"/>
          <p:cNvSpPr/>
          <p:nvPr/>
        </p:nvSpPr>
        <p:spPr>
          <a:xfrm>
            <a:off x="1043608" y="4568586"/>
            <a:ext cx="7560840" cy="1956758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49795" y="1"/>
            <a:ext cx="7772400" cy="980727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HN" sz="2800" b="1" dirty="0"/>
              <a:t>MARCO INSTITUCIONAL PARA LA DESCENTRALIZACIÓN </a:t>
            </a:r>
            <a:r>
              <a:rPr lang="es-HN" sz="2800" b="1" dirty="0" smtClean="0"/>
              <a:t>DEL ESTADO</a:t>
            </a:r>
            <a:endParaRPr lang="es-HN" sz="28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1028684" y="980728"/>
            <a:ext cx="7560840" cy="3539679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16 Rectángulo redondeado"/>
          <p:cNvSpPr/>
          <p:nvPr/>
        </p:nvSpPr>
        <p:spPr>
          <a:xfrm>
            <a:off x="3843445" y="5230677"/>
            <a:ext cx="1961166" cy="63257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sz="2000" b="1" dirty="0" smtClean="0"/>
              <a:t>Municipios</a:t>
            </a:r>
          </a:p>
        </p:txBody>
      </p:sp>
      <p:sp>
        <p:nvSpPr>
          <p:cNvPr id="21" name="20 Elipse"/>
          <p:cNvSpPr/>
          <p:nvPr/>
        </p:nvSpPr>
        <p:spPr>
          <a:xfrm rot="16200000">
            <a:off x="-1099465" y="2181672"/>
            <a:ext cx="3058668" cy="51276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b="1" dirty="0" smtClean="0"/>
              <a:t>Gobierno Central</a:t>
            </a:r>
            <a:endParaRPr lang="es-AR" b="1" dirty="0"/>
          </a:p>
        </p:txBody>
      </p:sp>
      <p:sp>
        <p:nvSpPr>
          <p:cNvPr id="22" name="21 Elipse"/>
          <p:cNvSpPr/>
          <p:nvPr/>
        </p:nvSpPr>
        <p:spPr>
          <a:xfrm rot="16200000">
            <a:off x="-1099465" y="5072284"/>
            <a:ext cx="3058668" cy="51276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b="1" dirty="0" smtClean="0"/>
              <a:t>Gobierno Municipal</a:t>
            </a:r>
            <a:endParaRPr lang="es-AR" b="1" dirty="0"/>
          </a:p>
        </p:txBody>
      </p:sp>
      <p:grpSp>
        <p:nvGrpSpPr>
          <p:cNvPr id="29" name="28 Grupo"/>
          <p:cNvGrpSpPr/>
          <p:nvPr/>
        </p:nvGrpSpPr>
        <p:grpSpPr>
          <a:xfrm>
            <a:off x="1572414" y="1223721"/>
            <a:ext cx="6167938" cy="3069375"/>
            <a:chOff x="1356390" y="1079705"/>
            <a:chExt cx="6167938" cy="3069375"/>
          </a:xfrm>
        </p:grpSpPr>
        <p:cxnSp>
          <p:nvCxnSpPr>
            <p:cNvPr id="25" name="24 Conector recto"/>
            <p:cNvCxnSpPr/>
            <p:nvPr/>
          </p:nvCxnSpPr>
          <p:spPr>
            <a:xfrm>
              <a:off x="2339752" y="2564904"/>
              <a:ext cx="1728192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27 Grupo"/>
            <p:cNvGrpSpPr/>
            <p:nvPr/>
          </p:nvGrpSpPr>
          <p:grpSpPr>
            <a:xfrm>
              <a:off x="1356390" y="1079705"/>
              <a:ext cx="6167938" cy="3069375"/>
              <a:chOff x="1212370" y="992698"/>
              <a:chExt cx="6167938" cy="3069375"/>
            </a:xfrm>
          </p:grpSpPr>
          <p:cxnSp>
            <p:nvCxnSpPr>
              <p:cNvPr id="27" name="26 Conector recto"/>
              <p:cNvCxnSpPr/>
              <p:nvPr/>
            </p:nvCxnSpPr>
            <p:spPr>
              <a:xfrm>
                <a:off x="4586746" y="1556792"/>
                <a:ext cx="0" cy="432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" name="2 Grupo"/>
              <p:cNvGrpSpPr/>
              <p:nvPr/>
            </p:nvGrpSpPr>
            <p:grpSpPr>
              <a:xfrm>
                <a:off x="1212370" y="2003795"/>
                <a:ext cx="6167938" cy="2058278"/>
                <a:chOff x="151588" y="2512721"/>
                <a:chExt cx="7866354" cy="3262019"/>
              </a:xfrm>
            </p:grpSpPr>
            <p:sp>
              <p:nvSpPr>
                <p:cNvPr id="6" name="5 Rectángulo redondeado"/>
                <p:cNvSpPr/>
                <p:nvPr/>
              </p:nvSpPr>
              <p:spPr>
                <a:xfrm>
                  <a:off x="3211739" y="2512721"/>
                  <a:ext cx="2541023" cy="1349930"/>
                </a:xfrm>
                <a:prstGeom prst="round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HN" sz="2000" b="1" dirty="0" smtClean="0"/>
                    <a:t>CEDE</a:t>
                  </a:r>
                </a:p>
                <a:p>
                  <a:pPr algn="ctr"/>
                  <a:r>
                    <a:rPr lang="es-HN" sz="1600" b="1" dirty="0" smtClean="0"/>
                    <a:t>Directorio</a:t>
                  </a:r>
                </a:p>
                <a:p>
                  <a:pPr algn="ctr"/>
                  <a:r>
                    <a:rPr lang="es-HN" sz="1600" b="1" dirty="0" smtClean="0"/>
                    <a:t>Secretaría Ejecutiva</a:t>
                  </a:r>
                </a:p>
              </p:txBody>
            </p:sp>
            <p:sp>
              <p:nvSpPr>
                <p:cNvPr id="9" name="8 Rectángulo redondeado"/>
                <p:cNvSpPr/>
                <p:nvPr/>
              </p:nvSpPr>
              <p:spPr>
                <a:xfrm>
                  <a:off x="151588" y="2512721"/>
                  <a:ext cx="2304256" cy="1292911"/>
                </a:xfrm>
                <a:prstGeom prst="roundRect">
                  <a:avLst/>
                </a:prstGeom>
                <a:solidFill>
                  <a:schemeClr val="bg1"/>
                </a:solidFill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HN" sz="1600" b="1" dirty="0" smtClean="0"/>
                    <a:t>Consultivos:</a:t>
                  </a:r>
                </a:p>
                <a:p>
                  <a:pPr algn="ctr"/>
                  <a:r>
                    <a:rPr lang="es-HN" sz="1600" dirty="0" smtClean="0"/>
                    <a:t>FND</a:t>
                  </a:r>
                </a:p>
                <a:p>
                  <a:pPr algn="ctr"/>
                  <a:r>
                    <a:rPr lang="es-HN" sz="1400" dirty="0" smtClean="0"/>
                    <a:t>Consejos Regionales</a:t>
                  </a:r>
                  <a:endParaRPr lang="es-HN" sz="1400" dirty="0"/>
                </a:p>
              </p:txBody>
            </p:sp>
            <p:sp>
              <p:nvSpPr>
                <p:cNvPr id="8" name="7 Rectángulo redondeado"/>
                <p:cNvSpPr/>
                <p:nvPr/>
              </p:nvSpPr>
              <p:spPr>
                <a:xfrm>
                  <a:off x="854715" y="4766627"/>
                  <a:ext cx="7163227" cy="1008113"/>
                </a:xfrm>
                <a:prstGeom prst="round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HN" sz="1600" b="1" dirty="0" smtClean="0"/>
                    <a:t>Secretarías de Estado, Entidades Desconcentradas y las Empresas e Institutos Públicos </a:t>
                  </a:r>
                </a:p>
              </p:txBody>
            </p:sp>
          </p:grpSp>
          <p:sp>
            <p:nvSpPr>
              <p:cNvPr id="26" name="25 Rectángulo redondeado"/>
              <p:cNvSpPr/>
              <p:nvPr/>
            </p:nvSpPr>
            <p:spPr>
              <a:xfrm>
                <a:off x="3771862" y="992698"/>
                <a:ext cx="1806747" cy="636102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HN" sz="1600" b="1" dirty="0" smtClean="0"/>
                  <a:t>Presidencia de la República</a:t>
                </a:r>
              </a:p>
            </p:txBody>
          </p:sp>
        </p:grpSp>
      </p:grpSp>
      <p:sp>
        <p:nvSpPr>
          <p:cNvPr id="30" name="29 CuadroTexto"/>
          <p:cNvSpPr txBox="1"/>
          <p:nvPr/>
        </p:nvSpPr>
        <p:spPr>
          <a:xfrm>
            <a:off x="1331640" y="609329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dirty="0" smtClean="0"/>
              <a:t>Receptores Únicos de la Descentralización (Artículo 18)</a:t>
            </a:r>
            <a:endParaRPr lang="es-AR" dirty="0"/>
          </a:p>
        </p:txBody>
      </p:sp>
      <p:sp>
        <p:nvSpPr>
          <p:cNvPr id="24" name="23 Rectángulo"/>
          <p:cNvSpPr/>
          <p:nvPr/>
        </p:nvSpPr>
        <p:spPr>
          <a:xfrm>
            <a:off x="8604448" y="6410039"/>
            <a:ext cx="504056" cy="4061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b="1" dirty="0" smtClean="0"/>
              <a:t>8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394488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912</Words>
  <Application>Microsoft Macintosh PowerPoint</Application>
  <PresentationFormat>On-screen Show (4:3)</PresentationFormat>
  <Paragraphs>137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Tema de Office</vt:lpstr>
      <vt:lpstr>Avances en la descentralización en Honduras</vt:lpstr>
      <vt:lpstr>ANTECEDENTES DE LA DESCENTRALIZACIÓN EN HONDURAS</vt:lpstr>
      <vt:lpstr>PowerPoint Presentation</vt:lpstr>
      <vt:lpstr>PowerPoint Presentation</vt:lpstr>
      <vt:lpstr>MARCO REGULATORIO DE DESCENTRALIZACIÓN</vt:lpstr>
      <vt:lpstr>CONFORMACIÓN DE COMISIÓN TÉCNICA</vt:lpstr>
      <vt:lpstr>PowerPoint Presentation</vt:lpstr>
      <vt:lpstr>DESCENTRALIZACIÓN DEL ESTADO</vt:lpstr>
      <vt:lpstr>MARCO INSTITUCIONAL PARA LA DESCENTRALIZACIÓN DEL ESTADO</vt:lpstr>
      <vt:lpstr>Retos y Desafíos</vt:lpstr>
      <vt:lpstr>PowerPoint Presentation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LEY DE DESCENTRALIZACIÓN TERRITORIAL PARA EL DESARROLLO</dc:title>
  <dc:creator>Rodolfo</dc:creator>
  <cp:lastModifiedBy>Willem Vervaeke</cp:lastModifiedBy>
  <cp:revision>91</cp:revision>
  <cp:lastPrinted>2013-05-20T17:43:15Z</cp:lastPrinted>
  <dcterms:created xsi:type="dcterms:W3CDTF">2012-02-08T20:48:13Z</dcterms:created>
  <dcterms:modified xsi:type="dcterms:W3CDTF">2013-06-12T13:50:35Z</dcterms:modified>
</cp:coreProperties>
</file>