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261" r:id="rId5"/>
    <p:sldId id="264" r:id="rId6"/>
    <p:sldId id="263" r:id="rId7"/>
    <p:sldId id="265" r:id="rId8"/>
    <p:sldId id="262" r:id="rId9"/>
    <p:sldId id="267" r:id="rId10"/>
    <p:sldId id="268" r:id="rId11"/>
    <p:sldId id="274" r:id="rId12"/>
    <p:sldId id="271" r:id="rId13"/>
    <p:sldId id="272" r:id="rId14"/>
    <p:sldId id="276" r:id="rId15"/>
  </p:sldIdLst>
  <p:sldSz cx="9144000" cy="6858000" type="screen4x3"/>
  <p:notesSz cx="6797675" cy="9926638"/>
  <p:defaultTextStyle>
    <a:defPPr>
      <a:defRPr lang="en-GB"/>
    </a:defPPr>
    <a:lvl1pPr algn="l" rtl="0" fontAlgn="base">
      <a:spcBef>
        <a:spcPct val="0"/>
      </a:spcBef>
      <a:spcAft>
        <a:spcPct val="0"/>
      </a:spcAft>
      <a:defRPr sz="7600" b="1" kern="1200">
        <a:solidFill>
          <a:srgbClr val="FFD624"/>
        </a:solidFill>
        <a:latin typeface="Verdana" pitchFamily="34" charset="0"/>
        <a:ea typeface="+mn-ea"/>
        <a:cs typeface="+mn-cs"/>
      </a:defRPr>
    </a:lvl1pPr>
    <a:lvl2pPr marL="457200" algn="l" rtl="0" fontAlgn="base">
      <a:spcBef>
        <a:spcPct val="0"/>
      </a:spcBef>
      <a:spcAft>
        <a:spcPct val="0"/>
      </a:spcAft>
      <a:defRPr sz="7600" b="1" kern="1200">
        <a:solidFill>
          <a:srgbClr val="FFD624"/>
        </a:solidFill>
        <a:latin typeface="Verdana" pitchFamily="34" charset="0"/>
        <a:ea typeface="+mn-ea"/>
        <a:cs typeface="+mn-cs"/>
      </a:defRPr>
    </a:lvl2pPr>
    <a:lvl3pPr marL="914400" algn="l" rtl="0" fontAlgn="base">
      <a:spcBef>
        <a:spcPct val="0"/>
      </a:spcBef>
      <a:spcAft>
        <a:spcPct val="0"/>
      </a:spcAft>
      <a:defRPr sz="7600" b="1" kern="1200">
        <a:solidFill>
          <a:srgbClr val="FFD624"/>
        </a:solidFill>
        <a:latin typeface="Verdana" pitchFamily="34" charset="0"/>
        <a:ea typeface="+mn-ea"/>
        <a:cs typeface="+mn-cs"/>
      </a:defRPr>
    </a:lvl3pPr>
    <a:lvl4pPr marL="1371600" algn="l" rtl="0" fontAlgn="base">
      <a:spcBef>
        <a:spcPct val="0"/>
      </a:spcBef>
      <a:spcAft>
        <a:spcPct val="0"/>
      </a:spcAft>
      <a:defRPr sz="7600" b="1" kern="1200">
        <a:solidFill>
          <a:srgbClr val="FFD624"/>
        </a:solidFill>
        <a:latin typeface="Verdana" pitchFamily="34" charset="0"/>
        <a:ea typeface="+mn-ea"/>
        <a:cs typeface="+mn-cs"/>
      </a:defRPr>
    </a:lvl4pPr>
    <a:lvl5pPr marL="1828800" algn="l" rtl="0" fontAlgn="base">
      <a:spcBef>
        <a:spcPct val="0"/>
      </a:spcBef>
      <a:spcAft>
        <a:spcPct val="0"/>
      </a:spcAft>
      <a:defRPr sz="7600" b="1" kern="1200">
        <a:solidFill>
          <a:srgbClr val="FFD624"/>
        </a:solidFill>
        <a:latin typeface="Verdana" pitchFamily="34" charset="0"/>
        <a:ea typeface="+mn-ea"/>
        <a:cs typeface="+mn-cs"/>
      </a:defRPr>
    </a:lvl5pPr>
    <a:lvl6pPr marL="2286000" algn="l" defTabSz="914400" rtl="0" eaLnBrk="1" latinLnBrk="0" hangingPunct="1">
      <a:defRPr sz="7600" b="1" kern="1200">
        <a:solidFill>
          <a:srgbClr val="FFD624"/>
        </a:solidFill>
        <a:latin typeface="Verdana" pitchFamily="34" charset="0"/>
        <a:ea typeface="+mn-ea"/>
        <a:cs typeface="+mn-cs"/>
      </a:defRPr>
    </a:lvl6pPr>
    <a:lvl7pPr marL="2743200" algn="l" defTabSz="914400" rtl="0" eaLnBrk="1" latinLnBrk="0" hangingPunct="1">
      <a:defRPr sz="7600" b="1" kern="1200">
        <a:solidFill>
          <a:srgbClr val="FFD624"/>
        </a:solidFill>
        <a:latin typeface="Verdana" pitchFamily="34" charset="0"/>
        <a:ea typeface="+mn-ea"/>
        <a:cs typeface="+mn-cs"/>
      </a:defRPr>
    </a:lvl7pPr>
    <a:lvl8pPr marL="3200400" algn="l" defTabSz="914400" rtl="0" eaLnBrk="1" latinLnBrk="0" hangingPunct="1">
      <a:defRPr sz="7600" b="1" kern="1200">
        <a:solidFill>
          <a:srgbClr val="FFD624"/>
        </a:solidFill>
        <a:latin typeface="Verdana" pitchFamily="34" charset="0"/>
        <a:ea typeface="+mn-ea"/>
        <a:cs typeface="+mn-cs"/>
      </a:defRPr>
    </a:lvl8pPr>
    <a:lvl9pPr marL="3657600" algn="l" defTabSz="914400" rtl="0" eaLnBrk="1" latinLnBrk="0" hangingPunct="1">
      <a:defRPr sz="7600" b="1" kern="1200">
        <a:solidFill>
          <a:srgbClr val="FFD62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28F8"/>
    <a:srgbClr val="0F5494"/>
    <a:srgbClr val="75195B"/>
    <a:srgbClr val="EE8032"/>
    <a:srgbClr val="EE7D32"/>
    <a:srgbClr val="3E7E93"/>
    <a:srgbClr val="38D4D6"/>
    <a:srgbClr val="FFD624"/>
    <a:srgbClr val="3166CF"/>
    <a:srgbClr val="3E6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371" autoAdjust="0"/>
  </p:normalViewPr>
  <p:slideViewPr>
    <p:cSldViewPr>
      <p:cViewPr varScale="1">
        <p:scale>
          <a:sx n="79" d="100"/>
          <a:sy n="79" d="100"/>
        </p:scale>
        <p:origin x="-1474"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2850" y="-7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pPr>
              <a:defRPr/>
            </a:pPr>
            <a:fld id="{5EC7A9CE-B5D3-4830-AA57-DD8049CE9F26}" type="slidenum">
              <a:rPr lang="en-GB"/>
              <a:pPr>
                <a:defRPr/>
              </a:pPr>
              <a:t>‹#›</a:t>
            </a:fld>
            <a:endParaRPr lang="en-GB"/>
          </a:p>
        </p:txBody>
      </p:sp>
    </p:spTree>
    <p:extLst>
      <p:ext uri="{BB962C8B-B14F-4D97-AF65-F5344CB8AC3E}">
        <p14:creationId xmlns:p14="http://schemas.microsoft.com/office/powerpoint/2010/main" val="1500096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pPr>
              <a:defRPr/>
            </a:pPr>
            <a:endParaRPr lang="en-GB"/>
          </a:p>
        </p:txBody>
      </p:sp>
      <p:sp>
        <p:nvSpPr>
          <p:cNvPr id="819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pPr>
              <a:defRPr/>
            </a:pPr>
            <a:fld id="{36441B25-C4D1-47DB-817D-B9C4FC5392FB}" type="slidenum">
              <a:rPr lang="en-GB"/>
              <a:pPr>
                <a:defRPr/>
              </a:pPr>
              <a:t>‹#›</a:t>
            </a:fld>
            <a:endParaRPr lang="en-GB"/>
          </a:p>
        </p:txBody>
      </p:sp>
    </p:spTree>
    <p:extLst>
      <p:ext uri="{BB962C8B-B14F-4D97-AF65-F5344CB8AC3E}">
        <p14:creationId xmlns:p14="http://schemas.microsoft.com/office/powerpoint/2010/main" val="8074065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Shared experiences includes the financial crises, resulting recession, and general social unrest resulting from too much unemployment. </a:t>
            </a:r>
          </a:p>
          <a:p>
            <a:r>
              <a:rPr lang="en-GB" dirty="0" smtClean="0"/>
              <a:t>Employment is a necessary precondition for a healthy economy as well as for well-functioning, prosperous and happy societies.</a:t>
            </a:r>
          </a:p>
          <a:p>
            <a:r>
              <a:rPr lang="en-GB" dirty="0" smtClean="0"/>
              <a:t>Youth Unemployment is a major problem that effects both developing countries as well as the EU</a:t>
            </a:r>
          </a:p>
          <a:p>
            <a:r>
              <a:rPr lang="en-GB" dirty="0" smtClean="0"/>
              <a:t>As will be outlined in this presentation, the EU set targets for 2020 which include employment targets.</a:t>
            </a:r>
            <a:r>
              <a:rPr lang="en-GB" baseline="0" dirty="0" smtClean="0"/>
              <a:t> Every year an Annual Growth Strategy is made to</a:t>
            </a:r>
            <a:r>
              <a:rPr lang="en-GB" dirty="0" smtClean="0"/>
              <a:t> set out the priorities</a:t>
            </a:r>
            <a:r>
              <a:rPr lang="en-GB" baseline="0" dirty="0" smtClean="0"/>
              <a:t> aligned with the EU 2020 strategy. The European Employment Strategy work in tandem with these policies all aimed at boosting employment.</a:t>
            </a:r>
            <a:endParaRPr lang="en-GB" dirty="0" smtClean="0"/>
          </a:p>
          <a:p>
            <a:r>
              <a:rPr lang="en-GB" dirty="0" smtClean="0"/>
              <a:t>Through the measures mentioned in this presentation, and particularly those concerned with the Employment Package of the European Employment Strategy, initiatives are being implemented to support employment through:</a:t>
            </a:r>
          </a:p>
          <a:p>
            <a:r>
              <a:rPr lang="en-GB" dirty="0" smtClean="0"/>
              <a:t>Supporting job creation: reducing taxes on labour, using hiring subsidies effectively, and exploiting the potential of key sectors, such as green economy, ICT, or health and care sector.</a:t>
            </a:r>
          </a:p>
          <a:p>
            <a:r>
              <a:rPr lang="en-GB" dirty="0" smtClean="0"/>
              <a:t>Restoring labour market dynamics: helping workers succeed when changing jobs or getting back into work, mobilising all actors to implement the reforms required, investing in skills based on better forecasting and monitoring of needs, promoting the free movement of workers</a:t>
            </a:r>
          </a:p>
          <a:p>
            <a:r>
              <a:rPr lang="en-GB" dirty="0" smtClean="0"/>
              <a:t>Governance of Employment Policies: reinforcing their monitoring with the EU countries so that employment and social concerns do not lag behind economic ones. </a:t>
            </a:r>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2</a:t>
            </a:fld>
            <a:endParaRPr lang="en-GB"/>
          </a:p>
        </p:txBody>
      </p:sp>
    </p:spTree>
    <p:extLst>
      <p:ext uri="{BB962C8B-B14F-4D97-AF65-F5344CB8AC3E}">
        <p14:creationId xmlns:p14="http://schemas.microsoft.com/office/powerpoint/2010/main" val="212941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p:spPr>
        <p:txBody>
          <a:bodyPr/>
          <a:lstStyle/>
          <a:p>
            <a:r>
              <a:rPr lang="en-GB" sz="1000" dirty="0"/>
              <a:t>To ensure that the Europe 2020 strategy delivers, a strong and effective system of economic governance has been set up to coordinate policy actions between the EU and national levels. At the heart of these is a yearly cycle of economic policy coordination (European Semester) with EU level policy guidance by the European Commission and Council, reform commitments by the Member States and country-specific recommendations prepared by the Commission and endorsed at the highest level by national leaders in the European Council. These recommendations should then be taken on board in the Member States' policies and budgets.</a:t>
            </a:r>
          </a:p>
          <a:p>
            <a:endParaRPr lang="en-GB" sz="1000" dirty="0"/>
          </a:p>
          <a:p>
            <a:r>
              <a:rPr lang="en-GB" sz="1000" dirty="0"/>
              <a:t>Seven ‘flagship initiatives’ provide a framework supporting the Europe 2020 priorities. Three fall under the areas of employment, social affairs and inclusion :</a:t>
            </a:r>
          </a:p>
          <a:p>
            <a:r>
              <a:rPr lang="en-GB" sz="1000" dirty="0"/>
              <a:t>-Youth on the move:  to improve young people's chances of finding a job by helping students and trainees gain experience in other countries, and improving the quality and attractiveness of education and training in Europe; </a:t>
            </a:r>
          </a:p>
          <a:p>
            <a:r>
              <a:rPr lang="en-GB" sz="1000" dirty="0"/>
              <a:t>-An agenda for new skills and jobs: aims to give fresh momentum to labour market reforms to help people gain the right skills for future jobs, to create new jobs and overhaul EU employment legislation; </a:t>
            </a:r>
          </a:p>
          <a:p>
            <a:r>
              <a:rPr lang="en-GB" sz="1000" dirty="0"/>
              <a:t>-European platform against poverty and social exclusion: aims to bolster work at all levels to reach the agreed EU headline target of lifting at least 20 million people out of poverty and exclusion by 2020. </a:t>
            </a:r>
          </a:p>
          <a:p>
            <a:endParaRPr lang="en-GB" sz="1000" dirty="0"/>
          </a:p>
          <a:p>
            <a:r>
              <a:rPr lang="en-GB" sz="1000" dirty="0"/>
              <a:t>.</a:t>
            </a:r>
          </a:p>
          <a:p>
            <a:endParaRPr lang="en-US" sz="10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strategy is focused on five ambitious goals in the areas of employment, innovation, education, poverty reduction and climate/energy. </a:t>
            </a:r>
          </a:p>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5</a:t>
            </a:fld>
            <a:endParaRPr lang="en-GB"/>
          </a:p>
        </p:txBody>
      </p:sp>
    </p:spTree>
    <p:extLst>
      <p:ext uri="{BB962C8B-B14F-4D97-AF65-F5344CB8AC3E}">
        <p14:creationId xmlns:p14="http://schemas.microsoft.com/office/powerpoint/2010/main" val="2931904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AGS</a:t>
            </a:r>
            <a:r>
              <a:rPr lang="en-US" baseline="0" dirty="0" smtClean="0"/>
              <a:t> sets out priorities at the EU level and for member states, and signals the beginning of the European Semester. </a:t>
            </a:r>
          </a:p>
          <a:p>
            <a:endParaRPr lang="en-US" baseline="0" dirty="0" smtClean="0"/>
          </a:p>
          <a:p>
            <a:r>
              <a:rPr lang="en-US" baseline="0" dirty="0" smtClean="0"/>
              <a:t>Of particular important for the purposes of this presentation however is the annex to the AGS entitled the "Draft Joint Employment Report" This will be delved into in the following slides.</a:t>
            </a:r>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6</a:t>
            </a:fld>
            <a:endParaRPr lang="en-GB"/>
          </a:p>
        </p:txBody>
      </p:sp>
    </p:spTree>
    <p:extLst>
      <p:ext uri="{BB962C8B-B14F-4D97-AF65-F5344CB8AC3E}">
        <p14:creationId xmlns:p14="http://schemas.microsoft.com/office/powerpoint/2010/main" val="1508701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Labour</a:t>
            </a:r>
            <a:r>
              <a:rPr lang="en-US" baseline="0" dirty="0" smtClean="0"/>
              <a:t> market conditions have shown some weaknesses post-recession. Job creation is clearly a major objective of the European Commission and there is no doubt that there is still work to do in this area.</a:t>
            </a:r>
          </a:p>
          <a:p>
            <a:endParaRPr lang="en-US" baseline="0" dirty="0" smtClean="0"/>
          </a:p>
          <a:p>
            <a:r>
              <a:rPr lang="en-US" baseline="0" dirty="0" smtClean="0"/>
              <a:t>Matching jobs across the EU is vital, especially with an eye to encouraging cross-border employment opportunities which is a key priority of the Commission. Preventing disenchantment and seeking to prevent the long-term unemployment trap is vital. There is a need to make sure keep searching for jobs and in the </a:t>
            </a:r>
            <a:r>
              <a:rPr lang="en-US" baseline="0" dirty="0" err="1" smtClean="0"/>
              <a:t>labour</a:t>
            </a:r>
            <a:r>
              <a:rPr lang="en-US" baseline="0" dirty="0" smtClean="0"/>
              <a:t> force while working to facilitate new employment opportunities for this group. As far as youth unemployment, a very important policy area that will be expanded on later, rapid transition from school to work is essential.</a:t>
            </a:r>
          </a:p>
          <a:p>
            <a:endParaRPr lang="en-US" baseline="0" dirty="0" smtClean="0"/>
          </a:p>
          <a:p>
            <a:r>
              <a:rPr lang="en-US" baseline="0" dirty="0" smtClean="0"/>
              <a:t>Finally it is important to briefly mention social protection systems. Though employment is the focus of this </a:t>
            </a:r>
            <a:r>
              <a:rPr lang="en-US" i="0" baseline="0" dirty="0" smtClean="0"/>
              <a:t>presentation social protection goes hand in hand with employment policies and efficiency should be stressed to guarantee schemes that alleviate poverty and social exclusion.</a:t>
            </a:r>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7</a:t>
            </a:fld>
            <a:endParaRPr lang="en-GB"/>
          </a:p>
        </p:txBody>
      </p:sp>
    </p:spTree>
    <p:extLst>
      <p:ext uri="{BB962C8B-B14F-4D97-AF65-F5344CB8AC3E}">
        <p14:creationId xmlns:p14="http://schemas.microsoft.com/office/powerpoint/2010/main" val="1795689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underpin and sustain the focus on medium and long term employment challenges of the Europe 2020 strategy, the Commission on 18 April  2012 adopted the Employment Package "Towards a job rich recovery". </a:t>
            </a:r>
          </a:p>
          <a:p>
            <a:endParaRPr lang="en-GB" dirty="0" smtClean="0"/>
          </a:p>
          <a:p>
            <a:r>
              <a:rPr lang="en-GB" dirty="0" smtClean="0"/>
              <a:t>The Employment Package is a clear message on the need for a stronger accent on job creation, in particular through shifting taxation away from labour and making a more effective use of hiring subsidies and by exploiting the potential of some key sectors, such as ICT, green jobs or healthcare sector.</a:t>
            </a:r>
          </a:p>
          <a:p>
            <a:r>
              <a:rPr lang="en-GB" dirty="0" smtClean="0"/>
              <a:t>-The Employment Package also calls for a balanced approach to labour market reforms so that they become more dynamic and inclusive. Fostering competitiveness by increasing the problems of segmentation and in-work poverty is not the right way. Decent and sustainable wages, providing incentives to make transitions pay and offering individual's means to maintain their employability, are essential. </a:t>
            </a:r>
          </a:p>
          <a:p>
            <a:r>
              <a:rPr lang="en-GB" dirty="0" smtClean="0"/>
              <a:t>-investment in skills is also considered as essential together with ways to identify the right skills and better forecast labour market needs and by trying to avoid skills mismatches through a rationalisation and integration of monitoring tools at the EU level. </a:t>
            </a:r>
          </a:p>
          <a:p>
            <a:r>
              <a:rPr lang="en-GB" dirty="0" smtClean="0"/>
              <a:t>Finally, the Employment Package also aims to create a genuine European Labour Market by improving labour mobility removing remaining obstacles to the free movement of workers  transforming the EURES network into a true European placement and recruitment tool that will match and place jobseekers across borders</a:t>
            </a:r>
          </a:p>
          <a:p>
            <a:r>
              <a:rPr lang="en-GB" dirty="0" smtClean="0"/>
              <a:t>The Employment Package underlines the importance of mutual responsibilities to support transitions from unemployment towards employment. While taking into account the strained budgetary situation in most Member States, it is essential that benefits coverage is increased or maintained while the crisis is still having an impact. Activation requirements should be part of a mutual responsibilities approach that maintains incentives for work whilst ensuring income, providing personalised job-search assistance and guarding against the risk of poverty.</a:t>
            </a:r>
          </a:p>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9</a:t>
            </a:fld>
            <a:endParaRPr lang="en-GB"/>
          </a:p>
        </p:txBody>
      </p:sp>
    </p:spTree>
    <p:extLst>
      <p:ext uri="{BB962C8B-B14F-4D97-AF65-F5344CB8AC3E}">
        <p14:creationId xmlns:p14="http://schemas.microsoft.com/office/powerpoint/2010/main" val="3195204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far as the practical</a:t>
            </a:r>
            <a:r>
              <a:rPr lang="en-US" baseline="0" dirty="0" smtClean="0"/>
              <a:t> steps that to be taken to create employment opportunities there are many. Hiring subsidies to incentivize employers is one way. Shifting taxes away from </a:t>
            </a:r>
            <a:r>
              <a:rPr lang="en-US" baseline="0" dirty="0" err="1" smtClean="0"/>
              <a:t>labour</a:t>
            </a:r>
            <a:r>
              <a:rPr lang="en-US" baseline="0" dirty="0" smtClean="0"/>
              <a:t> to other forms of taxation can help lead to higher </a:t>
            </a:r>
            <a:r>
              <a:rPr lang="en-US" baseline="0" dirty="0" err="1" smtClean="0"/>
              <a:t>labour</a:t>
            </a:r>
            <a:r>
              <a:rPr lang="en-US" baseline="0" dirty="0" smtClean="0"/>
              <a:t> demand as well as other positive spill-over effects. For example, carbon taxes result in a "positive externality" of a cleaner environment as well as potentially shifting the tax burden from </a:t>
            </a:r>
            <a:r>
              <a:rPr lang="en-US" baseline="0" dirty="0" err="1" smtClean="0"/>
              <a:t>labour</a:t>
            </a:r>
            <a:r>
              <a:rPr lang="en-US" baseline="0" dirty="0" smtClean="0"/>
              <a:t>.</a:t>
            </a:r>
          </a:p>
          <a:p>
            <a:endParaRPr lang="en-US" baseline="0" dirty="0" smtClean="0"/>
          </a:p>
          <a:p>
            <a:r>
              <a:rPr lang="en-US" baseline="0" dirty="0" smtClean="0"/>
              <a:t>Informal and undeclared work is a problem in the EU but is even more pronounced in developing countries. Transferring this into regular employment is a goal because this group in </a:t>
            </a:r>
            <a:r>
              <a:rPr lang="en-US" baseline="0" dirty="0" err="1" smtClean="0"/>
              <a:t>addittion</a:t>
            </a:r>
            <a:r>
              <a:rPr lang="en-US" baseline="0" dirty="0" smtClean="0"/>
              <a:t> to being outside of taxation, also lacks the social protection and workers' rights of regular employees making them particularly vulnerable. Increasing pay is necessary to make sure that employees receive enough money for a basic standard of living, as well as ensuring that employment is enticing to all potential employees. </a:t>
            </a:r>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10</a:t>
            </a:fld>
            <a:endParaRPr lang="en-GB"/>
          </a:p>
        </p:txBody>
      </p:sp>
    </p:spTree>
    <p:extLst>
      <p:ext uri="{BB962C8B-B14F-4D97-AF65-F5344CB8AC3E}">
        <p14:creationId xmlns:p14="http://schemas.microsoft.com/office/powerpoint/2010/main" val="14737352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1125538"/>
            <a:ext cx="9144000" cy="5732462"/>
          </a:xfrm>
          <a:prstGeom prst="rect">
            <a:avLst/>
          </a:prstGeom>
          <a:solidFill>
            <a:srgbClr val="0F5494"/>
          </a:solidFill>
          <a:ln w="635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b="0">
              <a:solidFill>
                <a:schemeClr val="lt1"/>
              </a:solidFill>
              <a:latin typeface="+mn-lt"/>
            </a:endParaRPr>
          </a:p>
        </p:txBody>
      </p:sp>
      <p:sp>
        <p:nvSpPr>
          <p:cNvPr id="2" name="Title 1"/>
          <p:cNvSpPr>
            <a:spLocks noGrp="1"/>
          </p:cNvSpPr>
          <p:nvPr>
            <p:ph type="title" hasCustomPrompt="1"/>
          </p:nvPr>
        </p:nvSpPr>
        <p:spPr>
          <a:xfrm>
            <a:off x="4139952" y="1700808"/>
            <a:ext cx="4536504" cy="2088232"/>
          </a:xfrm>
        </p:spPr>
        <p:txBody>
          <a:bodyPr/>
          <a:lstStyle>
            <a:lvl1pPr>
              <a:defRPr sz="7600">
                <a:solidFill>
                  <a:srgbClr val="FFD624"/>
                </a:solidFill>
              </a:defRPr>
            </a:lvl1pPr>
          </a:lstStyle>
          <a:p>
            <a:r>
              <a:rPr lang="en-GB" dirty="0" smtClean="0"/>
              <a:t>Title</a:t>
            </a:r>
            <a:endParaRPr lang="en-GB" dirty="0"/>
          </a:p>
        </p:txBody>
      </p:sp>
      <p:sp>
        <p:nvSpPr>
          <p:cNvPr id="3" name="Content Placeholder 2"/>
          <p:cNvSpPr>
            <a:spLocks noGrp="1"/>
          </p:cNvSpPr>
          <p:nvPr>
            <p:ph idx="1" hasCustomPrompt="1"/>
          </p:nvPr>
        </p:nvSpPr>
        <p:spPr>
          <a:xfrm>
            <a:off x="467544" y="3933056"/>
            <a:ext cx="3744416" cy="1872208"/>
          </a:xfrm>
        </p:spPr>
        <p:txBody>
          <a:bodyPr/>
          <a:lstStyle>
            <a:lvl1pPr>
              <a:buNone/>
              <a:defRPr sz="3000" b="1" i="0">
                <a:solidFill>
                  <a:schemeClr val="bg1"/>
                </a:solidFill>
              </a:defRPr>
            </a:lvl1pPr>
            <a:lvl3pPr marL="228600" indent="-228600" algn="l">
              <a:defRPr sz="3000" b="1">
                <a:solidFill>
                  <a:schemeClr val="bg1"/>
                </a:solidFill>
              </a:defRPr>
            </a:lvl3pPr>
          </a:lstStyle>
          <a:p>
            <a:pPr lvl="0"/>
            <a:r>
              <a:rPr lang="en-US" dirty="0" smtClean="0"/>
              <a:t>Subtitle</a:t>
            </a:r>
          </a:p>
        </p:txBody>
      </p:sp>
      <p:sp>
        <p:nvSpPr>
          <p:cNvPr id="7" name="Rectangle 4"/>
          <p:cNvSpPr>
            <a:spLocks noGrp="1" noChangeArrowheads="1"/>
          </p:cNvSpPr>
          <p:nvPr>
            <p:ph type="dt" sz="half" idx="10"/>
          </p:nvPr>
        </p:nvSpPr>
        <p:spPr>
          <a:xfrm>
            <a:off x="457200" y="6093296"/>
            <a:ext cx="2133600" cy="476250"/>
          </a:xfrm>
        </p:spPr>
        <p:txBody>
          <a:bodyPr/>
          <a:lstStyle>
            <a:lvl1pPr>
              <a:defRPr dirty="0">
                <a:solidFill>
                  <a:schemeClr val="bg1"/>
                </a:solidFill>
              </a:defRPr>
            </a:lvl1pPr>
          </a:lstStyle>
          <a:p>
            <a:pPr>
              <a:defRPr/>
            </a:pPr>
            <a:endParaRPr lang="en-GB" dirty="0"/>
          </a:p>
        </p:txBody>
      </p:sp>
      <p:sp>
        <p:nvSpPr>
          <p:cNvPr id="8" name="Rectangle 5"/>
          <p:cNvSpPr>
            <a:spLocks noGrp="1" noChangeArrowheads="1"/>
          </p:cNvSpPr>
          <p:nvPr>
            <p:ph type="ftr" sz="quarter" idx="11"/>
          </p:nvPr>
        </p:nvSpPr>
        <p:spPr>
          <a:xfrm>
            <a:off x="3124200" y="6093296"/>
            <a:ext cx="2895600" cy="476250"/>
          </a:xfrm>
        </p:spPr>
        <p:txBody>
          <a:bodyPr/>
          <a:lstStyle>
            <a:lvl1pPr>
              <a:defRPr dirty="0">
                <a:solidFill>
                  <a:schemeClr val="bg1"/>
                </a:solidFill>
              </a:defRPr>
            </a:lvl1pPr>
          </a:lstStyle>
          <a:p>
            <a:pPr>
              <a:defRPr/>
            </a:pPr>
            <a:endParaRPr lang="en-GB" dirty="0"/>
          </a:p>
        </p:txBody>
      </p:sp>
      <p:sp>
        <p:nvSpPr>
          <p:cNvPr id="9" name="Rectangle 6"/>
          <p:cNvSpPr>
            <a:spLocks noGrp="1" noChangeArrowheads="1"/>
          </p:cNvSpPr>
          <p:nvPr>
            <p:ph type="sldNum" sz="quarter" idx="12"/>
          </p:nvPr>
        </p:nvSpPr>
        <p:spPr>
          <a:xfrm>
            <a:off x="6553200" y="6093296"/>
            <a:ext cx="2133600" cy="476250"/>
          </a:xfrm>
        </p:spPr>
        <p:txBody>
          <a:bodyPr/>
          <a:lstStyle>
            <a:lvl1pPr>
              <a:defRPr smtClean="0">
                <a:solidFill>
                  <a:schemeClr val="bg1"/>
                </a:solidFill>
              </a:defRPr>
            </a:lvl1pPr>
          </a:lstStyle>
          <a:p>
            <a:pPr>
              <a:defRPr/>
            </a:pPr>
            <a:fld id="{2BB59E6E-B967-488E-B209-8B7FA0D7AF99}" type="slidenum">
              <a:rPr lang="en-GB"/>
              <a:pPr>
                <a:defRPr/>
              </a:pPr>
              <a:t>‹#›</a:t>
            </a:fld>
            <a:endParaRPr lang="en-GB" dirty="0"/>
          </a:p>
        </p:txBody>
      </p:sp>
      <p:pic>
        <p:nvPicPr>
          <p:cNvPr id="5" name="Picture 2" descr="C:\DOCUME~1\lenain\LOCALS~1\Temp\7zEAE.tmp\LOGO-CE for Social Europe EN Positive.png"/>
          <p:cNvPicPr>
            <a:picLocks noChangeAspect="1" noChangeArrowheads="1"/>
          </p:cNvPicPr>
          <p:nvPr userDrawn="1"/>
        </p:nvPicPr>
        <p:blipFill>
          <a:blip r:embed="rId2" cstate="print"/>
          <a:srcRect/>
          <a:stretch>
            <a:fillRect/>
          </a:stretch>
        </p:blipFill>
        <p:spPr bwMode="auto">
          <a:xfrm>
            <a:off x="3650400" y="324000"/>
            <a:ext cx="1814400" cy="1398702"/>
          </a:xfrm>
          <a:prstGeom prst="rect">
            <a:avLst/>
          </a:prstGeom>
          <a:noFill/>
        </p:spPr>
      </p:pic>
      <p:pic>
        <p:nvPicPr>
          <p:cNvPr id="6" name="Picture 3" descr="C:\DOCUME~1\lenain\LOCALS~1\Temp\7zEAF.tmp\Footer Box Social Europe.png"/>
          <p:cNvPicPr>
            <a:picLocks noChangeAspect="1" noChangeArrowheads="1"/>
          </p:cNvPicPr>
          <p:nvPr userDrawn="1"/>
        </p:nvPicPr>
        <p:blipFill>
          <a:blip r:embed="rId3" cstate="print"/>
          <a:srcRect/>
          <a:stretch>
            <a:fillRect/>
          </a:stretch>
        </p:blipFill>
        <p:spPr bwMode="auto">
          <a:xfrm>
            <a:off x="4219200" y="6436800"/>
            <a:ext cx="685800" cy="4572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4747253-C9BC-4251-8AE3-8910CE9253F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E98375-5C84-4176-84A5-B6A3E0825F02}"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123950"/>
            <a:ext cx="2058988" cy="48974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123950"/>
            <a:ext cx="6029325" cy="48974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7C7773-6390-40B5-8F3A-46FD9E5B7090}"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Rectangle 3"/>
          <p:cNvSpPr/>
          <p:nvPr userDrawn="1"/>
        </p:nvSpPr>
        <p:spPr>
          <a:xfrm>
            <a:off x="0" y="0"/>
            <a:ext cx="9144000" cy="989013"/>
          </a:xfrm>
          <a:prstGeom prst="rect">
            <a:avLst/>
          </a:prstGeom>
          <a:solidFill>
            <a:srgbClr val="75195B"/>
          </a:solidFill>
          <a:ln w="3175">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p>
        </p:txBody>
      </p:sp>
      <p:sp>
        <p:nvSpPr>
          <p:cNvPr id="2" name="Title 1"/>
          <p:cNvSpPr>
            <a:spLocks noGrp="1"/>
          </p:cNvSpPr>
          <p:nvPr>
            <p:ph type="title"/>
          </p:nvPr>
        </p:nvSpPr>
        <p:spPr>
          <a:xfrm>
            <a:off x="468313" y="1556271"/>
            <a:ext cx="8229600" cy="936625"/>
          </a:xfrm>
        </p:spPr>
        <p:txBody>
          <a:bodyPr/>
          <a:lstStyle/>
          <a:p>
            <a:r>
              <a:rPr lang="en-US" dirty="0" smtClean="0"/>
              <a:t>Click to edit Master title style</a:t>
            </a:r>
            <a:endParaRPr lang="en-GB" dirty="0"/>
          </a:p>
        </p:txBody>
      </p:sp>
      <p:sp>
        <p:nvSpPr>
          <p:cNvPr id="11" name="Content Placeholder 2"/>
          <p:cNvSpPr>
            <a:spLocks noGrp="1"/>
          </p:cNvSpPr>
          <p:nvPr>
            <p:ph idx="1"/>
          </p:nvPr>
        </p:nvSpPr>
        <p:spPr>
          <a:xfrm>
            <a:off x="457200" y="2636912"/>
            <a:ext cx="8229600" cy="3384476"/>
          </a:xfrm>
        </p:spPr>
        <p:txBody>
          <a:bodyPr/>
          <a:lstStyle>
            <a:lvl1pPr marL="0" indent="-342900">
              <a:buClr>
                <a:srgbClr val="0F5494"/>
              </a:buClr>
              <a:buSzPct val="120000"/>
              <a:buFont typeface="Arial" pitchFamily="34" charset="0"/>
              <a:buChar char="•"/>
              <a:defRPr/>
            </a:lvl1pPr>
            <a:lvl2pPr>
              <a:buClr>
                <a:srgbClr val="009FBA"/>
              </a:buClr>
              <a:defRPr/>
            </a:lvl2pPr>
            <a:lvl3pPr>
              <a:buFontTx/>
              <a:buChar char="-"/>
              <a:defRPr/>
            </a:lvl3pPr>
          </a:lstStyle>
          <a:p>
            <a:pPr lvl="0"/>
            <a:r>
              <a:rPr lang="en-US" dirty="0" smtClean="0"/>
              <a:t>Click to edit Master text styles</a:t>
            </a:r>
          </a:p>
          <a:p>
            <a:pPr lvl="1"/>
            <a:r>
              <a:rPr lang="en-US" dirty="0" smtClean="0"/>
              <a:t>Second level</a:t>
            </a:r>
          </a:p>
          <a:p>
            <a:pPr lvl="2"/>
            <a:r>
              <a:rPr lang="en-US" dirty="0" smtClean="0"/>
              <a:t>Third level</a:t>
            </a:r>
          </a:p>
          <a:p>
            <a:pPr lvl="2"/>
            <a:endParaRPr lang="en-US" dirty="0" smtClean="0"/>
          </a:p>
        </p:txBody>
      </p:sp>
      <p:sp>
        <p:nvSpPr>
          <p:cNvPr id="17" name="Rectangle 4"/>
          <p:cNvSpPr>
            <a:spLocks noGrp="1" noChangeArrowheads="1"/>
          </p:cNvSpPr>
          <p:nvPr>
            <p:ph type="dt" sz="half" idx="10"/>
          </p:nvPr>
        </p:nvSpPr>
        <p:spPr>
          <a:xfrm>
            <a:off x="457200" y="6093296"/>
            <a:ext cx="2133600" cy="476250"/>
          </a:xfrm>
        </p:spPr>
        <p:txBody>
          <a:bodyPr/>
          <a:lstStyle>
            <a:lvl1pPr>
              <a:defRPr dirty="0">
                <a:solidFill>
                  <a:schemeClr val="tx1"/>
                </a:solidFill>
              </a:defRPr>
            </a:lvl1pPr>
          </a:lstStyle>
          <a:p>
            <a:pPr>
              <a:defRPr/>
            </a:pPr>
            <a:endParaRPr lang="en-GB"/>
          </a:p>
        </p:txBody>
      </p:sp>
      <p:sp>
        <p:nvSpPr>
          <p:cNvPr id="18" name="Rectangle 5"/>
          <p:cNvSpPr>
            <a:spLocks noGrp="1" noChangeArrowheads="1"/>
          </p:cNvSpPr>
          <p:nvPr>
            <p:ph type="ftr" sz="quarter" idx="11"/>
          </p:nvPr>
        </p:nvSpPr>
        <p:spPr>
          <a:xfrm>
            <a:off x="3124200" y="6093296"/>
            <a:ext cx="2895600" cy="476250"/>
          </a:xfrm>
        </p:spPr>
        <p:txBody>
          <a:bodyPr/>
          <a:lstStyle>
            <a:lvl1pPr>
              <a:defRPr dirty="0">
                <a:solidFill>
                  <a:schemeClr val="tx1"/>
                </a:solidFill>
              </a:defRPr>
            </a:lvl1pPr>
          </a:lstStyle>
          <a:p>
            <a:pPr>
              <a:defRPr/>
            </a:pPr>
            <a:endParaRPr lang="en-GB" dirty="0"/>
          </a:p>
        </p:txBody>
      </p:sp>
      <p:sp>
        <p:nvSpPr>
          <p:cNvPr id="19" name="Rectangle 6"/>
          <p:cNvSpPr>
            <a:spLocks noGrp="1" noChangeArrowheads="1"/>
          </p:cNvSpPr>
          <p:nvPr>
            <p:ph type="sldNum" sz="quarter" idx="12"/>
          </p:nvPr>
        </p:nvSpPr>
        <p:spPr>
          <a:xfrm>
            <a:off x="6553200" y="6093296"/>
            <a:ext cx="2133600" cy="476250"/>
          </a:xfrm>
        </p:spPr>
        <p:txBody>
          <a:bodyPr/>
          <a:lstStyle>
            <a:lvl1pPr>
              <a:defRPr smtClean="0">
                <a:solidFill>
                  <a:schemeClr val="tx1"/>
                </a:solidFill>
              </a:defRPr>
            </a:lvl1pPr>
          </a:lstStyle>
          <a:p>
            <a:pPr>
              <a:defRPr/>
            </a:pPr>
            <a:fld id="{2BB59E6E-B967-488E-B209-8B7FA0D7AF99}" type="slidenum">
              <a:rPr lang="en-GB" smtClean="0"/>
              <a:pPr>
                <a:defRPr/>
              </a:pPr>
              <a:t>‹#›</a:t>
            </a:fld>
            <a:endParaRPr lang="en-GB" dirty="0"/>
          </a:p>
        </p:txBody>
      </p:sp>
      <p:pic>
        <p:nvPicPr>
          <p:cNvPr id="12" name="Picture 3" descr="C:\DOCUME~1\lenain\LOCALS~1\Temp\7zEAF.tmp\Footer Box Social Europe.png"/>
          <p:cNvPicPr>
            <a:picLocks noChangeAspect="1" noChangeArrowheads="1"/>
          </p:cNvPicPr>
          <p:nvPr userDrawn="1"/>
        </p:nvPicPr>
        <p:blipFill>
          <a:blip r:embed="rId2" cstate="print"/>
          <a:srcRect/>
          <a:stretch>
            <a:fillRect/>
          </a:stretch>
        </p:blipFill>
        <p:spPr bwMode="auto">
          <a:xfrm>
            <a:off x="4255200" y="6458400"/>
            <a:ext cx="610200" cy="406800"/>
          </a:xfrm>
          <a:prstGeom prst="rect">
            <a:avLst/>
          </a:prstGeom>
          <a:noFill/>
        </p:spPr>
      </p:pic>
      <p:pic>
        <p:nvPicPr>
          <p:cNvPr id="3" name="Picture 2" descr="C:\DOCUME~1\lenain\LOCALS~1\Temp\7zEB0.tmp\LOGO-CE for Social Europe EN Negative.png"/>
          <p:cNvPicPr>
            <a:picLocks noChangeAspect="1" noChangeArrowheads="1"/>
          </p:cNvPicPr>
          <p:nvPr userDrawn="1"/>
        </p:nvPicPr>
        <p:blipFill>
          <a:blip r:embed="rId3" cstate="print"/>
          <a:srcRect/>
          <a:stretch>
            <a:fillRect/>
          </a:stretch>
        </p:blipFill>
        <p:spPr bwMode="auto">
          <a:xfrm>
            <a:off x="3754800" y="306000"/>
            <a:ext cx="1620466" cy="1249200"/>
          </a:xfrm>
          <a:prstGeom prst="rect">
            <a:avLst/>
          </a:prstGeom>
          <a:noFill/>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475200"/>
            <a:ext cx="8229600" cy="936625"/>
          </a:xfrm>
        </p:spPr>
        <p:txBody>
          <a:bodyPr/>
          <a:lstStyle/>
          <a:p>
            <a:r>
              <a:rPr lang="en-US" dirty="0" smtClean="0"/>
              <a:t>Click to edit Master title style</a:t>
            </a:r>
            <a:endParaRPr lang="en-GB" dirty="0"/>
          </a:p>
        </p:txBody>
      </p:sp>
      <p:sp>
        <p:nvSpPr>
          <p:cNvPr id="11" name="Content Placeholder 2"/>
          <p:cNvSpPr>
            <a:spLocks noGrp="1"/>
          </p:cNvSpPr>
          <p:nvPr>
            <p:ph idx="1"/>
          </p:nvPr>
        </p:nvSpPr>
        <p:spPr>
          <a:xfrm>
            <a:off x="457200" y="1764000"/>
            <a:ext cx="8229600" cy="3825240"/>
          </a:xfrm>
        </p:spPr>
        <p:txBody>
          <a:bodyPr/>
          <a:lstStyle>
            <a:lvl1pPr marL="0" indent="-342900">
              <a:buClr>
                <a:srgbClr val="0F5494"/>
              </a:buClr>
              <a:buSzPct val="120000"/>
              <a:buFont typeface="Arial" pitchFamily="34" charset="0"/>
              <a:buChar char="•"/>
              <a:defRPr/>
            </a:lvl1pPr>
            <a:lvl2pPr>
              <a:buClr>
                <a:srgbClr val="009FBA"/>
              </a:buClr>
              <a:defRPr/>
            </a:lvl2pPr>
            <a:lvl3pPr>
              <a:buFontTx/>
              <a:buChar char="-"/>
              <a:defRPr/>
            </a:lvl3pPr>
          </a:lstStyle>
          <a:p>
            <a:pPr lvl="0"/>
            <a:r>
              <a:rPr lang="en-US" dirty="0" smtClean="0"/>
              <a:t>Click to edit Master text styles</a:t>
            </a:r>
          </a:p>
          <a:p>
            <a:pPr lvl="1"/>
            <a:r>
              <a:rPr lang="en-US" dirty="0" smtClean="0"/>
              <a:t>Second level</a:t>
            </a:r>
          </a:p>
          <a:p>
            <a:pPr lvl="2"/>
            <a:r>
              <a:rPr lang="en-US" dirty="0" smtClean="0"/>
              <a:t>Third level</a:t>
            </a:r>
          </a:p>
          <a:p>
            <a:pPr lvl="2"/>
            <a:endParaRPr lang="en-US" dirty="0" smtClean="0"/>
          </a:p>
        </p:txBody>
      </p:sp>
      <p:sp>
        <p:nvSpPr>
          <p:cNvPr id="17" name="Rectangle 4"/>
          <p:cNvSpPr>
            <a:spLocks noGrp="1" noChangeArrowheads="1"/>
          </p:cNvSpPr>
          <p:nvPr>
            <p:ph type="dt" sz="half" idx="10"/>
          </p:nvPr>
        </p:nvSpPr>
        <p:spPr>
          <a:xfrm>
            <a:off x="457200" y="6093296"/>
            <a:ext cx="2133600" cy="476250"/>
          </a:xfrm>
        </p:spPr>
        <p:txBody>
          <a:bodyPr/>
          <a:lstStyle>
            <a:lvl1pPr>
              <a:defRPr dirty="0">
                <a:solidFill>
                  <a:schemeClr val="tx1"/>
                </a:solidFill>
              </a:defRPr>
            </a:lvl1pPr>
          </a:lstStyle>
          <a:p>
            <a:pPr>
              <a:defRPr/>
            </a:pPr>
            <a:endParaRPr lang="en-GB"/>
          </a:p>
        </p:txBody>
      </p:sp>
      <p:sp>
        <p:nvSpPr>
          <p:cNvPr id="18" name="Rectangle 5"/>
          <p:cNvSpPr>
            <a:spLocks noGrp="1" noChangeArrowheads="1"/>
          </p:cNvSpPr>
          <p:nvPr>
            <p:ph type="ftr" sz="quarter" idx="11"/>
          </p:nvPr>
        </p:nvSpPr>
        <p:spPr>
          <a:xfrm>
            <a:off x="3124200" y="6093296"/>
            <a:ext cx="2895600" cy="476250"/>
          </a:xfrm>
        </p:spPr>
        <p:txBody>
          <a:bodyPr/>
          <a:lstStyle>
            <a:lvl1pPr>
              <a:defRPr dirty="0">
                <a:solidFill>
                  <a:schemeClr val="tx1"/>
                </a:solidFill>
              </a:defRPr>
            </a:lvl1pPr>
          </a:lstStyle>
          <a:p>
            <a:pPr>
              <a:defRPr/>
            </a:pPr>
            <a:endParaRPr lang="en-GB" dirty="0"/>
          </a:p>
        </p:txBody>
      </p:sp>
      <p:sp>
        <p:nvSpPr>
          <p:cNvPr id="19" name="Rectangle 6"/>
          <p:cNvSpPr>
            <a:spLocks noGrp="1" noChangeArrowheads="1"/>
          </p:cNvSpPr>
          <p:nvPr>
            <p:ph type="sldNum" sz="quarter" idx="12"/>
          </p:nvPr>
        </p:nvSpPr>
        <p:spPr>
          <a:xfrm>
            <a:off x="6553200" y="6093296"/>
            <a:ext cx="2133600" cy="476250"/>
          </a:xfrm>
        </p:spPr>
        <p:txBody>
          <a:bodyPr/>
          <a:lstStyle>
            <a:lvl1pPr>
              <a:defRPr smtClean="0">
                <a:solidFill>
                  <a:schemeClr val="tx1"/>
                </a:solidFill>
              </a:defRPr>
            </a:lvl1pPr>
          </a:lstStyle>
          <a:p>
            <a:pPr>
              <a:defRPr/>
            </a:pPr>
            <a:fld id="{2BB59E6E-B967-488E-B209-8B7FA0D7AF99}" type="slidenum">
              <a:rPr lang="en-GB" smtClean="0"/>
              <a:pPr>
                <a:defRPr/>
              </a:pPr>
              <a:t>‹#›</a:t>
            </a:fld>
            <a:endParaRPr lang="en-GB" dirty="0"/>
          </a:p>
        </p:txBody>
      </p:sp>
      <p:pic>
        <p:nvPicPr>
          <p:cNvPr id="2050" name="Picture 2"/>
          <p:cNvPicPr>
            <a:picLocks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577200" y="5944014"/>
            <a:ext cx="2242800" cy="589571"/>
          </a:xfrm>
          <a:prstGeom prst="rect">
            <a:avLst/>
          </a:prstGeom>
          <a:noFill/>
        </p:spPr>
      </p:pic>
    </p:spTree>
    <p:extLst>
      <p:ext uri="{BB962C8B-B14F-4D97-AF65-F5344CB8AC3E}">
        <p14:creationId xmlns:p14="http://schemas.microsoft.com/office/powerpoint/2010/main" val="20988215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E88F9B-71EE-4D5C-B44E-012EF44E925A}"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387600"/>
            <a:ext cx="4038600" cy="3633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387600"/>
            <a:ext cx="4038600" cy="3633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96CDD1B-50E0-44E8-82B7-F85F69F6D40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30E8177A-0CE3-43B6-B11B-ED2E8AEAD8D3}"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D855DDF-6655-40F2-8D9E-CA15739A7ECF}"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1DEBFC62-E3CF-4012-8A8B-ABF1C18EA022}"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88800BF-55FD-4017-8F82-94A8DE4F5750}"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1239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Lorem ipsum</a:t>
            </a:r>
          </a:p>
        </p:txBody>
      </p:sp>
      <p:sp>
        <p:nvSpPr>
          <p:cNvPr id="1027" name="Rectangle 3"/>
          <p:cNvSpPr>
            <a:spLocks noGrp="1" noChangeArrowheads="1"/>
          </p:cNvSpPr>
          <p:nvPr>
            <p:ph type="body" idx="1"/>
          </p:nvPr>
        </p:nvSpPr>
        <p:spPr bwMode="auto">
          <a:xfrm>
            <a:off x="457200" y="2387600"/>
            <a:ext cx="8229600" cy="36337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dirty="0" smtClean="0"/>
              <a:t>Et </a:t>
            </a:r>
            <a:r>
              <a:rPr lang="fr-BE" dirty="0" err="1" smtClean="0"/>
              <a:t>dolor</a:t>
            </a:r>
            <a:r>
              <a:rPr lang="fr-BE" dirty="0" smtClean="0"/>
              <a:t> </a:t>
            </a:r>
            <a:r>
              <a:rPr lang="fr-BE" dirty="0" err="1" smtClean="0"/>
              <a:t>fragum</a:t>
            </a:r>
            <a:endParaRPr lang="en-GB" dirty="0" smtClean="0"/>
          </a:p>
          <a:p>
            <a:pPr lvl="1"/>
            <a:r>
              <a:rPr lang="en-GB" dirty="0" smtClean="0"/>
              <a:t>Et </a:t>
            </a:r>
            <a:r>
              <a:rPr lang="en-GB" dirty="0" err="1" smtClean="0"/>
              <a:t>dolor</a:t>
            </a:r>
            <a:r>
              <a:rPr lang="en-GB" dirty="0" smtClean="0"/>
              <a:t> </a:t>
            </a:r>
            <a:r>
              <a:rPr lang="en-GB" dirty="0" err="1" smtClean="0"/>
              <a:t>fragum</a:t>
            </a:r>
            <a:endParaRPr lang="en-GB" dirty="0" smtClean="0"/>
          </a:p>
          <a:p>
            <a:pPr lvl="2"/>
            <a:r>
              <a:rPr lang="en-GB" dirty="0" smtClean="0"/>
              <a:t>- Et </a:t>
            </a:r>
            <a:r>
              <a:rPr lang="en-GB" dirty="0" err="1" smtClean="0"/>
              <a:t>dolor</a:t>
            </a:r>
            <a:r>
              <a:rPr lang="en-GB" dirty="0" smtClean="0"/>
              <a:t> </a:t>
            </a:r>
            <a:r>
              <a:rPr lang="en-GB" dirty="0" err="1" smtClean="0"/>
              <a:t>fragum</a:t>
            </a:r>
            <a:endParaRPr lang="en-GB" dirty="0"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chemeClr val="tx1"/>
                </a:solidFill>
                <a:latin typeface="+mj-lt"/>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lang="en-GB" sz="1400" b="0" kern="1200" dirty="0">
                <a:solidFill>
                  <a:schemeClr val="tx1"/>
                </a:solidFill>
                <a:latin typeface="+mj-lt"/>
                <a:ea typeface="+mn-ea"/>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chemeClr val="tx1"/>
                </a:solidFill>
                <a:latin typeface="Arial" charset="0"/>
              </a:defRPr>
            </a:lvl1pPr>
          </a:lstStyle>
          <a:p>
            <a:pPr>
              <a:defRPr/>
            </a:pPr>
            <a:fld id="{9C8D21B7-B314-438C-91E9-7FF9087DC078}"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rgbClr val="0F5494"/>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700808"/>
            <a:ext cx="9036496" cy="2088232"/>
          </a:xfrm>
        </p:spPr>
        <p:txBody>
          <a:bodyPr/>
          <a:lstStyle/>
          <a:p>
            <a:pPr algn="ctr"/>
            <a:r>
              <a:rPr lang="en-US" sz="4000" dirty="0" smtClean="0"/>
              <a:t>The European </a:t>
            </a:r>
            <a:r>
              <a:rPr lang="en-US" sz="4000" dirty="0" smtClean="0"/>
              <a:t>Employment </a:t>
            </a:r>
            <a:r>
              <a:rPr lang="en-US" sz="4000" dirty="0" smtClean="0"/>
              <a:t>Strategy for non-Europeans</a:t>
            </a:r>
            <a:br>
              <a:rPr lang="en-US" sz="4000" dirty="0" smtClean="0"/>
            </a:br>
            <a:endParaRPr lang="en-GB" sz="4400" dirty="0"/>
          </a:p>
        </p:txBody>
      </p:sp>
      <p:sp>
        <p:nvSpPr>
          <p:cNvPr id="3" name="Content Placeholder 2"/>
          <p:cNvSpPr>
            <a:spLocks noGrp="1"/>
          </p:cNvSpPr>
          <p:nvPr>
            <p:ph idx="1"/>
          </p:nvPr>
        </p:nvSpPr>
        <p:spPr>
          <a:xfrm>
            <a:off x="395536" y="4365104"/>
            <a:ext cx="8568952" cy="1872208"/>
          </a:xfrm>
        </p:spPr>
        <p:txBody>
          <a:bodyPr/>
          <a:lstStyle/>
          <a:p>
            <a:r>
              <a:rPr lang="en-US" sz="2400" dirty="0" smtClean="0"/>
              <a:t>Robert Strauss</a:t>
            </a:r>
          </a:p>
          <a:p>
            <a:r>
              <a:rPr lang="en-US" sz="2400" dirty="0" smtClean="0"/>
              <a:t>Employment Analysis</a:t>
            </a:r>
            <a:endParaRPr lang="en-US" sz="2400" dirty="0" smtClean="0"/>
          </a:p>
          <a:p>
            <a:r>
              <a:rPr lang="en-GB" sz="2400" dirty="0" smtClean="0"/>
              <a:t>DG Employment</a:t>
            </a:r>
            <a:r>
              <a:rPr lang="en-GB" sz="2400" dirty="0"/>
              <a:t>, Social Affairs and </a:t>
            </a:r>
            <a:r>
              <a:rPr lang="en-GB" sz="2400" dirty="0" smtClean="0"/>
              <a:t>Inclusion</a:t>
            </a:r>
            <a:endParaRPr lang="en-GB" sz="2400" dirty="0"/>
          </a:p>
          <a:p>
            <a:endParaRPr lang="en-US" sz="2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Priorities in Employment Package "Support Job Creation</a:t>
            </a:r>
            <a:r>
              <a:rPr lang="en-GB" dirty="0" smtClean="0"/>
              <a:t>"</a:t>
            </a:r>
            <a:endParaRPr lang="en-GB" dirty="0"/>
          </a:p>
        </p:txBody>
      </p:sp>
      <p:sp>
        <p:nvSpPr>
          <p:cNvPr id="3" name="Content Placeholder 2"/>
          <p:cNvSpPr>
            <a:spLocks noGrp="1"/>
          </p:cNvSpPr>
          <p:nvPr>
            <p:ph idx="1"/>
          </p:nvPr>
        </p:nvSpPr>
        <p:spPr>
          <a:xfrm>
            <a:off x="467544" y="2492896"/>
            <a:ext cx="8229600" cy="3384476"/>
          </a:xfrm>
        </p:spPr>
        <p:txBody>
          <a:bodyPr/>
          <a:lstStyle/>
          <a:p>
            <a:r>
              <a:rPr lang="en-GB" sz="1800" dirty="0"/>
              <a:t>Stimulating labour demand, through</a:t>
            </a:r>
            <a:r>
              <a:rPr lang="en-GB" sz="1800" dirty="0" smtClean="0"/>
              <a:t>:</a:t>
            </a:r>
            <a:endParaRPr lang="en-GB" sz="1800" dirty="0"/>
          </a:p>
          <a:p>
            <a:pPr lvl="1"/>
            <a:r>
              <a:rPr lang="en-GB" sz="1800" b="0" i="1" dirty="0"/>
              <a:t>Targeting hiring subsidies towards new net recruitment</a:t>
            </a:r>
          </a:p>
          <a:p>
            <a:pPr lvl="1"/>
            <a:r>
              <a:rPr lang="en-GB" sz="1800" b="0" i="1" dirty="0"/>
              <a:t>Reducing the tax wedge on labour in a budgetary neutral way by shifting towards environmental, consumption or property taxes </a:t>
            </a:r>
          </a:p>
          <a:p>
            <a:pPr lvl="1"/>
            <a:r>
              <a:rPr lang="en-GB" sz="1800" b="0" i="1" dirty="0"/>
              <a:t>Promoting and supporting self-employment, social enterprises and business start-ups</a:t>
            </a:r>
          </a:p>
          <a:p>
            <a:pPr lvl="1"/>
            <a:r>
              <a:rPr lang="en-GB" sz="1800" b="0" i="1" dirty="0"/>
              <a:t>Transform informal or undeclared work into regular employment</a:t>
            </a:r>
          </a:p>
          <a:p>
            <a:pPr lvl="1"/>
            <a:r>
              <a:rPr lang="en-GB" sz="1800" b="0" i="1" dirty="0"/>
              <a:t>Boost 'take home' pay to fight in-work poverty or to encourage the take-up of work</a:t>
            </a:r>
          </a:p>
          <a:p>
            <a:pPr lvl="1"/>
            <a:r>
              <a:rPr lang="en-GB" sz="1800" b="0" i="1" dirty="0"/>
              <a:t>Modernise wage-setting systems to align them with productivity developments and support aggregate demand</a:t>
            </a:r>
          </a:p>
          <a:p>
            <a:endParaRPr lang="en-GB" dirty="0"/>
          </a:p>
        </p:txBody>
      </p:sp>
    </p:spTree>
    <p:extLst>
      <p:ext uri="{BB962C8B-B14F-4D97-AF65-F5344CB8AC3E}">
        <p14:creationId xmlns:p14="http://schemas.microsoft.com/office/powerpoint/2010/main" val="5903604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GB" dirty="0"/>
          </a:p>
        </p:txBody>
      </p:sp>
      <p:sp>
        <p:nvSpPr>
          <p:cNvPr id="3" name="Content Placeholder 2"/>
          <p:cNvSpPr>
            <a:spLocks noGrp="1"/>
          </p:cNvSpPr>
          <p:nvPr>
            <p:ph idx="1"/>
          </p:nvPr>
        </p:nvSpPr>
        <p:spPr/>
        <p:txBody>
          <a:bodyPr/>
          <a:lstStyle/>
          <a:p>
            <a:r>
              <a:rPr lang="en-US" dirty="0" smtClean="0"/>
              <a:t>Thank you for your attention</a:t>
            </a:r>
            <a:endParaRPr lang="en-GB" dirty="0"/>
          </a:p>
        </p:txBody>
      </p:sp>
    </p:spTree>
    <p:extLst>
      <p:ext uri="{BB962C8B-B14F-4D97-AF65-F5344CB8AC3E}">
        <p14:creationId xmlns:p14="http://schemas.microsoft.com/office/powerpoint/2010/main" val="28601016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67544" y="1340768"/>
            <a:ext cx="8229600" cy="936625"/>
          </a:xfrm>
        </p:spPr>
        <p:txBody>
          <a:bodyPr/>
          <a:lstStyle/>
          <a:p>
            <a:r>
              <a:rPr lang="en-GB" dirty="0" smtClean="0"/>
              <a:t>Context</a:t>
            </a:r>
            <a:endParaRPr lang="en-GB" dirty="0"/>
          </a:p>
        </p:txBody>
      </p:sp>
      <p:sp>
        <p:nvSpPr>
          <p:cNvPr id="7" name="Content Placeholder 6"/>
          <p:cNvSpPr>
            <a:spLocks noGrp="1"/>
          </p:cNvSpPr>
          <p:nvPr>
            <p:ph idx="1"/>
          </p:nvPr>
        </p:nvSpPr>
        <p:spPr>
          <a:xfrm>
            <a:off x="467544" y="2348880"/>
            <a:ext cx="8229600" cy="3384476"/>
          </a:xfrm>
        </p:spPr>
        <p:txBody>
          <a:bodyPr/>
          <a:lstStyle/>
          <a:p>
            <a:r>
              <a:rPr lang="en-GB" sz="2000" dirty="0"/>
              <a:t>Many shared experiences between EU and </a:t>
            </a:r>
            <a:r>
              <a:rPr lang="en-GB" sz="2000" dirty="0" smtClean="0"/>
              <a:t>other, developed and developing, countries</a:t>
            </a:r>
            <a:endParaRPr lang="en-GB" sz="2000" dirty="0"/>
          </a:p>
          <a:p>
            <a:r>
              <a:rPr lang="en-GB" sz="2000" dirty="0" smtClean="0"/>
              <a:t>Employment </a:t>
            </a:r>
            <a:r>
              <a:rPr lang="en-GB" sz="2000" dirty="0"/>
              <a:t>essential for growth and social </a:t>
            </a:r>
            <a:r>
              <a:rPr lang="en-GB" sz="2000" dirty="0" smtClean="0"/>
              <a:t>cohesion</a:t>
            </a:r>
          </a:p>
          <a:p>
            <a:r>
              <a:rPr lang="en-GB" sz="2000" dirty="0" smtClean="0"/>
              <a:t>Challenges: demographics; sustainability (low carbon); globalisation</a:t>
            </a:r>
          </a:p>
          <a:p>
            <a:r>
              <a:rPr lang="en-GB" sz="2000" dirty="0" smtClean="0"/>
              <a:t>EU </a:t>
            </a:r>
            <a:r>
              <a:rPr lang="en-GB" sz="2000" dirty="0"/>
              <a:t>2020 goals and the Annual Growth Survey</a:t>
            </a:r>
          </a:p>
          <a:p>
            <a:r>
              <a:rPr lang="en-GB" sz="2000" dirty="0"/>
              <a:t>The </a:t>
            </a:r>
            <a:r>
              <a:rPr lang="en-GB" sz="2000" dirty="0" smtClean="0"/>
              <a:t>European </a:t>
            </a:r>
            <a:r>
              <a:rPr lang="en-GB" sz="2000" dirty="0"/>
              <a:t>Employment Strategy aims to:</a:t>
            </a:r>
          </a:p>
          <a:p>
            <a:pPr lvl="1"/>
            <a:r>
              <a:rPr lang="en-GB" dirty="0" smtClean="0"/>
              <a:t>More and better jobs</a:t>
            </a:r>
          </a:p>
          <a:p>
            <a:pPr lvl="2"/>
            <a:r>
              <a:rPr lang="en-GB" sz="1800" dirty="0" smtClean="0"/>
              <a:t>Support </a:t>
            </a:r>
            <a:r>
              <a:rPr lang="en-GB" sz="1800" dirty="0"/>
              <a:t>job creation </a:t>
            </a:r>
          </a:p>
          <a:p>
            <a:pPr lvl="2"/>
            <a:r>
              <a:rPr lang="en-GB" sz="1800" dirty="0"/>
              <a:t>Restore the dynamics of labour markets </a:t>
            </a:r>
          </a:p>
          <a:p>
            <a:pPr lvl="2"/>
            <a:r>
              <a:rPr lang="en-GB" sz="1800" dirty="0"/>
              <a:t>Strengthen the governance of employment policies</a:t>
            </a:r>
          </a:p>
          <a:p>
            <a:endParaRPr lang="en-GB" dirty="0"/>
          </a:p>
        </p:txBody>
      </p:sp>
    </p:spTree>
    <p:extLst>
      <p:ext uri="{BB962C8B-B14F-4D97-AF65-F5344CB8AC3E}">
        <p14:creationId xmlns:p14="http://schemas.microsoft.com/office/powerpoint/2010/main" val="3123389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106" y="1356997"/>
            <a:ext cx="8229600" cy="936625"/>
          </a:xfrm>
        </p:spPr>
        <p:txBody>
          <a:bodyPr/>
          <a:lstStyle/>
          <a:p>
            <a:r>
              <a:rPr lang="en-US" sz="2400" dirty="0"/>
              <a:t>Rising unemployment, especially in euro area</a:t>
            </a:r>
            <a:endParaRPr lang="en-GB" dirty="0"/>
          </a:p>
        </p:txBody>
      </p:sp>
      <p:sp>
        <p:nvSpPr>
          <p:cNvPr id="3" name="Content Placeholder 2"/>
          <p:cNvSpPr>
            <a:spLocks noGrp="1"/>
          </p:cNvSpPr>
          <p:nvPr>
            <p:ph idx="1"/>
          </p:nvPr>
        </p:nvSpPr>
        <p:spPr/>
        <p:txBody>
          <a:bodyPr/>
          <a:lstStyle/>
          <a:p>
            <a:endParaRPr lang="en-GB" dirty="0"/>
          </a:p>
        </p:txBody>
      </p:sp>
      <p:sp>
        <p:nvSpPr>
          <p:cNvPr id="4" name="Rectangle 3"/>
          <p:cNvSpPr/>
          <p:nvPr/>
        </p:nvSpPr>
        <p:spPr>
          <a:xfrm>
            <a:off x="4788024" y="2141752"/>
            <a:ext cx="3510898" cy="26161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smtClean="0">
                <a:ln>
                  <a:noFill/>
                </a:ln>
                <a:solidFill>
                  <a:srgbClr val="000000"/>
                </a:solidFill>
                <a:effectLst/>
                <a:uLnTx/>
                <a:uFillTx/>
              </a:rPr>
              <a:t>Unemployment rates in the EU and the US</a:t>
            </a:r>
            <a:endParaRPr kumimoji="0" lang="en-GB" sz="1100" b="0" i="0" u="none" strike="noStrike" kern="0" cap="none" spc="0" normalizeH="0" baseline="0" noProof="0" dirty="0" smtClean="0">
              <a:ln>
                <a:noFill/>
              </a:ln>
              <a:solidFill>
                <a:sysClr val="windowText" lastClr="000000"/>
              </a:solidFill>
              <a:effectLst/>
              <a:uLnTx/>
              <a:uFillTx/>
            </a:endParaRPr>
          </a:p>
        </p:txBody>
      </p:sp>
      <p:pic>
        <p:nvPicPr>
          <p:cNvPr id="5"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708" y="2534167"/>
            <a:ext cx="8278756" cy="3847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1938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pPr algn="ctr" eaLnBrk="1" hangingPunct="1">
              <a:tabLst>
                <a:tab pos="1257300" algn="l"/>
              </a:tabLst>
            </a:pPr>
            <a:r>
              <a:rPr lang="en-GB" dirty="0" smtClean="0"/>
              <a:t>Europe 2020: the EU’s growth strategy</a:t>
            </a:r>
            <a:r>
              <a:rPr lang="en-GB" b="0" dirty="0" smtClean="0"/>
              <a:t> </a:t>
            </a:r>
          </a:p>
        </p:txBody>
      </p:sp>
      <p:sp>
        <p:nvSpPr>
          <p:cNvPr id="2" name="Content Placeholder 1"/>
          <p:cNvSpPr>
            <a:spLocks noGrp="1"/>
          </p:cNvSpPr>
          <p:nvPr>
            <p:ph idx="1"/>
          </p:nvPr>
        </p:nvSpPr>
        <p:spPr/>
        <p:txBody>
          <a:bodyPr/>
          <a:lstStyle/>
          <a:p>
            <a:endParaRPr lang="en-GB" dirty="0"/>
          </a:p>
        </p:txBody>
      </p:sp>
      <p:sp>
        <p:nvSpPr>
          <p:cNvPr id="14339" name="AutoShape 3"/>
          <p:cNvSpPr>
            <a:spLocks noChangeArrowheads="1"/>
          </p:cNvSpPr>
          <p:nvPr/>
        </p:nvSpPr>
        <p:spPr bwMode="auto">
          <a:xfrm>
            <a:off x="1549400" y="5768976"/>
            <a:ext cx="1509713" cy="614362"/>
          </a:xfrm>
          <a:prstGeom prst="flowChartAlternateProcess">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200" dirty="0">
                <a:solidFill>
                  <a:srgbClr val="000000"/>
                </a:solidFill>
                <a:cs typeface="Arial" charset="0"/>
              </a:rPr>
              <a:t>Single </a:t>
            </a:r>
            <a:r>
              <a:rPr lang="fr-BE" sz="1200" dirty="0" err="1">
                <a:solidFill>
                  <a:srgbClr val="000000"/>
                </a:solidFill>
                <a:cs typeface="Arial" charset="0"/>
              </a:rPr>
              <a:t>Market</a:t>
            </a:r>
            <a:r>
              <a:rPr lang="fr-BE" sz="1200" dirty="0">
                <a:solidFill>
                  <a:srgbClr val="000000"/>
                </a:solidFill>
                <a:cs typeface="Arial" charset="0"/>
              </a:rPr>
              <a:t> </a:t>
            </a:r>
            <a:r>
              <a:rPr lang="fr-BE" sz="1200" dirty="0" err="1">
                <a:solidFill>
                  <a:srgbClr val="000000"/>
                </a:solidFill>
                <a:cs typeface="Arial" charset="0"/>
              </a:rPr>
              <a:t>Act</a:t>
            </a:r>
            <a:endParaRPr lang="en-GB" sz="1200" dirty="0">
              <a:solidFill>
                <a:srgbClr val="000000"/>
              </a:solidFill>
              <a:cs typeface="Arial" charset="0"/>
            </a:endParaRPr>
          </a:p>
        </p:txBody>
      </p:sp>
      <p:sp>
        <p:nvSpPr>
          <p:cNvPr id="14340" name="AutoShape 4"/>
          <p:cNvSpPr>
            <a:spLocks noChangeArrowheads="1"/>
          </p:cNvSpPr>
          <p:nvPr/>
        </p:nvSpPr>
        <p:spPr bwMode="auto">
          <a:xfrm>
            <a:off x="3771900" y="5768976"/>
            <a:ext cx="1512888" cy="615950"/>
          </a:xfrm>
          <a:prstGeom prst="flowChartAlternateProcess">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200">
                <a:solidFill>
                  <a:srgbClr val="000000"/>
                </a:solidFill>
                <a:cs typeface="Arial" charset="0"/>
              </a:rPr>
              <a:t> Trade and </a:t>
            </a:r>
            <a:br>
              <a:rPr lang="fr-BE" sz="1200">
                <a:solidFill>
                  <a:srgbClr val="000000"/>
                </a:solidFill>
                <a:cs typeface="Arial" charset="0"/>
              </a:rPr>
            </a:br>
            <a:r>
              <a:rPr lang="fr-BE" sz="1200">
                <a:solidFill>
                  <a:srgbClr val="000000"/>
                </a:solidFill>
                <a:cs typeface="Arial" charset="0"/>
              </a:rPr>
              <a:t>external policies</a:t>
            </a:r>
            <a:endParaRPr lang="en-GB" sz="1200">
              <a:solidFill>
                <a:srgbClr val="000000"/>
              </a:solidFill>
              <a:cs typeface="Arial" charset="0"/>
            </a:endParaRPr>
          </a:p>
        </p:txBody>
      </p:sp>
      <p:sp>
        <p:nvSpPr>
          <p:cNvPr id="14341" name="AutoShape 5"/>
          <p:cNvSpPr>
            <a:spLocks noChangeArrowheads="1"/>
          </p:cNvSpPr>
          <p:nvPr/>
        </p:nvSpPr>
        <p:spPr bwMode="auto">
          <a:xfrm>
            <a:off x="5867400" y="5768976"/>
            <a:ext cx="1800225" cy="615950"/>
          </a:xfrm>
          <a:prstGeom prst="flowChartAlternateProcess">
            <a:avLst/>
          </a:prstGeom>
          <a:solidFill>
            <a:srgbClr val="FFC000"/>
          </a:solidFill>
          <a:ln w="9525">
            <a:solidFill>
              <a:schemeClr val="bg2"/>
            </a:solidFill>
            <a:miter lim="800000"/>
            <a:headEnd/>
            <a:tailEnd/>
          </a:ln>
        </p:spPr>
        <p:txBody>
          <a:bodyPr wrap="none" anchor="ctr"/>
          <a:lstStyle/>
          <a:p>
            <a:pPr algn="ctr" fontAlgn="base">
              <a:spcBef>
                <a:spcPct val="0"/>
              </a:spcBef>
              <a:spcAft>
                <a:spcPct val="0"/>
              </a:spcAft>
            </a:pPr>
            <a:r>
              <a:rPr lang="fr-BE" sz="1200" dirty="0">
                <a:solidFill>
                  <a:srgbClr val="000000"/>
                </a:solidFill>
                <a:cs typeface="Arial" charset="0"/>
              </a:rPr>
              <a:t>Structural </a:t>
            </a:r>
            <a:r>
              <a:rPr lang="fr-BE" sz="1200" dirty="0" err="1">
                <a:solidFill>
                  <a:srgbClr val="000000"/>
                </a:solidFill>
                <a:cs typeface="Arial" charset="0"/>
              </a:rPr>
              <a:t>Funds</a:t>
            </a:r>
            <a:r>
              <a:rPr lang="fr-BE" sz="1200" dirty="0">
                <a:solidFill>
                  <a:srgbClr val="000000"/>
                </a:solidFill>
                <a:cs typeface="Arial" charset="0"/>
              </a:rPr>
              <a:t> </a:t>
            </a:r>
            <a:br>
              <a:rPr lang="fr-BE" sz="1200" dirty="0">
                <a:solidFill>
                  <a:srgbClr val="000000"/>
                </a:solidFill>
                <a:cs typeface="Arial" charset="0"/>
              </a:rPr>
            </a:br>
            <a:r>
              <a:rPr lang="fr-BE" sz="1200" dirty="0">
                <a:solidFill>
                  <a:srgbClr val="000000"/>
                </a:solidFill>
                <a:cs typeface="Arial" charset="0"/>
              </a:rPr>
              <a:t>and future EU budget </a:t>
            </a:r>
            <a:endParaRPr lang="en-GB" sz="1200" dirty="0">
              <a:solidFill>
                <a:srgbClr val="000000"/>
              </a:solidFill>
              <a:cs typeface="Arial" charset="0"/>
            </a:endParaRPr>
          </a:p>
        </p:txBody>
      </p:sp>
      <p:sp>
        <p:nvSpPr>
          <p:cNvPr id="14342" name="Line 6"/>
          <p:cNvSpPr>
            <a:spLocks noChangeShapeType="1"/>
          </p:cNvSpPr>
          <p:nvPr/>
        </p:nvSpPr>
        <p:spPr bwMode="auto">
          <a:xfrm>
            <a:off x="468313" y="5409046"/>
            <a:ext cx="842486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GB">
              <a:solidFill>
                <a:srgbClr val="000000"/>
              </a:solidFill>
              <a:latin typeface="Arial" charset="0"/>
              <a:cs typeface="Arial" charset="0"/>
            </a:endParaRPr>
          </a:p>
        </p:txBody>
      </p:sp>
      <p:sp>
        <p:nvSpPr>
          <p:cNvPr id="14343" name="Rectangle 7"/>
          <p:cNvSpPr>
            <a:spLocks noChangeArrowheads="1"/>
          </p:cNvSpPr>
          <p:nvPr/>
        </p:nvSpPr>
        <p:spPr bwMode="auto">
          <a:xfrm>
            <a:off x="1981200" y="5342082"/>
            <a:ext cx="511175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800" b="1" dirty="0" err="1">
                <a:solidFill>
                  <a:srgbClr val="5F5F5F"/>
                </a:solidFill>
                <a:cs typeface="Arial" charset="0"/>
              </a:rPr>
              <a:t>Modernised</a:t>
            </a:r>
            <a:r>
              <a:rPr lang="fr-BE" sz="1800" b="1" dirty="0">
                <a:solidFill>
                  <a:srgbClr val="5F5F5F"/>
                </a:solidFill>
                <a:cs typeface="Arial" charset="0"/>
              </a:rPr>
              <a:t> EU levers for </a:t>
            </a:r>
            <a:r>
              <a:rPr lang="fr-BE" sz="1800" b="1" dirty="0" err="1">
                <a:solidFill>
                  <a:srgbClr val="5F5F5F"/>
                </a:solidFill>
                <a:cs typeface="Arial" charset="0"/>
              </a:rPr>
              <a:t>growth</a:t>
            </a:r>
            <a:r>
              <a:rPr lang="fr-BE" sz="1800" b="1" dirty="0">
                <a:solidFill>
                  <a:srgbClr val="5F5F5F"/>
                </a:solidFill>
                <a:cs typeface="Arial" charset="0"/>
              </a:rPr>
              <a:t> and jobs</a:t>
            </a:r>
            <a:endParaRPr lang="en-GB" sz="1800" b="1" dirty="0">
              <a:solidFill>
                <a:srgbClr val="5F5F5F"/>
              </a:solidFill>
              <a:cs typeface="Arial" charset="0"/>
            </a:endParaRPr>
          </a:p>
        </p:txBody>
      </p:sp>
      <p:sp>
        <p:nvSpPr>
          <p:cNvPr id="14344" name="Rectangle 8"/>
          <p:cNvSpPr>
            <a:spLocks noChangeArrowheads="1"/>
          </p:cNvSpPr>
          <p:nvPr/>
        </p:nvSpPr>
        <p:spPr bwMode="auto">
          <a:xfrm>
            <a:off x="2051050" y="3363901"/>
            <a:ext cx="511175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800" b="1" dirty="0" err="1">
                <a:solidFill>
                  <a:srgbClr val="5F5F5F"/>
                </a:solidFill>
                <a:cs typeface="Arial" charset="0"/>
              </a:rPr>
              <a:t>Flagships</a:t>
            </a:r>
            <a:r>
              <a:rPr lang="fr-BE" sz="1800" b="1" dirty="0">
                <a:solidFill>
                  <a:srgbClr val="5F5F5F"/>
                </a:solidFill>
                <a:cs typeface="Arial" charset="0"/>
              </a:rPr>
              <a:t> for smart, </a:t>
            </a:r>
            <a:r>
              <a:rPr lang="fr-BE" sz="1800" b="1" dirty="0" err="1">
                <a:solidFill>
                  <a:srgbClr val="5F5F5F"/>
                </a:solidFill>
                <a:cs typeface="Arial" charset="0"/>
              </a:rPr>
              <a:t>sustainable</a:t>
            </a:r>
            <a:r>
              <a:rPr lang="fr-BE" sz="1800" b="1" dirty="0">
                <a:solidFill>
                  <a:srgbClr val="5F5F5F"/>
                </a:solidFill>
                <a:cs typeface="Arial" charset="0"/>
              </a:rPr>
              <a:t> and inclusive </a:t>
            </a:r>
            <a:r>
              <a:rPr lang="fr-BE" sz="1800" b="1" dirty="0" err="1">
                <a:solidFill>
                  <a:srgbClr val="5F5F5F"/>
                </a:solidFill>
                <a:cs typeface="Arial" charset="0"/>
              </a:rPr>
              <a:t>growth</a:t>
            </a:r>
            <a:r>
              <a:rPr lang="fr-BE" sz="1800" b="1" dirty="0">
                <a:solidFill>
                  <a:srgbClr val="5F5F5F"/>
                </a:solidFill>
                <a:cs typeface="Arial" charset="0"/>
              </a:rPr>
              <a:t> </a:t>
            </a:r>
            <a:endParaRPr lang="en-GB" sz="1800" b="1" dirty="0">
              <a:solidFill>
                <a:srgbClr val="5F5F5F"/>
              </a:solidFill>
              <a:cs typeface="Arial" charset="0"/>
            </a:endParaRPr>
          </a:p>
        </p:txBody>
      </p:sp>
      <p:sp>
        <p:nvSpPr>
          <p:cNvPr id="14345" name="Rectangle 9"/>
          <p:cNvSpPr>
            <a:spLocks noChangeArrowheads="1"/>
          </p:cNvSpPr>
          <p:nvPr/>
        </p:nvSpPr>
        <p:spPr bwMode="auto">
          <a:xfrm>
            <a:off x="1967562" y="2315707"/>
            <a:ext cx="511175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800" dirty="0" err="1">
                <a:solidFill>
                  <a:srgbClr val="5F5F5F"/>
                </a:solidFill>
                <a:cs typeface="Arial" charset="0"/>
              </a:rPr>
              <a:t>Strengthened</a:t>
            </a:r>
            <a:r>
              <a:rPr lang="fr-BE" sz="1800" dirty="0">
                <a:solidFill>
                  <a:srgbClr val="5F5F5F"/>
                </a:solidFill>
                <a:cs typeface="Arial" charset="0"/>
              </a:rPr>
              <a:t> EU </a:t>
            </a:r>
            <a:r>
              <a:rPr lang="fr-BE" sz="1800" dirty="0" err="1">
                <a:solidFill>
                  <a:srgbClr val="5F5F5F"/>
                </a:solidFill>
                <a:cs typeface="Arial" charset="0"/>
              </a:rPr>
              <a:t>economic</a:t>
            </a:r>
            <a:r>
              <a:rPr lang="fr-BE" sz="1800" dirty="0">
                <a:solidFill>
                  <a:srgbClr val="5F5F5F"/>
                </a:solidFill>
                <a:cs typeface="Arial" charset="0"/>
              </a:rPr>
              <a:t> </a:t>
            </a:r>
            <a:r>
              <a:rPr lang="fr-BE" sz="1800" dirty="0" err="1">
                <a:solidFill>
                  <a:srgbClr val="5F5F5F"/>
                </a:solidFill>
                <a:cs typeface="Arial" charset="0"/>
              </a:rPr>
              <a:t>governance</a:t>
            </a:r>
            <a:r>
              <a:rPr lang="fr-BE" sz="1800" dirty="0">
                <a:solidFill>
                  <a:srgbClr val="5F5F5F"/>
                </a:solidFill>
                <a:cs typeface="Arial" charset="0"/>
              </a:rPr>
              <a:t> </a:t>
            </a:r>
            <a:endParaRPr lang="en-GB" sz="1800" dirty="0">
              <a:solidFill>
                <a:srgbClr val="5F5F5F"/>
              </a:solidFill>
              <a:cs typeface="Arial" charset="0"/>
            </a:endParaRPr>
          </a:p>
        </p:txBody>
      </p:sp>
      <p:sp>
        <p:nvSpPr>
          <p:cNvPr id="14346" name="Line 10"/>
          <p:cNvSpPr>
            <a:spLocks noChangeShapeType="1"/>
          </p:cNvSpPr>
          <p:nvPr/>
        </p:nvSpPr>
        <p:spPr bwMode="auto">
          <a:xfrm>
            <a:off x="468313" y="3403839"/>
            <a:ext cx="842486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GB">
              <a:solidFill>
                <a:srgbClr val="000000"/>
              </a:solidFill>
              <a:latin typeface="Arial" charset="0"/>
              <a:cs typeface="Arial" charset="0"/>
            </a:endParaRPr>
          </a:p>
        </p:txBody>
      </p:sp>
      <p:sp>
        <p:nvSpPr>
          <p:cNvPr id="14347" name="AutoShape 11"/>
          <p:cNvSpPr>
            <a:spLocks noChangeArrowheads="1"/>
          </p:cNvSpPr>
          <p:nvPr/>
        </p:nvSpPr>
        <p:spPr bwMode="auto">
          <a:xfrm>
            <a:off x="1550825" y="2747951"/>
            <a:ext cx="1655762" cy="615950"/>
          </a:xfrm>
          <a:prstGeom prst="flowChartAlternateProcess">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fontAlgn="base">
              <a:spcBef>
                <a:spcPct val="0"/>
              </a:spcBef>
              <a:spcAft>
                <a:spcPct val="0"/>
              </a:spcAft>
            </a:pPr>
            <a:r>
              <a:rPr lang="fr-BE" sz="1200" dirty="0" err="1">
                <a:solidFill>
                  <a:srgbClr val="000000"/>
                </a:solidFill>
                <a:cs typeface="Arial" charset="0"/>
              </a:rPr>
              <a:t>Macro-economic</a:t>
            </a:r>
            <a:r>
              <a:rPr lang="fr-BE" sz="1200" dirty="0">
                <a:solidFill>
                  <a:srgbClr val="000000"/>
                </a:solidFill>
                <a:cs typeface="Arial" charset="0"/>
              </a:rPr>
              <a:t> &amp;  fiscal surveillance</a:t>
            </a:r>
            <a:endParaRPr lang="en-GB" sz="1200" dirty="0">
              <a:solidFill>
                <a:srgbClr val="000000"/>
              </a:solidFill>
              <a:cs typeface="Arial" charset="0"/>
            </a:endParaRPr>
          </a:p>
        </p:txBody>
      </p:sp>
      <p:sp>
        <p:nvSpPr>
          <p:cNvPr id="14348" name="AutoShape 12"/>
          <p:cNvSpPr>
            <a:spLocks noChangeArrowheads="1"/>
          </p:cNvSpPr>
          <p:nvPr/>
        </p:nvSpPr>
        <p:spPr bwMode="auto">
          <a:xfrm>
            <a:off x="3766993" y="2747951"/>
            <a:ext cx="1512888" cy="615950"/>
          </a:xfrm>
          <a:prstGeom prst="flowChartAlternateProcess">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200" dirty="0">
                <a:solidFill>
                  <a:srgbClr val="000000"/>
                </a:solidFill>
                <a:cs typeface="Arial" charset="0"/>
              </a:rPr>
              <a:t> </a:t>
            </a:r>
            <a:r>
              <a:rPr lang="fr-BE" sz="1200" dirty="0" err="1">
                <a:solidFill>
                  <a:srgbClr val="000000"/>
                </a:solidFill>
                <a:cs typeface="Arial" charset="0"/>
              </a:rPr>
              <a:t>Regulation</a:t>
            </a:r>
            <a:r>
              <a:rPr lang="fr-BE" sz="1200" dirty="0">
                <a:solidFill>
                  <a:srgbClr val="000000"/>
                </a:solidFill>
                <a:cs typeface="Arial" charset="0"/>
              </a:rPr>
              <a:t> of </a:t>
            </a:r>
            <a:br>
              <a:rPr lang="fr-BE" sz="1200" dirty="0">
                <a:solidFill>
                  <a:srgbClr val="000000"/>
                </a:solidFill>
                <a:cs typeface="Arial" charset="0"/>
              </a:rPr>
            </a:br>
            <a:r>
              <a:rPr lang="fr-BE" sz="1200" dirty="0" err="1">
                <a:solidFill>
                  <a:srgbClr val="000000"/>
                </a:solidFill>
                <a:cs typeface="Arial" charset="0"/>
              </a:rPr>
              <a:t>financial</a:t>
            </a:r>
            <a:r>
              <a:rPr lang="fr-BE" sz="1200" dirty="0">
                <a:solidFill>
                  <a:srgbClr val="000000"/>
                </a:solidFill>
                <a:cs typeface="Arial" charset="0"/>
              </a:rPr>
              <a:t> services</a:t>
            </a:r>
            <a:endParaRPr lang="en-GB" sz="1200" dirty="0">
              <a:solidFill>
                <a:srgbClr val="000000"/>
              </a:solidFill>
              <a:cs typeface="Arial" charset="0"/>
            </a:endParaRPr>
          </a:p>
        </p:txBody>
      </p:sp>
      <p:sp>
        <p:nvSpPr>
          <p:cNvPr id="14349" name="AutoShape 13"/>
          <p:cNvSpPr>
            <a:spLocks noChangeArrowheads="1"/>
          </p:cNvSpPr>
          <p:nvPr/>
        </p:nvSpPr>
        <p:spPr bwMode="auto">
          <a:xfrm>
            <a:off x="5867400" y="2764250"/>
            <a:ext cx="1944688" cy="606425"/>
          </a:xfrm>
          <a:prstGeom prst="flowChartAlternateProcess">
            <a:avLst/>
          </a:prstGeom>
          <a:solidFill>
            <a:srgbClr val="FFC000"/>
          </a:solidFill>
          <a:ln w="9525">
            <a:solidFill>
              <a:schemeClr val="bg2"/>
            </a:solidFill>
            <a:miter lim="800000"/>
            <a:headEnd/>
            <a:tailEnd/>
          </a:ln>
        </p:spPr>
        <p:txBody>
          <a:bodyPr wrap="none" anchor="ctr"/>
          <a:lstStyle/>
          <a:p>
            <a:pPr algn="ctr" fontAlgn="base">
              <a:spcBef>
                <a:spcPct val="0"/>
              </a:spcBef>
              <a:spcAft>
                <a:spcPct val="0"/>
              </a:spcAft>
            </a:pPr>
            <a:r>
              <a:rPr lang="fr-BE" sz="1200" dirty="0" err="1">
                <a:solidFill>
                  <a:srgbClr val="000000"/>
                </a:solidFill>
                <a:cs typeface="Arial" charset="0"/>
              </a:rPr>
              <a:t>Targets</a:t>
            </a:r>
            <a:r>
              <a:rPr lang="fr-BE" sz="1200" dirty="0">
                <a:solidFill>
                  <a:srgbClr val="000000"/>
                </a:solidFill>
                <a:cs typeface="Arial" charset="0"/>
              </a:rPr>
              <a:t> and guidance </a:t>
            </a:r>
            <a:br>
              <a:rPr lang="fr-BE" sz="1200" dirty="0">
                <a:solidFill>
                  <a:srgbClr val="000000"/>
                </a:solidFill>
                <a:cs typeface="Arial" charset="0"/>
              </a:rPr>
            </a:br>
            <a:r>
              <a:rPr lang="fr-BE" sz="1200" dirty="0">
                <a:solidFill>
                  <a:srgbClr val="000000"/>
                </a:solidFill>
                <a:cs typeface="Arial" charset="0"/>
              </a:rPr>
              <a:t>for structural </a:t>
            </a:r>
            <a:r>
              <a:rPr lang="fr-BE" sz="1200" dirty="0" err="1">
                <a:solidFill>
                  <a:srgbClr val="000000"/>
                </a:solidFill>
                <a:cs typeface="Arial" charset="0"/>
              </a:rPr>
              <a:t>reforms</a:t>
            </a:r>
            <a:endParaRPr lang="en-GB" sz="1200" dirty="0">
              <a:solidFill>
                <a:srgbClr val="000000"/>
              </a:solidFill>
              <a:cs typeface="Arial" charset="0"/>
            </a:endParaRPr>
          </a:p>
        </p:txBody>
      </p:sp>
      <p:sp>
        <p:nvSpPr>
          <p:cNvPr id="14350" name="AutoShape 14"/>
          <p:cNvSpPr>
            <a:spLocks noChangeArrowheads="1"/>
          </p:cNvSpPr>
          <p:nvPr/>
        </p:nvSpPr>
        <p:spPr bwMode="auto">
          <a:xfrm>
            <a:off x="6011863" y="3764752"/>
            <a:ext cx="1512887" cy="615950"/>
          </a:xfrm>
          <a:prstGeom prst="flowChartAlternateProcess">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200">
                <a:solidFill>
                  <a:srgbClr val="000000"/>
                </a:solidFill>
                <a:cs typeface="Arial" charset="0"/>
              </a:rPr>
              <a:t>Innovation </a:t>
            </a:r>
            <a:br>
              <a:rPr lang="fr-BE" sz="1200">
                <a:solidFill>
                  <a:srgbClr val="000000"/>
                </a:solidFill>
                <a:cs typeface="Arial" charset="0"/>
              </a:rPr>
            </a:br>
            <a:r>
              <a:rPr lang="fr-BE" sz="1200">
                <a:solidFill>
                  <a:srgbClr val="000000"/>
                </a:solidFill>
                <a:cs typeface="Arial" charset="0"/>
              </a:rPr>
              <a:t>Union</a:t>
            </a:r>
            <a:endParaRPr lang="en-GB" sz="1200" i="1">
              <a:solidFill>
                <a:srgbClr val="000000"/>
              </a:solidFill>
              <a:cs typeface="Arial" charset="0"/>
            </a:endParaRPr>
          </a:p>
        </p:txBody>
      </p:sp>
      <p:sp>
        <p:nvSpPr>
          <p:cNvPr id="14351" name="AutoShape 15"/>
          <p:cNvSpPr>
            <a:spLocks noChangeArrowheads="1"/>
          </p:cNvSpPr>
          <p:nvPr/>
        </p:nvSpPr>
        <p:spPr bwMode="auto">
          <a:xfrm>
            <a:off x="2662238" y="4614863"/>
            <a:ext cx="1512887" cy="615950"/>
          </a:xfrm>
          <a:prstGeom prst="flowChartAlternateProcess">
            <a:avLst/>
          </a:prstGeom>
          <a:solidFill>
            <a:srgbClr val="FFC000"/>
          </a:solidFill>
          <a:ln w="9525">
            <a:solidFill>
              <a:schemeClr val="bg2"/>
            </a:solidFill>
            <a:miter lim="800000"/>
            <a:headEnd/>
            <a:tailEnd/>
          </a:ln>
        </p:spPr>
        <p:txBody>
          <a:bodyPr wrap="none" anchor="ctr"/>
          <a:lstStyle/>
          <a:p>
            <a:pPr algn="ctr" fontAlgn="base">
              <a:spcBef>
                <a:spcPct val="0"/>
              </a:spcBef>
              <a:spcAft>
                <a:spcPct val="0"/>
              </a:spcAft>
            </a:pPr>
            <a:r>
              <a:rPr lang="fr-BE" sz="1200" dirty="0">
                <a:solidFill>
                  <a:srgbClr val="000000"/>
                </a:solidFill>
                <a:cs typeface="Arial" charset="0"/>
              </a:rPr>
              <a:t>New </a:t>
            </a:r>
            <a:r>
              <a:rPr lang="fr-BE" sz="1200" dirty="0" err="1">
                <a:solidFill>
                  <a:srgbClr val="000000"/>
                </a:solidFill>
                <a:cs typeface="Arial" charset="0"/>
              </a:rPr>
              <a:t>Skills</a:t>
            </a:r>
            <a:r>
              <a:rPr lang="fr-BE" sz="1200" dirty="0">
                <a:solidFill>
                  <a:srgbClr val="000000"/>
                </a:solidFill>
                <a:cs typeface="Arial" charset="0"/>
              </a:rPr>
              <a:t> </a:t>
            </a:r>
            <a:br>
              <a:rPr lang="fr-BE" sz="1200" dirty="0">
                <a:solidFill>
                  <a:srgbClr val="000000"/>
                </a:solidFill>
                <a:cs typeface="Arial" charset="0"/>
              </a:rPr>
            </a:br>
            <a:r>
              <a:rPr lang="fr-BE" sz="1200" dirty="0">
                <a:solidFill>
                  <a:srgbClr val="000000"/>
                </a:solidFill>
                <a:cs typeface="Arial" charset="0"/>
              </a:rPr>
              <a:t>and new Jobs</a:t>
            </a:r>
          </a:p>
        </p:txBody>
      </p:sp>
      <p:sp>
        <p:nvSpPr>
          <p:cNvPr id="14352" name="AutoShape 16"/>
          <p:cNvSpPr>
            <a:spLocks noChangeArrowheads="1"/>
          </p:cNvSpPr>
          <p:nvPr/>
        </p:nvSpPr>
        <p:spPr bwMode="auto">
          <a:xfrm>
            <a:off x="1547813" y="3769014"/>
            <a:ext cx="1512887" cy="615950"/>
          </a:xfrm>
          <a:prstGeom prst="flowChartAlternateProcess">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200" dirty="0">
                <a:solidFill>
                  <a:srgbClr val="000000"/>
                </a:solidFill>
                <a:cs typeface="Arial" charset="0"/>
              </a:rPr>
              <a:t>Digital </a:t>
            </a:r>
            <a:br>
              <a:rPr lang="fr-BE" sz="1200" dirty="0">
                <a:solidFill>
                  <a:srgbClr val="000000"/>
                </a:solidFill>
                <a:cs typeface="Arial" charset="0"/>
              </a:rPr>
            </a:br>
            <a:r>
              <a:rPr lang="fr-BE" sz="1200" dirty="0">
                <a:solidFill>
                  <a:srgbClr val="000000"/>
                </a:solidFill>
                <a:cs typeface="Arial" charset="0"/>
              </a:rPr>
              <a:t>Agenda</a:t>
            </a:r>
            <a:endParaRPr lang="en-GB" sz="1200" i="1" dirty="0">
              <a:solidFill>
                <a:srgbClr val="000000"/>
              </a:solidFill>
              <a:cs typeface="Arial" charset="0"/>
            </a:endParaRPr>
          </a:p>
        </p:txBody>
      </p:sp>
      <p:sp>
        <p:nvSpPr>
          <p:cNvPr id="14353" name="AutoShape 17"/>
          <p:cNvSpPr>
            <a:spLocks noChangeArrowheads="1"/>
          </p:cNvSpPr>
          <p:nvPr/>
        </p:nvSpPr>
        <p:spPr bwMode="auto">
          <a:xfrm>
            <a:off x="3771900" y="3729759"/>
            <a:ext cx="1512888" cy="615950"/>
          </a:xfrm>
          <a:prstGeom prst="flowChartAlternateProcess">
            <a:avLst/>
          </a:prstGeom>
          <a:solidFill>
            <a:srgbClr val="FFC000"/>
          </a:solidFill>
          <a:ln w="9525">
            <a:solidFill>
              <a:schemeClr val="bg2"/>
            </a:solidFill>
            <a:miter lim="800000"/>
            <a:headEnd/>
            <a:tailEnd/>
          </a:ln>
        </p:spPr>
        <p:txBody>
          <a:bodyPr wrap="none" anchor="ctr"/>
          <a:lstStyle/>
          <a:p>
            <a:pPr algn="ctr" fontAlgn="base">
              <a:spcBef>
                <a:spcPct val="0"/>
              </a:spcBef>
              <a:spcAft>
                <a:spcPct val="0"/>
              </a:spcAft>
            </a:pPr>
            <a:r>
              <a:rPr lang="fr-BE" sz="1200" dirty="0" err="1">
                <a:solidFill>
                  <a:srgbClr val="000000"/>
                </a:solidFill>
                <a:cs typeface="Arial" charset="0"/>
              </a:rPr>
              <a:t>Youth</a:t>
            </a:r>
            <a:r>
              <a:rPr lang="fr-BE" sz="1200" dirty="0">
                <a:solidFill>
                  <a:srgbClr val="000000"/>
                </a:solidFill>
                <a:cs typeface="Arial" charset="0"/>
              </a:rPr>
              <a:t> </a:t>
            </a:r>
            <a:br>
              <a:rPr lang="fr-BE" sz="1200" dirty="0">
                <a:solidFill>
                  <a:srgbClr val="000000"/>
                </a:solidFill>
                <a:cs typeface="Arial" charset="0"/>
              </a:rPr>
            </a:br>
            <a:r>
              <a:rPr lang="fr-BE" sz="1200" dirty="0">
                <a:solidFill>
                  <a:srgbClr val="000000"/>
                </a:solidFill>
                <a:cs typeface="Arial" charset="0"/>
              </a:rPr>
              <a:t>on the Move</a:t>
            </a:r>
          </a:p>
        </p:txBody>
      </p:sp>
      <p:sp>
        <p:nvSpPr>
          <p:cNvPr id="14354" name="AutoShape 18"/>
          <p:cNvSpPr>
            <a:spLocks noChangeArrowheads="1"/>
          </p:cNvSpPr>
          <p:nvPr/>
        </p:nvSpPr>
        <p:spPr bwMode="auto">
          <a:xfrm>
            <a:off x="407988" y="4614863"/>
            <a:ext cx="1512887" cy="615950"/>
          </a:xfrm>
          <a:prstGeom prst="flowChartAlternateProcess">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200" dirty="0">
                <a:solidFill>
                  <a:srgbClr val="000000"/>
                </a:solidFill>
                <a:cs typeface="Arial" charset="0"/>
              </a:rPr>
              <a:t>New </a:t>
            </a:r>
            <a:br>
              <a:rPr lang="fr-BE" sz="1200" dirty="0">
                <a:solidFill>
                  <a:srgbClr val="000000"/>
                </a:solidFill>
                <a:cs typeface="Arial" charset="0"/>
              </a:rPr>
            </a:br>
            <a:r>
              <a:rPr lang="fr-BE" sz="1200" dirty="0" err="1">
                <a:solidFill>
                  <a:srgbClr val="000000"/>
                </a:solidFill>
                <a:cs typeface="Arial" charset="0"/>
              </a:rPr>
              <a:t>Industrial</a:t>
            </a:r>
            <a:r>
              <a:rPr lang="fr-BE" sz="1200" dirty="0">
                <a:solidFill>
                  <a:srgbClr val="000000"/>
                </a:solidFill>
                <a:cs typeface="Arial" charset="0"/>
              </a:rPr>
              <a:t> Policy</a:t>
            </a:r>
            <a:endParaRPr lang="en-GB" sz="1200" i="1" dirty="0">
              <a:solidFill>
                <a:srgbClr val="000000"/>
              </a:solidFill>
              <a:cs typeface="Arial" charset="0"/>
            </a:endParaRPr>
          </a:p>
        </p:txBody>
      </p:sp>
      <p:sp>
        <p:nvSpPr>
          <p:cNvPr id="14355" name="AutoShape 19"/>
          <p:cNvSpPr>
            <a:spLocks noChangeArrowheads="1"/>
          </p:cNvSpPr>
          <p:nvPr/>
        </p:nvSpPr>
        <p:spPr bwMode="auto">
          <a:xfrm>
            <a:off x="4916488" y="4614863"/>
            <a:ext cx="1514475" cy="615950"/>
          </a:xfrm>
          <a:prstGeom prst="flowChartAlternateProcess">
            <a:avLst/>
          </a:prstGeom>
          <a:solidFill>
            <a:srgbClr val="FFC000"/>
          </a:solidFill>
          <a:ln w="9525">
            <a:solidFill>
              <a:schemeClr val="bg2"/>
            </a:solidFill>
            <a:miter lim="800000"/>
            <a:headEnd/>
            <a:tailEnd/>
          </a:ln>
        </p:spPr>
        <p:txBody>
          <a:bodyPr wrap="none" anchor="ctr"/>
          <a:lstStyle/>
          <a:p>
            <a:pPr algn="ctr" fontAlgn="base">
              <a:spcBef>
                <a:spcPct val="0"/>
              </a:spcBef>
              <a:spcAft>
                <a:spcPct val="0"/>
              </a:spcAft>
            </a:pPr>
            <a:r>
              <a:rPr lang="fr-BE" sz="1200" dirty="0">
                <a:solidFill>
                  <a:srgbClr val="000000"/>
                </a:solidFill>
                <a:cs typeface="Arial" charset="0"/>
              </a:rPr>
              <a:t>Platform </a:t>
            </a:r>
            <a:r>
              <a:rPr lang="fr-BE" sz="1200" dirty="0" err="1">
                <a:solidFill>
                  <a:srgbClr val="000000"/>
                </a:solidFill>
                <a:cs typeface="Arial" charset="0"/>
              </a:rPr>
              <a:t>against</a:t>
            </a:r>
            <a:r>
              <a:rPr lang="fr-BE" sz="1200" dirty="0">
                <a:solidFill>
                  <a:srgbClr val="000000"/>
                </a:solidFill>
                <a:cs typeface="Arial" charset="0"/>
              </a:rPr>
              <a:t> </a:t>
            </a:r>
            <a:br>
              <a:rPr lang="fr-BE" sz="1200" dirty="0">
                <a:solidFill>
                  <a:srgbClr val="000000"/>
                </a:solidFill>
                <a:cs typeface="Arial" charset="0"/>
              </a:rPr>
            </a:br>
            <a:r>
              <a:rPr lang="fr-BE" sz="1200" dirty="0" err="1">
                <a:solidFill>
                  <a:srgbClr val="000000"/>
                </a:solidFill>
                <a:cs typeface="Arial" charset="0"/>
              </a:rPr>
              <a:t>Poverty</a:t>
            </a:r>
            <a:r>
              <a:rPr lang="fr-BE" sz="1200" dirty="0">
                <a:solidFill>
                  <a:srgbClr val="000000"/>
                </a:solidFill>
                <a:cs typeface="Arial" charset="0"/>
              </a:rPr>
              <a:t> </a:t>
            </a:r>
          </a:p>
        </p:txBody>
      </p:sp>
      <p:sp>
        <p:nvSpPr>
          <p:cNvPr id="14356" name="AutoShape 20"/>
          <p:cNvSpPr>
            <a:spLocks noChangeArrowheads="1"/>
          </p:cNvSpPr>
          <p:nvPr/>
        </p:nvSpPr>
        <p:spPr bwMode="auto">
          <a:xfrm>
            <a:off x="7194286" y="4614863"/>
            <a:ext cx="1512887" cy="615950"/>
          </a:xfrm>
          <a:prstGeom prst="flowChartAlternateProcess">
            <a:avLst/>
          </a:prstGeom>
          <a:solidFill>
            <a:srgbClr val="DDDDDD"/>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r>
              <a:rPr lang="fr-BE" sz="1200">
                <a:solidFill>
                  <a:srgbClr val="000000"/>
                </a:solidFill>
                <a:cs typeface="Arial" charset="0"/>
              </a:rPr>
              <a:t>Resource</a:t>
            </a:r>
          </a:p>
          <a:p>
            <a:pPr algn="ctr" fontAlgn="base">
              <a:spcBef>
                <a:spcPct val="0"/>
              </a:spcBef>
              <a:spcAft>
                <a:spcPct val="0"/>
              </a:spcAft>
            </a:pPr>
            <a:r>
              <a:rPr lang="fr-BE" sz="1200">
                <a:solidFill>
                  <a:srgbClr val="000000"/>
                </a:solidFill>
                <a:cs typeface="Arial" charset="0"/>
              </a:rPr>
              <a:t>Efficiency</a:t>
            </a:r>
          </a:p>
        </p:txBody>
      </p:sp>
    </p:spTree>
    <p:extLst>
      <p:ext uri="{BB962C8B-B14F-4D97-AF65-F5344CB8AC3E}">
        <p14:creationId xmlns:p14="http://schemas.microsoft.com/office/powerpoint/2010/main" val="79334778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EU targets agreed for 2020</a:t>
            </a:r>
          </a:p>
        </p:txBody>
      </p:sp>
      <p:sp>
        <p:nvSpPr>
          <p:cNvPr id="3" name="Content Placeholder 2"/>
          <p:cNvSpPr>
            <a:spLocks noGrp="1"/>
          </p:cNvSpPr>
          <p:nvPr>
            <p:ph idx="1"/>
          </p:nvPr>
        </p:nvSpPr>
        <p:spPr/>
        <p:txBody>
          <a:bodyPr/>
          <a:lstStyle/>
          <a:p>
            <a:pPr lvl="0" indent="0" eaLnBrk="1" hangingPunct="1">
              <a:spcBef>
                <a:spcPct val="100000"/>
              </a:spcBef>
              <a:buClrTx/>
              <a:buSzTx/>
              <a:buNone/>
            </a:pPr>
            <a:r>
              <a:rPr lang="fr-BE" sz="1400" b="1" kern="1200" dirty="0">
                <a:solidFill>
                  <a:srgbClr val="C00000"/>
                </a:solidFill>
              </a:rPr>
              <a:t>EMPLOYMENT</a:t>
            </a:r>
            <a:r>
              <a:rPr lang="en-GB" sz="1400" b="1" kern="1200" dirty="0">
                <a:solidFill>
                  <a:srgbClr val="C00000"/>
                </a:solidFill>
              </a:rPr>
              <a:t> 	</a:t>
            </a:r>
            <a:r>
              <a:rPr lang="en-GB" sz="1400" b="1" kern="1200" dirty="0" smtClean="0">
                <a:solidFill>
                  <a:srgbClr val="C00000"/>
                </a:solidFill>
              </a:rPr>
              <a:t>75</a:t>
            </a:r>
            <a:r>
              <a:rPr lang="en-GB" sz="1400" b="1" kern="1200" dirty="0">
                <a:solidFill>
                  <a:srgbClr val="C00000"/>
                </a:solidFill>
              </a:rPr>
              <a:t>% of the population aged 20-64 should be employed</a:t>
            </a:r>
          </a:p>
          <a:p>
            <a:pPr lvl="0" indent="0" eaLnBrk="1" hangingPunct="1">
              <a:spcBef>
                <a:spcPct val="100000"/>
              </a:spcBef>
              <a:buClrTx/>
              <a:buSzTx/>
              <a:buNone/>
            </a:pPr>
            <a:r>
              <a:rPr lang="fr-BE" sz="1400" b="1" kern="1200" dirty="0"/>
              <a:t>INNOVATION 	</a:t>
            </a:r>
            <a:r>
              <a:rPr lang="en-GB" sz="1400" b="1" kern="1200" dirty="0" smtClean="0"/>
              <a:t>3</a:t>
            </a:r>
            <a:r>
              <a:rPr lang="en-GB" sz="1400" b="1" kern="1200" dirty="0"/>
              <a:t>% of the EU's GDP should be invested in R&amp;D</a:t>
            </a:r>
          </a:p>
          <a:p>
            <a:pPr lvl="0" indent="0" eaLnBrk="1" hangingPunct="1">
              <a:spcBef>
                <a:spcPct val="100000"/>
              </a:spcBef>
              <a:buClrTx/>
              <a:buSzTx/>
              <a:buNone/>
            </a:pPr>
            <a:r>
              <a:rPr lang="fr-BE" sz="1400" b="1" kern="1200" dirty="0" smtClean="0"/>
              <a:t>CLIMATE/ENERGY</a:t>
            </a:r>
            <a:r>
              <a:rPr lang="en-GB" sz="1400" b="1" kern="1200" dirty="0"/>
              <a:t> </a:t>
            </a:r>
            <a:r>
              <a:rPr lang="en-GB" sz="1400" b="1" kern="1200" dirty="0" smtClean="0"/>
              <a:t>A </a:t>
            </a:r>
            <a:r>
              <a:rPr lang="en-GB" sz="1400" b="1" kern="1200" dirty="0"/>
              <a:t>reduction of greenhouse gas emissions by 20%</a:t>
            </a:r>
          </a:p>
          <a:p>
            <a:pPr lvl="0" indent="0" eaLnBrk="1" hangingPunct="1">
              <a:spcBef>
                <a:spcPct val="100000"/>
              </a:spcBef>
              <a:buClrTx/>
              <a:buSzTx/>
              <a:buNone/>
            </a:pPr>
            <a:r>
              <a:rPr lang="en-IE" sz="1400" b="1" kern="1200" dirty="0"/>
              <a:t>		A share </a:t>
            </a:r>
            <a:r>
              <a:rPr lang="en-IE" sz="1400" b="1" kern="1200" dirty="0" smtClean="0"/>
              <a:t>of </a:t>
            </a:r>
            <a:r>
              <a:rPr lang="en-IE" sz="1400" b="1" kern="1200" dirty="0"/>
              <a:t>renewable energies up </a:t>
            </a:r>
            <a:r>
              <a:rPr lang="en-GB" sz="1400" b="1" kern="1200" dirty="0"/>
              <a:t>to 20%</a:t>
            </a:r>
          </a:p>
          <a:p>
            <a:pPr lvl="0" indent="0" eaLnBrk="1" hangingPunct="1">
              <a:spcBef>
                <a:spcPct val="100000"/>
              </a:spcBef>
              <a:buClrTx/>
              <a:buSzTx/>
              <a:buNone/>
            </a:pPr>
            <a:r>
              <a:rPr lang="en-GB" sz="1400" b="1" kern="1200" dirty="0"/>
              <a:t>		An</a:t>
            </a:r>
            <a:r>
              <a:rPr lang="en-IE" sz="1400" b="1" kern="1200" dirty="0"/>
              <a:t> increase in energy efficiency by 20%</a:t>
            </a:r>
            <a:endParaRPr lang="fr-BE" sz="1400" b="1" kern="1200" dirty="0"/>
          </a:p>
          <a:p>
            <a:pPr lvl="0" indent="0" eaLnBrk="1" hangingPunct="1">
              <a:spcBef>
                <a:spcPct val="100000"/>
              </a:spcBef>
              <a:buClrTx/>
              <a:buSzTx/>
              <a:buNone/>
            </a:pPr>
            <a:r>
              <a:rPr lang="en-IE" sz="1400" b="1" kern="1200" dirty="0"/>
              <a:t>EDUCATION	</a:t>
            </a:r>
            <a:r>
              <a:rPr lang="en-IE" sz="1400" b="1" kern="1200" dirty="0" smtClean="0"/>
              <a:t>The </a:t>
            </a:r>
            <a:r>
              <a:rPr lang="en-IE" sz="1400" b="1" kern="1200" dirty="0"/>
              <a:t>share of early school leavers should be under 10% </a:t>
            </a:r>
          </a:p>
          <a:p>
            <a:pPr lvl="0" indent="0" eaLnBrk="1" hangingPunct="1">
              <a:spcBef>
                <a:spcPct val="100000"/>
              </a:spcBef>
              <a:buClrTx/>
              <a:buSzTx/>
              <a:buNone/>
            </a:pPr>
            <a:r>
              <a:rPr lang="en-IE" sz="1400" b="1" kern="1200" dirty="0"/>
              <a:t>		At least 40% of the younger generation should </a:t>
            </a:r>
          </a:p>
          <a:p>
            <a:pPr lvl="0" indent="0" eaLnBrk="1" hangingPunct="1">
              <a:spcBef>
                <a:spcPct val="0"/>
              </a:spcBef>
              <a:buClrTx/>
              <a:buSzTx/>
              <a:buNone/>
            </a:pPr>
            <a:r>
              <a:rPr lang="en-IE" sz="1400" b="1" kern="1200" dirty="0"/>
              <a:t>	 	have a degree or diploma 	</a:t>
            </a:r>
          </a:p>
          <a:p>
            <a:pPr lvl="0" indent="0" eaLnBrk="1" hangingPunct="1">
              <a:spcBef>
                <a:spcPct val="100000"/>
              </a:spcBef>
              <a:buClrTx/>
              <a:buSzTx/>
              <a:buNone/>
            </a:pPr>
            <a:r>
              <a:rPr lang="en-IE" sz="1400" b="1" kern="1200" dirty="0" smtClean="0"/>
              <a:t>POVERTY</a:t>
            </a:r>
            <a:r>
              <a:rPr lang="en-IE" sz="1400" b="1" kern="1200" dirty="0"/>
              <a:t>	</a:t>
            </a:r>
            <a:r>
              <a:rPr lang="en-IE" sz="1400" b="1" kern="1200" dirty="0" smtClean="0"/>
              <a:t>At </a:t>
            </a:r>
            <a:r>
              <a:rPr lang="en-IE" sz="1400" b="1" kern="1200" dirty="0"/>
              <a:t>least 20 million people lifted out of poverty</a:t>
            </a:r>
            <a:endParaRPr lang="en-GB" sz="1400" b="1" kern="1200" dirty="0"/>
          </a:p>
          <a:p>
            <a:endParaRPr lang="en-GB" dirty="0" smtClean="0"/>
          </a:p>
        </p:txBody>
      </p:sp>
    </p:spTree>
    <p:extLst>
      <p:ext uri="{BB962C8B-B14F-4D97-AF65-F5344CB8AC3E}">
        <p14:creationId xmlns:p14="http://schemas.microsoft.com/office/powerpoint/2010/main" val="906952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412776"/>
            <a:ext cx="8229600" cy="936625"/>
          </a:xfrm>
        </p:spPr>
        <p:txBody>
          <a:bodyPr/>
          <a:lstStyle/>
          <a:p>
            <a:r>
              <a:rPr lang="en-GB" dirty="0" smtClean="0"/>
              <a:t>Annual Growth </a:t>
            </a:r>
            <a:r>
              <a:rPr lang="en-GB" dirty="0" smtClean="0"/>
              <a:t>Strategy</a:t>
            </a:r>
            <a:endParaRPr lang="en-GB" dirty="0"/>
          </a:p>
        </p:txBody>
      </p:sp>
      <p:sp>
        <p:nvSpPr>
          <p:cNvPr id="3" name="Content Placeholder 2"/>
          <p:cNvSpPr>
            <a:spLocks noGrp="1"/>
          </p:cNvSpPr>
          <p:nvPr>
            <p:ph idx="1"/>
          </p:nvPr>
        </p:nvSpPr>
        <p:spPr>
          <a:xfrm>
            <a:off x="323528" y="2420888"/>
            <a:ext cx="8301608" cy="3816424"/>
          </a:xfrm>
        </p:spPr>
        <p:txBody>
          <a:bodyPr/>
          <a:lstStyle/>
          <a:p>
            <a:r>
              <a:rPr lang="en-GB" sz="2000" dirty="0"/>
              <a:t>The AGS communication sets out the economic and social priorities for the EU in 2013.</a:t>
            </a:r>
          </a:p>
          <a:p>
            <a:r>
              <a:rPr lang="en-GB" sz="2000" dirty="0"/>
              <a:t>Launches the next European Semester.</a:t>
            </a:r>
          </a:p>
          <a:p>
            <a:r>
              <a:rPr lang="en-GB" sz="2000" dirty="0"/>
              <a:t>Provides guidance to Member States, which they can use to prepare their national reform programmes.</a:t>
            </a:r>
          </a:p>
          <a:p>
            <a:r>
              <a:rPr lang="en-GB" sz="2000" dirty="0"/>
              <a:t>Includes two annexes, the Macro-economic Report and the </a:t>
            </a:r>
            <a:r>
              <a:rPr lang="en-GB" sz="2000" b="1" dirty="0"/>
              <a:t>Draft Joint Employment Report</a:t>
            </a:r>
            <a:r>
              <a:rPr lang="en-GB" sz="2000" dirty="0"/>
              <a:t>. </a:t>
            </a:r>
          </a:p>
          <a:p>
            <a:r>
              <a:rPr lang="en-GB" sz="2000" dirty="0"/>
              <a:t>Accompanied by the separate publication of the Alert Mechanism Report and Single Market Report.</a:t>
            </a:r>
          </a:p>
          <a:p>
            <a:pPr indent="0">
              <a:buNone/>
            </a:pPr>
            <a:endParaRPr lang="en-GB" sz="2000" i="0" dirty="0" smtClean="0"/>
          </a:p>
          <a:p>
            <a:pPr marL="342900">
              <a:buFont typeface="Wingdings" pitchFamily="2" charset="2"/>
              <a:buChar char="Ø"/>
            </a:pPr>
            <a:r>
              <a:rPr lang="en-GB" sz="2000" i="0" dirty="0" smtClean="0">
                <a:solidFill>
                  <a:srgbClr val="3228F8"/>
                </a:solidFill>
              </a:rPr>
              <a:t>A </a:t>
            </a:r>
            <a:r>
              <a:rPr lang="en-GB" sz="2000" i="0" dirty="0">
                <a:solidFill>
                  <a:srgbClr val="3228F8"/>
                </a:solidFill>
              </a:rPr>
              <a:t>B</a:t>
            </a:r>
            <a:r>
              <a:rPr lang="en-GB" sz="2000" i="0" dirty="0" smtClean="0">
                <a:solidFill>
                  <a:srgbClr val="3228F8"/>
                </a:solidFill>
              </a:rPr>
              <a:t>lueprint </a:t>
            </a:r>
            <a:r>
              <a:rPr lang="en-GB" sz="2000" i="0" dirty="0" smtClean="0">
                <a:solidFill>
                  <a:srgbClr val="3228F8"/>
                </a:solidFill>
              </a:rPr>
              <a:t>for </a:t>
            </a:r>
            <a:r>
              <a:rPr lang="en-GB" sz="2000" i="0" dirty="0">
                <a:solidFill>
                  <a:srgbClr val="3228F8"/>
                </a:solidFill>
              </a:rPr>
              <a:t>a deep and genuine EMU </a:t>
            </a:r>
          </a:p>
          <a:p>
            <a:endParaRPr lang="en-GB" dirty="0"/>
          </a:p>
        </p:txBody>
      </p:sp>
    </p:spTree>
    <p:extLst>
      <p:ext uri="{BB962C8B-B14F-4D97-AF65-F5344CB8AC3E}">
        <p14:creationId xmlns:p14="http://schemas.microsoft.com/office/powerpoint/2010/main" val="2966464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Joint </a:t>
            </a:r>
            <a:r>
              <a:rPr lang="en-GB" dirty="0" smtClean="0"/>
              <a:t>Employment </a:t>
            </a:r>
            <a:r>
              <a:rPr lang="en-GB" dirty="0" smtClean="0"/>
              <a:t>Report-</a:t>
            </a:r>
            <a:br>
              <a:rPr lang="en-GB" dirty="0" smtClean="0"/>
            </a:br>
            <a:r>
              <a:rPr lang="en-GB" dirty="0" smtClean="0"/>
              <a:t>Current </a:t>
            </a:r>
            <a:r>
              <a:rPr lang="en-GB" dirty="0"/>
              <a:t>labour market challenges</a:t>
            </a:r>
          </a:p>
        </p:txBody>
      </p:sp>
      <p:sp>
        <p:nvSpPr>
          <p:cNvPr id="3" name="Content Placeholder 2"/>
          <p:cNvSpPr>
            <a:spLocks noGrp="1"/>
          </p:cNvSpPr>
          <p:nvPr>
            <p:ph idx="1"/>
          </p:nvPr>
        </p:nvSpPr>
        <p:spPr/>
        <p:txBody>
          <a:bodyPr/>
          <a:lstStyle/>
          <a:p>
            <a:r>
              <a:rPr lang="en-GB" sz="2000" dirty="0"/>
              <a:t>Boost job creation that has been subdued and decreasing in recent years</a:t>
            </a:r>
          </a:p>
          <a:p>
            <a:r>
              <a:rPr lang="en-GB" sz="2000" dirty="0"/>
              <a:t>Improve the resilience of the labour market to ensure adjustments</a:t>
            </a:r>
          </a:p>
          <a:p>
            <a:r>
              <a:rPr lang="en-GB" sz="2000" dirty="0"/>
              <a:t>Improve the job matching process </a:t>
            </a:r>
          </a:p>
          <a:p>
            <a:r>
              <a:rPr lang="en-GB" sz="2000" dirty="0"/>
              <a:t>Maintain the labour market attachment of long-term unemployed</a:t>
            </a:r>
          </a:p>
          <a:p>
            <a:r>
              <a:rPr lang="en-GB" sz="2000" dirty="0"/>
              <a:t>Improve the transitions from school to work of young people</a:t>
            </a:r>
          </a:p>
          <a:p>
            <a:r>
              <a:rPr lang="en-GB" sz="2000" dirty="0"/>
              <a:t>Improve the efficiency of social protection systems to combat poverty and social exclusion</a:t>
            </a:r>
          </a:p>
          <a:p>
            <a:endParaRPr lang="en-GB" dirty="0"/>
          </a:p>
        </p:txBody>
      </p:sp>
    </p:spTree>
    <p:extLst>
      <p:ext uri="{BB962C8B-B14F-4D97-AF65-F5344CB8AC3E}">
        <p14:creationId xmlns:p14="http://schemas.microsoft.com/office/powerpoint/2010/main" val="3144432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412776"/>
            <a:ext cx="8229600" cy="720080"/>
          </a:xfrm>
        </p:spPr>
        <p:txBody>
          <a:bodyPr/>
          <a:lstStyle/>
          <a:p>
            <a:r>
              <a:rPr lang="en-US" sz="2800" dirty="0"/>
              <a:t>Divergence accelerating in the EA</a:t>
            </a:r>
            <a:endParaRPr lang="en-GB" dirty="0"/>
          </a:p>
        </p:txBody>
      </p:sp>
      <p:sp>
        <p:nvSpPr>
          <p:cNvPr id="3" name="Content Placeholder 2"/>
          <p:cNvSpPr>
            <a:spLocks noGrp="1"/>
          </p:cNvSpPr>
          <p:nvPr>
            <p:ph idx="1"/>
          </p:nvPr>
        </p:nvSpPr>
        <p:spPr/>
        <p:txBody>
          <a:bodyPr/>
          <a:lstStyle/>
          <a:p>
            <a:endParaRPr lang="en-GB" dirty="0"/>
          </a:p>
        </p:txBody>
      </p:sp>
      <p:sp>
        <p:nvSpPr>
          <p:cNvPr id="5" name="Rectangle 4"/>
          <p:cNvSpPr/>
          <p:nvPr/>
        </p:nvSpPr>
        <p:spPr>
          <a:xfrm>
            <a:off x="5796136" y="2132856"/>
            <a:ext cx="2801862" cy="26161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100" i="0" u="none" strike="noStrike" kern="0" cap="none" spc="0" normalizeH="0" baseline="0" noProof="0" dirty="0" smtClean="0">
                <a:ln>
                  <a:noFill/>
                </a:ln>
                <a:solidFill>
                  <a:srgbClr val="000000"/>
                </a:solidFill>
                <a:effectLst/>
                <a:uLnTx/>
                <a:uFillTx/>
              </a:rPr>
              <a:t>Striking North / South Divide</a:t>
            </a:r>
          </a:p>
        </p:txBody>
      </p:sp>
      <p:pic>
        <p:nvPicPr>
          <p:cNvPr id="6"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157" y="2418621"/>
            <a:ext cx="8033841" cy="3657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2538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the Employment Package?</a:t>
            </a:r>
          </a:p>
        </p:txBody>
      </p:sp>
      <p:sp>
        <p:nvSpPr>
          <p:cNvPr id="3" name="Content Placeholder 2"/>
          <p:cNvSpPr>
            <a:spLocks noGrp="1"/>
          </p:cNvSpPr>
          <p:nvPr>
            <p:ph idx="1"/>
          </p:nvPr>
        </p:nvSpPr>
        <p:spPr>
          <a:xfrm>
            <a:off x="467544" y="2348880"/>
            <a:ext cx="8229600" cy="3384476"/>
          </a:xfrm>
        </p:spPr>
        <p:txBody>
          <a:bodyPr/>
          <a:lstStyle/>
          <a:p>
            <a:r>
              <a:rPr lang="en-GB" sz="2000" dirty="0"/>
              <a:t>It is a medium-term agenda for EU and Member States' action. It lays down proposals for employment to be a driver for growth, by:</a:t>
            </a:r>
          </a:p>
          <a:p>
            <a:r>
              <a:rPr lang="en-GB" sz="2000" dirty="0"/>
              <a:t>Stimulating labour demand through well-designed measures (e.g. green economy, white jobs, ICT)</a:t>
            </a:r>
          </a:p>
          <a:p>
            <a:r>
              <a:rPr lang="en-GB" sz="2000" dirty="0"/>
              <a:t>Balanced reforms for more inclusive, dynamic, competitive and resilient EU labour markets </a:t>
            </a:r>
          </a:p>
          <a:p>
            <a:r>
              <a:rPr lang="en-GB" sz="2000" dirty="0"/>
              <a:t>Investing in skills policies to enhance workforce mobility and adaptability prospects  </a:t>
            </a:r>
          </a:p>
          <a:p>
            <a:r>
              <a:rPr lang="en-GB" sz="2000" dirty="0"/>
              <a:t>Strengthening the employment &amp; social dimension in EU governance, by involving Social Partners more closely in decision making</a:t>
            </a:r>
          </a:p>
          <a:p>
            <a:endParaRPr lang="en-GB" dirty="0"/>
          </a:p>
        </p:txBody>
      </p:sp>
    </p:spTree>
    <p:extLst>
      <p:ext uri="{BB962C8B-B14F-4D97-AF65-F5344CB8AC3E}">
        <p14:creationId xmlns:p14="http://schemas.microsoft.com/office/powerpoint/2010/main" val="249790615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33176"/>
        </a:solidFill>
        <a:ln>
          <a:solidFill>
            <a:srgbClr val="133176"/>
          </a:solidFill>
        </a:ln>
      </a:spPr>
      <a:bodyPr anchor="ctr"/>
      <a:lstStyle>
        <a:defPPr algn="ctr" defTabSz="457200" fontAlgn="auto">
          <a:spcBef>
            <a:spcPts val="0"/>
          </a:spcBef>
          <a:spcAft>
            <a:spcPts val="0"/>
          </a:spcAft>
          <a:defRPr sz="1800" b="0"/>
        </a:defPPr>
      </a:lstStyle>
      <a:style>
        <a:lnRef idx="1">
          <a:schemeClr val="accent1"/>
        </a:lnRef>
        <a:fillRef idx="3">
          <a:schemeClr val="accent1"/>
        </a:fillRef>
        <a:effectRef idx="2">
          <a:schemeClr val="accent1"/>
        </a:effectRef>
        <a:fontRef idx="minor">
          <a:schemeClr val="lt1"/>
        </a:fontRef>
      </a: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C34BEBC28A9840B9D23A71B838C372" ma:contentTypeVersion="0" ma:contentTypeDescription="Create a new document." ma:contentTypeScope="" ma:versionID="84f83ac8781b75304bde790749700025">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62120E-3042-4ED9-B92B-AB83632BD2DE}">
  <ds:schemaRefs>
    <ds:schemaRef ds:uri="http://purl.org/dc/terms/"/>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A26342FF-C1D0-4469-9813-AFFAC83F83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9AB94855-215F-4906-AB96-8ECA4FE7FE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2389</TotalTime>
  <Words>1739</Words>
  <Application>Microsoft Office PowerPoint</Application>
  <PresentationFormat>On-screen Show (4:3)</PresentationFormat>
  <Paragraphs>118</Paragraphs>
  <Slides>11</Slides>
  <Notes>7</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The European Employment Strategy for non-Europeans </vt:lpstr>
      <vt:lpstr>Context</vt:lpstr>
      <vt:lpstr>Rising unemployment, especially in euro area</vt:lpstr>
      <vt:lpstr>Europe 2020: the EU’s growth strategy </vt:lpstr>
      <vt:lpstr>EU targets agreed for 2020</vt:lpstr>
      <vt:lpstr>Annual Growth Strategy</vt:lpstr>
      <vt:lpstr>Joint Employment Report- Current labour market challenges</vt:lpstr>
      <vt:lpstr>Divergence accelerating in the EA</vt:lpstr>
      <vt:lpstr>What is the Employment Package?</vt:lpstr>
      <vt:lpstr>Priorities in Employment Package "Support Job Creation"</vt:lpstr>
      <vt:lpstr>Questions</vt:lpstr>
    </vt:vector>
  </TitlesOfParts>
  <Company>European Commission - Employment, Social Affairs and Inclusion</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European Commission - Employment, Social Affairs and Inclusion</dc:creator>
  <cp:lastModifiedBy>FUERST Lieselotte (EMPL)</cp:lastModifiedBy>
  <cp:revision>180</cp:revision>
  <dcterms:created xsi:type="dcterms:W3CDTF">2011-10-28T10:25:18Z</dcterms:created>
  <dcterms:modified xsi:type="dcterms:W3CDTF">2013-06-24T09:24:06Z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0x010100DEC34BEBC28A9840B9D23A71B838C372</vt:lpwstr>
  </property>
</Properties>
</file>