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739" r:id="rId3"/>
  </p:sldMasterIdLst>
  <p:notesMasterIdLst>
    <p:notesMasterId r:id="rId20"/>
  </p:notesMasterIdLst>
  <p:handoutMasterIdLst>
    <p:handoutMasterId r:id="rId21"/>
  </p:handoutMasterIdLst>
  <p:sldIdLst>
    <p:sldId id="576" r:id="rId4"/>
    <p:sldId id="470" r:id="rId5"/>
    <p:sldId id="471" r:id="rId6"/>
    <p:sldId id="271" r:id="rId7"/>
    <p:sldId id="273" r:id="rId8"/>
    <p:sldId id="482" r:id="rId9"/>
    <p:sldId id="483" r:id="rId10"/>
    <p:sldId id="486" r:id="rId11"/>
    <p:sldId id="487" r:id="rId12"/>
    <p:sldId id="489" r:id="rId13"/>
    <p:sldId id="492" r:id="rId14"/>
    <p:sldId id="276" r:id="rId15"/>
    <p:sldId id="494" r:id="rId16"/>
    <p:sldId id="495" r:id="rId17"/>
    <p:sldId id="496" r:id="rId18"/>
    <p:sldId id="63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clrMru>
    <a:srgbClr val="AC8C7C"/>
    <a:srgbClr val="F2E945"/>
    <a:srgbClr val="FFB490"/>
    <a:srgbClr val="B5CC81"/>
    <a:srgbClr val="C1D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719" autoAdjust="0"/>
    <p:restoredTop sz="72712" autoAdjust="0"/>
  </p:normalViewPr>
  <p:slideViewPr>
    <p:cSldViewPr snapToGrid="0" snapToObjects="1">
      <p:cViewPr varScale="1">
        <p:scale>
          <a:sx n="50" d="100"/>
          <a:sy n="50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27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CEC91-302D-724F-9703-418D6A9B905A}" type="doc">
      <dgm:prSet loTypeId="urn:microsoft.com/office/officeart/2009/layout/CircleArrowProcess" loCatId="" qsTypeId="urn:microsoft.com/office/officeart/2005/8/quickstyle/simple4" qsCatId="simple" csTypeId="urn:microsoft.com/office/officeart/2005/8/colors/accent1_2#2" csCatId="accent1" phldr="1"/>
      <dgm:spPr/>
      <dgm:t>
        <a:bodyPr/>
        <a:lstStyle/>
        <a:p>
          <a:endParaRPr lang="en-GB"/>
        </a:p>
      </dgm:t>
    </dgm:pt>
    <dgm:pt modelId="{A2BD5577-A208-7844-A1C3-077094BF8A66}">
      <dgm:prSet custT="1"/>
      <dgm:spPr/>
      <dgm:t>
        <a:bodyPr/>
        <a:lstStyle/>
        <a:p>
          <a:pPr rtl="0"/>
          <a:r>
            <a:rPr lang="en-GB" sz="1000" noProof="0" dirty="0" smtClean="0"/>
            <a:t>Initial assessment</a:t>
          </a:r>
          <a:endParaRPr lang="en-GB" sz="1000" noProof="0" dirty="0"/>
        </a:p>
      </dgm:t>
    </dgm:pt>
    <dgm:pt modelId="{89A36FA6-CC2F-2E41-B7F9-11A64F486F96}" type="parTrans" cxnId="{8DB708E4-4D5E-3A46-B031-745462281290}">
      <dgm:prSet/>
      <dgm:spPr/>
      <dgm:t>
        <a:bodyPr/>
        <a:lstStyle/>
        <a:p>
          <a:endParaRPr lang="en-GB"/>
        </a:p>
      </dgm:t>
    </dgm:pt>
    <dgm:pt modelId="{69DDA257-D547-2E4A-95D8-BD48570A7A5C}" type="sibTrans" cxnId="{8DB708E4-4D5E-3A46-B031-745462281290}">
      <dgm:prSet/>
      <dgm:spPr/>
      <dgm:t>
        <a:bodyPr/>
        <a:lstStyle/>
        <a:p>
          <a:endParaRPr lang="en-GB"/>
        </a:p>
      </dgm:t>
    </dgm:pt>
    <dgm:pt modelId="{42FF9892-7097-6648-9A16-489998B9C45D}">
      <dgm:prSet custT="1"/>
      <dgm:spPr/>
      <dgm:t>
        <a:bodyPr/>
        <a:lstStyle/>
        <a:p>
          <a:pPr rtl="0"/>
          <a:r>
            <a:rPr lang="en-GB" sz="1000" noProof="0" dirty="0" smtClean="0"/>
            <a:t>Design</a:t>
          </a:r>
          <a:endParaRPr lang="en-GB" sz="1000" noProof="0" dirty="0"/>
        </a:p>
      </dgm:t>
    </dgm:pt>
    <dgm:pt modelId="{BF53CCC4-036F-5B4B-9253-33ECE4396182}" type="parTrans" cxnId="{20A94286-D452-9F45-992A-7164D09E0D4B}">
      <dgm:prSet/>
      <dgm:spPr/>
      <dgm:t>
        <a:bodyPr/>
        <a:lstStyle/>
        <a:p>
          <a:endParaRPr lang="en-GB"/>
        </a:p>
      </dgm:t>
    </dgm:pt>
    <dgm:pt modelId="{03B61E8D-44DD-CD41-B014-2782B0692AB2}" type="sibTrans" cxnId="{20A94286-D452-9F45-992A-7164D09E0D4B}">
      <dgm:prSet/>
      <dgm:spPr/>
      <dgm:t>
        <a:bodyPr/>
        <a:lstStyle/>
        <a:p>
          <a:endParaRPr lang="en-GB"/>
        </a:p>
      </dgm:t>
    </dgm:pt>
    <dgm:pt modelId="{DF94E124-A283-C345-9088-1677E6FC009D}">
      <dgm:prSet custT="1"/>
      <dgm:spPr/>
      <dgm:t>
        <a:bodyPr/>
        <a:lstStyle/>
        <a:p>
          <a:pPr rtl="0"/>
          <a:r>
            <a:rPr lang="en-GB" sz="1000" noProof="0" dirty="0" smtClean="0"/>
            <a:t>Re-assessment</a:t>
          </a:r>
          <a:endParaRPr lang="en-GB" sz="1000" noProof="0" dirty="0"/>
        </a:p>
      </dgm:t>
    </dgm:pt>
    <dgm:pt modelId="{2B5E3FFC-B5A4-1942-AC6B-B1D0072F06BF}" type="parTrans" cxnId="{9E8D9910-D0F8-1A46-A866-A7865A71FAF4}">
      <dgm:prSet/>
      <dgm:spPr/>
      <dgm:t>
        <a:bodyPr/>
        <a:lstStyle/>
        <a:p>
          <a:endParaRPr lang="en-GB"/>
        </a:p>
      </dgm:t>
    </dgm:pt>
    <dgm:pt modelId="{7AA6C33F-F3F5-A341-857C-66EAB07F3163}" type="sibTrans" cxnId="{9E8D9910-D0F8-1A46-A866-A7865A71FAF4}">
      <dgm:prSet/>
      <dgm:spPr/>
      <dgm:t>
        <a:bodyPr/>
        <a:lstStyle/>
        <a:p>
          <a:endParaRPr lang="en-GB"/>
        </a:p>
      </dgm:t>
    </dgm:pt>
    <dgm:pt modelId="{871985CD-E452-7C4D-B294-2B02BC9356C9}">
      <dgm:prSet custT="1"/>
      <dgm:spPr/>
      <dgm:t>
        <a:bodyPr/>
        <a:lstStyle/>
        <a:p>
          <a:pPr rtl="0"/>
          <a:r>
            <a:rPr lang="en-GB" sz="1000" noProof="0" dirty="0" smtClean="0"/>
            <a:t>Re-design</a:t>
          </a:r>
          <a:endParaRPr lang="en-GB" sz="1000" noProof="0" dirty="0"/>
        </a:p>
      </dgm:t>
    </dgm:pt>
    <dgm:pt modelId="{267B9299-8BCA-6A4D-A94F-461411ED43F0}" type="parTrans" cxnId="{3EBBF046-2FB8-B84E-A86A-22D0AF87C861}">
      <dgm:prSet/>
      <dgm:spPr/>
      <dgm:t>
        <a:bodyPr/>
        <a:lstStyle/>
        <a:p>
          <a:endParaRPr lang="en-GB"/>
        </a:p>
      </dgm:t>
    </dgm:pt>
    <dgm:pt modelId="{9B3961D0-90A1-FD44-AC2A-DE31B478D4F2}" type="sibTrans" cxnId="{3EBBF046-2FB8-B84E-A86A-22D0AF87C861}">
      <dgm:prSet/>
      <dgm:spPr/>
      <dgm:t>
        <a:bodyPr/>
        <a:lstStyle/>
        <a:p>
          <a:endParaRPr lang="en-GB"/>
        </a:p>
      </dgm:t>
    </dgm:pt>
    <dgm:pt modelId="{E0B13AA0-54AB-DE4A-8756-007DDAEB386B}">
      <dgm:prSet custT="1"/>
      <dgm:spPr/>
      <dgm:t>
        <a:bodyPr/>
        <a:lstStyle/>
        <a:p>
          <a:pPr rtl="0"/>
          <a:r>
            <a:rPr lang="en-GB" sz="1000" noProof="0" dirty="0" smtClean="0"/>
            <a:t>And so on</a:t>
          </a:r>
          <a:endParaRPr lang="en-GB" sz="1000" noProof="0" dirty="0"/>
        </a:p>
      </dgm:t>
    </dgm:pt>
    <dgm:pt modelId="{96DEF506-8176-2E41-A10F-5545DF8F53CC}" type="parTrans" cxnId="{0F504A31-D3F5-1F4F-A997-46ADD59F3E81}">
      <dgm:prSet/>
      <dgm:spPr/>
      <dgm:t>
        <a:bodyPr/>
        <a:lstStyle/>
        <a:p>
          <a:endParaRPr lang="en-GB"/>
        </a:p>
      </dgm:t>
    </dgm:pt>
    <dgm:pt modelId="{9798A474-021E-8B48-908B-95AC54C2DE10}" type="sibTrans" cxnId="{0F504A31-D3F5-1F4F-A997-46ADD59F3E81}">
      <dgm:prSet/>
      <dgm:spPr/>
      <dgm:t>
        <a:bodyPr/>
        <a:lstStyle/>
        <a:p>
          <a:endParaRPr lang="en-GB"/>
        </a:p>
      </dgm:t>
    </dgm:pt>
    <dgm:pt modelId="{FB25241A-5946-5E4D-A1E4-58618F052B8F}" type="pres">
      <dgm:prSet presAssocID="{3E7CEC91-302D-724F-9703-418D6A9B905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643F75E7-9FDA-5B48-B965-08F38A5513FA}" type="pres">
      <dgm:prSet presAssocID="{A2BD5577-A208-7844-A1C3-077094BF8A66}" presName="Accent1" presStyleCnt="0"/>
      <dgm:spPr/>
    </dgm:pt>
    <dgm:pt modelId="{3046F45D-9F7C-7648-A66C-2BCD489CF1DC}" type="pres">
      <dgm:prSet presAssocID="{A2BD5577-A208-7844-A1C3-077094BF8A66}" presName="Accent" presStyleLbl="node1" presStyleIdx="0" presStyleCnt="5"/>
      <dgm:spPr/>
    </dgm:pt>
    <dgm:pt modelId="{469BCC9C-9365-C34E-B500-C2A2B965E28F}" type="pres">
      <dgm:prSet presAssocID="{A2BD5577-A208-7844-A1C3-077094BF8A66}" presName="Parent1" presStyleLbl="revTx" presStyleIdx="0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E1648C-995E-D344-9ECB-073AB8F79A70}" type="pres">
      <dgm:prSet presAssocID="{42FF9892-7097-6648-9A16-489998B9C45D}" presName="Accent2" presStyleCnt="0"/>
      <dgm:spPr/>
    </dgm:pt>
    <dgm:pt modelId="{906053AE-B78A-0A40-BF91-1FD5DC6A9052}" type="pres">
      <dgm:prSet presAssocID="{42FF9892-7097-6648-9A16-489998B9C45D}" presName="Accent" presStyleLbl="node1" presStyleIdx="1" presStyleCnt="5"/>
      <dgm:spPr/>
    </dgm:pt>
    <dgm:pt modelId="{EE7F2C36-93C8-4544-8EFB-EF79FDA69282}" type="pres">
      <dgm:prSet presAssocID="{42FF9892-7097-6648-9A16-489998B9C45D}" presName="Parent2" presStyleLbl="revTx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D794EB-FD50-D34A-8615-7816B1948B4B}" type="pres">
      <dgm:prSet presAssocID="{DF94E124-A283-C345-9088-1677E6FC009D}" presName="Accent3" presStyleCnt="0"/>
      <dgm:spPr/>
    </dgm:pt>
    <dgm:pt modelId="{4585FBAE-4000-6F4D-86FC-C8A591B13E59}" type="pres">
      <dgm:prSet presAssocID="{DF94E124-A283-C345-9088-1677E6FC009D}" presName="Accent" presStyleLbl="node1" presStyleIdx="2" presStyleCnt="5"/>
      <dgm:spPr/>
    </dgm:pt>
    <dgm:pt modelId="{D876B193-C3EB-EF48-A838-356FA3F67397}" type="pres">
      <dgm:prSet presAssocID="{DF94E124-A283-C345-9088-1677E6FC009D}" presName="Parent3" presStyleLbl="revTx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5A7C78-3F28-124C-A5F4-E28BFB7859CB}" type="pres">
      <dgm:prSet presAssocID="{871985CD-E452-7C4D-B294-2B02BC9356C9}" presName="Accent4" presStyleCnt="0"/>
      <dgm:spPr/>
    </dgm:pt>
    <dgm:pt modelId="{E65C4E03-F20A-0D4D-8F4C-5B2755A28CC0}" type="pres">
      <dgm:prSet presAssocID="{871985CD-E452-7C4D-B294-2B02BC9356C9}" presName="Accent" presStyleLbl="node1" presStyleIdx="3" presStyleCnt="5"/>
      <dgm:spPr/>
    </dgm:pt>
    <dgm:pt modelId="{C865D4FF-0CFE-F34B-8AFF-8C4CDB607D5C}" type="pres">
      <dgm:prSet presAssocID="{871985CD-E452-7C4D-B294-2B02BC9356C9}" presName="Parent4" presStyleLbl="revTx" presStyleIdx="3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8D3F5A-A0B5-EC46-9B5C-AE67CFDA71F0}" type="pres">
      <dgm:prSet presAssocID="{E0B13AA0-54AB-DE4A-8756-007DDAEB386B}" presName="Accent5" presStyleCnt="0"/>
      <dgm:spPr/>
    </dgm:pt>
    <dgm:pt modelId="{E68C7CD4-FD3F-DC48-A541-E0F15204D45A}" type="pres">
      <dgm:prSet presAssocID="{E0B13AA0-54AB-DE4A-8756-007DDAEB386B}" presName="Accent" presStyleLbl="node1" presStyleIdx="4" presStyleCnt="5"/>
      <dgm:spPr/>
    </dgm:pt>
    <dgm:pt modelId="{D16BB660-8C6E-CF4A-B677-ED2C693DF52D}" type="pres">
      <dgm:prSet presAssocID="{E0B13AA0-54AB-DE4A-8756-007DDAEB386B}" presName="Parent5" presStyleLbl="revTx" presStyleIdx="4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F800949-78F0-F24D-9E0E-625F7271ED6F}" type="presOf" srcId="{871985CD-E452-7C4D-B294-2B02BC9356C9}" destId="{C865D4FF-0CFE-F34B-8AFF-8C4CDB607D5C}" srcOrd="0" destOrd="0" presId="urn:microsoft.com/office/officeart/2009/layout/CircleArrowProcess"/>
    <dgm:cxn modelId="{8DB708E4-4D5E-3A46-B031-745462281290}" srcId="{3E7CEC91-302D-724F-9703-418D6A9B905A}" destId="{A2BD5577-A208-7844-A1C3-077094BF8A66}" srcOrd="0" destOrd="0" parTransId="{89A36FA6-CC2F-2E41-B7F9-11A64F486F96}" sibTransId="{69DDA257-D547-2E4A-95D8-BD48570A7A5C}"/>
    <dgm:cxn modelId="{0F504A31-D3F5-1F4F-A997-46ADD59F3E81}" srcId="{3E7CEC91-302D-724F-9703-418D6A9B905A}" destId="{E0B13AA0-54AB-DE4A-8756-007DDAEB386B}" srcOrd="4" destOrd="0" parTransId="{96DEF506-8176-2E41-A10F-5545DF8F53CC}" sibTransId="{9798A474-021E-8B48-908B-95AC54C2DE10}"/>
    <dgm:cxn modelId="{20A94286-D452-9F45-992A-7164D09E0D4B}" srcId="{3E7CEC91-302D-724F-9703-418D6A9B905A}" destId="{42FF9892-7097-6648-9A16-489998B9C45D}" srcOrd="1" destOrd="0" parTransId="{BF53CCC4-036F-5B4B-9253-33ECE4396182}" sibTransId="{03B61E8D-44DD-CD41-B014-2782B0692AB2}"/>
    <dgm:cxn modelId="{3EBBF046-2FB8-B84E-A86A-22D0AF87C861}" srcId="{3E7CEC91-302D-724F-9703-418D6A9B905A}" destId="{871985CD-E452-7C4D-B294-2B02BC9356C9}" srcOrd="3" destOrd="0" parTransId="{267B9299-8BCA-6A4D-A94F-461411ED43F0}" sibTransId="{9B3961D0-90A1-FD44-AC2A-DE31B478D4F2}"/>
    <dgm:cxn modelId="{9E8D9910-D0F8-1A46-A866-A7865A71FAF4}" srcId="{3E7CEC91-302D-724F-9703-418D6A9B905A}" destId="{DF94E124-A283-C345-9088-1677E6FC009D}" srcOrd="2" destOrd="0" parTransId="{2B5E3FFC-B5A4-1942-AC6B-B1D0072F06BF}" sibTransId="{7AA6C33F-F3F5-A341-857C-66EAB07F3163}"/>
    <dgm:cxn modelId="{41802B12-FFB3-014E-8863-E6788A43B8F6}" type="presOf" srcId="{E0B13AA0-54AB-DE4A-8756-007DDAEB386B}" destId="{D16BB660-8C6E-CF4A-B677-ED2C693DF52D}" srcOrd="0" destOrd="0" presId="urn:microsoft.com/office/officeart/2009/layout/CircleArrowProcess"/>
    <dgm:cxn modelId="{43415CB8-F503-4743-8ABA-1AA32C730EE4}" type="presOf" srcId="{3E7CEC91-302D-724F-9703-418D6A9B905A}" destId="{FB25241A-5946-5E4D-A1E4-58618F052B8F}" srcOrd="0" destOrd="0" presId="urn:microsoft.com/office/officeart/2009/layout/CircleArrowProcess"/>
    <dgm:cxn modelId="{1A0519CD-712B-0644-8934-7716D23324FE}" type="presOf" srcId="{A2BD5577-A208-7844-A1C3-077094BF8A66}" destId="{469BCC9C-9365-C34E-B500-C2A2B965E28F}" srcOrd="0" destOrd="0" presId="urn:microsoft.com/office/officeart/2009/layout/CircleArrowProcess"/>
    <dgm:cxn modelId="{19AE6D72-B0AF-BE46-9BF6-90998269D987}" type="presOf" srcId="{DF94E124-A283-C345-9088-1677E6FC009D}" destId="{D876B193-C3EB-EF48-A838-356FA3F67397}" srcOrd="0" destOrd="0" presId="urn:microsoft.com/office/officeart/2009/layout/CircleArrowProcess"/>
    <dgm:cxn modelId="{ADDF3B28-C499-B142-B77B-AA75B8E4DF37}" type="presOf" srcId="{42FF9892-7097-6648-9A16-489998B9C45D}" destId="{EE7F2C36-93C8-4544-8EFB-EF79FDA69282}" srcOrd="0" destOrd="0" presId="urn:microsoft.com/office/officeart/2009/layout/CircleArrowProcess"/>
    <dgm:cxn modelId="{C8DA0266-2774-9D4E-8B92-D9A3FFDFF0BB}" type="presParOf" srcId="{FB25241A-5946-5E4D-A1E4-58618F052B8F}" destId="{643F75E7-9FDA-5B48-B965-08F38A5513FA}" srcOrd="0" destOrd="0" presId="urn:microsoft.com/office/officeart/2009/layout/CircleArrowProcess"/>
    <dgm:cxn modelId="{D55A70AB-A3DF-2F40-9845-921B3E0D7F7A}" type="presParOf" srcId="{643F75E7-9FDA-5B48-B965-08F38A5513FA}" destId="{3046F45D-9F7C-7648-A66C-2BCD489CF1DC}" srcOrd="0" destOrd="0" presId="urn:microsoft.com/office/officeart/2009/layout/CircleArrowProcess"/>
    <dgm:cxn modelId="{E74B1DD1-FCE3-824C-8FB6-F7C155D6B701}" type="presParOf" srcId="{FB25241A-5946-5E4D-A1E4-58618F052B8F}" destId="{469BCC9C-9365-C34E-B500-C2A2B965E28F}" srcOrd="1" destOrd="0" presId="urn:microsoft.com/office/officeart/2009/layout/CircleArrowProcess"/>
    <dgm:cxn modelId="{18E9175F-7810-8B49-8D80-4D5BA49600C5}" type="presParOf" srcId="{FB25241A-5946-5E4D-A1E4-58618F052B8F}" destId="{FAE1648C-995E-D344-9ECB-073AB8F79A70}" srcOrd="2" destOrd="0" presId="urn:microsoft.com/office/officeart/2009/layout/CircleArrowProcess"/>
    <dgm:cxn modelId="{934E964E-1FCA-194D-8572-3177F9F21092}" type="presParOf" srcId="{FAE1648C-995E-D344-9ECB-073AB8F79A70}" destId="{906053AE-B78A-0A40-BF91-1FD5DC6A9052}" srcOrd="0" destOrd="0" presId="urn:microsoft.com/office/officeart/2009/layout/CircleArrowProcess"/>
    <dgm:cxn modelId="{A9938C63-7833-E345-917F-B2A9F12A54C1}" type="presParOf" srcId="{FB25241A-5946-5E4D-A1E4-58618F052B8F}" destId="{EE7F2C36-93C8-4544-8EFB-EF79FDA69282}" srcOrd="3" destOrd="0" presId="urn:microsoft.com/office/officeart/2009/layout/CircleArrowProcess"/>
    <dgm:cxn modelId="{2C92CDA4-0595-3249-A0BB-07493487925C}" type="presParOf" srcId="{FB25241A-5946-5E4D-A1E4-58618F052B8F}" destId="{F6D794EB-FD50-D34A-8615-7816B1948B4B}" srcOrd="4" destOrd="0" presId="urn:microsoft.com/office/officeart/2009/layout/CircleArrowProcess"/>
    <dgm:cxn modelId="{2A58FBE0-4696-E441-9179-CC2090B8744A}" type="presParOf" srcId="{F6D794EB-FD50-D34A-8615-7816B1948B4B}" destId="{4585FBAE-4000-6F4D-86FC-C8A591B13E59}" srcOrd="0" destOrd="0" presId="urn:microsoft.com/office/officeart/2009/layout/CircleArrowProcess"/>
    <dgm:cxn modelId="{555FA2E3-687A-DA4E-962A-47F90D8CC9AE}" type="presParOf" srcId="{FB25241A-5946-5E4D-A1E4-58618F052B8F}" destId="{D876B193-C3EB-EF48-A838-356FA3F67397}" srcOrd="5" destOrd="0" presId="urn:microsoft.com/office/officeart/2009/layout/CircleArrowProcess"/>
    <dgm:cxn modelId="{841730C8-1FE6-A743-A11C-463E58A66750}" type="presParOf" srcId="{FB25241A-5946-5E4D-A1E4-58618F052B8F}" destId="{D45A7C78-3F28-124C-A5F4-E28BFB7859CB}" srcOrd="6" destOrd="0" presId="urn:microsoft.com/office/officeart/2009/layout/CircleArrowProcess"/>
    <dgm:cxn modelId="{10D6A28E-52BC-B646-B5A0-BDED62B0DBDB}" type="presParOf" srcId="{D45A7C78-3F28-124C-A5F4-E28BFB7859CB}" destId="{E65C4E03-F20A-0D4D-8F4C-5B2755A28CC0}" srcOrd="0" destOrd="0" presId="urn:microsoft.com/office/officeart/2009/layout/CircleArrowProcess"/>
    <dgm:cxn modelId="{57903967-7428-4A48-A01A-F4438F45BE10}" type="presParOf" srcId="{FB25241A-5946-5E4D-A1E4-58618F052B8F}" destId="{C865D4FF-0CFE-F34B-8AFF-8C4CDB607D5C}" srcOrd="7" destOrd="0" presId="urn:microsoft.com/office/officeart/2009/layout/CircleArrowProcess"/>
    <dgm:cxn modelId="{AD11FF49-537C-C04C-BD9C-50140F925FDB}" type="presParOf" srcId="{FB25241A-5946-5E4D-A1E4-58618F052B8F}" destId="{188D3F5A-A0B5-EC46-9B5C-AE67CFDA71F0}" srcOrd="8" destOrd="0" presId="urn:microsoft.com/office/officeart/2009/layout/CircleArrowProcess"/>
    <dgm:cxn modelId="{6414BC92-B591-0E47-B23F-681077879FFE}" type="presParOf" srcId="{188D3F5A-A0B5-EC46-9B5C-AE67CFDA71F0}" destId="{E68C7CD4-FD3F-DC48-A541-E0F15204D45A}" srcOrd="0" destOrd="0" presId="urn:microsoft.com/office/officeart/2009/layout/CircleArrowProcess"/>
    <dgm:cxn modelId="{4FAC378B-38E9-FC45-AF77-FE7698390FE7}" type="presParOf" srcId="{FB25241A-5946-5E4D-A1E4-58618F052B8F}" destId="{D16BB660-8C6E-CF4A-B677-ED2C693DF52D}" srcOrd="9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E34CE2-F431-1E4E-AAFA-C9FC0F4FC18B}" type="doc">
      <dgm:prSet loTypeId="urn:microsoft.com/office/officeart/2009/3/layout/StepUpProcess" loCatId="" qsTypeId="urn:microsoft.com/office/officeart/2005/8/quickstyle/simple4" qsCatId="simple" csTypeId="urn:microsoft.com/office/officeart/2005/8/colors/accent1_2#1" csCatId="accent1" phldr="1"/>
      <dgm:spPr/>
      <dgm:t>
        <a:bodyPr/>
        <a:lstStyle/>
        <a:p>
          <a:endParaRPr lang="en-GB"/>
        </a:p>
      </dgm:t>
    </dgm:pt>
    <dgm:pt modelId="{692BC8EC-B681-1641-A333-BCB3273D3B82}">
      <dgm:prSet/>
      <dgm:spPr/>
      <dgm:t>
        <a:bodyPr/>
        <a:lstStyle/>
        <a:p>
          <a:pPr rtl="0"/>
          <a:r>
            <a:rPr lang="en-US" dirty="0" smtClean="0"/>
            <a:t>Where we are now</a:t>
          </a:r>
          <a:endParaRPr lang="en-US" dirty="0"/>
        </a:p>
      </dgm:t>
    </dgm:pt>
    <dgm:pt modelId="{F376FE65-FBBF-7649-BB3E-95E7754C65E8}" type="parTrans" cxnId="{C142CCCE-90B4-F744-9FBD-32D672D7D3B3}">
      <dgm:prSet/>
      <dgm:spPr/>
      <dgm:t>
        <a:bodyPr/>
        <a:lstStyle/>
        <a:p>
          <a:endParaRPr lang="en-GB"/>
        </a:p>
      </dgm:t>
    </dgm:pt>
    <dgm:pt modelId="{DEC82C8A-EA85-E041-9D31-6E42138324DF}" type="sibTrans" cxnId="{C142CCCE-90B4-F744-9FBD-32D672D7D3B3}">
      <dgm:prSet/>
      <dgm:spPr/>
      <dgm:t>
        <a:bodyPr/>
        <a:lstStyle/>
        <a:p>
          <a:endParaRPr lang="en-GB"/>
        </a:p>
      </dgm:t>
    </dgm:pt>
    <dgm:pt modelId="{EB3B5311-C513-0C41-9136-4288C24E08D5}">
      <dgm:prSet/>
      <dgm:spPr/>
      <dgm:t>
        <a:bodyPr/>
        <a:lstStyle/>
        <a:p>
          <a:pPr rtl="0"/>
          <a:r>
            <a:rPr lang="en-US" dirty="0" smtClean="0"/>
            <a:t>Extension and improvement would look like …</a:t>
          </a:r>
          <a:endParaRPr lang="en-US" dirty="0"/>
        </a:p>
      </dgm:t>
    </dgm:pt>
    <dgm:pt modelId="{6402E629-D863-6D4A-96A2-2AA4699F5D46}" type="parTrans" cxnId="{F48C63B1-BF3F-2C4E-BD1F-655092D1D699}">
      <dgm:prSet/>
      <dgm:spPr/>
      <dgm:t>
        <a:bodyPr/>
        <a:lstStyle/>
        <a:p>
          <a:endParaRPr lang="en-GB"/>
        </a:p>
      </dgm:t>
    </dgm:pt>
    <dgm:pt modelId="{8C78596A-60DB-3F41-B8FE-ADCF1A9DF984}" type="sibTrans" cxnId="{F48C63B1-BF3F-2C4E-BD1F-655092D1D699}">
      <dgm:prSet/>
      <dgm:spPr/>
      <dgm:t>
        <a:bodyPr/>
        <a:lstStyle/>
        <a:p>
          <a:endParaRPr lang="en-GB"/>
        </a:p>
      </dgm:t>
    </dgm:pt>
    <dgm:pt modelId="{27188A10-3B2D-894C-836B-2DC08F44822E}">
      <dgm:prSet/>
      <dgm:spPr/>
      <dgm:t>
        <a:bodyPr/>
        <a:lstStyle/>
        <a:p>
          <a:pPr rtl="0"/>
          <a:r>
            <a:rPr lang="en-US" dirty="0" smtClean="0"/>
            <a:t>And then the next level would be …</a:t>
          </a:r>
          <a:endParaRPr lang="en-US" dirty="0"/>
        </a:p>
      </dgm:t>
    </dgm:pt>
    <dgm:pt modelId="{A250D488-CF4C-384E-9A46-13D31091374E}" type="parTrans" cxnId="{A6196E2D-7524-CF40-B4DB-6BAF6FF3A7DA}">
      <dgm:prSet/>
      <dgm:spPr/>
      <dgm:t>
        <a:bodyPr/>
        <a:lstStyle/>
        <a:p>
          <a:endParaRPr lang="en-GB"/>
        </a:p>
      </dgm:t>
    </dgm:pt>
    <dgm:pt modelId="{2D4B0F2E-0404-034A-818A-657D2F3CCB9A}" type="sibTrans" cxnId="{A6196E2D-7524-CF40-B4DB-6BAF6FF3A7DA}">
      <dgm:prSet/>
      <dgm:spPr/>
      <dgm:t>
        <a:bodyPr/>
        <a:lstStyle/>
        <a:p>
          <a:endParaRPr lang="en-GB"/>
        </a:p>
      </dgm:t>
    </dgm:pt>
    <dgm:pt modelId="{4F9833E7-98D3-1043-B4DF-4756C9311D68}">
      <dgm:prSet/>
      <dgm:spPr/>
      <dgm:t>
        <a:bodyPr/>
        <a:lstStyle/>
        <a:p>
          <a:pPr rtl="0"/>
          <a:r>
            <a:rPr lang="is-IS" dirty="0" smtClean="0"/>
            <a:t>Our capacity  vision</a:t>
          </a:r>
          <a:endParaRPr lang="en-US" dirty="0"/>
        </a:p>
      </dgm:t>
    </dgm:pt>
    <dgm:pt modelId="{B328C889-CBC4-4F4F-B236-A6412780F31D}" type="parTrans" cxnId="{243C5919-E20D-7D49-AD35-18BA90A44394}">
      <dgm:prSet/>
      <dgm:spPr/>
      <dgm:t>
        <a:bodyPr/>
        <a:lstStyle/>
        <a:p>
          <a:endParaRPr lang="en-GB"/>
        </a:p>
      </dgm:t>
    </dgm:pt>
    <dgm:pt modelId="{037DCF67-CE8E-C54A-BEAE-B03529A922BE}" type="sibTrans" cxnId="{243C5919-E20D-7D49-AD35-18BA90A44394}">
      <dgm:prSet/>
      <dgm:spPr/>
      <dgm:t>
        <a:bodyPr/>
        <a:lstStyle/>
        <a:p>
          <a:endParaRPr lang="en-GB"/>
        </a:p>
      </dgm:t>
    </dgm:pt>
    <dgm:pt modelId="{60D684E5-F9EA-0A4B-BCDA-CD681A6CA4EF}" type="pres">
      <dgm:prSet presAssocID="{78E34CE2-F431-1E4E-AAFA-C9FC0F4FC18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363A0D88-D0A4-F94C-8A33-067E6021D932}" type="pres">
      <dgm:prSet presAssocID="{692BC8EC-B681-1641-A333-BCB3273D3B82}" presName="composite" presStyleCnt="0"/>
      <dgm:spPr/>
    </dgm:pt>
    <dgm:pt modelId="{65D9EB56-80E2-B943-B529-A03E77423555}" type="pres">
      <dgm:prSet presAssocID="{692BC8EC-B681-1641-A333-BCB3273D3B82}" presName="LShape" presStyleLbl="alignNode1" presStyleIdx="0" presStyleCnt="7"/>
      <dgm:spPr/>
    </dgm:pt>
    <dgm:pt modelId="{60687174-A2A7-C644-A95C-92CDAD37717D}" type="pres">
      <dgm:prSet presAssocID="{692BC8EC-B681-1641-A333-BCB3273D3B82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051F75-40DE-8240-920D-922FEFC52206}" type="pres">
      <dgm:prSet presAssocID="{692BC8EC-B681-1641-A333-BCB3273D3B82}" presName="Triangle" presStyleLbl="alignNode1" presStyleIdx="1" presStyleCnt="7"/>
      <dgm:spPr/>
    </dgm:pt>
    <dgm:pt modelId="{6D29C6D5-DF6C-2F4F-B3E8-4B2AE9CD2290}" type="pres">
      <dgm:prSet presAssocID="{DEC82C8A-EA85-E041-9D31-6E42138324DF}" presName="sibTrans" presStyleCnt="0"/>
      <dgm:spPr/>
    </dgm:pt>
    <dgm:pt modelId="{D8504884-6D5C-8448-80B7-61F4B9EF5AB6}" type="pres">
      <dgm:prSet presAssocID="{DEC82C8A-EA85-E041-9D31-6E42138324DF}" presName="space" presStyleCnt="0"/>
      <dgm:spPr/>
    </dgm:pt>
    <dgm:pt modelId="{7DBB1DBD-CA27-C649-8027-A8009599BA38}" type="pres">
      <dgm:prSet presAssocID="{EB3B5311-C513-0C41-9136-4288C24E08D5}" presName="composite" presStyleCnt="0"/>
      <dgm:spPr/>
    </dgm:pt>
    <dgm:pt modelId="{52458BF2-B5B9-1D4B-A1C0-08AA30FFFE54}" type="pres">
      <dgm:prSet presAssocID="{EB3B5311-C513-0C41-9136-4288C24E08D5}" presName="LShape" presStyleLbl="alignNode1" presStyleIdx="2" presStyleCnt="7"/>
      <dgm:spPr/>
    </dgm:pt>
    <dgm:pt modelId="{0A9D3E30-0774-1D4F-9C9E-A8F48A60A90B}" type="pres">
      <dgm:prSet presAssocID="{EB3B5311-C513-0C41-9136-4288C24E08D5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1B9C36-AD9A-F141-8780-6BDAF518DC62}" type="pres">
      <dgm:prSet presAssocID="{EB3B5311-C513-0C41-9136-4288C24E08D5}" presName="Triangle" presStyleLbl="alignNode1" presStyleIdx="3" presStyleCnt="7"/>
      <dgm:spPr/>
    </dgm:pt>
    <dgm:pt modelId="{6B7962A1-629B-DC42-A8DF-1116FBBDF401}" type="pres">
      <dgm:prSet presAssocID="{8C78596A-60DB-3F41-B8FE-ADCF1A9DF984}" presName="sibTrans" presStyleCnt="0"/>
      <dgm:spPr/>
    </dgm:pt>
    <dgm:pt modelId="{3889B5C3-1857-D240-81C7-AE3A52D633A0}" type="pres">
      <dgm:prSet presAssocID="{8C78596A-60DB-3F41-B8FE-ADCF1A9DF984}" presName="space" presStyleCnt="0"/>
      <dgm:spPr/>
    </dgm:pt>
    <dgm:pt modelId="{67403829-D2C2-3142-8F5D-412DBB665E30}" type="pres">
      <dgm:prSet presAssocID="{27188A10-3B2D-894C-836B-2DC08F44822E}" presName="composite" presStyleCnt="0"/>
      <dgm:spPr/>
    </dgm:pt>
    <dgm:pt modelId="{6A4CB400-70F9-FB44-B770-94336D6B534E}" type="pres">
      <dgm:prSet presAssocID="{27188A10-3B2D-894C-836B-2DC08F44822E}" presName="LShape" presStyleLbl="alignNode1" presStyleIdx="4" presStyleCnt="7"/>
      <dgm:spPr/>
    </dgm:pt>
    <dgm:pt modelId="{762F2016-8525-0B4F-A466-028716A75CC9}" type="pres">
      <dgm:prSet presAssocID="{27188A10-3B2D-894C-836B-2DC08F44822E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56D60A9-DF5F-F043-8889-06FD0725BA76}" type="pres">
      <dgm:prSet presAssocID="{27188A10-3B2D-894C-836B-2DC08F44822E}" presName="Triangle" presStyleLbl="alignNode1" presStyleIdx="5" presStyleCnt="7"/>
      <dgm:spPr/>
    </dgm:pt>
    <dgm:pt modelId="{BA2763BE-3A54-564B-8FAB-C0ACC83E356F}" type="pres">
      <dgm:prSet presAssocID="{2D4B0F2E-0404-034A-818A-657D2F3CCB9A}" presName="sibTrans" presStyleCnt="0"/>
      <dgm:spPr/>
    </dgm:pt>
    <dgm:pt modelId="{BE01CE64-C78E-0049-9B5A-94FD023C4F78}" type="pres">
      <dgm:prSet presAssocID="{2D4B0F2E-0404-034A-818A-657D2F3CCB9A}" presName="space" presStyleCnt="0"/>
      <dgm:spPr/>
    </dgm:pt>
    <dgm:pt modelId="{A9790D34-0FE0-D14F-82DD-FD52ADE34D4E}" type="pres">
      <dgm:prSet presAssocID="{4F9833E7-98D3-1043-B4DF-4756C9311D68}" presName="composite" presStyleCnt="0"/>
      <dgm:spPr/>
    </dgm:pt>
    <dgm:pt modelId="{CB8DB038-8406-464F-BEAB-40D2585FCBD0}" type="pres">
      <dgm:prSet presAssocID="{4F9833E7-98D3-1043-B4DF-4756C9311D68}" presName="LShape" presStyleLbl="alignNode1" presStyleIdx="6" presStyleCnt="7"/>
      <dgm:spPr/>
    </dgm:pt>
    <dgm:pt modelId="{BC66CDFE-A8CE-0F44-9C69-4BDC7DEB687F}" type="pres">
      <dgm:prSet presAssocID="{4F9833E7-98D3-1043-B4DF-4756C9311D68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8C63B1-BF3F-2C4E-BD1F-655092D1D699}" srcId="{78E34CE2-F431-1E4E-AAFA-C9FC0F4FC18B}" destId="{EB3B5311-C513-0C41-9136-4288C24E08D5}" srcOrd="1" destOrd="0" parTransId="{6402E629-D863-6D4A-96A2-2AA4699F5D46}" sibTransId="{8C78596A-60DB-3F41-B8FE-ADCF1A9DF984}"/>
    <dgm:cxn modelId="{A389669B-14FA-D046-9738-BAC70A4E41C6}" type="presOf" srcId="{4F9833E7-98D3-1043-B4DF-4756C9311D68}" destId="{BC66CDFE-A8CE-0F44-9C69-4BDC7DEB687F}" srcOrd="0" destOrd="0" presId="urn:microsoft.com/office/officeart/2009/3/layout/StepUpProcess"/>
    <dgm:cxn modelId="{243C5919-E20D-7D49-AD35-18BA90A44394}" srcId="{78E34CE2-F431-1E4E-AAFA-C9FC0F4FC18B}" destId="{4F9833E7-98D3-1043-B4DF-4756C9311D68}" srcOrd="3" destOrd="0" parTransId="{B328C889-CBC4-4F4F-B236-A6412780F31D}" sibTransId="{037DCF67-CE8E-C54A-BEAE-B03529A922BE}"/>
    <dgm:cxn modelId="{A6196E2D-7524-CF40-B4DB-6BAF6FF3A7DA}" srcId="{78E34CE2-F431-1E4E-AAFA-C9FC0F4FC18B}" destId="{27188A10-3B2D-894C-836B-2DC08F44822E}" srcOrd="2" destOrd="0" parTransId="{A250D488-CF4C-384E-9A46-13D31091374E}" sibTransId="{2D4B0F2E-0404-034A-818A-657D2F3CCB9A}"/>
    <dgm:cxn modelId="{AEEFE15A-AAAF-EA41-89A8-717B7A577924}" type="presOf" srcId="{EB3B5311-C513-0C41-9136-4288C24E08D5}" destId="{0A9D3E30-0774-1D4F-9C9E-A8F48A60A90B}" srcOrd="0" destOrd="0" presId="urn:microsoft.com/office/officeart/2009/3/layout/StepUpProcess"/>
    <dgm:cxn modelId="{C142CCCE-90B4-F744-9FBD-32D672D7D3B3}" srcId="{78E34CE2-F431-1E4E-AAFA-C9FC0F4FC18B}" destId="{692BC8EC-B681-1641-A333-BCB3273D3B82}" srcOrd="0" destOrd="0" parTransId="{F376FE65-FBBF-7649-BB3E-95E7754C65E8}" sibTransId="{DEC82C8A-EA85-E041-9D31-6E42138324DF}"/>
    <dgm:cxn modelId="{D30EEF4A-D14E-A441-848D-5397F11F1678}" type="presOf" srcId="{27188A10-3B2D-894C-836B-2DC08F44822E}" destId="{762F2016-8525-0B4F-A466-028716A75CC9}" srcOrd="0" destOrd="0" presId="urn:microsoft.com/office/officeart/2009/3/layout/StepUpProcess"/>
    <dgm:cxn modelId="{737AD041-1A74-C54A-8881-5EE76C88B8AD}" type="presOf" srcId="{78E34CE2-F431-1E4E-AAFA-C9FC0F4FC18B}" destId="{60D684E5-F9EA-0A4B-BCDA-CD681A6CA4EF}" srcOrd="0" destOrd="0" presId="urn:microsoft.com/office/officeart/2009/3/layout/StepUpProcess"/>
    <dgm:cxn modelId="{14C3DD4F-ECDF-CC41-8FB5-745BC43D8DD5}" type="presOf" srcId="{692BC8EC-B681-1641-A333-BCB3273D3B82}" destId="{60687174-A2A7-C644-A95C-92CDAD37717D}" srcOrd="0" destOrd="0" presId="urn:microsoft.com/office/officeart/2009/3/layout/StepUpProcess"/>
    <dgm:cxn modelId="{F15FF215-6497-0041-8EBD-A2F3E010EEA8}" type="presParOf" srcId="{60D684E5-F9EA-0A4B-BCDA-CD681A6CA4EF}" destId="{363A0D88-D0A4-F94C-8A33-067E6021D932}" srcOrd="0" destOrd="0" presId="urn:microsoft.com/office/officeart/2009/3/layout/StepUpProcess"/>
    <dgm:cxn modelId="{09674F21-36CA-1840-A6AE-C8F2C48302ED}" type="presParOf" srcId="{363A0D88-D0A4-F94C-8A33-067E6021D932}" destId="{65D9EB56-80E2-B943-B529-A03E77423555}" srcOrd="0" destOrd="0" presId="urn:microsoft.com/office/officeart/2009/3/layout/StepUpProcess"/>
    <dgm:cxn modelId="{DF91553D-EEF5-F449-AE41-40C02D766CA0}" type="presParOf" srcId="{363A0D88-D0A4-F94C-8A33-067E6021D932}" destId="{60687174-A2A7-C644-A95C-92CDAD37717D}" srcOrd="1" destOrd="0" presId="urn:microsoft.com/office/officeart/2009/3/layout/StepUpProcess"/>
    <dgm:cxn modelId="{A8187342-4022-E044-A9C2-AD5B09182C6E}" type="presParOf" srcId="{363A0D88-D0A4-F94C-8A33-067E6021D932}" destId="{84051F75-40DE-8240-920D-922FEFC52206}" srcOrd="2" destOrd="0" presId="urn:microsoft.com/office/officeart/2009/3/layout/StepUpProcess"/>
    <dgm:cxn modelId="{CD72258D-5246-AF40-956D-CE1125C90DAF}" type="presParOf" srcId="{60D684E5-F9EA-0A4B-BCDA-CD681A6CA4EF}" destId="{6D29C6D5-DF6C-2F4F-B3E8-4B2AE9CD2290}" srcOrd="1" destOrd="0" presId="urn:microsoft.com/office/officeart/2009/3/layout/StepUpProcess"/>
    <dgm:cxn modelId="{F48EEFE3-BDC9-1740-81C2-FD5E2D66F2DF}" type="presParOf" srcId="{6D29C6D5-DF6C-2F4F-B3E8-4B2AE9CD2290}" destId="{D8504884-6D5C-8448-80B7-61F4B9EF5AB6}" srcOrd="0" destOrd="0" presId="urn:microsoft.com/office/officeart/2009/3/layout/StepUpProcess"/>
    <dgm:cxn modelId="{4F77E790-241B-9647-A89B-2A63EDFE01DF}" type="presParOf" srcId="{60D684E5-F9EA-0A4B-BCDA-CD681A6CA4EF}" destId="{7DBB1DBD-CA27-C649-8027-A8009599BA38}" srcOrd="2" destOrd="0" presId="urn:microsoft.com/office/officeart/2009/3/layout/StepUpProcess"/>
    <dgm:cxn modelId="{605FFF7D-FDA5-8D4B-B62E-07F5A5505F98}" type="presParOf" srcId="{7DBB1DBD-CA27-C649-8027-A8009599BA38}" destId="{52458BF2-B5B9-1D4B-A1C0-08AA30FFFE54}" srcOrd="0" destOrd="0" presId="urn:microsoft.com/office/officeart/2009/3/layout/StepUpProcess"/>
    <dgm:cxn modelId="{D8D48EE8-C605-2947-A892-88D69CF70EAC}" type="presParOf" srcId="{7DBB1DBD-CA27-C649-8027-A8009599BA38}" destId="{0A9D3E30-0774-1D4F-9C9E-A8F48A60A90B}" srcOrd="1" destOrd="0" presId="urn:microsoft.com/office/officeart/2009/3/layout/StepUpProcess"/>
    <dgm:cxn modelId="{A80E2C14-E3DC-E54B-B210-DFBC7DA219A8}" type="presParOf" srcId="{7DBB1DBD-CA27-C649-8027-A8009599BA38}" destId="{451B9C36-AD9A-F141-8780-6BDAF518DC62}" srcOrd="2" destOrd="0" presId="urn:microsoft.com/office/officeart/2009/3/layout/StepUpProcess"/>
    <dgm:cxn modelId="{CE9EDC19-36D3-A940-9AE6-8F779BEFF72E}" type="presParOf" srcId="{60D684E5-F9EA-0A4B-BCDA-CD681A6CA4EF}" destId="{6B7962A1-629B-DC42-A8DF-1116FBBDF401}" srcOrd="3" destOrd="0" presId="urn:microsoft.com/office/officeart/2009/3/layout/StepUpProcess"/>
    <dgm:cxn modelId="{9B2D9E26-B051-1B4F-94B2-A1DBFE458D10}" type="presParOf" srcId="{6B7962A1-629B-DC42-A8DF-1116FBBDF401}" destId="{3889B5C3-1857-D240-81C7-AE3A52D633A0}" srcOrd="0" destOrd="0" presId="urn:microsoft.com/office/officeart/2009/3/layout/StepUpProcess"/>
    <dgm:cxn modelId="{925BD51C-8607-C44B-AD36-0D312310B6F6}" type="presParOf" srcId="{60D684E5-F9EA-0A4B-BCDA-CD681A6CA4EF}" destId="{67403829-D2C2-3142-8F5D-412DBB665E30}" srcOrd="4" destOrd="0" presId="urn:microsoft.com/office/officeart/2009/3/layout/StepUpProcess"/>
    <dgm:cxn modelId="{8C8A6E03-7A44-6545-B4E5-69A6056E1984}" type="presParOf" srcId="{67403829-D2C2-3142-8F5D-412DBB665E30}" destId="{6A4CB400-70F9-FB44-B770-94336D6B534E}" srcOrd="0" destOrd="0" presId="urn:microsoft.com/office/officeart/2009/3/layout/StepUpProcess"/>
    <dgm:cxn modelId="{5FCCFE46-64D6-454E-A77E-BA945C9778A9}" type="presParOf" srcId="{67403829-D2C2-3142-8F5D-412DBB665E30}" destId="{762F2016-8525-0B4F-A466-028716A75CC9}" srcOrd="1" destOrd="0" presId="urn:microsoft.com/office/officeart/2009/3/layout/StepUpProcess"/>
    <dgm:cxn modelId="{03D05E28-8D9B-204D-865A-6DC2ECECE8A5}" type="presParOf" srcId="{67403829-D2C2-3142-8F5D-412DBB665E30}" destId="{556D60A9-DF5F-F043-8889-06FD0725BA76}" srcOrd="2" destOrd="0" presId="urn:microsoft.com/office/officeart/2009/3/layout/StepUpProcess"/>
    <dgm:cxn modelId="{78F716E0-A5A3-D148-95C9-31E0305D112F}" type="presParOf" srcId="{60D684E5-F9EA-0A4B-BCDA-CD681A6CA4EF}" destId="{BA2763BE-3A54-564B-8FAB-C0ACC83E356F}" srcOrd="5" destOrd="0" presId="urn:microsoft.com/office/officeart/2009/3/layout/StepUpProcess"/>
    <dgm:cxn modelId="{3F867EF5-621E-6447-B189-111F1209FBA1}" type="presParOf" srcId="{BA2763BE-3A54-564B-8FAB-C0ACC83E356F}" destId="{BE01CE64-C78E-0049-9B5A-94FD023C4F78}" srcOrd="0" destOrd="0" presId="urn:microsoft.com/office/officeart/2009/3/layout/StepUpProcess"/>
    <dgm:cxn modelId="{78D2F90C-FB98-CD4A-87D7-45612D0339F9}" type="presParOf" srcId="{60D684E5-F9EA-0A4B-BCDA-CD681A6CA4EF}" destId="{A9790D34-0FE0-D14F-82DD-FD52ADE34D4E}" srcOrd="6" destOrd="0" presId="urn:microsoft.com/office/officeart/2009/3/layout/StepUpProcess"/>
    <dgm:cxn modelId="{E144B098-89EC-874D-A28F-86220B952735}" type="presParOf" srcId="{A9790D34-0FE0-D14F-82DD-FD52ADE34D4E}" destId="{CB8DB038-8406-464F-BEAB-40D2585FCBD0}" srcOrd="0" destOrd="0" presId="urn:microsoft.com/office/officeart/2009/3/layout/StepUpProcess"/>
    <dgm:cxn modelId="{CC363CC1-894D-7E48-8270-4202A8A86818}" type="presParOf" srcId="{A9790D34-0FE0-D14F-82DD-FD52ADE34D4E}" destId="{BC66CDFE-A8CE-0F44-9C69-4BDC7DEB687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F45D-9F7C-7648-A66C-2BCD489CF1DC}">
      <dsp:nvSpPr>
        <dsp:cNvPr id="0" name=""/>
        <dsp:cNvSpPr/>
      </dsp:nvSpPr>
      <dsp:spPr>
        <a:xfrm>
          <a:off x="1921331" y="0"/>
          <a:ext cx="1673021" cy="167310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9BCC9C-9365-C34E-B500-C2A2B965E28F}">
      <dsp:nvSpPr>
        <dsp:cNvPr id="0" name=""/>
        <dsp:cNvSpPr/>
      </dsp:nvSpPr>
      <dsp:spPr>
        <a:xfrm>
          <a:off x="2290708" y="605947"/>
          <a:ext cx="93364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noProof="0" dirty="0" smtClean="0"/>
            <a:t>Initial assessment</a:t>
          </a:r>
          <a:endParaRPr lang="en-GB" sz="1000" kern="1200" noProof="0" dirty="0"/>
        </a:p>
      </dsp:txBody>
      <dsp:txXfrm>
        <a:off x="2290708" y="605947"/>
        <a:ext cx="933640" cy="466611"/>
      </dsp:txXfrm>
    </dsp:sp>
    <dsp:sp modelId="{906053AE-B78A-0A40-BF91-1FD5DC6A9052}">
      <dsp:nvSpPr>
        <dsp:cNvPr id="0" name=""/>
        <dsp:cNvSpPr/>
      </dsp:nvSpPr>
      <dsp:spPr>
        <a:xfrm>
          <a:off x="1456550" y="961306"/>
          <a:ext cx="1673021" cy="16731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7F2C36-93C8-4544-8EFB-EF79FDA69282}">
      <dsp:nvSpPr>
        <dsp:cNvPr id="0" name=""/>
        <dsp:cNvSpPr/>
      </dsp:nvSpPr>
      <dsp:spPr>
        <a:xfrm>
          <a:off x="1824044" y="1569414"/>
          <a:ext cx="93364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noProof="0" dirty="0" smtClean="0"/>
            <a:t>Design</a:t>
          </a:r>
          <a:endParaRPr lang="en-GB" sz="1000" kern="1200" noProof="0" dirty="0"/>
        </a:p>
      </dsp:txBody>
      <dsp:txXfrm>
        <a:off x="1824044" y="1569414"/>
        <a:ext cx="933640" cy="466611"/>
      </dsp:txXfrm>
    </dsp:sp>
    <dsp:sp modelId="{4585FBAE-4000-6F4D-86FC-C8A591B13E59}">
      <dsp:nvSpPr>
        <dsp:cNvPr id="0" name=""/>
        <dsp:cNvSpPr/>
      </dsp:nvSpPr>
      <dsp:spPr>
        <a:xfrm>
          <a:off x="1921331" y="1926934"/>
          <a:ext cx="1673021" cy="1673105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76B193-C3EB-EF48-A838-356FA3F67397}">
      <dsp:nvSpPr>
        <dsp:cNvPr id="0" name=""/>
        <dsp:cNvSpPr/>
      </dsp:nvSpPr>
      <dsp:spPr>
        <a:xfrm>
          <a:off x="2290708" y="2532341"/>
          <a:ext cx="93364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noProof="0" dirty="0" smtClean="0"/>
            <a:t>Re-assessment</a:t>
          </a:r>
          <a:endParaRPr lang="en-GB" sz="1000" kern="1200" noProof="0" dirty="0"/>
        </a:p>
      </dsp:txBody>
      <dsp:txXfrm>
        <a:off x="2290708" y="2532341"/>
        <a:ext cx="933640" cy="466611"/>
      </dsp:txXfrm>
    </dsp:sp>
    <dsp:sp modelId="{E65C4E03-F20A-0D4D-8F4C-5B2755A28CC0}">
      <dsp:nvSpPr>
        <dsp:cNvPr id="0" name=""/>
        <dsp:cNvSpPr/>
      </dsp:nvSpPr>
      <dsp:spPr>
        <a:xfrm>
          <a:off x="1456550" y="2889861"/>
          <a:ext cx="1673021" cy="16731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65D4FF-0CFE-F34B-8AFF-8C4CDB607D5C}">
      <dsp:nvSpPr>
        <dsp:cNvPr id="0" name=""/>
        <dsp:cNvSpPr/>
      </dsp:nvSpPr>
      <dsp:spPr>
        <a:xfrm>
          <a:off x="1824044" y="3495808"/>
          <a:ext cx="93364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noProof="0" dirty="0" smtClean="0"/>
            <a:t>Re-design</a:t>
          </a:r>
          <a:endParaRPr lang="en-GB" sz="1000" kern="1200" noProof="0" dirty="0"/>
        </a:p>
      </dsp:txBody>
      <dsp:txXfrm>
        <a:off x="1824044" y="3495808"/>
        <a:ext cx="933640" cy="466611"/>
      </dsp:txXfrm>
    </dsp:sp>
    <dsp:sp modelId="{E68C7CD4-FD3F-DC48-A541-E0F15204D45A}">
      <dsp:nvSpPr>
        <dsp:cNvPr id="0" name=""/>
        <dsp:cNvSpPr/>
      </dsp:nvSpPr>
      <dsp:spPr>
        <a:xfrm>
          <a:off x="2040272" y="3962420"/>
          <a:ext cx="1437336" cy="143817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6BB660-8C6E-CF4A-B677-ED2C693DF52D}">
      <dsp:nvSpPr>
        <dsp:cNvPr id="0" name=""/>
        <dsp:cNvSpPr/>
      </dsp:nvSpPr>
      <dsp:spPr>
        <a:xfrm>
          <a:off x="2290708" y="4459275"/>
          <a:ext cx="933640" cy="46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noProof="0" dirty="0" smtClean="0"/>
            <a:t>And so on</a:t>
          </a:r>
          <a:endParaRPr lang="en-GB" sz="1000" kern="1200" noProof="0" dirty="0"/>
        </a:p>
      </dsp:txBody>
      <dsp:txXfrm>
        <a:off x="2290708" y="4459275"/>
        <a:ext cx="933640" cy="4666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9EB56-80E2-B943-B529-A03E77423555}">
      <dsp:nvSpPr>
        <dsp:cNvPr id="0" name=""/>
        <dsp:cNvSpPr/>
      </dsp:nvSpPr>
      <dsp:spPr>
        <a:xfrm rot="5400000">
          <a:off x="394016" y="1832222"/>
          <a:ext cx="1180707" cy="19646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687174-A2A7-C644-A95C-92CDAD37717D}">
      <dsp:nvSpPr>
        <dsp:cNvPr id="0" name=""/>
        <dsp:cNvSpPr/>
      </dsp:nvSpPr>
      <dsp:spPr>
        <a:xfrm>
          <a:off x="196926" y="2419235"/>
          <a:ext cx="1773716" cy="155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Where we are now</a:t>
          </a:r>
          <a:endParaRPr lang="en-US" sz="1900" kern="1200" dirty="0"/>
        </a:p>
      </dsp:txBody>
      <dsp:txXfrm>
        <a:off x="196926" y="2419235"/>
        <a:ext cx="1773716" cy="1554766"/>
      </dsp:txXfrm>
    </dsp:sp>
    <dsp:sp modelId="{84051F75-40DE-8240-920D-922FEFC52206}">
      <dsp:nvSpPr>
        <dsp:cNvPr id="0" name=""/>
        <dsp:cNvSpPr/>
      </dsp:nvSpPr>
      <dsp:spPr>
        <a:xfrm>
          <a:off x="1635979" y="1687580"/>
          <a:ext cx="334663" cy="334663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458BF2-B5B9-1D4B-A1C0-08AA30FFFE54}">
      <dsp:nvSpPr>
        <dsp:cNvPr id="0" name=""/>
        <dsp:cNvSpPr/>
      </dsp:nvSpPr>
      <dsp:spPr>
        <a:xfrm rot="5400000">
          <a:off x="2565391" y="1294913"/>
          <a:ext cx="1180707" cy="19646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9D3E30-0774-1D4F-9C9E-A8F48A60A90B}">
      <dsp:nvSpPr>
        <dsp:cNvPr id="0" name=""/>
        <dsp:cNvSpPr/>
      </dsp:nvSpPr>
      <dsp:spPr>
        <a:xfrm>
          <a:off x="2368302" y="1881926"/>
          <a:ext cx="1773716" cy="155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Extension and improvement would look like …</a:t>
          </a:r>
          <a:endParaRPr lang="en-US" sz="1900" kern="1200" dirty="0"/>
        </a:p>
      </dsp:txBody>
      <dsp:txXfrm>
        <a:off x="2368302" y="1881926"/>
        <a:ext cx="1773716" cy="1554766"/>
      </dsp:txXfrm>
    </dsp:sp>
    <dsp:sp modelId="{451B9C36-AD9A-F141-8780-6BDAF518DC62}">
      <dsp:nvSpPr>
        <dsp:cNvPr id="0" name=""/>
        <dsp:cNvSpPr/>
      </dsp:nvSpPr>
      <dsp:spPr>
        <a:xfrm>
          <a:off x="3807355" y="1150271"/>
          <a:ext cx="334663" cy="334663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4CB400-70F9-FB44-B770-94336D6B534E}">
      <dsp:nvSpPr>
        <dsp:cNvPr id="0" name=""/>
        <dsp:cNvSpPr/>
      </dsp:nvSpPr>
      <dsp:spPr>
        <a:xfrm rot="5400000">
          <a:off x="4736767" y="757604"/>
          <a:ext cx="1180707" cy="19646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2F2016-8525-0B4F-A466-028716A75CC9}">
      <dsp:nvSpPr>
        <dsp:cNvPr id="0" name=""/>
        <dsp:cNvSpPr/>
      </dsp:nvSpPr>
      <dsp:spPr>
        <a:xfrm>
          <a:off x="4539677" y="1344617"/>
          <a:ext cx="1773716" cy="155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And then the next level would be …</a:t>
          </a:r>
          <a:endParaRPr lang="en-US" sz="1900" kern="1200" dirty="0"/>
        </a:p>
      </dsp:txBody>
      <dsp:txXfrm>
        <a:off x="4539677" y="1344617"/>
        <a:ext cx="1773716" cy="1554766"/>
      </dsp:txXfrm>
    </dsp:sp>
    <dsp:sp modelId="{556D60A9-DF5F-F043-8889-06FD0725BA76}">
      <dsp:nvSpPr>
        <dsp:cNvPr id="0" name=""/>
        <dsp:cNvSpPr/>
      </dsp:nvSpPr>
      <dsp:spPr>
        <a:xfrm>
          <a:off x="5978730" y="612962"/>
          <a:ext cx="334663" cy="334663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8DB038-8406-464F-BEAB-40D2585FCBD0}">
      <dsp:nvSpPr>
        <dsp:cNvPr id="0" name=""/>
        <dsp:cNvSpPr/>
      </dsp:nvSpPr>
      <dsp:spPr>
        <a:xfrm rot="5400000">
          <a:off x="6908142" y="220295"/>
          <a:ext cx="1180707" cy="1964671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66CDFE-A8CE-0F44-9C69-4BDC7DEB687F}">
      <dsp:nvSpPr>
        <dsp:cNvPr id="0" name=""/>
        <dsp:cNvSpPr/>
      </dsp:nvSpPr>
      <dsp:spPr>
        <a:xfrm>
          <a:off x="6711053" y="807308"/>
          <a:ext cx="1773716" cy="155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1900" kern="1200" dirty="0" smtClean="0"/>
            <a:t>Our capacity  vision</a:t>
          </a:r>
          <a:endParaRPr lang="en-US" sz="1900" kern="1200" dirty="0"/>
        </a:p>
      </dsp:txBody>
      <dsp:txXfrm>
        <a:off x="6711053" y="807308"/>
        <a:ext cx="1773716" cy="1554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5DC-FCFC-0E46-B780-71F6D3139989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2019-1642-A84A-B0F5-501BB77F4E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7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0B00-ABF3-E743-BB16-B51AA2DCBA0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B61BA-BC8E-9343-8767-AC436442196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/>
              <a:t>The first three slides of this module</a:t>
            </a:r>
            <a:r>
              <a:rPr lang="en-US" baseline="0" dirty="0" smtClean="0"/>
              <a:t> are to present an overview of the QCs and how it relates to other instruments</a:t>
            </a:r>
            <a:endParaRPr lang="en-US" dirty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94AB8DA-F66D-F74D-BB4A-9F43BFD1F06E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dirty="0" err="1" smtClean="0"/>
              <a:t>Provide</a:t>
            </a:r>
            <a:r>
              <a:rPr lang="fr-FR" dirty="0" smtClean="0"/>
              <a:t> hand-out </a:t>
            </a:r>
            <a:r>
              <a:rPr lang="fr-FR" dirty="0" err="1" smtClean="0"/>
              <a:t>with</a:t>
            </a:r>
            <a:r>
              <a:rPr lang="fr-FR" dirty="0" smtClean="0"/>
              <a:t> links to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tools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5E175AB-46C7-4244-9514-BAE4BBB224D7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11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b="1" dirty="0" smtClean="0"/>
              <a:t>Remember:</a:t>
            </a:r>
            <a:r>
              <a:rPr lang="en-US" b="1" baseline="0" dirty="0" smtClean="0"/>
              <a:t> ANALYSIS is ALSO AGENDA SETTING; The ToR by its very nature shapes the type of problem being identified and in this context can be seen as political rather than technical: that is what problem is identified might appear a technical decision to the EU but if the partner disagrees then it will be seen as a political decision, e.g. analytical questions like ‘do you have sufficient capacity for …’ or ‘Is the coffee sector competitive enough’, ‘are European dairy farmers internationally competitive’: these are not neutral technical questions, they include political elements.</a:t>
            </a:r>
            <a:endParaRPr lang="en-US" b="1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2EAFCD7-2CDB-DD4C-B00B-00D8E28FC47E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13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15590C1-DCAE-234F-A230-AC8671ECA9AC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14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B29DE7F-F978-644B-A223-1B22192C3D1E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smtClean="0">
                <a:latin typeface="+mn-lt"/>
                <a:ea typeface="+mn-ea"/>
                <a:cs typeface="+mn-cs"/>
              </a:rPr>
              <a:t> More than one option possible (see section 2.2 and 4.1 of the Guidelines)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B7F4852-A301-2F43-BB99-B994A691A715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4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/>
              <a:t>Parallelism = too many overlapping (and sometimes competing) </a:t>
            </a:r>
            <a:r>
              <a:rPr lang="en-US" dirty="0" err="1" smtClean="0"/>
              <a:t>programmes</a:t>
            </a:r>
            <a:endParaRPr lang="en-US" dirty="0" smtClean="0"/>
          </a:p>
          <a:p>
            <a:r>
              <a:rPr lang="en-US" dirty="0" smtClean="0"/>
              <a:t>Sometimes</a:t>
            </a:r>
            <a:r>
              <a:rPr lang="en-US" baseline="0" dirty="0" smtClean="0"/>
              <a:t> these context analyses are done by technical staff/TA with sector knowledge, not always involving political-economy expertise, making the resulting conclusions less relevant for subsequent programming</a:t>
            </a:r>
            <a:endParaRPr lang="en-US" dirty="0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D72ADDF-5854-3D41-8AC7-2D1E08170D5C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dirty="0" err="1" smtClean="0"/>
              <a:t>Context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r>
              <a:rPr lang="fr-FR" dirty="0" smtClean="0"/>
              <a:t> and </a:t>
            </a:r>
            <a:r>
              <a:rPr lang="fr-FR" dirty="0" err="1" smtClean="0"/>
              <a:t>its</a:t>
            </a:r>
            <a:r>
              <a:rPr lang="fr-FR" dirty="0" smtClean="0"/>
              <a:t> linkages </a:t>
            </a:r>
            <a:r>
              <a:rPr lang="fr-FR" dirty="0" err="1" smtClean="0"/>
              <a:t>with</a:t>
            </a:r>
            <a:r>
              <a:rPr lang="fr-FR" dirty="0" smtClean="0"/>
              <a:t> programme design and </a:t>
            </a:r>
            <a:r>
              <a:rPr lang="fr-FR" dirty="0" err="1" smtClean="0"/>
              <a:t>implementation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recurrent</a:t>
            </a:r>
            <a:r>
              <a:rPr lang="fr-FR" baseline="0" dirty="0" smtClean="0"/>
              <a:t> issue in the </a:t>
            </a:r>
            <a:r>
              <a:rPr lang="fr-FR" baseline="0" dirty="0" err="1" smtClean="0"/>
              <a:t>cooperation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partner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donor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Technical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policy</a:t>
            </a:r>
            <a:r>
              <a:rPr lang="fr-FR" baseline="0" dirty="0" smtClean="0"/>
              <a:t> dialogue are the </a:t>
            </a:r>
            <a:r>
              <a:rPr lang="fr-FR" baseline="0" dirty="0" err="1" smtClean="0"/>
              <a:t>vehicles</a:t>
            </a:r>
            <a:r>
              <a:rPr lang="fr-FR" baseline="0" dirty="0" smtClean="0"/>
              <a:t>.</a:t>
            </a:r>
            <a:endParaRPr lang="fr-FR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FEF4DD5-27CE-C947-ADFC-88DED636C68E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6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2530BA8-B652-6A48-8003-5C659D30363C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mention the role of culture as a topic under PEA</a:t>
            </a:r>
          </a:p>
          <a:p>
            <a:r>
              <a:rPr lang="en-US" sz="1600" dirty="0" smtClean="0"/>
              <a:t>Change this slide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52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1763335-ED64-DA47-8C9C-6B34CDA283B9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9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8E62C00-02A2-D145-93C8-F817E4C35B2D}" type="slidenum">
              <a:rPr lang="en-GB">
                <a:solidFill>
                  <a:prstClr val="black"/>
                </a:solidFill>
                <a:latin typeface="Arial" charset="0"/>
              </a:rPr>
              <a:pPr eaLnBrk="1" hangingPunct="1"/>
              <a:t>10</a:t>
            </a:fld>
            <a:endParaRPr lang="en-GB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A2FCDD82-3184-094C-8D62-2581BD1EC5E1}" type="slidenum">
              <a:rPr lang="en-GB">
                <a:solidFill>
                  <a:srgbClr val="FFFFFF"/>
                </a:solidFill>
              </a:rPr>
              <a:pPr/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1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1BDE13-CE4B-1E4A-824A-2F4CD1A08A7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9D70B72-3DE1-DC47-A1C8-323CD5B2C9CA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8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5310F79E-DD35-2843-90AF-31D6EF30B56C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716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D172D-5449-2648-A82C-54C22211438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2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EB811-B70B-BB48-A0F4-822026C73FEE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325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43380-7DC1-F248-8A26-47D807ADC15B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9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36D9E-D646-9042-B19D-DC78E291FBA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388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CF20-0DE9-D740-908C-EFAF5C1C3EEC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332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FEE74-46A4-ED4A-9EC9-BBBEE403FE21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41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82976-AC30-D549-B4F3-3D7982EA5AC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39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9B88F7-18C3-2941-98CD-71B7F9BC40D0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9046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A1FF4-0B46-494C-A988-974B12116D1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185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AC377-C7AA-9349-87D5-93AA3EB46EB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61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B886A-5020-DC41-9728-F3F0D210052E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636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7"/>
            <a:ext cx="7313612" cy="6064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9751" y="1268413"/>
            <a:ext cx="8143875" cy="4673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68538" y="6248400"/>
            <a:ext cx="475138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524750" y="6248400"/>
            <a:ext cx="116205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810029-FA48-5342-B266-69EAB56A61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6945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BC59E969-ED4F-944E-9754-ABA3DB2162A2}" type="slidenum">
              <a:rPr lang="en-GB">
                <a:solidFill>
                  <a:srgbClr val="FFFFFF"/>
                </a:solidFill>
              </a:rPr>
              <a:pPr/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77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6C09F-FB12-154C-BAA0-F83436FFE6E1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8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1D25A3-3671-FA48-83D7-E7A4EC1F0929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6497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25860-7FF9-B34F-89D8-BC2F740655AF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6014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58F86B-E73E-3745-B3A0-8D82BDBD140F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861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2801DA-0C2E-AD4A-99FD-77FE563C5258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89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34DDA2-4E52-2A41-AADD-69C959DFE293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714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2E1BD-CF86-5349-9C74-F6EDAF8BB77B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7486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37034-9BE2-2F40-BD96-A3E49BFEA0E3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615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DF2E2-E0E1-5848-ADE6-F3685CE004D9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DEA5D-0020-8A4C-8187-08C45745D49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017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FE64B3-C5C0-4B40-BDFD-E20839C060E4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26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510F2EC-6B41-164F-856B-8F9321481A3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48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F2E421C-701B-7645-97E3-610B99339538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4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710B1A-C2E2-AE46-B2EB-9764A9CE1785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86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1C98BD0-6B2E-4240-8EC7-9F4FA3C6CCDC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6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EB44F7C-27E9-0043-9A3C-A510B6A2FDF2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5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7E8CB21-4386-D346-BB82-F9BC5C91459A}" type="slidenum">
              <a:rPr lang="en-GB">
                <a:solidFill>
                  <a:srgbClr val="000000"/>
                </a:solidFill>
              </a:rPr>
              <a:pPr/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9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3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805EEB3-4D14-7B4C-981F-5B84EF0D33F5}" type="slidenum">
              <a:rPr lang="en-GB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GB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9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42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4027E0A-EFC1-4D43-AA86-DF68D99F129B}" type="slidenum">
              <a:rPr lang="en-GB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93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692210"/>
            <a:ext cx="8532812" cy="1081087"/>
          </a:xfrm>
        </p:spPr>
        <p:txBody>
          <a:bodyPr/>
          <a:lstStyle/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Module 3</a:t>
            </a:r>
            <a:r>
              <a:rPr lang="fr-BE" dirty="0" smtClean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: </a:t>
            </a:r>
            <a:endParaRPr lang="fr-BE" dirty="0">
              <a:solidFill>
                <a:srgbClr val="FFFFFF"/>
              </a:solidFill>
              <a:latin typeface="Verdana" charset="0"/>
              <a:ea typeface="ＭＳ Ｐゴシック" charset="0"/>
            </a:endParaRPr>
          </a:p>
          <a:p>
            <a:pPr algn="ctr"/>
            <a:r>
              <a:rPr lang="en-US" dirty="0">
                <a:latin typeface="Verdana" charset="0"/>
                <a:ea typeface="ＭＳ Ｐゴシック" charset="0"/>
              </a:rPr>
              <a:t>Fit to the context and existing capacity</a:t>
            </a:r>
          </a:p>
          <a:p>
            <a:pPr algn="ctr"/>
            <a:r>
              <a:rPr lang="en-US" b="0" dirty="0">
                <a:latin typeface="Verdana" charset="0"/>
                <a:ea typeface="ＭＳ Ｐゴシック" charset="0"/>
              </a:rPr>
              <a:t>Where do we start from?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34672" y="2170114"/>
            <a:ext cx="5040312" cy="790575"/>
          </a:xfrm>
        </p:spPr>
        <p:txBody>
          <a:bodyPr/>
          <a:lstStyle/>
          <a:p>
            <a:pPr marL="0" indent="1588" algn="ctr" eaLnBrk="1" hangingPunct="1"/>
            <a:r>
              <a:rPr lang="fr-BE" sz="3200" dirty="0" smtClean="0">
                <a:latin typeface="Verdana" charset="0"/>
                <a:ea typeface="ＭＳ Ｐゴシック" charset="0"/>
              </a:rPr>
              <a:t>Supporting change through </a:t>
            </a:r>
            <a:br>
              <a:rPr lang="fr-BE" sz="3200" dirty="0" smtClean="0">
                <a:latin typeface="Verdana" charset="0"/>
                <a:ea typeface="ＭＳ Ｐゴシック" charset="0"/>
              </a:rPr>
            </a:br>
            <a:r>
              <a:rPr lang="fr-BE" sz="3200" dirty="0" smtClean="0">
                <a:latin typeface="Verdana" charset="0"/>
                <a:ea typeface="ＭＳ Ｐゴシック" charset="0"/>
              </a:rPr>
              <a:t>Capacity Development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72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8229600" cy="793750"/>
          </a:xfrm>
        </p:spPr>
        <p:txBody>
          <a:bodyPr/>
          <a:lstStyle/>
          <a:p>
            <a:r>
              <a:rPr lang="en-US" sz="2400" i="1" dirty="0">
                <a:latin typeface="Verdana" charset="0"/>
                <a:ea typeface="ＭＳ Ｐゴシック" charset="0"/>
              </a:rPr>
              <a:t>Assessing </a:t>
            </a:r>
            <a:r>
              <a:rPr lang="en-US" sz="2400" i="1" dirty="0" smtClean="0">
                <a:latin typeface="Verdana" charset="0"/>
                <a:ea typeface="ＭＳ Ｐゴシック" charset="0"/>
              </a:rPr>
              <a:t>Capacity: multiple purposes</a:t>
            </a:r>
            <a:endParaRPr lang="en-US" sz="2400" i="1" dirty="0">
              <a:latin typeface="Verdana" charset="0"/>
              <a:ea typeface="ＭＳ Ｐゴシック" charset="0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 b="1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design tool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to build results framework for an intervention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self-administered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health check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for </a:t>
            </a:r>
            <a:r>
              <a:rPr lang="en-US" sz="1800" b="0" dirty="0" err="1">
                <a:latin typeface="Verdana" charset="0"/>
                <a:ea typeface="ＭＳ Ｐゴシック" charset="0"/>
                <a:cs typeface="ＭＳ Ｐゴシック" charset="0"/>
              </a:rPr>
              <a:t>organisational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 learning and ownership for change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way to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engage</a:t>
            </a:r>
            <a:r>
              <a:rPr lang="en-US" sz="180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in a dialogue on need for </a:t>
            </a:r>
            <a:r>
              <a:rPr lang="en-US" sz="1800" b="0" dirty="0" smtClean="0">
                <a:latin typeface="Verdana" charset="0"/>
                <a:ea typeface="ＭＳ Ｐゴシック" charset="0"/>
                <a:cs typeface="ＭＳ Ｐゴシック" charset="0"/>
              </a:rPr>
              <a:t>change; find out who is doing what and where to start</a:t>
            </a:r>
            <a:endParaRPr lang="en-US" sz="1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monitoring tool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to track progress over time</a:t>
            </a:r>
          </a:p>
          <a:p>
            <a:pPr lvl="1">
              <a:lnSpc>
                <a:spcPct val="90000"/>
              </a:lnSpc>
            </a:pPr>
            <a:endParaRPr lang="en-US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performance management</a:t>
            </a:r>
            <a:r>
              <a:rPr lang="en-US" sz="18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tool to </a:t>
            </a:r>
            <a:r>
              <a:rPr lang="en-US" sz="1800" b="0" dirty="0" err="1">
                <a:latin typeface="Verdana" charset="0"/>
                <a:ea typeface="ＭＳ Ｐゴシック" charset="0"/>
                <a:cs typeface="ＭＳ Ｐゴシック" charset="0"/>
              </a:rPr>
              <a:t>incentivise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 performance improvement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As a tool to determine </a:t>
            </a:r>
            <a:r>
              <a:rPr lang="en-US" sz="180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compliance and eligibility</a:t>
            </a:r>
            <a:r>
              <a:rPr lang="en-US" sz="180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b="0" dirty="0">
                <a:latin typeface="Verdana" charset="0"/>
                <a:ea typeface="ＭＳ Ｐゴシック" charset="0"/>
                <a:cs typeface="ＭＳ Ｐゴシック" charset="0"/>
              </a:rPr>
              <a:t>against set norms and standards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0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700" b="1" dirty="0">
                <a:latin typeface="Verdana" charset="0"/>
                <a:ea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en-US" sz="1700" dirty="0">
              <a:latin typeface="Verdana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700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6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9FEF472-6EF5-3044-A26C-E29F5DDFB24B}" type="slidenum">
              <a:rPr lang="en-GB" sz="1400">
                <a:solidFill>
                  <a:srgbClr val="000000"/>
                </a:solidFill>
              </a:rPr>
              <a:pPr eaLnBrk="1" hangingPunct="1"/>
              <a:t>11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8915" name="Title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5695950" cy="708025"/>
          </a:xfrm>
        </p:spPr>
        <p:txBody>
          <a:bodyPr/>
          <a:lstStyle/>
          <a:p>
            <a:r>
              <a:rPr lang="en-GB" sz="2400" dirty="0">
                <a:latin typeface="Verdana" charset="0"/>
                <a:ea typeface="ＭＳ Ｐゴシック" charset="0"/>
              </a:rPr>
              <a:t>Examples of assessment tools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16244"/>
              </p:ext>
            </p:extLst>
          </p:nvPr>
        </p:nvGraphicFramePr>
        <p:xfrm>
          <a:off x="438812" y="1919230"/>
          <a:ext cx="8229600" cy="468640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45578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Instruments/tools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15523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Organisational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/ Sector Assessment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EC Toolkit for CD 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ECDPM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5Cs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McKinsey’s 7s,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Weisbord’s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6 boxes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and OCAT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IDRC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Organisational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Assessment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EU 7 key areas of sector assessment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</a:tr>
              <a:tr h="14895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PFM reform and compliance /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Governance assessment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EU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4 pillars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PEFA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ACBF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Capacity Indicators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CPIA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/ World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Bank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Political-Economy Analysis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Customised theme or sector specific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UNOPS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/ OECD Procurement Assessment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County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Capacity Readiness Assessment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UNDP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Disaster Risk Reduction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  …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ＭＳ Ｐゴシック" charset="0"/>
                        </a:rPr>
                        <a:t>and many many more.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9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FEFDEF6-DEE7-A743-9453-13E9F7157074}" type="slidenum">
              <a:rPr lang="en-US" sz="1400">
                <a:solidFill>
                  <a:srgbClr val="000000"/>
                </a:solidFill>
                <a:latin typeface="Arial" charset="0"/>
              </a:rPr>
              <a:pPr eaLnBrk="1" hangingPunct="1"/>
              <a:t>12</a:t>
            </a:fld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6" y="1196975"/>
            <a:ext cx="8893175" cy="719138"/>
          </a:xfrm>
        </p:spPr>
        <p:txBody>
          <a:bodyPr/>
          <a:lstStyle/>
          <a:p>
            <a:r>
              <a:rPr lang="es-BO" sz="2400">
                <a:latin typeface="Verdana" charset="0"/>
                <a:ea typeface="ＭＳ Ｐゴシック" charset="0"/>
              </a:rPr>
              <a:t>“Functional” and “political” dimension of capacity</a:t>
            </a:r>
          </a:p>
        </p:txBody>
      </p:sp>
      <p:graphicFrame>
        <p:nvGraphicFramePr>
          <p:cNvPr id="90317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67216"/>
              </p:ext>
            </p:extLst>
          </p:nvPr>
        </p:nvGraphicFramePr>
        <p:xfrm>
          <a:off x="414330" y="1997403"/>
          <a:ext cx="8424863" cy="4359275"/>
        </p:xfrm>
        <a:graphic>
          <a:graphicData uri="http://schemas.openxmlformats.org/drawingml/2006/table">
            <a:tbl>
              <a:tblPr/>
              <a:tblGrid>
                <a:gridCol w="1439983"/>
                <a:gridCol w="3351389"/>
                <a:gridCol w="3633491"/>
              </a:tblGrid>
              <a:tr h="300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s-BO" sz="17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Functional dimension</a:t>
                      </a: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“Political” dimension</a:t>
                      </a: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835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Main unit of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analysis?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Driving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forces?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Image of 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man?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Change</a:t>
                      </a: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?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Change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efforts?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Focus on functional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task-and-work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system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A sense of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norms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, intrinsic</a:t>
                      </a: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motivation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Employees caring for the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organisation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Participative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reasoning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,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finding best technical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solution, orderly 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Internal systems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structures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, skills, technology </a:t>
                      </a:r>
                      <a:r>
                        <a:rPr kumimoji="0" lang="en-GB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etc</a:t>
                      </a: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Focus on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power-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and-loyalty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systems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Sanctions and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rewards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incentives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Individuals caring for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themselves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 and their in-groups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Internal conflict, coalition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with powerful external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agents, </a:t>
                      </a: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unpredictable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Incentives, change of key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staff, outsmarting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opposition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633F4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GB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4001" marR="54001" marT="46810" marB="4681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20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8229600" cy="685800"/>
          </a:xfrm>
        </p:spPr>
        <p:txBody>
          <a:bodyPr/>
          <a:lstStyle/>
          <a:p>
            <a:r>
              <a:rPr lang="en-US" sz="2400" i="1" dirty="0">
                <a:latin typeface="Verdana" charset="0"/>
                <a:ea typeface="ＭＳ Ｐゴシック" charset="0"/>
              </a:rPr>
              <a:t>Some Good Practice Tips</a:t>
            </a:r>
            <a:endParaRPr lang="en-US" sz="2400" dirty="0">
              <a:latin typeface="Verdana" charset="0"/>
              <a:ea typeface="ＭＳ Ｐゴシック" charset="0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534400" cy="47244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b="0" dirty="0">
                <a:latin typeface="Verdana" charset="0"/>
                <a:ea typeface="ＭＳ Ｐゴシック" charset="0"/>
              </a:rPr>
              <a:t>Keep it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simple</a:t>
            </a:r>
            <a:r>
              <a:rPr lang="en-US" b="0" dirty="0">
                <a:latin typeface="Verdana" charset="0"/>
                <a:ea typeface="ＭＳ Ｐゴシック" charset="0"/>
              </a:rPr>
              <a:t>, avoid over-</a:t>
            </a:r>
            <a:r>
              <a:rPr lang="en-US" b="0" dirty="0" err="1" smtClean="0">
                <a:latin typeface="Verdana" charset="0"/>
                <a:ea typeface="ＭＳ Ｐゴシック" charset="0"/>
              </a:rPr>
              <a:t>analysing</a:t>
            </a:r>
            <a:r>
              <a:rPr lang="en-US" b="0" dirty="0">
                <a:latin typeface="Verdana" charset="0"/>
                <a:ea typeface="ＭＳ Ｐゴシック" charset="0"/>
              </a:rPr>
              <a:t>, especially early on and risk to undermine trust and confidence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8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b="0" dirty="0">
                <a:latin typeface="Verdana" charset="0"/>
                <a:ea typeface="ＭＳ Ｐゴシック" charset="0"/>
              </a:rPr>
              <a:t>Avoid focusing just on gaps and </a:t>
            </a:r>
            <a:r>
              <a:rPr lang="en-US" b="0" dirty="0" smtClean="0">
                <a:latin typeface="Verdana" charset="0"/>
                <a:ea typeface="ＭＳ Ｐゴシック" charset="0"/>
              </a:rPr>
              <a:t>weaknesses; </a:t>
            </a:r>
            <a:r>
              <a:rPr lang="en-US" b="0" dirty="0">
                <a:latin typeface="Verdana" charset="0"/>
                <a:ea typeface="ＭＳ Ｐゴシック" charset="0"/>
              </a:rPr>
              <a:t>build on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strengths</a:t>
            </a:r>
            <a:r>
              <a:rPr lang="en-US" b="0" dirty="0">
                <a:latin typeface="Verdana" charset="0"/>
                <a:ea typeface="ＭＳ Ｐゴシック" charset="0"/>
              </a:rPr>
              <a:t> and understand why things are the way they are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8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b="0" dirty="0">
                <a:latin typeface="Verdana" charset="0"/>
                <a:ea typeface="ＭＳ Ｐゴシック" charset="0"/>
              </a:rPr>
              <a:t>Use and build on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existing information</a:t>
            </a:r>
            <a:r>
              <a:rPr lang="en-US" b="0" dirty="0">
                <a:latin typeface="Verdana" charset="0"/>
                <a:ea typeface="ＭＳ Ｐゴシック" charset="0"/>
              </a:rPr>
              <a:t>, avoid intrusiveness</a:t>
            </a:r>
          </a:p>
          <a:p>
            <a:pPr lvl="1">
              <a:lnSpc>
                <a:spcPct val="90000"/>
              </a:lnSpc>
            </a:pPr>
            <a:endParaRPr lang="en-US" sz="8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b="0" dirty="0">
                <a:latin typeface="Verdana" charset="0"/>
                <a:ea typeface="ＭＳ Ｐゴシック" charset="0"/>
              </a:rPr>
              <a:t>Encourage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self-assessment </a:t>
            </a:r>
            <a:r>
              <a:rPr lang="en-US" b="0" dirty="0">
                <a:latin typeface="Verdana" charset="0"/>
                <a:ea typeface="ＭＳ Ｐゴシック" charset="0"/>
              </a:rPr>
              <a:t>to promote ownership/ learning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8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b="0" dirty="0">
                <a:latin typeface="Verdana" charset="0"/>
                <a:ea typeface="ＭＳ Ｐゴシック" charset="0"/>
              </a:rPr>
              <a:t>Watch out for assessment </a:t>
            </a:r>
            <a:r>
              <a:rPr lang="en-US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fatigue</a:t>
            </a:r>
            <a:r>
              <a:rPr lang="en-US" b="0" dirty="0">
                <a:latin typeface="Verdana" charset="0"/>
                <a:ea typeface="ＭＳ Ｐゴシック" charset="0"/>
              </a:rPr>
              <a:t>, timing </a:t>
            </a:r>
            <a:r>
              <a:rPr lang="en-US" b="0" dirty="0" smtClean="0">
                <a:latin typeface="Verdana" charset="0"/>
                <a:ea typeface="ＭＳ Ｐゴシック" charset="0"/>
              </a:rPr>
              <a:t>crucial</a:t>
            </a:r>
            <a:endParaRPr lang="en-US" b="0" dirty="0">
              <a:latin typeface="Verdana" charset="0"/>
              <a:ea typeface="ＭＳ Ｐゴシック" charset="0"/>
            </a:endParaRPr>
          </a:p>
          <a:p>
            <a:pPr>
              <a:buFontTx/>
              <a:buNone/>
            </a:pPr>
            <a:endParaRPr lang="en-US" sz="1000" dirty="0" smtClean="0">
              <a:latin typeface="Verdana" charset="0"/>
              <a:ea typeface="ＭＳ Ｐゴシック" charset="0"/>
            </a:endParaRPr>
          </a:p>
          <a:p>
            <a:pPr>
              <a:buFontTx/>
              <a:buNone/>
            </a:pPr>
            <a:endParaRPr lang="en-US" sz="1000" dirty="0">
              <a:latin typeface="Verdana" charset="0"/>
              <a:ea typeface="ＭＳ Ｐゴシック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Verdana" charset="0"/>
                <a:ea typeface="ＭＳ Ｐゴシック" charset="0"/>
              </a:rPr>
              <a:t>	Depending on </a:t>
            </a:r>
            <a:r>
              <a:rPr lang="en-US" sz="2000" dirty="0">
                <a:latin typeface="Verdana" charset="0"/>
                <a:ea typeface="ＭＳ Ｐゴシック" charset="0"/>
              </a:rPr>
              <a:t>purpose, opportunity, stage of </a:t>
            </a:r>
            <a:r>
              <a:rPr lang="en-US" sz="2000" dirty="0" smtClean="0">
                <a:latin typeface="Verdana" charset="0"/>
                <a:ea typeface="ＭＳ Ｐゴシック" charset="0"/>
              </a:rPr>
              <a:t>process; analysis </a:t>
            </a:r>
            <a:r>
              <a:rPr lang="en-US" sz="2000" dirty="0">
                <a:latin typeface="Verdana" charset="0"/>
                <a:ea typeface="ＭＳ Ｐゴシック" charset="0"/>
              </a:rPr>
              <a:t>can range from simple, “quick and dirty” through to comprehensive and </a:t>
            </a:r>
            <a:r>
              <a:rPr lang="en-US" sz="2000" dirty="0" smtClean="0">
                <a:latin typeface="Verdana" charset="0"/>
                <a:ea typeface="ＭＳ Ｐゴシック" charset="0"/>
              </a:rPr>
              <a:t>analytical</a:t>
            </a:r>
            <a:endParaRPr lang="en-US" dirty="0">
              <a:latin typeface="Verdana" charset="0"/>
              <a:ea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9930425">
            <a:off x="-408031" y="3344039"/>
            <a:ext cx="99475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Analysis is also agenda setting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938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6EF0A9D-D474-0348-AA5C-9164CB5896E5}" type="slidenum">
              <a:rPr lang="en-GB" sz="1400">
                <a:solidFill>
                  <a:srgbClr val="000000"/>
                </a:solidFill>
              </a:rPr>
              <a:pPr eaLnBrk="1" hangingPunct="1"/>
              <a:t>14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>
          <a:xfrm>
            <a:off x="0" y="1285875"/>
            <a:ext cx="8915400" cy="695325"/>
          </a:xfrm>
        </p:spPr>
        <p:txBody>
          <a:bodyPr/>
          <a:lstStyle/>
          <a:p>
            <a:r>
              <a:rPr lang="en-GB" sz="2800" i="1">
                <a:latin typeface="Verdana" charset="0"/>
                <a:ea typeface="ＭＳ Ｐゴシック" charset="0"/>
              </a:rPr>
              <a:t>An incremental approach to assessment </a:t>
            </a:r>
            <a:r>
              <a:rPr lang="en-GB" i="1">
                <a:latin typeface="Verdana" charset="0"/>
                <a:ea typeface="ＭＳ Ｐゴシック" charset="0"/>
              </a:rPr>
              <a:t/>
            </a:r>
            <a:br>
              <a:rPr lang="en-GB" i="1">
                <a:latin typeface="Verdana" charset="0"/>
                <a:ea typeface="ＭＳ Ｐゴシック" charset="0"/>
              </a:rPr>
            </a:br>
            <a:endParaRPr lang="en-GB" sz="2800" i="1">
              <a:latin typeface="Verdana" charset="0"/>
              <a:ea typeface="ＭＳ Ｐゴシック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905000"/>
          <a:ext cx="8486804" cy="4586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Line Callout 1 (No Border) 4"/>
          <p:cNvSpPr>
            <a:spLocks/>
          </p:cNvSpPr>
          <p:nvPr/>
        </p:nvSpPr>
        <p:spPr bwMode="auto">
          <a:xfrm>
            <a:off x="2771775" y="5375275"/>
            <a:ext cx="1631950" cy="1482725"/>
          </a:xfrm>
          <a:prstGeom prst="callout1">
            <a:avLst>
              <a:gd name="adj1" fmla="val 65"/>
              <a:gd name="adj2" fmla="val 55625"/>
              <a:gd name="adj3" fmla="val -19384"/>
              <a:gd name="adj4" fmla="val 43750"/>
            </a:avLst>
          </a:prstGeom>
          <a:gradFill rotWithShape="1">
            <a:gsLst>
              <a:gs pos="0">
                <a:srgbClr val="CFFFFF"/>
              </a:gs>
              <a:gs pos="35001">
                <a:srgbClr val="DDFEFF"/>
              </a:gs>
              <a:gs pos="100000">
                <a:srgbClr val="F0FFFF"/>
              </a:gs>
            </a:gsLst>
            <a:lin ang="162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000000"/>
                </a:solidFill>
                <a:latin typeface="Verdana"/>
                <a:ea typeface="ＭＳ Ｐゴシック" charset="-128"/>
                <a:cs typeface="ＭＳ Ｐゴシック" charset="0"/>
              </a:rPr>
              <a:t>Can provide the basis for specifying capacity results</a:t>
            </a:r>
          </a:p>
        </p:txBody>
      </p:sp>
      <p:sp>
        <p:nvSpPr>
          <p:cNvPr id="6" name="Line Callout 1 (No Border) 5"/>
          <p:cNvSpPr>
            <a:spLocks/>
          </p:cNvSpPr>
          <p:nvPr/>
        </p:nvSpPr>
        <p:spPr bwMode="auto">
          <a:xfrm>
            <a:off x="5292725" y="4437063"/>
            <a:ext cx="1511300" cy="2160587"/>
          </a:xfrm>
          <a:prstGeom prst="callout1">
            <a:avLst>
              <a:gd name="adj1" fmla="val 4671"/>
              <a:gd name="adj2" fmla="val 90968"/>
              <a:gd name="adj3" fmla="val -17245"/>
              <a:gd name="adj4" fmla="val 68852"/>
            </a:avLst>
          </a:prstGeom>
          <a:gradFill rotWithShape="1">
            <a:gsLst>
              <a:gs pos="0">
                <a:srgbClr val="CFFFFF"/>
              </a:gs>
              <a:gs pos="35001">
                <a:srgbClr val="DDFEFF"/>
              </a:gs>
              <a:gs pos="100000">
                <a:srgbClr val="F0FFFF"/>
              </a:gs>
            </a:gsLst>
            <a:lin ang="162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ＭＳ Ｐゴシック" charset="0"/>
              </a:rPr>
              <a:t>Would maybe provide the basis for specifying the overall capacity objective</a:t>
            </a:r>
          </a:p>
        </p:txBody>
      </p:sp>
    </p:spTree>
    <p:extLst>
      <p:ext uri="{BB962C8B-B14F-4D97-AF65-F5344CB8AC3E}">
        <p14:creationId xmlns:p14="http://schemas.microsoft.com/office/powerpoint/2010/main" val="18614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65150"/>
          </a:xfrm>
        </p:spPr>
        <p:txBody>
          <a:bodyPr/>
          <a:lstStyle/>
          <a:p>
            <a:r>
              <a:rPr lang="en-US">
                <a:latin typeface="Verdana" charset="0"/>
                <a:ea typeface="ＭＳ Ｐゴシック" charset="0"/>
              </a:rPr>
              <a:t/>
            </a:r>
            <a:br>
              <a:rPr lang="en-US">
                <a:latin typeface="Verdana" charset="0"/>
                <a:ea typeface="ＭＳ Ｐゴシック" charset="0"/>
              </a:rPr>
            </a:br>
            <a:r>
              <a:rPr lang="en-US" sz="2800" i="1">
                <a:latin typeface="Verdana" charset="0"/>
                <a:ea typeface="ＭＳ Ｐゴシック" charset="0"/>
              </a:rPr>
              <a:t>What Role for the EC/ DPs?  </a:t>
            </a:r>
            <a:r>
              <a:rPr lang="en-US">
                <a:latin typeface="Verdana" charset="0"/>
                <a:ea typeface="ＭＳ Ｐゴシック" charset="0"/>
              </a:rPr>
              <a:t/>
            </a:r>
            <a:br>
              <a:rPr lang="en-US">
                <a:latin typeface="Verdana" charset="0"/>
                <a:ea typeface="ＭＳ Ｐゴシック" charset="0"/>
              </a:rPr>
            </a:b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28600" y="2209799"/>
            <a:ext cx="8458200" cy="4437883"/>
          </a:xfrm>
        </p:spPr>
        <p:txBody>
          <a:bodyPr/>
          <a:lstStyle/>
          <a:p>
            <a:pPr lvl="1">
              <a:lnSpc>
                <a:spcPct val="70000"/>
              </a:lnSpc>
            </a:pP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Invest</a:t>
            </a:r>
            <a:r>
              <a:rPr lang="en-US" sz="2200" b="0" dirty="0">
                <a:latin typeface="Verdana" charset="0"/>
                <a:ea typeface="ＭＳ Ｐゴシック" charset="0"/>
                <a:cs typeface="ＭＳ Ｐゴシック" charset="0"/>
              </a:rPr>
              <a:t> in dialogue and relationship building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200" b="0" dirty="0">
                <a:latin typeface="Verdana" charset="0"/>
                <a:ea typeface="ＭＳ Ｐゴシック" charset="0"/>
                <a:cs typeface="ＭＳ Ｐゴシック" charset="0"/>
              </a:rPr>
              <a:t>Help build a </a:t>
            </a: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constituency for change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200" b="0" dirty="0">
                <a:latin typeface="Verdana" charset="0"/>
                <a:ea typeface="ＭＳ Ｐゴシック" charset="0"/>
                <a:cs typeface="ＭＳ Ｐゴシック" charset="0"/>
              </a:rPr>
              <a:t>Provide technical expertise with respect to </a:t>
            </a: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techniques and approaches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200" b="0" dirty="0">
                <a:latin typeface="Verdana" charset="0"/>
                <a:ea typeface="ＭＳ Ｐゴシック" charset="0"/>
                <a:cs typeface="ＭＳ Ｐゴシック" charset="0"/>
              </a:rPr>
              <a:t>Facilitate and support </a:t>
            </a: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self-assessment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2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200" b="0" dirty="0">
                <a:latin typeface="Verdana" charset="0"/>
                <a:ea typeface="ＭＳ Ｐゴシック" charset="0"/>
              </a:rPr>
              <a:t>Help establish </a:t>
            </a: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baseline data </a:t>
            </a:r>
            <a:r>
              <a:rPr lang="en-US" sz="2200" b="0" dirty="0">
                <a:latin typeface="Verdana" charset="0"/>
                <a:ea typeface="ＭＳ Ｐゴシック" charset="0"/>
              </a:rPr>
              <a:t>about current capacity to enable effective monitoring and evaluation of results</a:t>
            </a:r>
          </a:p>
          <a:p>
            <a:pPr lvl="1">
              <a:lnSpc>
                <a:spcPct val="70000"/>
              </a:lnSpc>
              <a:buFontTx/>
              <a:buNone/>
            </a:pPr>
            <a:endParaRPr lang="en-US" sz="22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200" b="0" dirty="0">
                <a:latin typeface="Verdana" charset="0"/>
                <a:ea typeface="ＭＳ Ｐゴシック" charset="0"/>
              </a:rPr>
              <a:t>Explore opportunities to </a:t>
            </a:r>
            <a:r>
              <a:rPr lang="en-GB" sz="2200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harmonise</a:t>
            </a:r>
            <a:r>
              <a:rPr lang="en-US" sz="2200" b="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 and align </a:t>
            </a:r>
            <a:r>
              <a:rPr lang="en-US" sz="2200" b="0" dirty="0">
                <a:latin typeface="Verdana" charset="0"/>
                <a:ea typeface="ＭＳ Ｐゴシック" charset="0"/>
              </a:rPr>
              <a:t>through coordination with other </a:t>
            </a:r>
            <a:r>
              <a:rPr lang="en-US" sz="2200" b="0" dirty="0" smtClean="0">
                <a:latin typeface="Verdana" charset="0"/>
                <a:ea typeface="ＭＳ Ｐゴシック" charset="0"/>
              </a:rPr>
              <a:t>donors</a:t>
            </a:r>
            <a:endParaRPr lang="en-US" sz="2200" dirty="0">
              <a:latin typeface="Verdana" charset="0"/>
              <a:ea typeface="ＭＳ Ｐゴシック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en-US" sz="2200" dirty="0">
              <a:latin typeface="Verdana" charset="0"/>
              <a:ea typeface="ＭＳ Ｐゴシック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en-US" sz="22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86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experiences with: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1489"/>
            <a:ext cx="8229600" cy="4087840"/>
          </a:xfrm>
        </p:spPr>
        <p:txBody>
          <a:bodyPr/>
          <a:lstStyle/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Context assessment as a continuous effort</a:t>
            </a:r>
          </a:p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Linking up with longer term development goals</a:t>
            </a:r>
          </a:p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Finding (neg. or pos.) incentives for CD</a:t>
            </a:r>
          </a:p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Cultural/historical influences on CD</a:t>
            </a:r>
          </a:p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Finding a constituency for change</a:t>
            </a:r>
          </a:p>
          <a:p>
            <a:pPr>
              <a:lnSpc>
                <a:spcPct val="130000"/>
              </a:lnSpc>
              <a:buClrTx/>
            </a:pPr>
            <a:r>
              <a:rPr lang="en-GB" sz="2800" i="0" dirty="0" smtClean="0"/>
              <a:t>Assessing the informal/political context</a:t>
            </a:r>
            <a:endParaRPr lang="en-GB" sz="2800" i="0" dirty="0"/>
          </a:p>
        </p:txBody>
      </p:sp>
    </p:spTree>
    <p:extLst>
      <p:ext uri="{BB962C8B-B14F-4D97-AF65-F5344CB8AC3E}">
        <p14:creationId xmlns:p14="http://schemas.microsoft.com/office/powerpoint/2010/main" val="275007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0" y="1082675"/>
            <a:ext cx="9144000" cy="793750"/>
          </a:xfrm>
        </p:spPr>
        <p:txBody>
          <a:bodyPr/>
          <a:lstStyle/>
          <a:p>
            <a:pPr marL="0" indent="0" algn="ctr"/>
            <a:r>
              <a:rPr lang="en-GB" dirty="0" smtClean="0">
                <a:latin typeface="Verdana" charset="0"/>
                <a:ea typeface="ＭＳ Ｐゴシック" charset="0"/>
              </a:rPr>
              <a:t>Quality Criteria are guiding CD support</a:t>
            </a:r>
            <a:endParaRPr lang="en-GB" b="0" dirty="0">
              <a:latin typeface="Verdana" charset="0"/>
              <a:ea typeface="ＭＳ Ｐゴシック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11250" y="1976480"/>
            <a:ext cx="7058025" cy="4713288"/>
            <a:chOff x="951790" y="2133600"/>
            <a:chExt cx="7382162" cy="4313206"/>
          </a:xfrm>
        </p:grpSpPr>
        <p:grpSp>
          <p:nvGrpSpPr>
            <p:cNvPr id="61446" name="Group 42"/>
            <p:cNvGrpSpPr>
              <a:grpSpLocks/>
            </p:cNvGrpSpPr>
            <p:nvPr/>
          </p:nvGrpSpPr>
          <p:grpSpPr bwMode="auto">
            <a:xfrm>
              <a:off x="3508119" y="3475171"/>
              <a:ext cx="2428868" cy="2266956"/>
              <a:chOff x="1701" y="1616"/>
              <a:chExt cx="1582" cy="1582"/>
            </a:xfrm>
          </p:grpSpPr>
          <p:grpSp>
            <p:nvGrpSpPr>
              <p:cNvPr id="61452" name="Group 41"/>
              <p:cNvGrpSpPr>
                <a:grpSpLocks/>
              </p:cNvGrpSpPr>
              <p:nvPr/>
            </p:nvGrpSpPr>
            <p:grpSpPr bwMode="auto">
              <a:xfrm>
                <a:off x="1701" y="1616"/>
                <a:ext cx="1582" cy="1582"/>
                <a:chOff x="1701" y="1616"/>
                <a:chExt cx="1582" cy="1582"/>
              </a:xfrm>
            </p:grpSpPr>
            <p:sp>
              <p:nvSpPr>
                <p:cNvPr id="61454" name="AutoShape 6"/>
                <p:cNvSpPr>
                  <a:spLocks noChangeArrowheads="1"/>
                </p:cNvSpPr>
                <p:nvPr/>
              </p:nvSpPr>
              <p:spPr bwMode="invGray">
                <a:xfrm rot="-2749135">
                  <a:off x="1698" y="1664"/>
                  <a:ext cx="1582" cy="148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407 w 21600"/>
                    <a:gd name="T13" fmla="*/ 5411 h 21600"/>
                    <a:gd name="T14" fmla="*/ 16193 w 21600"/>
                    <a:gd name="T15" fmla="*/ 16189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5400"/>
                      </a:moveTo>
                      <a:lnTo>
                        <a:pt x="9450" y="5400"/>
                      </a:lnTo>
                      <a:lnTo>
                        <a:pt x="9450" y="2700"/>
                      </a:lnTo>
                      <a:lnTo>
                        <a:pt x="8100" y="2700"/>
                      </a:lnTo>
                      <a:lnTo>
                        <a:pt x="10800" y="0"/>
                      </a:lnTo>
                      <a:lnTo>
                        <a:pt x="13500" y="2700"/>
                      </a:lnTo>
                      <a:lnTo>
                        <a:pt x="12150" y="2700"/>
                      </a:lnTo>
                      <a:lnTo>
                        <a:pt x="12150" y="5400"/>
                      </a:lnTo>
                      <a:lnTo>
                        <a:pt x="16200" y="5400"/>
                      </a:lnTo>
                      <a:lnTo>
                        <a:pt x="16200" y="9450"/>
                      </a:lnTo>
                      <a:lnTo>
                        <a:pt x="18900" y="9450"/>
                      </a:lnTo>
                      <a:lnTo>
                        <a:pt x="18900" y="8100"/>
                      </a:lnTo>
                      <a:lnTo>
                        <a:pt x="21600" y="10800"/>
                      </a:lnTo>
                      <a:lnTo>
                        <a:pt x="18900" y="13500"/>
                      </a:lnTo>
                      <a:lnTo>
                        <a:pt x="18900" y="12150"/>
                      </a:lnTo>
                      <a:lnTo>
                        <a:pt x="16200" y="12150"/>
                      </a:lnTo>
                      <a:lnTo>
                        <a:pt x="16200" y="16200"/>
                      </a:lnTo>
                      <a:lnTo>
                        <a:pt x="12150" y="16200"/>
                      </a:lnTo>
                      <a:lnTo>
                        <a:pt x="12150" y="18900"/>
                      </a:lnTo>
                      <a:lnTo>
                        <a:pt x="13500" y="18900"/>
                      </a:lnTo>
                      <a:lnTo>
                        <a:pt x="10800" y="21600"/>
                      </a:lnTo>
                      <a:lnTo>
                        <a:pt x="8100" y="18900"/>
                      </a:lnTo>
                      <a:lnTo>
                        <a:pt x="9450" y="18900"/>
                      </a:lnTo>
                      <a:lnTo>
                        <a:pt x="9450" y="16200"/>
                      </a:lnTo>
                      <a:lnTo>
                        <a:pt x="5400" y="16200"/>
                      </a:lnTo>
                      <a:lnTo>
                        <a:pt x="5400" y="12150"/>
                      </a:lnTo>
                      <a:lnTo>
                        <a:pt x="2700" y="12150"/>
                      </a:lnTo>
                      <a:lnTo>
                        <a:pt x="2700" y="13500"/>
                      </a:lnTo>
                      <a:lnTo>
                        <a:pt x="0" y="10800"/>
                      </a:lnTo>
                      <a:lnTo>
                        <a:pt x="2700" y="8100"/>
                      </a:lnTo>
                      <a:lnTo>
                        <a:pt x="2700" y="9450"/>
                      </a:lnTo>
                      <a:lnTo>
                        <a:pt x="5400" y="9450"/>
                      </a:lnTo>
                      <a:lnTo>
                        <a:pt x="5400" y="5400"/>
                      </a:lnTo>
                      <a:close/>
                    </a:path>
                  </a:pathLst>
                </a:custGeom>
                <a:solidFill>
                  <a:srgbClr val="99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61455" name="AutoShape 6"/>
                <p:cNvSpPr>
                  <a:spLocks noChangeArrowheads="1"/>
                </p:cNvSpPr>
                <p:nvPr/>
              </p:nvSpPr>
              <p:spPr bwMode="invGray">
                <a:xfrm>
                  <a:off x="1701" y="1706"/>
                  <a:ext cx="1582" cy="140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5407 w 21600"/>
                    <a:gd name="T13" fmla="*/ 5404 h 21600"/>
                    <a:gd name="T14" fmla="*/ 16193 w 21600"/>
                    <a:gd name="T15" fmla="*/ 16196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5400"/>
                      </a:moveTo>
                      <a:lnTo>
                        <a:pt x="9450" y="5400"/>
                      </a:lnTo>
                      <a:lnTo>
                        <a:pt x="9450" y="2700"/>
                      </a:lnTo>
                      <a:lnTo>
                        <a:pt x="8100" y="2700"/>
                      </a:lnTo>
                      <a:lnTo>
                        <a:pt x="10800" y="0"/>
                      </a:lnTo>
                      <a:lnTo>
                        <a:pt x="13500" y="2700"/>
                      </a:lnTo>
                      <a:lnTo>
                        <a:pt x="12150" y="2700"/>
                      </a:lnTo>
                      <a:lnTo>
                        <a:pt x="12150" y="5400"/>
                      </a:lnTo>
                      <a:lnTo>
                        <a:pt x="16200" y="5400"/>
                      </a:lnTo>
                      <a:lnTo>
                        <a:pt x="16200" y="9450"/>
                      </a:lnTo>
                      <a:lnTo>
                        <a:pt x="18900" y="9450"/>
                      </a:lnTo>
                      <a:lnTo>
                        <a:pt x="18900" y="8100"/>
                      </a:lnTo>
                      <a:lnTo>
                        <a:pt x="21600" y="10800"/>
                      </a:lnTo>
                      <a:lnTo>
                        <a:pt x="18900" y="13500"/>
                      </a:lnTo>
                      <a:lnTo>
                        <a:pt x="18900" y="12150"/>
                      </a:lnTo>
                      <a:lnTo>
                        <a:pt x="16200" y="12150"/>
                      </a:lnTo>
                      <a:lnTo>
                        <a:pt x="16200" y="16200"/>
                      </a:lnTo>
                      <a:lnTo>
                        <a:pt x="12150" y="16200"/>
                      </a:lnTo>
                      <a:lnTo>
                        <a:pt x="12150" y="18900"/>
                      </a:lnTo>
                      <a:lnTo>
                        <a:pt x="13500" y="18900"/>
                      </a:lnTo>
                      <a:lnTo>
                        <a:pt x="10800" y="21600"/>
                      </a:lnTo>
                      <a:lnTo>
                        <a:pt x="8100" y="18900"/>
                      </a:lnTo>
                      <a:lnTo>
                        <a:pt x="9450" y="18900"/>
                      </a:lnTo>
                      <a:lnTo>
                        <a:pt x="9450" y="16200"/>
                      </a:lnTo>
                      <a:lnTo>
                        <a:pt x="5400" y="16200"/>
                      </a:lnTo>
                      <a:lnTo>
                        <a:pt x="5400" y="12150"/>
                      </a:lnTo>
                      <a:lnTo>
                        <a:pt x="2700" y="12150"/>
                      </a:lnTo>
                      <a:lnTo>
                        <a:pt x="2700" y="13500"/>
                      </a:lnTo>
                      <a:lnTo>
                        <a:pt x="0" y="10800"/>
                      </a:lnTo>
                      <a:lnTo>
                        <a:pt x="2700" y="8100"/>
                      </a:lnTo>
                      <a:lnTo>
                        <a:pt x="2700" y="9450"/>
                      </a:lnTo>
                      <a:lnTo>
                        <a:pt x="5400" y="9450"/>
                      </a:lnTo>
                      <a:lnTo>
                        <a:pt x="5400" y="5400"/>
                      </a:lnTo>
                      <a:close/>
                    </a:path>
                  </a:pathLst>
                </a:custGeom>
                <a:solidFill>
                  <a:srgbClr val="FF6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1453" name="Oval 8"/>
              <p:cNvSpPr>
                <a:spLocks noChangeArrowheads="1"/>
              </p:cNvSpPr>
              <p:nvPr/>
            </p:nvSpPr>
            <p:spPr bwMode="invGray">
              <a:xfrm>
                <a:off x="1973" y="1888"/>
                <a:ext cx="1057" cy="1043"/>
              </a:xfrm>
              <a:prstGeom prst="ellipse">
                <a:avLst/>
              </a:prstGeom>
              <a:solidFill>
                <a:srgbClr val="EBF5F5"/>
              </a:solidFill>
              <a:ln w="9525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 wrap="none" lIns="0" tIns="0" rIns="0" bIns="0"/>
              <a:lstStyle/>
              <a:p>
                <a:pPr algn="ctr">
                  <a:lnSpc>
                    <a:spcPct val="90000"/>
                  </a:lnSpc>
                </a:pPr>
                <a:endParaRPr lang="en-GB" b="1">
                  <a:solidFill>
                    <a:srgbClr val="CC0000"/>
                  </a:solidFill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en-GB" sz="1600" b="1">
                    <a:solidFill>
                      <a:srgbClr val="CC0000"/>
                    </a:solidFill>
                  </a:rPr>
                  <a:t>Quality EC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GB" sz="1600" b="1">
                    <a:solidFill>
                      <a:srgbClr val="CC0000"/>
                    </a:solidFill>
                  </a:rPr>
                  <a:t>Capacity 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GB" sz="1600" b="1">
                    <a:solidFill>
                      <a:srgbClr val="CC0000"/>
                    </a:solidFill>
                  </a:rPr>
                  <a:t>Development</a:t>
                </a:r>
              </a:p>
            </p:txBody>
          </p:sp>
        </p:grpSp>
        <p:sp>
          <p:nvSpPr>
            <p:cNvPr id="61447" name="AutoShape 10"/>
            <p:cNvSpPr>
              <a:spLocks noChangeArrowheads="1"/>
            </p:cNvSpPr>
            <p:nvPr/>
          </p:nvSpPr>
          <p:spPr bwMode="gray">
            <a:xfrm>
              <a:off x="6016650" y="2872472"/>
              <a:ext cx="2303175" cy="1322465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>
                <a:lnSpc>
                  <a:spcPct val="90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2. </a:t>
              </a:r>
            </a:p>
            <a:p>
              <a:pPr marL="182563" indent="-7938" algn="ctr">
                <a:lnSpc>
                  <a:spcPct val="90000"/>
                </a:lnSpc>
              </a:pPr>
              <a:r>
                <a:rPr lang="en-GB" sz="1600" b="1">
                  <a:solidFill>
                    <a:srgbClr val="800000"/>
                  </a:solidFill>
                </a:rPr>
                <a:t>Adequate demand, and ownership</a:t>
              </a:r>
            </a:p>
          </p:txBody>
        </p:sp>
        <p:sp>
          <p:nvSpPr>
            <p:cNvPr id="61448" name="AutoShape 12"/>
            <p:cNvSpPr>
              <a:spLocks noChangeArrowheads="1"/>
            </p:cNvSpPr>
            <p:nvPr/>
          </p:nvSpPr>
          <p:spPr bwMode="gray">
            <a:xfrm>
              <a:off x="3568310" y="2133600"/>
              <a:ext cx="2090738" cy="1316348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>
                <a:lnSpc>
                  <a:spcPct val="90000"/>
                </a:lnSpc>
              </a:pPr>
              <a:r>
                <a:rPr lang="en-US" sz="1600" b="1" dirty="0">
                  <a:solidFill>
                    <a:srgbClr val="800000"/>
                  </a:solidFill>
                </a:rPr>
                <a:t>1. </a:t>
              </a:r>
            </a:p>
            <a:p>
              <a:pPr marL="182563" indent="-7938" algn="ctr">
                <a:lnSpc>
                  <a:spcPct val="90000"/>
                </a:lnSpc>
              </a:pPr>
              <a:r>
                <a:rPr lang="en-US" sz="1600" b="1" dirty="0">
                  <a:solidFill>
                    <a:srgbClr val="800000"/>
                  </a:solidFill>
                </a:rPr>
                <a:t>Fit to the context and existing capacity</a:t>
              </a:r>
              <a:endParaRPr lang="fr-FR" sz="1600" b="1" dirty="0">
                <a:solidFill>
                  <a:srgbClr val="800000"/>
                </a:solidFill>
              </a:endParaRPr>
            </a:p>
          </p:txBody>
        </p:sp>
        <p:sp>
          <p:nvSpPr>
            <p:cNvPr id="61449" name="AutoShape 13"/>
            <p:cNvSpPr>
              <a:spLocks noChangeArrowheads="1"/>
            </p:cNvSpPr>
            <p:nvPr/>
          </p:nvSpPr>
          <p:spPr bwMode="gray">
            <a:xfrm>
              <a:off x="1190781" y="4941283"/>
              <a:ext cx="2088968" cy="1505523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>
                <a:lnSpc>
                  <a:spcPct val="90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4.</a:t>
              </a:r>
            </a:p>
          </p:txBody>
        </p:sp>
        <p:sp>
          <p:nvSpPr>
            <p:cNvPr id="61450" name="AutoShape 15"/>
            <p:cNvSpPr>
              <a:spLocks noChangeArrowheads="1"/>
            </p:cNvSpPr>
            <p:nvPr/>
          </p:nvSpPr>
          <p:spPr bwMode="gray">
            <a:xfrm>
              <a:off x="5669633" y="5009858"/>
              <a:ext cx="2664319" cy="1368371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 eaLnBrk="0" hangingPunct="0">
                <a:lnSpc>
                  <a:spcPts val="2000"/>
                </a:lnSpc>
                <a:buFont typeface="Wingdings 3" charset="0"/>
                <a:buNone/>
              </a:pPr>
              <a:r>
                <a:rPr lang="en-US" sz="1600" b="1">
                  <a:solidFill>
                    <a:srgbClr val="800000"/>
                  </a:solidFill>
                </a:rPr>
                <a:t>3. </a:t>
              </a:r>
            </a:p>
            <a:p>
              <a:pPr marL="182563" indent="-7938" algn="ctr" eaLnBrk="0" hangingPunct="0">
                <a:lnSpc>
                  <a:spcPts val="2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Clear link to results and outcomes</a:t>
              </a:r>
              <a:endParaRPr lang="fr-FR" sz="1600" b="1">
                <a:solidFill>
                  <a:srgbClr val="800000"/>
                </a:solidFill>
              </a:endParaRPr>
            </a:p>
          </p:txBody>
        </p:sp>
        <p:sp>
          <p:nvSpPr>
            <p:cNvPr id="61451" name="AutoShape 12"/>
            <p:cNvSpPr>
              <a:spLocks noChangeArrowheads="1"/>
            </p:cNvSpPr>
            <p:nvPr/>
          </p:nvSpPr>
          <p:spPr bwMode="gray">
            <a:xfrm>
              <a:off x="951790" y="3226284"/>
              <a:ext cx="2327960" cy="1042104"/>
            </a:xfrm>
            <a:prstGeom prst="roundRect">
              <a:avLst>
                <a:gd name="adj" fmla="val 11130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182563" indent="-7938" algn="ctr">
                <a:lnSpc>
                  <a:spcPct val="90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5.</a:t>
              </a:r>
            </a:p>
            <a:p>
              <a:pPr marL="182563" indent="-7938" algn="ctr">
                <a:lnSpc>
                  <a:spcPct val="90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Appropriate</a:t>
              </a:r>
            </a:p>
            <a:p>
              <a:pPr marL="182563" indent="-7938" algn="ctr">
                <a:lnSpc>
                  <a:spcPct val="90000"/>
                </a:lnSpc>
              </a:pPr>
              <a:r>
                <a:rPr lang="en-US" sz="1600" b="1">
                  <a:solidFill>
                    <a:srgbClr val="800000"/>
                  </a:solidFill>
                </a:rPr>
                <a:t>PIAs</a:t>
              </a:r>
            </a:p>
          </p:txBody>
        </p:sp>
      </p:grpSp>
      <p:sp>
        <p:nvSpPr>
          <p:cNvPr id="61444" name="Rectangle 13"/>
          <p:cNvSpPr>
            <a:spLocks noChangeArrowheads="1"/>
          </p:cNvSpPr>
          <p:nvPr/>
        </p:nvSpPr>
        <p:spPr bwMode="auto">
          <a:xfrm>
            <a:off x="1257300" y="5487988"/>
            <a:ext cx="216058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82563" indent="-7938" algn="ctr" eaLnBrk="0" hangingPunct="0">
              <a:lnSpc>
                <a:spcPts val="2000"/>
              </a:lnSpc>
            </a:pPr>
            <a:r>
              <a:rPr lang="en-US" sz="1600" b="1" dirty="0" err="1" smtClean="0">
                <a:solidFill>
                  <a:srgbClr val="800000"/>
                </a:solidFill>
              </a:rPr>
              <a:t>Harmonised</a:t>
            </a:r>
            <a:r>
              <a:rPr lang="en-US" sz="1600" b="1" dirty="0" smtClean="0">
                <a:solidFill>
                  <a:srgbClr val="800000"/>
                </a:solidFill>
              </a:rPr>
              <a:t> </a:t>
            </a:r>
            <a:r>
              <a:rPr lang="en-US" sz="1600" b="1" dirty="0">
                <a:solidFill>
                  <a:srgbClr val="800000"/>
                </a:solidFill>
              </a:rPr>
              <a:t>support</a:t>
            </a:r>
          </a:p>
        </p:txBody>
      </p:sp>
      <p:sp>
        <p:nvSpPr>
          <p:cNvPr id="4" name="Cross 3"/>
          <p:cNvSpPr/>
          <p:nvPr/>
        </p:nvSpPr>
        <p:spPr bwMode="auto">
          <a:xfrm>
            <a:off x="3984625" y="1501775"/>
            <a:ext cx="914400" cy="914400"/>
          </a:xfrm>
          <a:prstGeom prst="plus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26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390" y="3049064"/>
            <a:ext cx="341947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Content Placeholder 5"/>
          <p:cNvSpPr>
            <a:spLocks noGrp="1"/>
          </p:cNvSpPr>
          <p:nvPr>
            <p:ph idx="1"/>
          </p:nvPr>
        </p:nvSpPr>
        <p:spPr>
          <a:xfrm>
            <a:off x="395288" y="1943799"/>
            <a:ext cx="8291512" cy="4361992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GB" sz="1800" i="0" dirty="0">
                <a:latin typeface="Verdana" charset="0"/>
                <a:ea typeface="ＭＳ Ｐゴシック" charset="0"/>
              </a:rPr>
              <a:t>T</a:t>
            </a:r>
            <a:r>
              <a:rPr lang="en-US" sz="1800" i="0" dirty="0">
                <a:latin typeface="Verdana" charset="0"/>
                <a:ea typeface="ＭＳ Ｐゴシック" charset="0"/>
              </a:rPr>
              <a:t>he</a:t>
            </a:r>
            <a:r>
              <a:rPr lang="en-GB" sz="1800" i="0" dirty="0">
                <a:latin typeface="Verdana" charset="0"/>
                <a:ea typeface="ＭＳ Ｐゴシック" charset="0"/>
              </a:rPr>
              <a:t> EC has developed tools for monitoring the quality of implementation, which provide the framework for good </a:t>
            </a:r>
            <a:r>
              <a:rPr lang="en-GB" sz="1800" i="0" dirty="0" smtClean="0">
                <a:latin typeface="Verdana" charset="0"/>
                <a:ea typeface="ＭＳ Ｐゴシック" charset="0"/>
              </a:rPr>
              <a:t>design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FontTx/>
              <a:buNone/>
            </a:pPr>
            <a:endParaRPr lang="en-GB" sz="1800" i="0" dirty="0">
              <a:latin typeface="Verdana" charset="0"/>
              <a:ea typeface="ＭＳ Ｐゴシック" charset="0"/>
            </a:endParaRPr>
          </a:p>
          <a:p>
            <a:pPr lvl="1" algn="just">
              <a:spcBef>
                <a:spcPts val="200"/>
              </a:spcBef>
              <a:buClr>
                <a:schemeClr val="accent2"/>
              </a:buClr>
            </a:pPr>
            <a:r>
              <a:rPr lang="en-GB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The QSG (Quality Grid)</a:t>
            </a:r>
          </a:p>
          <a:p>
            <a:pPr lvl="1" algn="just">
              <a:spcBef>
                <a:spcPts val="200"/>
              </a:spcBef>
              <a:buClr>
                <a:schemeClr val="accent2"/>
              </a:buClr>
            </a:pPr>
            <a:r>
              <a:rPr lang="en-GB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The ROM</a:t>
            </a:r>
          </a:p>
          <a:p>
            <a:pPr lvl="1" algn="just">
              <a:spcBef>
                <a:spcPts val="200"/>
              </a:spcBef>
              <a:buClr>
                <a:schemeClr val="accent2"/>
              </a:buClr>
            </a:pPr>
            <a:r>
              <a:rPr lang="en-GB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The annual EAMR</a:t>
            </a:r>
          </a:p>
          <a:p>
            <a:pPr lvl="1" algn="just">
              <a:spcBef>
                <a:spcPts val="200"/>
              </a:spcBef>
              <a:buClr>
                <a:schemeClr val="accent2"/>
              </a:buClr>
            </a:pPr>
            <a:r>
              <a:rPr lang="fr-BE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RAC evaluation</a:t>
            </a:r>
            <a:endParaRPr lang="en-GB" dirty="0">
              <a:solidFill>
                <a:srgbClr val="FF0000"/>
              </a:solidFill>
              <a:latin typeface="Verdana" charset="0"/>
              <a:ea typeface="ＭＳ Ｐゴシック" charset="0"/>
            </a:endParaRPr>
          </a:p>
          <a:p>
            <a:pPr marL="0" indent="0" algn="just">
              <a:spcBef>
                <a:spcPts val="3000"/>
              </a:spcBef>
              <a:buFont typeface="Times" charset="0"/>
              <a:buNone/>
            </a:pPr>
            <a:r>
              <a:rPr lang="en-US" sz="1800" i="0" dirty="0" smtClean="0">
                <a:latin typeface="Verdana" charset="0"/>
                <a:ea typeface="ＭＳ Ｐゴシック" charset="0"/>
              </a:rPr>
              <a:t>The </a:t>
            </a:r>
            <a:r>
              <a:rPr lang="en-US" sz="1800" i="0" dirty="0">
                <a:latin typeface="Verdana" charset="0"/>
                <a:ea typeface="ＭＳ Ｐゴシック" charset="0"/>
              </a:rPr>
              <a:t>novelty of the EC approach lies in translating the D</a:t>
            </a:r>
            <a:r>
              <a:rPr lang="en-US" sz="1800" i="0" dirty="0" smtClean="0">
                <a:latin typeface="Verdana" charset="0"/>
                <a:ea typeface="ＭＳ Ｐゴシック" charset="0"/>
              </a:rPr>
              <a:t>evelopment </a:t>
            </a:r>
            <a:r>
              <a:rPr lang="en-US" sz="1800" i="0" dirty="0">
                <a:latin typeface="Verdana" charset="0"/>
                <a:ea typeface="ＭＳ Ｐゴシック" charset="0"/>
              </a:rPr>
              <a:t>Effectiveness principles into quality criteria to be mainstreamed into the EC Project Cycle and be monitored regularly</a:t>
            </a:r>
            <a:endParaRPr lang="es-ES" dirty="0">
              <a:latin typeface="Verdana" charset="0"/>
              <a:ea typeface="ＭＳ Ｐゴシック" charset="0"/>
            </a:endParaRPr>
          </a:p>
        </p:txBody>
      </p:sp>
      <p:sp>
        <p:nvSpPr>
          <p:cNvPr id="63492" name="Title 4"/>
          <p:cNvSpPr>
            <a:spLocks noGrp="1"/>
          </p:cNvSpPr>
          <p:nvPr>
            <p:ph type="title"/>
          </p:nvPr>
        </p:nvSpPr>
        <p:spPr>
          <a:xfrm>
            <a:off x="0" y="1143000"/>
            <a:ext cx="8229600" cy="717550"/>
          </a:xfrm>
        </p:spPr>
        <p:txBody>
          <a:bodyPr/>
          <a:lstStyle/>
          <a:p>
            <a:r>
              <a:rPr lang="fr-BE" sz="3200" dirty="0">
                <a:solidFill>
                  <a:srgbClr val="0B4377"/>
                </a:solidFill>
                <a:latin typeface="Verdana" charset="0"/>
                <a:ea typeface="ＭＳ Ｐゴシック" charset="0"/>
              </a:rPr>
              <a:t>How the QC are applied in PCM</a:t>
            </a:r>
            <a:endParaRPr lang="en-GB" sz="1800" dirty="0">
              <a:solidFill>
                <a:srgbClr val="0B4377"/>
              </a:solidFill>
              <a:latin typeface="Verdana" charset="0"/>
              <a:ea typeface="ＭＳ Ｐゴシック" charset="0"/>
            </a:endParaRPr>
          </a:p>
        </p:txBody>
      </p:sp>
      <p:sp>
        <p:nvSpPr>
          <p:cNvPr id="6349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153192D-DC92-3644-AA11-CE8BF45E9DF6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4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0" y="1214440"/>
            <a:ext cx="9144000" cy="936625"/>
          </a:xfrm>
        </p:spPr>
        <p:txBody>
          <a:bodyPr/>
          <a:lstStyle/>
          <a:p>
            <a:pPr algn="ctr"/>
            <a:r>
              <a:rPr lang="en-GB" sz="2700" b="0" dirty="0">
                <a:latin typeface="Verdana" charset="0"/>
                <a:ea typeface="ＭＳ Ｐゴシック" charset="0"/>
              </a:rPr>
              <a:t>CD Quality Grid requirement: </a:t>
            </a:r>
            <a:r>
              <a:rPr lang="en-GB" sz="2700" i="1" dirty="0">
                <a:latin typeface="Verdana" charset="0"/>
                <a:ea typeface="ＭＳ Ｐゴシック" charset="0"/>
              </a:rPr>
              <a:t/>
            </a:r>
            <a:br>
              <a:rPr lang="en-GB" sz="2700" i="1" dirty="0">
                <a:latin typeface="Verdana" charset="0"/>
                <a:ea typeface="ＭＳ Ｐゴシック" charset="0"/>
              </a:rPr>
            </a:br>
            <a:r>
              <a:rPr lang="en-GB" sz="2700" dirty="0">
                <a:latin typeface="Verdana" charset="0"/>
                <a:ea typeface="ＭＳ Ｐゴシック" charset="0"/>
              </a:rPr>
              <a:t>1. Fit to the context and existing capacity</a:t>
            </a:r>
            <a:endParaRPr lang="en-GB" dirty="0">
              <a:latin typeface="Verdana" charset="0"/>
              <a:ea typeface="ＭＳ Ｐゴシック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71604"/>
              </p:ext>
            </p:extLst>
          </p:nvPr>
        </p:nvGraphicFramePr>
        <p:xfrm>
          <a:off x="468313" y="2781302"/>
          <a:ext cx="8229600" cy="332898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229600"/>
              </a:tblGrid>
              <a:tr h="1008785">
                <a:tc>
                  <a:txBody>
                    <a:bodyPr/>
                    <a:lstStyle/>
                    <a:p>
                      <a:r>
                        <a:rPr lang="en-GB" sz="2000" b="0" kern="1200" dirty="0" smtClean="0">
                          <a:solidFill>
                            <a:srgbClr val="0F5494"/>
                          </a:solidFill>
                          <a:effectLst/>
                        </a:rPr>
                        <a:t>1.1 Are there </a:t>
                      </a:r>
                      <a:r>
                        <a:rPr lang="en-GB" sz="2000" b="0" kern="1200" dirty="0" smtClean="0">
                          <a:solidFill>
                            <a:srgbClr val="FF0000"/>
                          </a:solidFill>
                          <a:effectLst/>
                        </a:rPr>
                        <a:t>critical constraints in the context </a:t>
                      </a:r>
                      <a:r>
                        <a:rPr lang="en-GB" sz="2000" b="0" kern="1200" dirty="0" smtClean="0">
                          <a:solidFill>
                            <a:srgbClr val="0F5494"/>
                          </a:solidFill>
                          <a:effectLst/>
                        </a:rPr>
                        <a:t>which could make TC ineffective and impede achieving the purpose of the TC? If yes, how will they be addressed?</a:t>
                      </a:r>
                      <a:endParaRPr lang="en-GB" sz="2000" b="0" kern="1200" dirty="0">
                        <a:solidFill>
                          <a:srgbClr val="0F549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1" marB="45711">
                    <a:solidFill>
                      <a:schemeClr val="accent1"/>
                    </a:solidFill>
                  </a:tcPr>
                </a:tc>
              </a:tr>
              <a:tr h="1311419">
                <a:tc>
                  <a:txBody>
                    <a:bodyPr/>
                    <a:lstStyle/>
                    <a:p>
                      <a:r>
                        <a:rPr lang="en-GB" sz="2000" kern="1200" dirty="0" smtClean="0">
                          <a:solidFill>
                            <a:srgbClr val="0F5494"/>
                          </a:solidFill>
                          <a:effectLst/>
                        </a:rPr>
                        <a:t>1.2 Has the </a:t>
                      </a:r>
                      <a:r>
                        <a:rPr lang="en-GB" sz="2000" kern="1200" dirty="0" smtClean="0">
                          <a:solidFill>
                            <a:srgbClr val="FF0000"/>
                          </a:solidFill>
                          <a:effectLst/>
                        </a:rPr>
                        <a:t>existing capacity </a:t>
                      </a:r>
                      <a:r>
                        <a:rPr lang="en-GB" sz="2000" kern="1200" dirty="0" smtClean="0">
                          <a:solidFill>
                            <a:srgbClr val="0F5494"/>
                          </a:solidFill>
                          <a:effectLst/>
                        </a:rPr>
                        <a:t>of the concerned partner(s) organisation(s) been assessed? Is it confirmed that the objectives and the scope of the TC support match the existing capacity to lead, manage and absorb the support?  </a:t>
                      </a:r>
                      <a:endParaRPr lang="en-GB" sz="2000" kern="1200" dirty="0" smtClean="0">
                        <a:solidFill>
                          <a:srgbClr val="0F549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1" marB="45711">
                    <a:solidFill>
                      <a:schemeClr val="accent1"/>
                    </a:solidFill>
                  </a:tcPr>
                </a:tc>
              </a:tr>
              <a:tr h="100878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0F5494"/>
                          </a:solidFill>
                          <a:effectLst/>
                        </a:rPr>
                        <a:t>1.3 How have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</a:rPr>
                        <a:t>similar </a:t>
                      </a:r>
                      <a:r>
                        <a:rPr lang="en-US" sz="2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programmes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rgbClr val="0F5494"/>
                          </a:solidFill>
                          <a:effectLst/>
                        </a:rPr>
                        <a:t>and types of TC worked in the current context? Please indicate which, if any, and why they have been successful. </a:t>
                      </a:r>
                      <a:endParaRPr lang="en-GB" sz="2000" b="0" dirty="0">
                        <a:solidFill>
                          <a:srgbClr val="0F5494"/>
                        </a:solidFill>
                      </a:endParaRPr>
                    </a:p>
                  </a:txBody>
                  <a:tcPr marT="45711" marB="45711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9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>
                <a:latin typeface="Verdana" charset="0"/>
                <a:ea typeface="ＭＳ Ｐゴシック" charset="0"/>
              </a:rPr>
              <a:t>Why is this criteria important?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038E3A0-0CF0-904B-9D17-351390D2FAA1}" type="slidenum">
              <a:rPr lang="en-GB" sz="1400">
                <a:solidFill>
                  <a:srgbClr val="000000"/>
                </a:solidFill>
                <a:latin typeface="Arial" charset="0"/>
              </a:rPr>
              <a:pPr eaLnBrk="1" hangingPunct="1"/>
              <a:t>5</a:t>
            </a:fld>
            <a:endParaRPr lang="en-GB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539750" y="2997202"/>
            <a:ext cx="3620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</a:rPr>
              <a:t>Don’t waste resources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539751" y="5343527"/>
            <a:ext cx="5013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</a:rPr>
              <a:t>Best fit to context and capacity</a:t>
            </a:r>
          </a:p>
        </p:txBody>
      </p:sp>
      <p:sp>
        <p:nvSpPr>
          <p:cNvPr id="22533" name="TextBox 6"/>
          <p:cNvSpPr txBox="1">
            <a:spLocks noChangeArrowheads="1"/>
          </p:cNvSpPr>
          <p:nvPr/>
        </p:nvSpPr>
        <p:spPr bwMode="auto">
          <a:xfrm>
            <a:off x="539750" y="4149727"/>
            <a:ext cx="29803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</a:rPr>
              <a:t>Avoid ‘parallelism’</a:t>
            </a:r>
          </a:p>
        </p:txBody>
      </p:sp>
      <p:pic>
        <p:nvPicPr>
          <p:cNvPr id="22534" name="Picture 3" descr="Resource was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9" y="2276475"/>
            <a:ext cx="1512887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 descr="puzzle fi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4" y="5157788"/>
            <a:ext cx="1557337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536" name="Straight Arrow Connector 9"/>
          <p:cNvCxnSpPr>
            <a:cxnSpLocks noChangeShapeType="1"/>
          </p:cNvCxnSpPr>
          <p:nvPr/>
        </p:nvCxnSpPr>
        <p:spPr bwMode="auto">
          <a:xfrm>
            <a:off x="4932364" y="4221163"/>
            <a:ext cx="3455987" cy="0"/>
          </a:xfrm>
          <a:prstGeom prst="straightConnector1">
            <a:avLst/>
          </a:prstGeom>
          <a:noFill/>
          <a:ln w="762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7" name="Straight Arrow Connector 12"/>
          <p:cNvCxnSpPr>
            <a:cxnSpLocks noChangeShapeType="1"/>
          </p:cNvCxnSpPr>
          <p:nvPr/>
        </p:nvCxnSpPr>
        <p:spPr bwMode="auto">
          <a:xfrm>
            <a:off x="5003800" y="4652963"/>
            <a:ext cx="2520950" cy="0"/>
          </a:xfrm>
          <a:prstGeom prst="straightConnector1">
            <a:avLst/>
          </a:prstGeom>
          <a:noFill/>
          <a:ln w="38100">
            <a:solidFill>
              <a:srgbClr val="0000FF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2538" name="Picture 11" descr="Question 4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1" y="4365627"/>
            <a:ext cx="4937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27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0918F771-9DDB-0E44-B84D-383C82BA3D0F}" type="slidenum">
              <a:rPr lang="en-GB" sz="1400">
                <a:solidFill>
                  <a:srgbClr val="000000"/>
                </a:solidFill>
              </a:rPr>
              <a:pPr eaLnBrk="1" hangingPunct="1"/>
              <a:t>6</a:t>
            </a:fld>
            <a:endParaRPr lang="en-GB" sz="1400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</p:nvPr>
        </p:nvGraphicFramePr>
        <p:xfrm>
          <a:off x="4057600" y="1052736"/>
          <a:ext cx="505090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508" name="Title 1"/>
          <p:cNvSpPr>
            <a:spLocks noGrp="1"/>
          </p:cNvSpPr>
          <p:nvPr>
            <p:ph type="title"/>
          </p:nvPr>
        </p:nvSpPr>
        <p:spPr>
          <a:xfrm>
            <a:off x="144108" y="1017231"/>
            <a:ext cx="5518248" cy="936625"/>
          </a:xfrm>
        </p:spPr>
        <p:txBody>
          <a:bodyPr/>
          <a:lstStyle/>
          <a:p>
            <a:r>
              <a:rPr lang="en-GB" sz="2800" i="1" dirty="0" smtClean="0">
                <a:latin typeface="Verdana" charset="0"/>
                <a:ea typeface="ＭＳ Ｐゴシック" charset="0"/>
              </a:rPr>
              <a:t>Assessment </a:t>
            </a:r>
            <a:r>
              <a:rPr lang="en-GB" sz="2800" i="1" dirty="0">
                <a:latin typeface="Verdana" charset="0"/>
                <a:ea typeface="ＭＳ Ｐゴシック" charset="0"/>
              </a:rPr>
              <a:t>- a </a:t>
            </a:r>
            <a:r>
              <a:rPr lang="en-GB" sz="2800" i="1" dirty="0" smtClean="0">
                <a:latin typeface="Verdana" charset="0"/>
                <a:ea typeface="ＭＳ Ｐゴシック" charset="0"/>
              </a:rPr>
              <a:t>key task</a:t>
            </a:r>
            <a:r>
              <a:rPr lang="en-GB" sz="2800" i="1" dirty="0">
                <a:latin typeface="Verdana" charset="0"/>
                <a:ea typeface="ＭＳ Ｐゴシック" charset="0"/>
              </a:rPr>
              <a:t>:</a:t>
            </a:r>
          </a:p>
        </p:txBody>
      </p:sp>
      <p:sp>
        <p:nvSpPr>
          <p:cNvPr id="2150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99224"/>
            <a:ext cx="4191000" cy="4184938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GB" b="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Throughout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the life of programme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, not just design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GB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To ensure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relevance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, determine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feasibility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, allow for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adaptation</a:t>
            </a:r>
            <a:r>
              <a:rPr lang="en-GB" b="0" dirty="0">
                <a:latin typeface="Verdana" charset="0"/>
                <a:ea typeface="ＭＳ Ｐゴシック" charset="0"/>
                <a:cs typeface="ＭＳ Ｐゴシック" charset="0"/>
              </a:rPr>
              <a:t>, </a:t>
            </a:r>
            <a:r>
              <a:rPr lang="en-GB" b="0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monitor </a:t>
            </a:r>
            <a:r>
              <a:rPr lang="en-GB" b="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progress</a:t>
            </a:r>
          </a:p>
          <a:p>
            <a:pPr lvl="1">
              <a:lnSpc>
                <a:spcPct val="90000"/>
              </a:lnSpc>
            </a:pPr>
            <a:endParaRPr lang="en-GB" b="0" dirty="0">
              <a:solidFill>
                <a:srgbClr val="FF0000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GB" b="0" dirty="0" smtClean="0">
                <a:solidFill>
                  <a:srgbClr val="000090"/>
                </a:solidFill>
                <a:latin typeface="Verdana" charset="0"/>
                <a:ea typeface="ＭＳ Ｐゴシック" charset="0"/>
                <a:cs typeface="ＭＳ Ｐゴシック" charset="0"/>
              </a:rPr>
              <a:t>Ensure linkages with the </a:t>
            </a:r>
            <a:r>
              <a:rPr lang="en-GB" b="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(policy) dialogue</a:t>
            </a:r>
            <a:r>
              <a:rPr lang="en-US" b="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endParaRPr lang="en-GB" b="0" dirty="0">
              <a:solidFill>
                <a:srgbClr val="FF0000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buClrTx/>
              <a:buFontTx/>
              <a:buNone/>
            </a:pPr>
            <a:endParaRPr lang="en-GB" i="0" dirty="0">
              <a:latin typeface="Verdana" charset="0"/>
              <a:ea typeface="ＭＳ Ｐゴシック" charset="0"/>
            </a:endParaRPr>
          </a:p>
          <a:p>
            <a:pPr>
              <a:buClrTx/>
              <a:buFontTx/>
              <a:buNone/>
            </a:pPr>
            <a:endParaRPr lang="en-GB" sz="3600" i="0" dirty="0">
              <a:latin typeface="Verdana" charset="0"/>
              <a:ea typeface="ＭＳ Ｐゴシック" charset="0"/>
            </a:endParaRPr>
          </a:p>
          <a:p>
            <a:endParaRPr lang="en-GB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0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ounded Rectangle 1"/>
          <p:cNvSpPr>
            <a:spLocks noChangeArrowheads="1"/>
          </p:cNvSpPr>
          <p:nvPr/>
        </p:nvSpPr>
        <p:spPr bwMode="auto">
          <a:xfrm>
            <a:off x="457200" y="1524000"/>
            <a:ext cx="8382000" cy="5105400"/>
          </a:xfrm>
          <a:prstGeom prst="roundRect">
            <a:avLst>
              <a:gd name="adj" fmla="val 16667"/>
            </a:avLst>
          </a:prstGeom>
          <a:solidFill>
            <a:srgbClr val="3E6FD2">
              <a:alpha val="2392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charset="0"/>
              </a:rPr>
              <a:t>Contextual factors beyond influence</a:t>
            </a:r>
          </a:p>
        </p:txBody>
      </p:sp>
      <p:sp>
        <p:nvSpPr>
          <p:cNvPr id="3" name="Round Same Side Corner Rectangle 2"/>
          <p:cNvSpPr/>
          <p:nvPr/>
        </p:nvSpPr>
        <p:spPr bwMode="auto">
          <a:xfrm>
            <a:off x="3862388" y="3548063"/>
            <a:ext cx="822325" cy="822325"/>
          </a:xfrm>
          <a:prstGeom prst="round2SameRect">
            <a:avLst/>
          </a:prstGeom>
          <a:noFill/>
          <a:ln>
            <a:noFill/>
          </a:ln>
          <a:effectLst/>
          <a:extLst/>
        </p:spPr>
      </p:sp>
      <p:sp>
        <p:nvSpPr>
          <p:cNvPr id="4" name="Round Same Side Corner Rectangle 3"/>
          <p:cNvSpPr/>
          <p:nvPr/>
        </p:nvSpPr>
        <p:spPr bwMode="auto">
          <a:xfrm>
            <a:off x="1447800" y="2514600"/>
            <a:ext cx="5257800" cy="4114800"/>
          </a:xfrm>
          <a:prstGeom prst="round2SameRect">
            <a:avLst/>
          </a:prstGeom>
          <a:solidFill>
            <a:srgbClr val="3E6FD2">
              <a:alpha val="41000"/>
            </a:srgbClr>
          </a:solidFill>
          <a:ln>
            <a:solidFill>
              <a:srgbClr val="FF0000"/>
            </a:solidFill>
          </a:ln>
          <a:effectLst/>
          <a:extLst/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pitchFamily="-65" charset="-128"/>
              </a:rPr>
              <a:t>       Contextual </a:t>
            </a:r>
            <a:r>
              <a:rPr lang="en-US" sz="1200" b="1" dirty="0">
                <a:solidFill>
                  <a:srgbClr val="FF0000"/>
                </a:solidFill>
                <a:latin typeface="Verdana" charset="0"/>
                <a:ea typeface="ＭＳ Ｐゴシック" charset="0"/>
                <a:cs typeface="ＭＳ Ｐゴシック" pitchFamily="-65" charset="-128"/>
              </a:rPr>
              <a:t>factors and actors within influence</a:t>
            </a:r>
          </a:p>
        </p:txBody>
      </p:sp>
      <p:sp>
        <p:nvSpPr>
          <p:cNvPr id="23557" name="Oval 12"/>
          <p:cNvSpPr>
            <a:spLocks noChangeArrowheads="1"/>
          </p:cNvSpPr>
          <p:nvPr/>
        </p:nvSpPr>
        <p:spPr bwMode="auto">
          <a:xfrm>
            <a:off x="7315200" y="3352800"/>
            <a:ext cx="1390650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8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Wider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impact</a:t>
            </a:r>
            <a:endParaRPr lang="en-US" sz="14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58" name="Oval 11"/>
          <p:cNvSpPr>
            <a:spLocks noChangeArrowheads="1"/>
          </p:cNvSpPr>
          <p:nvPr/>
        </p:nvSpPr>
        <p:spPr bwMode="auto">
          <a:xfrm>
            <a:off x="5943600" y="3352800"/>
            <a:ext cx="1389063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Outcomes</a:t>
            </a:r>
            <a:endParaRPr lang="en-US" sz="1200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59" name="Oval 10"/>
          <p:cNvSpPr>
            <a:spLocks noChangeArrowheads="1"/>
          </p:cNvSpPr>
          <p:nvPr/>
        </p:nvSpPr>
        <p:spPr bwMode="auto">
          <a:xfrm>
            <a:off x="4572000" y="3352800"/>
            <a:ext cx="1389063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Outputs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0" name="Oval 9"/>
          <p:cNvSpPr>
            <a:spLocks noChangeArrowheads="1"/>
          </p:cNvSpPr>
          <p:nvPr/>
        </p:nvSpPr>
        <p:spPr bwMode="auto">
          <a:xfrm>
            <a:off x="2438400" y="2819400"/>
            <a:ext cx="2155825" cy="22860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Capacity</a:t>
            </a:r>
            <a:endParaRPr lang="en-US" altLang="zh-CN" sz="1000" b="1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1" name="Oval 8"/>
          <p:cNvSpPr>
            <a:spLocks noChangeArrowheads="1"/>
          </p:cNvSpPr>
          <p:nvPr/>
        </p:nvSpPr>
        <p:spPr bwMode="auto">
          <a:xfrm>
            <a:off x="990600" y="3200400"/>
            <a:ext cx="1468438" cy="16002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Recurrent inputs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2" name="Oval 7"/>
          <p:cNvSpPr>
            <a:spLocks noChangeArrowheads="1"/>
          </p:cNvSpPr>
          <p:nvPr/>
        </p:nvSpPr>
        <p:spPr bwMode="auto">
          <a:xfrm>
            <a:off x="2209800" y="4495800"/>
            <a:ext cx="1387475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 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</a:t>
            </a:r>
            <a:r>
              <a:rPr lang="en-GB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processes</a:t>
            </a:r>
            <a:r>
              <a:rPr lang="en-GB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GB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3" name="Oval 6"/>
          <p:cNvSpPr>
            <a:spLocks noChangeArrowheads="1"/>
          </p:cNvSpPr>
          <p:nvPr/>
        </p:nvSpPr>
        <p:spPr bwMode="auto">
          <a:xfrm rot="-697881">
            <a:off x="1284288" y="5629275"/>
            <a:ext cx="1111250" cy="7620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support</a:t>
            </a: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4" name="Oval 13"/>
          <p:cNvSpPr>
            <a:spLocks noChangeArrowheads="1"/>
          </p:cNvSpPr>
          <p:nvPr/>
        </p:nvSpPr>
        <p:spPr bwMode="auto">
          <a:xfrm>
            <a:off x="1143000" y="4800600"/>
            <a:ext cx="1066800" cy="828675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3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Internal resources </a:t>
            </a:r>
            <a:endParaRPr lang="en-US" sz="13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3565" name="Line 18"/>
          <p:cNvSpPr>
            <a:spLocks noChangeShapeType="1"/>
          </p:cNvSpPr>
          <p:nvPr/>
        </p:nvSpPr>
        <p:spPr bwMode="auto">
          <a:xfrm>
            <a:off x="7086600" y="41148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6" name="Line 18"/>
          <p:cNvSpPr>
            <a:spLocks noChangeShapeType="1"/>
          </p:cNvSpPr>
          <p:nvPr/>
        </p:nvSpPr>
        <p:spPr bwMode="auto">
          <a:xfrm>
            <a:off x="5715000" y="41148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Line 18"/>
          <p:cNvSpPr>
            <a:spLocks noChangeShapeType="1"/>
          </p:cNvSpPr>
          <p:nvPr/>
        </p:nvSpPr>
        <p:spPr bwMode="auto">
          <a:xfrm>
            <a:off x="4343400" y="4038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2209800" y="4038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V="1">
            <a:off x="3048000" y="4343400"/>
            <a:ext cx="381000" cy="3048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1905000" y="5181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 flipV="1">
            <a:off x="2286000" y="5486400"/>
            <a:ext cx="304800" cy="2286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2" name="Title 19"/>
          <p:cNvSpPr>
            <a:spLocks noGrp="1"/>
          </p:cNvSpPr>
          <p:nvPr>
            <p:ph type="title"/>
          </p:nvPr>
        </p:nvSpPr>
        <p:spPr>
          <a:xfrm>
            <a:off x="0" y="990600"/>
            <a:ext cx="8229600" cy="609600"/>
          </a:xfrm>
        </p:spPr>
        <p:txBody>
          <a:bodyPr/>
          <a:lstStyle/>
          <a:p>
            <a:r>
              <a:rPr lang="en-US" sz="2400" i="1" dirty="0">
                <a:latin typeface="Verdana" charset="0"/>
                <a:ea typeface="ＭＳ Ｐゴシック" charset="0"/>
              </a:rPr>
              <a:t>Assessing Context</a:t>
            </a:r>
          </a:p>
        </p:txBody>
      </p:sp>
    </p:spTree>
    <p:extLst>
      <p:ext uri="{BB962C8B-B14F-4D97-AF65-F5344CB8AC3E}">
        <p14:creationId xmlns:p14="http://schemas.microsoft.com/office/powerpoint/2010/main" val="359131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95288" y="1251645"/>
            <a:ext cx="8229600" cy="406624"/>
          </a:xfrm>
        </p:spPr>
        <p:txBody>
          <a:bodyPr/>
          <a:lstStyle/>
          <a:p>
            <a:r>
              <a:rPr lang="en-US" sz="2800" b="0" dirty="0" smtClean="0">
                <a:latin typeface="Verdana" charset="0"/>
                <a:ea typeface="ＭＳ Ｐゴシック" charset="0"/>
              </a:rPr>
              <a:t>Three context assessment tools</a:t>
            </a:r>
            <a:endParaRPr lang="en-US" sz="2800" b="0" dirty="0">
              <a:latin typeface="Verdana" charset="0"/>
              <a:ea typeface="ＭＳ Ｐゴシック" charset="0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839583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b="1" dirty="0">
                <a:latin typeface="Verdana" charset="0"/>
                <a:ea typeface="ＭＳ Ｐゴシック" charset="0"/>
              </a:rPr>
              <a:t>Political Economy Analysis</a:t>
            </a:r>
            <a:r>
              <a:rPr lang="en-GB" sz="2100" dirty="0">
                <a:latin typeface="Verdana" charset="0"/>
                <a:ea typeface="ＭＳ Ｐゴシック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Methodology for analysing the </a:t>
            </a:r>
            <a:r>
              <a:rPr lang="ja-JP" alt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“</a:t>
            </a:r>
            <a:r>
              <a:rPr 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space</a:t>
            </a:r>
            <a:r>
              <a:rPr lang="ja-JP" alt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”</a:t>
            </a:r>
            <a:r>
              <a:rPr 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 for reform</a:t>
            </a:r>
          </a:p>
          <a:p>
            <a:pPr lvl="1">
              <a:lnSpc>
                <a:spcPct val="90000"/>
              </a:lnSpc>
            </a:pPr>
            <a:r>
              <a:rPr lang="en-GB" sz="1800" b="0" dirty="0">
                <a:latin typeface="Verdana" charset="0"/>
                <a:ea typeface="ＭＳ Ｐゴシック" charset="0"/>
                <a:cs typeface="ＭＳ Ｐゴシック" charset="0"/>
              </a:rPr>
              <a:t>Specific guidance available: PPCM and Cap4Dev practice </a:t>
            </a:r>
            <a:r>
              <a:rPr lang="en-GB" sz="1800" b="0" dirty="0" smtClean="0">
                <a:latin typeface="Verdana" charset="0"/>
                <a:ea typeface="ＭＳ Ｐゴシック" charset="0"/>
                <a:cs typeface="ＭＳ Ｐゴシック" charset="0"/>
              </a:rPr>
              <a:t>group</a:t>
            </a:r>
          </a:p>
          <a:p>
            <a:pPr lvl="1">
              <a:lnSpc>
                <a:spcPct val="90000"/>
              </a:lnSpc>
            </a:pPr>
            <a:r>
              <a:rPr lang="en-GB" sz="1800" b="0" dirty="0" smtClean="0">
                <a:latin typeface="Verdana" charset="0"/>
                <a:ea typeface="ＭＳ Ｐゴシック" charset="0"/>
                <a:cs typeface="ＭＳ Ｐゴシック" charset="0"/>
              </a:rPr>
              <a:t>Will generate drivers, opportunities and constraints</a:t>
            </a:r>
            <a:endParaRPr lang="en-GB" sz="18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GB" sz="1600" i="1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GB" sz="2100" b="1" dirty="0">
                <a:latin typeface="Verdana" charset="0"/>
                <a:ea typeface="ＭＳ Ｐゴシック" charset="0"/>
              </a:rPr>
              <a:t>Opportunity Framework</a:t>
            </a:r>
            <a:r>
              <a:rPr lang="en-GB" sz="2100" dirty="0">
                <a:latin typeface="Verdana" charset="0"/>
                <a:ea typeface="ＭＳ Ｐゴシック" charset="0"/>
              </a:rPr>
              <a:t>:</a:t>
            </a:r>
            <a:r>
              <a:rPr lang="en-GB" sz="1100" dirty="0">
                <a:latin typeface="Verdana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GB" sz="1800" b="0" dirty="0">
                <a:latin typeface="Verdana" charset="0"/>
                <a:ea typeface="ＭＳ Ｐゴシック" charset="0"/>
              </a:rPr>
              <a:t>A way to look at broad geo-political and socio-economic processes providing reform </a:t>
            </a:r>
            <a:r>
              <a:rPr lang="ja-JP" altLang="en-GB" sz="1800" b="0" dirty="0">
                <a:latin typeface="Verdana" charset="0"/>
                <a:ea typeface="ＭＳ Ｐゴシック" charset="0"/>
              </a:rPr>
              <a:t>“</a:t>
            </a:r>
            <a:r>
              <a:rPr lang="en-GB" sz="1800" b="0" dirty="0">
                <a:latin typeface="Verdana" charset="0"/>
                <a:ea typeface="ＭＳ Ｐゴシック" charset="0"/>
              </a:rPr>
              <a:t>windows</a:t>
            </a:r>
            <a:r>
              <a:rPr lang="ja-JP" altLang="en-GB" sz="1800" b="0" dirty="0" smtClean="0">
                <a:latin typeface="Verdana" charset="0"/>
                <a:ea typeface="ＭＳ Ｐゴシック" charset="0"/>
              </a:rPr>
              <a:t>”</a:t>
            </a:r>
            <a:endParaRPr lang="en-GB" altLang="ja-JP" sz="1800" b="0" dirty="0">
              <a:latin typeface="Verdana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GB" sz="1700" dirty="0">
              <a:latin typeface="Verdana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GB" sz="2100" b="1" dirty="0">
                <a:latin typeface="Verdana" charset="0"/>
                <a:ea typeface="ＭＳ Ｐゴシック" charset="0"/>
              </a:rPr>
              <a:t>Stakeholder Mapping</a:t>
            </a:r>
          </a:p>
          <a:p>
            <a:pPr lvl="1">
              <a:lnSpc>
                <a:spcPct val="90000"/>
              </a:lnSpc>
            </a:pPr>
            <a:r>
              <a:rPr lang="en-GB" sz="1700" b="0" dirty="0">
                <a:latin typeface="Verdana" charset="0"/>
                <a:ea typeface="ＭＳ Ｐゴシック" charset="0"/>
                <a:cs typeface="ＭＳ Ｐゴシック" charset="0"/>
              </a:rPr>
              <a:t>Sector Governance mapping produced by EC in sector guidance</a:t>
            </a:r>
          </a:p>
          <a:p>
            <a:pPr lvl="1">
              <a:lnSpc>
                <a:spcPct val="90000"/>
              </a:lnSpc>
            </a:pPr>
            <a:r>
              <a:rPr lang="en-GB" sz="1700" b="0" dirty="0">
                <a:latin typeface="Verdana" charset="0"/>
                <a:ea typeface="ＭＳ Ｐゴシック" charset="0"/>
                <a:cs typeface="ＭＳ Ｐゴシック" charset="0"/>
              </a:rPr>
              <a:t>Multiple tools and methods available on internet/ resource </a:t>
            </a:r>
            <a:r>
              <a:rPr lang="en-GB" sz="1700" b="0" dirty="0" smtClean="0">
                <a:latin typeface="Verdana" charset="0"/>
                <a:ea typeface="ＭＳ Ｐゴシック" charset="0"/>
                <a:cs typeface="ＭＳ Ｐゴシック" charset="0"/>
              </a:rPr>
              <a:t>books</a:t>
            </a:r>
          </a:p>
          <a:p>
            <a:pPr lvl="1">
              <a:lnSpc>
                <a:spcPct val="90000"/>
              </a:lnSpc>
            </a:pPr>
            <a:r>
              <a:rPr lang="en-GB" sz="1700" b="0" dirty="0" smtClean="0">
                <a:latin typeface="Verdana" charset="0"/>
                <a:ea typeface="ＭＳ Ｐゴシック" charset="0"/>
                <a:cs typeface="ＭＳ Ｐゴシック" charset="0"/>
              </a:rPr>
              <a:t>Power/influence, formal/informal</a:t>
            </a:r>
            <a:endParaRPr lang="en-GB" sz="17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GB" sz="1700" b="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GB" sz="2100" dirty="0">
                <a:solidFill>
                  <a:srgbClr val="FF0000"/>
                </a:solidFill>
                <a:latin typeface="Verdana" charset="0"/>
                <a:ea typeface="ＭＳ Ｐゴシック" charset="0"/>
              </a:rPr>
              <a:t>BUT NO SUBSTITUTE FOR SUSTAINED ENGAGEMENT AND BUILDING OF SOUND RELATIONSHIPS</a:t>
            </a:r>
          </a:p>
          <a:p>
            <a:pPr lvl="1">
              <a:lnSpc>
                <a:spcPct val="90000"/>
              </a:lnSpc>
            </a:pPr>
            <a:endParaRPr lang="en-GB" sz="1700" dirty="0">
              <a:latin typeface="Verdana" charset="0"/>
              <a:ea typeface="ＭＳ Ｐゴシック" charset="0"/>
            </a:endParaRPr>
          </a:p>
          <a:p>
            <a:endParaRPr lang="en-US" dirty="0">
              <a:latin typeface="Verdana" charset="0"/>
              <a:ea typeface="ＭＳ Ｐゴシック" charset="0"/>
            </a:endParaRPr>
          </a:p>
        </p:txBody>
      </p:sp>
      <p:pic>
        <p:nvPicPr>
          <p:cNvPr id="2" name="Picture 1" descr="Toolkit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71" b="98775" l="245" r="9803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650" y="0"/>
            <a:ext cx="2133947" cy="213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ounded Rectangle 1"/>
          <p:cNvSpPr>
            <a:spLocks noChangeArrowheads="1"/>
          </p:cNvSpPr>
          <p:nvPr/>
        </p:nvSpPr>
        <p:spPr bwMode="auto">
          <a:xfrm>
            <a:off x="457200" y="1524000"/>
            <a:ext cx="8382000" cy="5105400"/>
          </a:xfrm>
          <a:prstGeom prst="roundRect">
            <a:avLst>
              <a:gd name="adj" fmla="val 16667"/>
            </a:avLst>
          </a:prstGeom>
          <a:solidFill>
            <a:srgbClr val="3E6FD2">
              <a:alpha val="2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smtClean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rPr>
              <a:t>Contextual factors beyond influence</a:t>
            </a:r>
          </a:p>
        </p:txBody>
      </p:sp>
      <p:sp>
        <p:nvSpPr>
          <p:cNvPr id="3" name="Round Same Side Corner Rectangle 2"/>
          <p:cNvSpPr/>
          <p:nvPr/>
        </p:nvSpPr>
        <p:spPr bwMode="auto">
          <a:xfrm>
            <a:off x="3862388" y="3548063"/>
            <a:ext cx="822325" cy="822325"/>
          </a:xfrm>
          <a:prstGeom prst="round2SameRect">
            <a:avLst/>
          </a:prstGeom>
          <a:noFill/>
          <a:ln>
            <a:noFill/>
          </a:ln>
          <a:effectLst/>
          <a:extLst/>
        </p:spPr>
      </p:sp>
      <p:sp>
        <p:nvSpPr>
          <p:cNvPr id="4" name="Round Same Side Corner Rectangle 3"/>
          <p:cNvSpPr/>
          <p:nvPr/>
        </p:nvSpPr>
        <p:spPr bwMode="auto">
          <a:xfrm>
            <a:off x="1447800" y="2514600"/>
            <a:ext cx="5257800" cy="4114800"/>
          </a:xfrm>
          <a:prstGeom prst="round2SameRect">
            <a:avLst/>
          </a:prstGeom>
          <a:solidFill>
            <a:srgbClr val="3E6FD2">
              <a:alpha val="41000"/>
            </a:srgbClr>
          </a:solidFill>
          <a:ln>
            <a:noFill/>
          </a:ln>
          <a:effectLst/>
          <a:extLst/>
        </p:spPr>
        <p:txBody>
          <a:bodyPr anchor="ctr"/>
          <a:lstStyle/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pitchFamily="-65" charset="-128"/>
            </a:endParaRPr>
          </a:p>
          <a:p>
            <a:pPr marL="3175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pitchFamily="-65" charset="-128"/>
              </a:rPr>
              <a:t>Contextual factors and actors within influence</a:t>
            </a:r>
          </a:p>
        </p:txBody>
      </p:sp>
      <p:sp>
        <p:nvSpPr>
          <p:cNvPr id="30725" name="Oval 12"/>
          <p:cNvSpPr>
            <a:spLocks noChangeArrowheads="1"/>
          </p:cNvSpPr>
          <p:nvPr/>
        </p:nvSpPr>
        <p:spPr bwMode="auto">
          <a:xfrm>
            <a:off x="7315200" y="3352800"/>
            <a:ext cx="1390650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8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Wider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da-DK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impact</a:t>
            </a:r>
            <a:endParaRPr lang="en-US" sz="14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26" name="Oval 11"/>
          <p:cNvSpPr>
            <a:spLocks noChangeArrowheads="1"/>
          </p:cNvSpPr>
          <p:nvPr/>
        </p:nvSpPr>
        <p:spPr bwMode="auto">
          <a:xfrm>
            <a:off x="5943600" y="3352800"/>
            <a:ext cx="1389063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Outcomes</a:t>
            </a:r>
            <a:endParaRPr lang="en-US" sz="1200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27" name="Oval 10"/>
          <p:cNvSpPr>
            <a:spLocks noChangeArrowheads="1"/>
          </p:cNvSpPr>
          <p:nvPr/>
        </p:nvSpPr>
        <p:spPr bwMode="auto">
          <a:xfrm>
            <a:off x="4572000" y="3352800"/>
            <a:ext cx="1389063" cy="1449388"/>
          </a:xfrm>
          <a:prstGeom prst="ellipse">
            <a:avLst/>
          </a:prstGeom>
          <a:solidFill>
            <a:srgbClr val="FF6600">
              <a:alpha val="23921"/>
            </a:srgbClr>
          </a:solidFill>
          <a:ln w="9525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FF0000"/>
                </a:solidFill>
                <a:latin typeface="Trebuchet MS" charset="0"/>
                <a:ea typeface="ＭＳ Ｐゴシック" charset="0"/>
                <a:cs typeface="Times New Roman" charset="0"/>
              </a:rPr>
              <a:t>Outputs</a:t>
            </a:r>
            <a:endParaRPr lang="en-US" sz="1200" b="1" smtClean="0">
              <a:solidFill>
                <a:srgbClr val="FF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28" name="Oval 9"/>
          <p:cNvSpPr>
            <a:spLocks noChangeArrowheads="1"/>
          </p:cNvSpPr>
          <p:nvPr/>
        </p:nvSpPr>
        <p:spPr bwMode="auto">
          <a:xfrm>
            <a:off x="2438400" y="2819400"/>
            <a:ext cx="2155825" cy="2286000"/>
          </a:xfrm>
          <a:prstGeom prst="ellipse">
            <a:avLst/>
          </a:prstGeom>
          <a:solidFill>
            <a:srgbClr val="FF6600">
              <a:alpha val="30196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zh-CN" sz="1000" smtClean="0">
              <a:solidFill>
                <a:srgbClr val="00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smtClean="0">
                <a:solidFill>
                  <a:srgbClr val="FF0000"/>
                </a:solidFill>
                <a:latin typeface="Trebuchet MS" charset="0"/>
                <a:ea typeface="ＭＳ Ｐゴシック" charset="0"/>
                <a:cs typeface="Times New Roman" charset="0"/>
              </a:rPr>
              <a:t>Capacity</a:t>
            </a:r>
            <a:endParaRPr lang="en-US" altLang="zh-CN" sz="1000" b="1" smtClean="0">
              <a:solidFill>
                <a:srgbClr val="FF0000"/>
              </a:solidFill>
              <a:latin typeface="Trebuchet MS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29" name="Oval 8"/>
          <p:cNvSpPr>
            <a:spLocks noChangeArrowheads="1"/>
          </p:cNvSpPr>
          <p:nvPr/>
        </p:nvSpPr>
        <p:spPr bwMode="auto">
          <a:xfrm>
            <a:off x="990600" y="3200400"/>
            <a:ext cx="1468438" cy="16002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smtClean="0">
                <a:solidFill>
                  <a:srgbClr val="0F5494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r>
              <a:rPr lang="en-US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Recurrent inputs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30" name="Oval 7"/>
          <p:cNvSpPr>
            <a:spLocks noChangeArrowheads="1"/>
          </p:cNvSpPr>
          <p:nvPr/>
        </p:nvSpPr>
        <p:spPr bwMode="auto">
          <a:xfrm>
            <a:off x="2209800" y="4495800"/>
            <a:ext cx="1387475" cy="1449388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da-DK" altLang="zh-CN" sz="1000" b="1" smtClean="0">
              <a:solidFill>
                <a:srgbClr val="0F5494"/>
              </a:solidFill>
              <a:latin typeface="Trebuchet MS" charset="0"/>
              <a:ea typeface="ＭＳ Ｐゴシック" charset="0"/>
              <a:cs typeface="Times New Roman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 </a:t>
            </a:r>
            <a:r>
              <a:rPr lang="da-DK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</a:t>
            </a:r>
            <a:r>
              <a:rPr lang="en-GB" altLang="zh-CN" sz="12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processes</a:t>
            </a:r>
            <a:r>
              <a:rPr lang="en-GB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GB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31" name="Oval 6"/>
          <p:cNvSpPr>
            <a:spLocks noChangeArrowheads="1"/>
          </p:cNvSpPr>
          <p:nvPr/>
        </p:nvSpPr>
        <p:spPr bwMode="auto">
          <a:xfrm rot="-697881">
            <a:off x="1284288" y="5629275"/>
            <a:ext cx="1111250" cy="762000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zh-CN" sz="14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CD support</a:t>
            </a:r>
            <a:r>
              <a:rPr lang="da-DK" altLang="zh-CN" sz="10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 </a:t>
            </a:r>
            <a:endParaRPr lang="en-US" sz="12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32" name="Oval 13"/>
          <p:cNvSpPr>
            <a:spLocks noChangeArrowheads="1"/>
          </p:cNvSpPr>
          <p:nvPr/>
        </p:nvSpPr>
        <p:spPr bwMode="auto">
          <a:xfrm>
            <a:off x="1143000" y="4800600"/>
            <a:ext cx="1066800" cy="828675"/>
          </a:xfrm>
          <a:prstGeom prst="ellipse">
            <a:avLst/>
          </a:prstGeom>
          <a:solidFill>
            <a:srgbClr val="339966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300" b="1" smtClean="0">
                <a:solidFill>
                  <a:srgbClr val="000000"/>
                </a:solidFill>
                <a:latin typeface="Trebuchet MS" charset="0"/>
                <a:ea typeface="ＭＳ Ｐゴシック" charset="0"/>
                <a:cs typeface="Times New Roman" charset="0"/>
              </a:rPr>
              <a:t>Internal resources </a:t>
            </a:r>
            <a:endParaRPr lang="en-US" sz="1300" b="1" smtClean="0">
              <a:solidFill>
                <a:srgbClr val="000000"/>
              </a:solidFill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30733" name="Line 18"/>
          <p:cNvSpPr>
            <a:spLocks noChangeShapeType="1"/>
          </p:cNvSpPr>
          <p:nvPr/>
        </p:nvSpPr>
        <p:spPr bwMode="auto">
          <a:xfrm>
            <a:off x="7086600" y="41148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4" name="Line 18"/>
          <p:cNvSpPr>
            <a:spLocks noChangeShapeType="1"/>
          </p:cNvSpPr>
          <p:nvPr/>
        </p:nvSpPr>
        <p:spPr bwMode="auto">
          <a:xfrm>
            <a:off x="5715000" y="41148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5" name="Line 18"/>
          <p:cNvSpPr>
            <a:spLocks noChangeShapeType="1"/>
          </p:cNvSpPr>
          <p:nvPr/>
        </p:nvSpPr>
        <p:spPr bwMode="auto">
          <a:xfrm>
            <a:off x="4343400" y="4038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6" name="Line 18"/>
          <p:cNvSpPr>
            <a:spLocks noChangeShapeType="1"/>
          </p:cNvSpPr>
          <p:nvPr/>
        </p:nvSpPr>
        <p:spPr bwMode="auto">
          <a:xfrm>
            <a:off x="2209800" y="4038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7" name="Line 18"/>
          <p:cNvSpPr>
            <a:spLocks noChangeShapeType="1"/>
          </p:cNvSpPr>
          <p:nvPr/>
        </p:nvSpPr>
        <p:spPr bwMode="auto">
          <a:xfrm flipV="1">
            <a:off x="3048000" y="4343400"/>
            <a:ext cx="381000" cy="3048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1905000" y="5181600"/>
            <a:ext cx="463550" cy="1588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39" name="Line 18"/>
          <p:cNvSpPr>
            <a:spLocks noChangeShapeType="1"/>
          </p:cNvSpPr>
          <p:nvPr/>
        </p:nvSpPr>
        <p:spPr bwMode="auto">
          <a:xfrm flipV="1">
            <a:off x="2286000" y="5486400"/>
            <a:ext cx="304800" cy="228600"/>
          </a:xfrm>
          <a:prstGeom prst="line">
            <a:avLst/>
          </a:prstGeom>
          <a:noFill/>
          <a:ln w="82550" cmpd="dbl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10800" rIns="0" bIns="10800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F5494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40" name="Title 19"/>
          <p:cNvSpPr>
            <a:spLocks noGrp="1"/>
          </p:cNvSpPr>
          <p:nvPr>
            <p:ph type="title"/>
          </p:nvPr>
        </p:nvSpPr>
        <p:spPr>
          <a:xfrm>
            <a:off x="0" y="990600"/>
            <a:ext cx="8229600" cy="533400"/>
          </a:xfrm>
        </p:spPr>
        <p:txBody>
          <a:bodyPr/>
          <a:lstStyle/>
          <a:p>
            <a:r>
              <a:rPr lang="en-US" sz="2400" i="1">
                <a:latin typeface="Verdana" charset="0"/>
                <a:ea typeface="ＭＳ Ｐゴシック" charset="0"/>
              </a:rPr>
              <a:t>Assessing Capacity</a:t>
            </a:r>
          </a:p>
        </p:txBody>
      </p:sp>
    </p:spTree>
    <p:extLst>
      <p:ext uri="{BB962C8B-B14F-4D97-AF65-F5344CB8AC3E}">
        <p14:creationId xmlns:p14="http://schemas.microsoft.com/office/powerpoint/2010/main" val="409083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79142</TotalTime>
  <Words>1177</Words>
  <Application>Microsoft Office PowerPoint</Application>
  <PresentationFormat>Affichage à l'écran (4:3)</PresentationFormat>
  <Paragraphs>284</Paragraphs>
  <Slides>16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Slide_Master</vt:lpstr>
      <vt:lpstr>1_Slide_Master</vt:lpstr>
      <vt:lpstr>6_Slide_Master</vt:lpstr>
      <vt:lpstr>Supporting change through  Capacity Development</vt:lpstr>
      <vt:lpstr>Quality Criteria are guiding CD support</vt:lpstr>
      <vt:lpstr>How the QC are applied in PCM</vt:lpstr>
      <vt:lpstr>CD Quality Grid requirement:  1. Fit to the context and existing capacity</vt:lpstr>
      <vt:lpstr>Why is this criteria important?</vt:lpstr>
      <vt:lpstr>Assessment - a key task:</vt:lpstr>
      <vt:lpstr>Assessing Context</vt:lpstr>
      <vt:lpstr>Three context assessment tools</vt:lpstr>
      <vt:lpstr>Assessing Capacity</vt:lpstr>
      <vt:lpstr>Assessing Capacity: multiple purposes</vt:lpstr>
      <vt:lpstr>Examples of assessment tools</vt:lpstr>
      <vt:lpstr>“Functional” and “political” dimension of capacity</vt:lpstr>
      <vt:lpstr>Some Good Practice Tips</vt:lpstr>
      <vt:lpstr>An incremental approach to assessment  </vt:lpstr>
      <vt:lpstr> What Role for the EC/ DPs?   </vt:lpstr>
      <vt:lpstr>Your experiences with: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 Brand</dc:creator>
  <cp:lastModifiedBy>snez</cp:lastModifiedBy>
  <cp:revision>358</cp:revision>
  <cp:lastPrinted>2014-06-03T06:32:18Z</cp:lastPrinted>
  <dcterms:created xsi:type="dcterms:W3CDTF">2012-11-28T17:00:29Z</dcterms:created>
  <dcterms:modified xsi:type="dcterms:W3CDTF">2015-05-19T20:36:00Z</dcterms:modified>
</cp:coreProperties>
</file>