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4" r:id="rId2"/>
    <p:sldId id="275" r:id="rId3"/>
    <p:sldId id="293" r:id="rId4"/>
    <p:sldId id="292" r:id="rId5"/>
    <p:sldId id="274" r:id="rId6"/>
    <p:sldId id="277" r:id="rId7"/>
    <p:sldId id="290" r:id="rId8"/>
    <p:sldId id="294" r:id="rId9"/>
    <p:sldId id="285" r:id="rId10"/>
    <p:sldId id="28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6" y="-4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C2B8B-5404-4A74-9A87-77E3F4F6AC6C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B8251-D211-4D99-B62E-4E780CA4D81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E75231-31C7-46E0-BD97-764A4636116E}" type="datetimeFigureOut">
              <a:rPr lang="en-GB" smtClean="0"/>
              <a:pPr/>
              <a:t>17/09/2013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2F5FB-7EAC-4439-8829-28BAA4E753B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60585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0D44F8E-689C-4A0A-9782-7DCEE93A5657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/>
          </p:cNvSpPr>
          <p:nvPr/>
        </p:nvSpPr>
        <p:spPr bwMode="auto">
          <a:xfrm>
            <a:off x="0" y="3733800"/>
            <a:ext cx="9144000" cy="2536825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5" name="Group 24"/>
          <p:cNvGrpSpPr>
            <a:grpSpLocks/>
          </p:cNvGrpSpPr>
          <p:nvPr/>
        </p:nvGrpSpPr>
        <p:grpSpPr bwMode="auto">
          <a:xfrm>
            <a:off x="0" y="0"/>
            <a:ext cx="9144000" cy="6118225"/>
            <a:chOff x="0" y="0"/>
            <a:chExt cx="5760" cy="3854"/>
          </a:xfrm>
        </p:grpSpPr>
        <p:sp>
          <p:nvSpPr>
            <p:cNvPr id="6" name="Freeform 8"/>
            <p:cNvSpPr>
              <a:spLocks/>
            </p:cNvSpPr>
            <p:nvPr/>
          </p:nvSpPr>
          <p:spPr bwMode="auto">
            <a:xfrm>
              <a:off x="0" y="2352"/>
              <a:ext cx="5760" cy="1502"/>
            </a:xfrm>
            <a:custGeom>
              <a:avLst/>
              <a:gdLst/>
              <a:ahLst/>
              <a:cxnLst>
                <a:cxn ang="0">
                  <a:pos x="5766" y="1502"/>
                </a:cxn>
                <a:cxn ang="0">
                  <a:pos x="2887" y="748"/>
                </a:cxn>
                <a:cxn ang="0">
                  <a:pos x="0" y="848"/>
                </a:cxn>
                <a:cxn ang="0">
                  <a:pos x="0" y="0"/>
                </a:cxn>
                <a:cxn ang="0">
                  <a:pos x="5766" y="0"/>
                </a:cxn>
                <a:cxn ang="0">
                  <a:pos x="5766" y="1502"/>
                </a:cxn>
              </a:cxnLst>
              <a:rect l="0" t="0" r="r" b="b"/>
              <a:pathLst>
                <a:path w="5766" h="1502">
                  <a:moveTo>
                    <a:pt x="5766" y="1502"/>
                  </a:moveTo>
                  <a:cubicBezTo>
                    <a:pt x="5766" y="1502"/>
                    <a:pt x="4765" y="856"/>
                    <a:pt x="2887" y="748"/>
                  </a:cubicBezTo>
                  <a:cubicBezTo>
                    <a:pt x="1007" y="638"/>
                    <a:pt x="0" y="848"/>
                    <a:pt x="0" y="84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5766" y="0"/>
                    <a:pt x="5766" y="0"/>
                  </a:cubicBezTo>
                  <a:cubicBezTo>
                    <a:pt x="5766" y="751"/>
                    <a:pt x="5766" y="1502"/>
                    <a:pt x="5766" y="1502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accent1">
                    <a:gamma/>
                    <a:shade val="66667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0"/>
              <a:ext cx="5760" cy="235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14"/>
          <p:cNvGrpSpPr>
            <a:grpSpLocks/>
          </p:cNvGrpSpPr>
          <p:nvPr/>
        </p:nvGrpSpPr>
        <p:grpSpPr bwMode="auto">
          <a:xfrm flipV="1">
            <a:off x="0" y="0"/>
            <a:ext cx="9147175" cy="2057400"/>
            <a:chOff x="0" y="3321"/>
            <a:chExt cx="5762" cy="999"/>
          </a:xfrm>
        </p:grpSpPr>
        <p:sp>
          <p:nvSpPr>
            <p:cNvPr id="9" name="Freeform 15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" name="Freeform 16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1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3" name="Line 23"/>
          <p:cNvSpPr>
            <a:spLocks noChangeShapeType="1"/>
          </p:cNvSpPr>
          <p:nvPr/>
        </p:nvSpPr>
        <p:spPr bwMode="auto">
          <a:xfrm flipH="1">
            <a:off x="0" y="6477000"/>
            <a:ext cx="914400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875" y="1143000"/>
            <a:ext cx="6384925" cy="2286000"/>
          </a:xfrm>
        </p:spPr>
        <p:txBody>
          <a:bodyPr anchor="b"/>
          <a:lstStyle>
            <a:lvl1pPr algn="r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pic>
        <p:nvPicPr>
          <p:cNvPr id="2" name="Picture 1" descr="Logo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04790"/>
            <a:ext cx="3822700" cy="124964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9229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7534FB-D47C-4F44-940E-67499C089CA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663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133600" cy="6553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0"/>
            <a:ext cx="6248400" cy="6553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659FD-38BC-4C1E-B242-1BBFEE71E35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29696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2C442-4D4C-4364-A886-6670ECC1D2D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72057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051D0-18F5-43BA-989F-574843469CC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2209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4F1E7-19AC-4201-94AF-52B9122AACB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55967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752600"/>
            <a:ext cx="4191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E49BE-96BD-420E-B16E-5DB50118901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565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B9758-CA5A-4A9A-BE1E-3BA347DB550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67212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28F14-E9ED-44C7-8988-4C43947A01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5524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51D8BC-E4BB-4EEC-9A0A-720F570C9D0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76618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C1B164-E26D-43E2-B05B-F894839AC17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173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621E9-3B3B-4219-89F9-44648155F9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5820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0"/>
          <p:cNvGrpSpPr>
            <a:grpSpLocks/>
          </p:cNvGrpSpPr>
          <p:nvPr/>
        </p:nvGrpSpPr>
        <p:grpSpPr bwMode="auto">
          <a:xfrm>
            <a:off x="0" y="5791200"/>
            <a:ext cx="9147175" cy="1066800"/>
            <a:chOff x="0" y="3321"/>
            <a:chExt cx="5762" cy="999"/>
          </a:xfrm>
        </p:grpSpPr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519" y="3492"/>
              <a:ext cx="5241" cy="828"/>
            </a:xfrm>
            <a:custGeom>
              <a:avLst/>
              <a:gdLst/>
              <a:ahLst/>
              <a:cxnLst>
                <a:cxn ang="0">
                  <a:pos x="2419" y="216"/>
                </a:cxn>
                <a:cxn ang="0">
                  <a:pos x="0" y="378"/>
                </a:cxn>
              </a:cxnLst>
              <a:rect l="0" t="0" r="r" b="b"/>
              <a:pathLst>
                <a:path w="2419" h="378">
                  <a:moveTo>
                    <a:pt x="2419" y="216"/>
                  </a:moveTo>
                  <a:cubicBezTo>
                    <a:pt x="2419" y="216"/>
                    <a:pt x="1051" y="0"/>
                    <a:pt x="0" y="378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0" y="3321"/>
              <a:ext cx="5762" cy="992"/>
            </a:xfrm>
            <a:custGeom>
              <a:avLst/>
              <a:gdLst/>
              <a:ahLst/>
              <a:cxnLst>
                <a:cxn ang="0">
                  <a:pos x="2665" y="334"/>
                </a:cxn>
                <a:cxn ang="0">
                  <a:pos x="0" y="454"/>
                </a:cxn>
              </a:cxnLst>
              <a:rect l="0" t="0" r="r" b="b"/>
              <a:pathLst>
                <a:path w="2665" h="454">
                  <a:moveTo>
                    <a:pt x="2665" y="334"/>
                  </a:moveTo>
                  <a:cubicBezTo>
                    <a:pt x="2665" y="334"/>
                    <a:pt x="1093" y="0"/>
                    <a:pt x="0" y="454"/>
                  </a:cubicBezTo>
                </a:path>
              </a:pathLst>
            </a:custGeom>
            <a:noFill/>
            <a:ln w="12700" cap="flat">
              <a:solidFill>
                <a:schemeClr val="bg2"/>
              </a:solidFill>
              <a:prstDash val="solid"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1031" name="Freeform 7"/>
          <p:cNvSpPr>
            <a:spLocks/>
          </p:cNvSpPr>
          <p:nvPr/>
        </p:nvSpPr>
        <p:spPr bwMode="auto">
          <a:xfrm>
            <a:off x="0" y="-4763"/>
            <a:ext cx="9144000" cy="2536826"/>
          </a:xfrm>
          <a:custGeom>
            <a:avLst/>
            <a:gdLst/>
            <a:ahLst/>
            <a:cxnLst>
              <a:cxn ang="0">
                <a:pos x="2880" y="799"/>
              </a:cxn>
              <a:cxn ang="0">
                <a:pos x="1442" y="406"/>
              </a:cxn>
              <a:cxn ang="0">
                <a:pos x="0" y="440"/>
              </a:cxn>
              <a:cxn ang="0">
                <a:pos x="0" y="0"/>
              </a:cxn>
              <a:cxn ang="0">
                <a:pos x="2880" y="0"/>
              </a:cxn>
              <a:cxn ang="0">
                <a:pos x="2880" y="799"/>
              </a:cxn>
            </a:cxnLst>
            <a:rect l="0" t="0" r="r" b="b"/>
            <a:pathLst>
              <a:path w="2880" h="799">
                <a:moveTo>
                  <a:pt x="2880" y="799"/>
                </a:moveTo>
                <a:cubicBezTo>
                  <a:pt x="2880" y="799"/>
                  <a:pt x="2460" y="484"/>
                  <a:pt x="1442" y="406"/>
                </a:cubicBezTo>
                <a:cubicBezTo>
                  <a:pt x="423" y="327"/>
                  <a:pt x="0" y="440"/>
                  <a:pt x="0" y="440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99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2" name="Freeform 8"/>
          <p:cNvSpPr>
            <a:spLocks/>
          </p:cNvSpPr>
          <p:nvPr/>
        </p:nvSpPr>
        <p:spPr bwMode="auto">
          <a:xfrm>
            <a:off x="0" y="-4763"/>
            <a:ext cx="9144000" cy="2384426"/>
          </a:xfrm>
          <a:custGeom>
            <a:avLst/>
            <a:gdLst/>
            <a:ahLst/>
            <a:cxnLst>
              <a:cxn ang="0">
                <a:pos x="2880" y="751"/>
              </a:cxn>
              <a:cxn ang="0">
                <a:pos x="1442" y="374"/>
              </a:cxn>
              <a:cxn ang="0">
                <a:pos x="0" y="424"/>
              </a:cxn>
              <a:cxn ang="0">
                <a:pos x="0" y="0"/>
              </a:cxn>
              <a:cxn ang="0">
                <a:pos x="2880" y="0"/>
              </a:cxn>
              <a:cxn ang="0">
                <a:pos x="2880" y="751"/>
              </a:cxn>
            </a:cxnLst>
            <a:rect l="0" t="0" r="r" b="b"/>
            <a:pathLst>
              <a:path w="2880" h="751">
                <a:moveTo>
                  <a:pt x="2880" y="751"/>
                </a:moveTo>
                <a:cubicBezTo>
                  <a:pt x="2880" y="751"/>
                  <a:pt x="2380" y="428"/>
                  <a:pt x="1442" y="374"/>
                </a:cubicBezTo>
                <a:cubicBezTo>
                  <a:pt x="503" y="319"/>
                  <a:pt x="0" y="424"/>
                  <a:pt x="0" y="424"/>
                </a:cubicBezTo>
                <a:cubicBezTo>
                  <a:pt x="0" y="0"/>
                  <a:pt x="0" y="0"/>
                  <a:pt x="0" y="0"/>
                </a:cubicBezTo>
                <a:cubicBezTo>
                  <a:pt x="2880" y="0"/>
                  <a:pt x="2880" y="0"/>
                  <a:pt x="2880" y="0"/>
                </a:cubicBezTo>
                <a:lnTo>
                  <a:pt x="2880" y="751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66667"/>
                  <a:invGamma/>
                </a:scheme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534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52600"/>
            <a:ext cx="8534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3525"/>
            <a:ext cx="2895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613525"/>
            <a:ext cx="21336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E851D03-5529-4427-A660-FC11AE6621C0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230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0287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1714500" indent="-17145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1717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6289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0861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543300" indent="-17145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ojo@acp.i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7664" y="1412776"/>
            <a:ext cx="5867400" cy="1296144"/>
          </a:xfrm>
        </p:spPr>
        <p:txBody>
          <a:bodyPr/>
          <a:lstStyle/>
          <a:p>
            <a:pPr algn="ctr" eaLnBrk="1" hangingPunct="1">
              <a:lnSpc>
                <a:spcPct val="150000"/>
              </a:lnSpc>
            </a:pPr>
            <a:r>
              <a:rPr lang="en-GB" sz="3200" b="1" dirty="0" smtClean="0">
                <a:latin typeface="Arial Black" pitchFamily="34" charset="0"/>
              </a:rPr>
              <a:t>The GCCA Intra-ACP Programme</a:t>
            </a:r>
            <a:endParaRPr lang="en-GB" sz="3200" dirty="0" smtClean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4293096"/>
            <a:ext cx="807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600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600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1600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600" kern="0" dirty="0" smtClean="0">
                <a:solidFill>
                  <a:srgbClr val="FFFFFF"/>
                </a:solidFill>
              </a:rPr>
              <a:t>Mr. Olusola Ojo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1600" kern="0" dirty="0" smtClean="0">
                <a:solidFill>
                  <a:srgbClr val="FFFFFF"/>
                </a:solidFill>
              </a:rPr>
              <a:t>ACP Secretariat</a:t>
            </a:r>
            <a:endParaRPr lang="en-US" sz="1600" kern="0" dirty="0">
              <a:solidFill>
                <a:srgbClr val="FFFFFF"/>
              </a:solidFill>
            </a:endParaRP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28600" y="2636912"/>
            <a:ext cx="8077200" cy="1682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kern="0" dirty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kern="0" dirty="0" smtClean="0">
              <a:solidFill>
                <a:srgbClr val="FFFFFF"/>
              </a:solidFill>
            </a:endParaRP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kern="0" dirty="0" smtClean="0">
                <a:solidFill>
                  <a:srgbClr val="FFFFFF"/>
                </a:solidFill>
              </a:rPr>
              <a:t>GCCA Global Policy Event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b="1" kern="0" dirty="0" smtClean="0">
                <a:solidFill>
                  <a:srgbClr val="FFFFFF"/>
                </a:solidFill>
              </a:rPr>
              <a:t>18 – 20 September, 2013 – Brussels, Belgium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5939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 smtClean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480060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endParaRPr lang="en-GB" dirty="0" smtClean="0"/>
          </a:p>
          <a:p>
            <a:pPr algn="ctr" eaLnBrk="1" hangingPunct="1">
              <a:buNone/>
            </a:pPr>
            <a:r>
              <a:rPr lang="en-GB" sz="8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Thank You</a:t>
            </a:r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endParaRPr lang="en-GB" dirty="0" smtClean="0"/>
          </a:p>
          <a:p>
            <a:pPr algn="ctr">
              <a:buNone/>
            </a:pPr>
            <a:r>
              <a:rPr lang="en-GB" dirty="0" smtClean="0"/>
              <a:t>Contact: </a:t>
            </a:r>
            <a:r>
              <a:rPr lang="en-GB" dirty="0" smtClean="0">
                <a:hlinkClick r:id="rId2"/>
              </a:rPr>
              <a:t>ojo@acp.int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534400" cy="1296144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sz="2800" dirty="0" smtClean="0">
                <a:solidFill>
                  <a:schemeClr val="tx1"/>
                </a:solidFill>
              </a:rPr>
              <a:t>The Intra-ACP Global Climate Change Alliance Programme (GCCA): </a:t>
            </a:r>
            <a:r>
              <a:rPr lang="en-GB" dirty="0" smtClean="0">
                <a:solidFill>
                  <a:schemeClr val="tx1"/>
                </a:solidFill>
              </a:rPr>
              <a:t> </a:t>
            </a:r>
            <a:r>
              <a:rPr lang="en-GB" sz="2800" dirty="0" smtClean="0">
                <a:solidFill>
                  <a:schemeClr val="tx1"/>
                </a:solidFill>
              </a:rPr>
              <a:t>Global Budget 40million euro (10</a:t>
            </a:r>
            <a:r>
              <a:rPr lang="en-GB" sz="2800" baseline="30000" dirty="0" smtClean="0">
                <a:solidFill>
                  <a:schemeClr val="tx1"/>
                </a:solidFill>
              </a:rPr>
              <a:t>th</a:t>
            </a:r>
            <a:r>
              <a:rPr lang="en-GB" sz="2800" dirty="0" smtClean="0">
                <a:solidFill>
                  <a:schemeClr val="tx1"/>
                </a:solidFill>
              </a:rPr>
              <a:t> EDF Intra-ACP Financial Framework)</a:t>
            </a:r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Espace réservé du contenu 2"/>
          <p:cNvSpPr>
            <a:spLocks noGrp="1"/>
          </p:cNvSpPr>
          <p:nvPr>
            <p:ph idx="1"/>
          </p:nvPr>
        </p:nvSpPr>
        <p:spPr>
          <a:xfrm>
            <a:off x="251520" y="1484784"/>
            <a:ext cx="8740080" cy="5068416"/>
          </a:xfrm>
        </p:spPr>
        <p:txBody>
          <a:bodyPr/>
          <a:lstStyle/>
          <a:p>
            <a:pPr algn="just" eaLnBrk="1" hangingPunct="1"/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Technical Assistance to the ACP Secretariat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€ 700 000</a:t>
            </a:r>
          </a:p>
          <a:p>
            <a:pPr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Climate Support Facility (CSF) 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€ 4 million </a:t>
            </a:r>
          </a:p>
          <a:p>
            <a:pPr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Five Regional Components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CLIMDEV  € 8 million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COMESA  € 4 million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ECOWAS € 4 million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Caribbean € 8 million</a:t>
            </a:r>
          </a:p>
          <a:p>
            <a:pPr lvl="2" algn="just" eaLnBrk="1" hangingPunct="1"/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Pacific € 8 million</a:t>
            </a:r>
            <a:endParaRPr lang="en-GB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534400" cy="11430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Objectives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534400" cy="4800600"/>
          </a:xfrm>
        </p:spPr>
        <p:txBody>
          <a:bodyPr/>
          <a:lstStyle/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The overall </a:t>
            </a:r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objectiv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e is to support the sustainable development of the ACP regions and countries, preserving their progress towards the attainment of the Millennium Development Goals</a:t>
            </a:r>
          </a:p>
          <a:p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The </a:t>
            </a:r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purpose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of the programme is to assist the ACP Group of States to better tackle climate change as a challenge to their development, in particular to improve the understanding of the effects of climate change and to contribute to adequate adaptation and mitigation responses</a:t>
            </a:r>
            <a:endParaRPr lang="en-GB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Five Priorities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340768"/>
            <a:ext cx="8534400" cy="4800600"/>
          </a:xfrm>
        </p:spPr>
        <p:txBody>
          <a:bodyPr/>
          <a:lstStyle/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Adaptation</a:t>
            </a:r>
          </a:p>
          <a:p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Mainstreaming</a:t>
            </a:r>
          </a:p>
          <a:p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Reducing Emission from Deforestation and Forest Degradation (REDD)</a:t>
            </a:r>
          </a:p>
          <a:p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Enhancing participation in the global carbon market</a:t>
            </a:r>
          </a:p>
          <a:p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Disaster Risk Reduction (DRR)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The Intra-ACP GCCA Programme</a:t>
            </a:r>
            <a:br>
              <a:rPr lang="en-GB" dirty="0" smtClean="0">
                <a:solidFill>
                  <a:schemeClr val="tx1"/>
                </a:solidFill>
              </a:rPr>
            </a:b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323528" y="1752600"/>
            <a:ext cx="8280920" cy="5059847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None/>
            </a:pPr>
            <a:r>
              <a:rPr lang="en-GB" sz="32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Programme Structure:</a:t>
            </a:r>
          </a:p>
          <a:p>
            <a:endParaRPr lang="en-GB" sz="2800" dirty="0" smtClean="0"/>
          </a:p>
          <a:p>
            <a:pPr algn="just" eaLnBrk="1" hangingPunct="1">
              <a:buNone/>
            </a:pPr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	  Component 1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: Technical Support</a:t>
            </a:r>
          </a:p>
          <a:p>
            <a:pPr algn="just" eaLnBrk="1" hangingPunct="1">
              <a:buFont typeface="Arial" pitchFamily="34" charset="0"/>
              <a:buChar char="•"/>
            </a:pPr>
            <a:r>
              <a:rPr lang="en-GB" dirty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Intra-ACP Climate Support Facility (CSF)</a:t>
            </a:r>
          </a:p>
          <a:p>
            <a:pPr algn="just" eaLnBrk="1" hangingPunct="1">
              <a:buFont typeface="Arial" pitchFamily="34" charset="0"/>
              <a:buChar char="•"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 Institutional Support to the ACP Secretariat</a:t>
            </a:r>
          </a:p>
          <a:p>
            <a:pPr algn="just" eaLnBrk="1" hangingPunct="1">
              <a:buFont typeface="Arial" pitchFamily="34" charset="0"/>
              <a:buChar char="•"/>
            </a:pPr>
            <a:endParaRPr lang="en-GB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None/>
            </a:pPr>
            <a:r>
              <a:rPr lang="en-GB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	  Component 2: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Support to the implementation of    the Joint ACP-EU Declarations on Climate Change</a:t>
            </a:r>
          </a:p>
          <a:p>
            <a:pPr algn="just" eaLnBrk="1" hangingPunct="1">
              <a:buFont typeface="Arial" pitchFamily="34" charset="0"/>
              <a:buChar char="•"/>
            </a:pPr>
            <a:r>
              <a:rPr lang="en-GB" dirty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5 regional programmes 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/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The Intra-ACP GCCA Programme: </a:t>
            </a:r>
            <a:br>
              <a:rPr lang="en-GB" dirty="0" smtClean="0">
                <a:solidFill>
                  <a:schemeClr val="tx1"/>
                </a:solidFill>
              </a:rPr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Content Placeholder 4"/>
          <p:cNvSpPr txBox="1">
            <a:spLocks noGrp="1"/>
          </p:cNvSpPr>
          <p:nvPr>
            <p:ph idx="1"/>
          </p:nvPr>
        </p:nvSpPr>
        <p:spPr>
          <a:xfrm>
            <a:off x="395536" y="1484784"/>
            <a:ext cx="8534400" cy="568771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 eaLnBrk="1" hangingPunct="1">
              <a:buNone/>
            </a:pPr>
            <a:r>
              <a:rPr lang="en-GB" sz="24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Basic features:</a:t>
            </a:r>
          </a:p>
          <a:p>
            <a:pPr algn="just" eaLnBrk="1" hangingPunct="1"/>
            <a:endParaRPr lang="en-GB" sz="24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Implementation period: </a:t>
            </a:r>
          </a:p>
          <a:p>
            <a:pPr lvl="1" algn="just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01 September 2011 – 31 December 2014</a:t>
            </a:r>
          </a:p>
          <a:p>
            <a:pPr algn="just" eaLnBrk="1" hangingPunct="1">
              <a:buNone/>
            </a:pPr>
            <a:endParaRPr lang="en-GB" sz="24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Overseen by the ACP Secretariat: one full time Technical Assistant to the ACP Secretariat on </a:t>
            </a:r>
            <a:r>
              <a:rPr lang="en-GB" sz="2400" smtClean="0">
                <a:solidFill>
                  <a:srgbClr val="103C72"/>
                </a:solidFill>
                <a:latin typeface="Arial" charset="0"/>
                <a:cs typeface="Arial" charset="0"/>
              </a:rPr>
              <a:t>Climate Change </a:t>
            </a: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and the Climate Support Facility (CSF)</a:t>
            </a:r>
          </a:p>
          <a:p>
            <a:pPr algn="just" eaLnBrk="1" hangingPunct="1">
              <a:buFont typeface="Arial" pitchFamily="34" charset="0"/>
              <a:buChar char="•"/>
            </a:pPr>
            <a:endParaRPr lang="en-GB" sz="24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Provision of 50,000€ for communication and visibility services</a:t>
            </a:r>
          </a:p>
          <a:p>
            <a:pPr algn="just" eaLnBrk="1" hangingPunct="1">
              <a:buNone/>
            </a:pP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   </a:t>
            </a:r>
          </a:p>
          <a:p>
            <a:pPr marL="228600" lvl="2" algn="just" eaLnBrk="1" hangingPunct="1">
              <a:buFont typeface="Arial" pitchFamily="34" charset="0"/>
              <a:buChar char="•"/>
            </a:pPr>
            <a:endParaRPr lang="en-GB" b="1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endParaRPr lang="en-GB" sz="2000" b="1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</a:pPr>
            <a:endParaRPr lang="en-GB" sz="2000" b="1" dirty="0">
              <a:solidFill>
                <a:srgbClr val="103C72"/>
              </a:solidFill>
              <a:latin typeface="Arial" charset="0"/>
              <a:cs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Results Areas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534400" cy="5589240"/>
          </a:xfrm>
        </p:spPr>
        <p:txBody>
          <a:bodyPr/>
          <a:lstStyle/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1.Climate Support Facility functioning in collaboration with the Technical Assistant to the ACP Secretariat in delivering quality services: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n-GB" sz="18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developing work orders; sourcing experts for the implementation of the work orders; debriefings at end of missions;  communication and visibility activities coordination etc</a:t>
            </a:r>
          </a:p>
          <a:p>
            <a:pPr algn="just" eaLnBrk="1" hangingPunct="1">
              <a:buNone/>
            </a:pP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</a:t>
            </a: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2.Coordination within the Intra-ACP GCCA components, with other interventions under GCCA and related programmes: 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n-GB" sz="18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building networks and exchange of information and experience within intra-ACP regions; coordination of meetings and input to the GCCA;  provision of information to regional components; organising and convening steering committee and  BBSC meetings  </a:t>
            </a:r>
          </a:p>
          <a:p>
            <a:pPr algn="just" eaLnBrk="1" hangingPunct="1">
              <a:buNone/>
            </a:pPr>
            <a:r>
              <a:rPr lang="en-GB" sz="24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3.Technical Information on Climate Change</a:t>
            </a:r>
            <a:r>
              <a:rPr lang="en-GB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: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n-GB" sz="18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assisting ACP Secretariat on matters, events and information related to climate change; implementing communication strategy; climate knowledge update on ACP-EU climate relations and activities.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64795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Results Areas 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None/>
            </a:pPr>
            <a:r>
              <a:rPr lang="en-GB" sz="24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At regional levels:</a:t>
            </a:r>
          </a:p>
          <a:p>
            <a:pPr algn="just" eaLnBrk="1" hangingPunct="1">
              <a:buNone/>
            </a:pP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lvl="1" algn="just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Increase capacity in climate and weather institutions as well as other related institutions, to be able to provide climate information services and analysis required</a:t>
            </a:r>
          </a:p>
          <a:p>
            <a:pPr lvl="1" algn="just" eaLnBrk="1" hangingPunct="1">
              <a:buFont typeface="Arial" pitchFamily="34" charset="0"/>
              <a:buChar char="•"/>
            </a:pP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lvl="1" algn="just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Contribute to incorporation of low-carbon, climate resilient solution to development strategies</a:t>
            </a:r>
          </a:p>
          <a:p>
            <a:pPr lvl="1" algn="just" eaLnBrk="1" hangingPunct="1">
              <a:buFont typeface="Arial" pitchFamily="34" charset="0"/>
              <a:buChar char="•"/>
            </a:pP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lvl="1" algn="just" eaLnBrk="1" hangingPunct="1">
              <a:buFont typeface="Arial" pitchFamily="34" charset="0"/>
              <a:buChar char="•"/>
            </a:pPr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Improve </a:t>
            </a:r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regional knowledge and dialogue on climate change, leading to an enhanced exchange of experience, better coordination between implementation of regional and national strategy and an increased negotiation capacity</a:t>
            </a:r>
          </a:p>
          <a:p>
            <a:pPr lvl="1" algn="just" eaLnBrk="1" hangingPunct="1">
              <a:buFont typeface="Arial" pitchFamily="34" charset="0"/>
              <a:buChar char="•"/>
            </a:pPr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n-GB" sz="2000" dirty="0" smtClean="0"/>
              <a:t> 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tx1"/>
                </a:solidFill>
              </a:rPr>
              <a:t>Programme Coordination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412776"/>
            <a:ext cx="8534400" cy="5661248"/>
          </a:xfrm>
        </p:spPr>
        <p:txBody>
          <a:bodyPr/>
          <a:lstStyle/>
          <a:p>
            <a:pPr algn="just" eaLnBrk="1" hangingPunct="1"/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Annual Programme Steering Committee (PSC) meetings: two meetings have been held so far, the first one in 2012 in Ouagadougou, the second one in 2013 in Belize. A third PSC meeting is planned to take place in the Pacific region in 2014</a:t>
            </a:r>
          </a:p>
          <a:p>
            <a:pPr algn="just" eaLnBrk="1" hangingPunct="1"/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Regional Subcommittees to supervise programme implementation at regional levels</a:t>
            </a:r>
          </a:p>
          <a:p>
            <a:pPr algn="just" eaLnBrk="1" hangingPunct="1"/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Regular Brussels-Based Subcommitee (BBSC) meetings : one every two months or on request by BBSC members. Six BBSC meetings since Programme inception</a:t>
            </a:r>
          </a:p>
          <a:p>
            <a:pPr algn="just" eaLnBrk="1" hangingPunct="1"/>
            <a:endParaRPr lang="en-GB" sz="2000" dirty="0" smtClean="0">
              <a:solidFill>
                <a:srgbClr val="103C72"/>
              </a:solidFill>
              <a:latin typeface="Arial" charset="0"/>
              <a:cs typeface="Arial" charset="0"/>
            </a:endParaRPr>
          </a:p>
          <a:p>
            <a:pPr algn="just" eaLnBrk="1" hangingPunct="1"/>
            <a:r>
              <a:rPr lang="en-GB" sz="20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Regional Technical Meeting (RTM): the first one was held in July 2013 in Belize</a:t>
            </a:r>
          </a:p>
          <a:p>
            <a:pPr lvl="1" algn="just" eaLnBrk="1" hangingPunct="1">
              <a:buFont typeface="Wingdings" pitchFamily="2" charset="2"/>
              <a:buChar char="q"/>
            </a:pPr>
            <a:r>
              <a:rPr lang="en-GB" sz="1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The </a:t>
            </a:r>
            <a:r>
              <a:rPr lang="en-GB" sz="1600" b="1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objective</a:t>
            </a:r>
            <a:r>
              <a:rPr lang="en-GB" sz="1600" dirty="0" smtClean="0">
                <a:solidFill>
                  <a:srgbClr val="103C72"/>
                </a:solidFill>
                <a:latin typeface="Arial" charset="0"/>
                <a:cs typeface="Arial" charset="0"/>
              </a:rPr>
              <a:t> of the First Regional Technical Meeting was to raise interest in the Intra-ACP Programme; establish thematic working groups within the GCCA Intra-ACP Programme; enhance networking and communication; improve coordination; facilitate exchange of information and expertise; and identify synergies between the regional components and with the GCCA Intra-ACP Programme.</a:t>
            </a:r>
          </a:p>
          <a:p>
            <a:pPr algn="just" eaLnBrk="1" hangingPunct="1"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7051D0-18F5-43BA-989F-574843469CC3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4">
      <a:dk1>
        <a:srgbClr val="000000"/>
      </a:dk1>
      <a:lt1>
        <a:srgbClr val="FFFFFF"/>
      </a:lt1>
      <a:dk2>
        <a:srgbClr val="FFFFFF"/>
      </a:dk2>
      <a:lt2>
        <a:srgbClr val="7E8083"/>
      </a:lt2>
      <a:accent1>
        <a:srgbClr val="0083A9"/>
      </a:accent1>
      <a:accent2>
        <a:srgbClr val="669900"/>
      </a:accent2>
      <a:accent3>
        <a:srgbClr val="FFFFFF"/>
      </a:accent3>
      <a:accent4>
        <a:srgbClr val="000000"/>
      </a:accent4>
      <a:accent5>
        <a:srgbClr val="AAC1D1"/>
      </a:accent5>
      <a:accent6>
        <a:srgbClr val="5C8A00"/>
      </a:accent6>
      <a:hlink>
        <a:srgbClr val="990000"/>
      </a:hlink>
      <a:folHlink>
        <a:srgbClr val="FFE774"/>
      </a:folHlink>
    </a:clrScheme>
    <a:fontScheme name="Office Them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83A9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14">
        <a:dk1>
          <a:srgbClr val="000000"/>
        </a:dk1>
        <a:lt1>
          <a:srgbClr val="FFFFFF"/>
        </a:lt1>
        <a:dk2>
          <a:srgbClr val="FFFFFF"/>
        </a:dk2>
        <a:lt2>
          <a:srgbClr val="7E8083"/>
        </a:lt2>
        <a:accent1>
          <a:srgbClr val="0083A9"/>
        </a:accent1>
        <a:accent2>
          <a:srgbClr val="669900"/>
        </a:accent2>
        <a:accent3>
          <a:srgbClr val="FFFFFF"/>
        </a:accent3>
        <a:accent4>
          <a:srgbClr val="000000"/>
        </a:accent4>
        <a:accent5>
          <a:srgbClr val="AAC1D1"/>
        </a:accent5>
        <a:accent6>
          <a:srgbClr val="5C8A00"/>
        </a:accent6>
        <a:hlink>
          <a:srgbClr val="990000"/>
        </a:hlink>
        <a:folHlink>
          <a:srgbClr val="FFE77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2678</TotalTime>
  <Words>600</Words>
  <Application>Microsoft Office PowerPoint</Application>
  <PresentationFormat>On-screen Show (4:3)</PresentationFormat>
  <Paragraphs>96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The GCCA Intra-ACP Programme</vt:lpstr>
      <vt:lpstr> The Intra-ACP Global Climate Change Alliance Programme (GCCA):  Global Budget 40million euro (10th EDF Intra-ACP Financial Framework) </vt:lpstr>
      <vt:lpstr>Objectives</vt:lpstr>
      <vt:lpstr>Five Priorities </vt:lpstr>
      <vt:lpstr> The Intra-ACP GCCA Programme </vt:lpstr>
      <vt:lpstr> The Intra-ACP GCCA Programme:  </vt:lpstr>
      <vt:lpstr>Results Areas</vt:lpstr>
      <vt:lpstr>Results Areas …</vt:lpstr>
      <vt:lpstr>Programme Coordination</vt:lpstr>
      <vt:lpstr>Slide 10</vt:lpstr>
    </vt:vector>
  </TitlesOfParts>
  <Company>SAFEGE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manuel.harchies</dc:creator>
  <cp:lastModifiedBy>Pendo Maro</cp:lastModifiedBy>
  <cp:revision>110</cp:revision>
  <dcterms:created xsi:type="dcterms:W3CDTF">2013-07-18T15:28:40Z</dcterms:created>
  <dcterms:modified xsi:type="dcterms:W3CDTF">2013-09-17T12:49:45Z</dcterms:modified>
</cp:coreProperties>
</file>